
<file path=[Content_Types].xml><?xml version="1.0" encoding="utf-8"?>
<Types xmlns="http://schemas.openxmlformats.org/package/2006/content-types">
  <Default Extension="png" ContentType="image/png"/>
  <Default Extension="tmp" ContentType="image/png"/>
  <Default Extension="bin" ContentType="application/vnd.ms-office.activeX"/>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notesSlides/notesSlide33.xml" ContentType="application/vnd.openxmlformats-officedocument.presentationml.notesSlide+xml"/>
  <Override PartName="/ppt/activeX/activeX1.xml" ContentType="application/vnd.ms-office.activeX+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52" r:id="rId1"/>
    <p:sldMasterId id="2147483662" r:id="rId2"/>
  </p:sldMasterIdLst>
  <p:notesMasterIdLst>
    <p:notesMasterId r:id="rId51"/>
  </p:notesMasterIdLst>
  <p:handoutMasterIdLst>
    <p:handoutMasterId r:id="rId52"/>
  </p:handoutMasterIdLst>
  <p:sldIdLst>
    <p:sldId id="979" r:id="rId3"/>
    <p:sldId id="980" r:id="rId4"/>
    <p:sldId id="981" r:id="rId5"/>
    <p:sldId id="897" r:id="rId6"/>
    <p:sldId id="965" r:id="rId7"/>
    <p:sldId id="991" r:id="rId8"/>
    <p:sldId id="882" r:id="rId9"/>
    <p:sldId id="879" r:id="rId10"/>
    <p:sldId id="905" r:id="rId11"/>
    <p:sldId id="884" r:id="rId12"/>
    <p:sldId id="903" r:id="rId13"/>
    <p:sldId id="996" r:id="rId14"/>
    <p:sldId id="906" r:id="rId15"/>
    <p:sldId id="908" r:id="rId16"/>
    <p:sldId id="999" r:id="rId17"/>
    <p:sldId id="912" r:id="rId18"/>
    <p:sldId id="1000" r:id="rId19"/>
    <p:sldId id="982" r:id="rId20"/>
    <p:sldId id="890" r:id="rId21"/>
    <p:sldId id="899" r:id="rId22"/>
    <p:sldId id="900" r:id="rId23"/>
    <p:sldId id="915" r:id="rId24"/>
    <p:sldId id="988" r:id="rId25"/>
    <p:sldId id="998" r:id="rId26"/>
    <p:sldId id="989" r:id="rId27"/>
    <p:sldId id="923" r:id="rId28"/>
    <p:sldId id="997" r:id="rId29"/>
    <p:sldId id="916" r:id="rId30"/>
    <p:sldId id="917" r:id="rId31"/>
    <p:sldId id="925" r:id="rId32"/>
    <p:sldId id="977" r:id="rId33"/>
    <p:sldId id="927" r:id="rId34"/>
    <p:sldId id="983" r:id="rId35"/>
    <p:sldId id="1001" r:id="rId36"/>
    <p:sldId id="931" r:id="rId37"/>
    <p:sldId id="990" r:id="rId38"/>
    <p:sldId id="932" r:id="rId39"/>
    <p:sldId id="933" r:id="rId40"/>
    <p:sldId id="935" r:id="rId41"/>
    <p:sldId id="934" r:id="rId42"/>
    <p:sldId id="936" r:id="rId43"/>
    <p:sldId id="937" r:id="rId44"/>
    <p:sldId id="938" r:id="rId45"/>
    <p:sldId id="993" r:id="rId46"/>
    <p:sldId id="994" r:id="rId47"/>
    <p:sldId id="951" r:id="rId48"/>
    <p:sldId id="952" r:id="rId49"/>
    <p:sldId id="992" r:id="rId50"/>
  </p:sldIdLst>
  <p:sldSz cx="9144000" cy="5143500" type="screen16x9"/>
  <p:notesSz cx="6735763" cy="9866313"/>
  <p:defaultTextStyle>
    <a:defPPr>
      <a:defRPr lang="ja-JP"/>
    </a:defPPr>
    <a:lvl1pPr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1pPr>
    <a:lvl2pPr marL="457200"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2pPr>
    <a:lvl3pPr marL="914400"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3pPr>
    <a:lvl4pPr marL="1371600"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4pPr>
    <a:lvl5pPr marL="1828800"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5pPr>
    <a:lvl6pPr marL="2286000" algn="l" defTabSz="914400" rtl="0" eaLnBrk="1" latinLnBrk="0" hangingPunct="1">
      <a:defRPr kumimoji="1" kern="1200">
        <a:solidFill>
          <a:srgbClr val="000000"/>
        </a:solidFill>
        <a:latin typeface="ＭＳ Ｐゴシック" pitchFamily="50" charset="-128"/>
        <a:ea typeface="ＭＳ Ｐゴシック" pitchFamily="50" charset="-128"/>
        <a:cs typeface="+mn-cs"/>
      </a:defRPr>
    </a:lvl6pPr>
    <a:lvl7pPr marL="2743200" algn="l" defTabSz="914400" rtl="0" eaLnBrk="1" latinLnBrk="0" hangingPunct="1">
      <a:defRPr kumimoji="1" kern="1200">
        <a:solidFill>
          <a:srgbClr val="000000"/>
        </a:solidFill>
        <a:latin typeface="ＭＳ Ｐゴシック" pitchFamily="50" charset="-128"/>
        <a:ea typeface="ＭＳ Ｐゴシック" pitchFamily="50" charset="-128"/>
        <a:cs typeface="+mn-cs"/>
      </a:defRPr>
    </a:lvl7pPr>
    <a:lvl8pPr marL="3200400" algn="l" defTabSz="914400" rtl="0" eaLnBrk="1" latinLnBrk="0" hangingPunct="1">
      <a:defRPr kumimoji="1" kern="1200">
        <a:solidFill>
          <a:srgbClr val="000000"/>
        </a:solidFill>
        <a:latin typeface="ＭＳ Ｐゴシック" pitchFamily="50" charset="-128"/>
        <a:ea typeface="ＭＳ Ｐゴシック" pitchFamily="50" charset="-128"/>
        <a:cs typeface="+mn-cs"/>
      </a:defRPr>
    </a:lvl8pPr>
    <a:lvl9pPr marL="3657600" algn="l" defTabSz="914400" rtl="0" eaLnBrk="1" latinLnBrk="0" hangingPunct="1">
      <a:defRPr kumimoji="1" kern="1200">
        <a:solidFill>
          <a:srgbClr val="000000"/>
        </a:solidFill>
        <a:latin typeface="ＭＳ Ｐゴシック" pitchFamily="50" charset="-128"/>
        <a:ea typeface="ＭＳ Ｐゴシック" pitchFamily="50" charset="-128"/>
        <a:cs typeface="+mn-cs"/>
      </a:defRPr>
    </a:lvl9pPr>
  </p:defaultTextStyle>
  <p:extLst>
    <p:ext uri="{EFAFB233-063F-42B5-8137-9DF3F51BA10A}">
      <p15:sldGuideLst xmlns:p15="http://schemas.microsoft.com/office/powerpoint/2012/main" xmlns="">
        <p15:guide id="1" orient="horz" pos="4073">
          <p15:clr>
            <a:srgbClr val="A4A3A4"/>
          </p15:clr>
        </p15:guide>
        <p15:guide id="2" orient="horz" pos="551">
          <p15:clr>
            <a:srgbClr val="A4A3A4"/>
          </p15:clr>
        </p15:guide>
        <p15:guide id="3" pos="5641">
          <p15:clr>
            <a:srgbClr val="A4A3A4"/>
          </p15:clr>
        </p15:guide>
        <p15:guide id="4" pos="122">
          <p15:clr>
            <a:srgbClr val="A4A3A4"/>
          </p15:clr>
        </p15:guide>
        <p15:guide id="5" pos="2880">
          <p15:clr>
            <a:srgbClr val="A4A3A4"/>
          </p15:clr>
        </p15:guide>
      </p15:sldGuideLst>
    </p:ext>
    <p:ext uri="{2D200454-40CA-4A62-9FC3-DE9A4176ACB9}">
      <p15:notesGuideLst xmlns:p15="http://schemas.microsoft.com/office/powerpoint/2012/main" xmlns="">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DB63"/>
    <a:srgbClr val="1782DB"/>
    <a:srgbClr val="FEF5F5"/>
    <a:srgbClr val="99CCFF"/>
    <a:srgbClr val="E6EEF4"/>
    <a:srgbClr val="0070C0"/>
    <a:srgbClr val="FCEAEA"/>
    <a:srgbClr val="CCE9AD"/>
    <a:srgbClr val="F0E7E7"/>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86" autoAdjust="0"/>
    <p:restoredTop sz="88000" autoAdjust="0"/>
  </p:normalViewPr>
  <p:slideViewPr>
    <p:cSldViewPr showGuides="1">
      <p:cViewPr>
        <p:scale>
          <a:sx n="80" d="100"/>
          <a:sy n="80" d="100"/>
        </p:scale>
        <p:origin x="-1446" y="-186"/>
      </p:cViewPr>
      <p:guideLst>
        <p:guide orient="horz" pos="3055"/>
        <p:guide orient="horz" pos="413"/>
        <p:guide pos="5641"/>
        <p:guide pos="12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1418"/>
    </p:cViewPr>
  </p:sorterViewPr>
  <p:notesViewPr>
    <p:cSldViewPr showGuides="1">
      <p:cViewPr varScale="1">
        <p:scale>
          <a:sx n="89" d="100"/>
          <a:sy n="89" d="100"/>
        </p:scale>
        <p:origin x="-3780" y="-114"/>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D:\Documents\20160426_&#38651;&#21147;&#12513;&#12540;&#12479;&#12540;&#20181;&#27096;\&#38651;&#21147;&#12513;&#12540;&#12479;&#12540;.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92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BOM cost comparison</a:t>
            </a:r>
            <a:endParaRPr lang="ja-JP"/>
          </a:p>
        </c:rich>
      </c:tx>
      <c:layout>
        <c:manualLayout>
          <c:xMode val="edge"/>
          <c:yMode val="edge"/>
          <c:x val="0.29523977372864491"/>
          <c:y val="0.16144975288303129"/>
        </c:manualLayout>
      </c:layout>
      <c:overlay val="0"/>
      <c:spPr>
        <a:noFill/>
        <a:ln>
          <a:noFill/>
        </a:ln>
        <a:effectLst/>
      </c:spPr>
    </c:title>
    <c:autoTitleDeleted val="0"/>
    <c:plotArea>
      <c:layout/>
      <c:barChart>
        <c:barDir val="col"/>
        <c:grouping val="stacked"/>
        <c:varyColors val="0"/>
        <c:ser>
          <c:idx val="0"/>
          <c:order val="0"/>
          <c:tx>
            <c:strRef>
              <c:f>Sheet1!$B$1</c:f>
              <c:strCache>
                <c:ptCount val="1"/>
                <c:pt idx="0">
                  <c:v>Memory</c:v>
                </c:pt>
              </c:strCache>
            </c:strRef>
          </c:tx>
          <c:spPr>
            <a:solidFill>
              <a:schemeClr val="accent1"/>
            </a:solidFill>
            <a:ln>
              <a:noFill/>
            </a:ln>
            <a:effectLst/>
          </c:spPr>
          <c:invertIfNegative val="0"/>
          <c:dPt>
            <c:idx val="0"/>
            <c:invertIfNegative val="0"/>
            <c:bubble3D val="0"/>
            <c:spPr>
              <a:solidFill>
                <a:schemeClr val="accent3">
                  <a:lumMod val="65000"/>
                </a:schemeClr>
              </a:solidFill>
              <a:ln>
                <a:noFill/>
              </a:ln>
              <a:effectLst/>
            </c:spPr>
          </c:dPt>
          <c:dPt>
            <c:idx val="1"/>
            <c:invertIfNegative val="0"/>
            <c:bubble3D val="0"/>
            <c:spPr>
              <a:solidFill>
                <a:srgbClr val="0070C0"/>
              </a:solidFill>
              <a:ln>
                <a:noFill/>
              </a:ln>
              <a:effectLst/>
            </c:spPr>
          </c:dPt>
          <c:cat>
            <c:strRef>
              <c:f>Sheet1!$A$2:$A$3</c:f>
              <c:strCache>
                <c:ptCount val="2"/>
                <c:pt idx="0">
                  <c:v>EEPROM</c:v>
                </c:pt>
                <c:pt idx="1">
                  <c:v>FRAM</c:v>
                </c:pt>
              </c:strCache>
            </c:strRef>
          </c:cat>
          <c:val>
            <c:numRef>
              <c:f>Sheet1!$B$2:$B$3</c:f>
              <c:numCache>
                <c:formatCode>General</c:formatCode>
                <c:ptCount val="2"/>
                <c:pt idx="0">
                  <c:v>50</c:v>
                </c:pt>
                <c:pt idx="1">
                  <c:v>100</c:v>
                </c:pt>
              </c:numCache>
            </c:numRef>
          </c:val>
        </c:ser>
        <c:ser>
          <c:idx val="1"/>
          <c:order val="1"/>
          <c:tx>
            <c:strRef>
              <c:f>Sheet1!$C$1</c:f>
              <c:strCache>
                <c:ptCount val="1"/>
                <c:pt idx="0">
                  <c:v>Super-Cap</c:v>
                </c:pt>
              </c:strCache>
            </c:strRef>
          </c:tx>
          <c:spPr>
            <a:solidFill>
              <a:schemeClr val="accent2"/>
            </a:solidFill>
            <a:ln>
              <a:noFill/>
            </a:ln>
            <a:effectLst/>
          </c:spPr>
          <c:invertIfNegative val="0"/>
          <c:cat>
            <c:strRef>
              <c:f>Sheet1!$A$2:$A$3</c:f>
              <c:strCache>
                <c:ptCount val="2"/>
                <c:pt idx="0">
                  <c:v>EEPROM</c:v>
                </c:pt>
                <c:pt idx="1">
                  <c:v>FRAM</c:v>
                </c:pt>
              </c:strCache>
            </c:strRef>
          </c:cat>
          <c:val>
            <c:numRef>
              <c:f>Sheet1!$C$2:$C$3</c:f>
              <c:numCache>
                <c:formatCode>General</c:formatCode>
                <c:ptCount val="2"/>
                <c:pt idx="0">
                  <c:v>70</c:v>
                </c:pt>
                <c:pt idx="1">
                  <c:v>0</c:v>
                </c:pt>
              </c:numCache>
            </c:numRef>
          </c:val>
        </c:ser>
        <c:dLbls>
          <c:showLegendKey val="0"/>
          <c:showVal val="0"/>
          <c:showCatName val="0"/>
          <c:showSerName val="0"/>
          <c:showPercent val="0"/>
          <c:showBubbleSize val="0"/>
        </c:dLbls>
        <c:gapWidth val="150"/>
        <c:overlap val="100"/>
        <c:axId val="121414400"/>
        <c:axId val="121415936"/>
      </c:barChart>
      <c:catAx>
        <c:axId val="12141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zh-CN"/>
          </a:p>
        </c:txPr>
        <c:crossAx val="121415936"/>
        <c:crosses val="autoZero"/>
        <c:auto val="1"/>
        <c:lblAlgn val="ctr"/>
        <c:lblOffset val="100"/>
        <c:noMultiLvlLbl val="0"/>
      </c:catAx>
      <c:valAx>
        <c:axId val="121415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600" b="0" i="0" u="none" strike="noStrike" kern="1200" baseline="0">
                <a:solidFill>
                  <a:schemeClr val="bg1"/>
                </a:solidFill>
                <a:latin typeface="Calibri" panose="020F0502020204030204" pitchFamily="34" charset="0"/>
                <a:ea typeface="+mn-ea"/>
                <a:cs typeface="Calibri" panose="020F0502020204030204" pitchFamily="34" charset="0"/>
              </a:defRPr>
            </a:pPr>
            <a:endParaRPr lang="zh-CN"/>
          </a:p>
        </c:txPr>
        <c:crossAx val="121414400"/>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FFC000"/>
            </a:solidFill>
          </c:spPr>
          <c:invertIfNegative val="0"/>
          <c:cat>
            <c:strRef>
              <c:f>Sheet3!$A$2:$A$4</c:f>
              <c:strCache>
                <c:ptCount val="3"/>
                <c:pt idx="0">
                  <c:v>FRAM</c:v>
                </c:pt>
                <c:pt idx="1">
                  <c:v>EEPROM</c:v>
                </c:pt>
                <c:pt idx="2">
                  <c:v>Flash</c:v>
                </c:pt>
              </c:strCache>
            </c:strRef>
          </c:cat>
          <c:val>
            <c:numRef>
              <c:f>Sheet3!$B$2:$B$4</c:f>
              <c:numCache>
                <c:formatCode>#,##0_ </c:formatCode>
                <c:ptCount val="3"/>
                <c:pt idx="0">
                  <c:v>1000000000000</c:v>
                </c:pt>
                <c:pt idx="1">
                  <c:v>1000000</c:v>
                </c:pt>
                <c:pt idx="2">
                  <c:v>100000</c:v>
                </c:pt>
              </c:numCache>
            </c:numRef>
          </c:val>
        </c:ser>
        <c:dLbls>
          <c:showLegendKey val="0"/>
          <c:showVal val="0"/>
          <c:showCatName val="0"/>
          <c:showSerName val="0"/>
          <c:showPercent val="0"/>
          <c:showBubbleSize val="0"/>
        </c:dLbls>
        <c:gapWidth val="150"/>
        <c:axId val="81687680"/>
        <c:axId val="81689216"/>
      </c:barChart>
      <c:catAx>
        <c:axId val="81687680"/>
        <c:scaling>
          <c:orientation val="minMax"/>
        </c:scaling>
        <c:delete val="0"/>
        <c:axPos val="b"/>
        <c:numFmt formatCode="General" sourceLinked="0"/>
        <c:majorTickMark val="out"/>
        <c:minorTickMark val="none"/>
        <c:tickLblPos val="nextTo"/>
        <c:txPr>
          <a:bodyPr/>
          <a:lstStyle/>
          <a:p>
            <a:pPr>
              <a:defRPr lang="ja-JP" sz="2800" b="1">
                <a:latin typeface="Meiryo UI" panose="020B0604030504040204" pitchFamily="50" charset="-128"/>
                <a:ea typeface="Meiryo UI" panose="020B0604030504040204" pitchFamily="50" charset="-128"/>
                <a:cs typeface="Meiryo UI" panose="020B0604030504040204" pitchFamily="50" charset="-128"/>
              </a:defRPr>
            </a:pPr>
            <a:endParaRPr lang="zh-CN"/>
          </a:p>
        </c:txPr>
        <c:crossAx val="81689216"/>
        <c:crosses val="autoZero"/>
        <c:auto val="1"/>
        <c:lblAlgn val="ctr"/>
        <c:lblOffset val="100"/>
        <c:noMultiLvlLbl val="0"/>
      </c:catAx>
      <c:valAx>
        <c:axId val="81689216"/>
        <c:scaling>
          <c:logBase val="10"/>
          <c:orientation val="minMax"/>
          <c:min val="10000"/>
        </c:scaling>
        <c:delete val="1"/>
        <c:axPos val="l"/>
        <c:majorGridlines/>
        <c:numFmt formatCode="0.0E+00" sourceLinked="0"/>
        <c:majorTickMark val="out"/>
        <c:minorTickMark val="none"/>
        <c:tickLblPos val="nextTo"/>
        <c:crossAx val="81687680"/>
        <c:crosses val="autoZero"/>
        <c:crossBetween val="between"/>
      </c:valAx>
      <c:spPr>
        <a:ln>
          <a:solidFill>
            <a:srgbClr val="505050"/>
          </a:solid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FRAM利点!$I$5:$K$5</c:f>
              <c:strCache>
                <c:ptCount val="3"/>
                <c:pt idx="0">
                  <c:v>FRAM</c:v>
                </c:pt>
                <c:pt idx="1">
                  <c:v>EEPROM</c:v>
                </c:pt>
                <c:pt idx="2">
                  <c:v>Flash</c:v>
                </c:pt>
              </c:strCache>
            </c:strRef>
          </c:cat>
          <c:val>
            <c:numRef>
              <c:f>FRAM利点!$I$19:$K$19</c:f>
              <c:numCache>
                <c:formatCode>General</c:formatCode>
                <c:ptCount val="3"/>
                <c:pt idx="0">
                  <c:v>6.6E-4</c:v>
                </c:pt>
                <c:pt idx="1">
                  <c:v>82.5</c:v>
                </c:pt>
                <c:pt idx="2">
                  <c:v>3.3</c:v>
                </c:pt>
              </c:numCache>
            </c:numRef>
          </c:val>
        </c:ser>
        <c:dLbls>
          <c:showLegendKey val="0"/>
          <c:showVal val="0"/>
          <c:showCatName val="0"/>
          <c:showSerName val="0"/>
          <c:showPercent val="0"/>
          <c:showBubbleSize val="0"/>
        </c:dLbls>
        <c:gapWidth val="150"/>
        <c:axId val="120817536"/>
        <c:axId val="120819072"/>
      </c:barChart>
      <c:catAx>
        <c:axId val="120817536"/>
        <c:scaling>
          <c:orientation val="minMax"/>
        </c:scaling>
        <c:delete val="0"/>
        <c:axPos val="b"/>
        <c:majorTickMark val="out"/>
        <c:minorTickMark val="none"/>
        <c:tickLblPos val="nextTo"/>
        <c:txPr>
          <a:bodyPr/>
          <a:lstStyle/>
          <a:p>
            <a:pPr>
              <a:defRPr lang="ja-JP" sz="1600"/>
            </a:pPr>
            <a:endParaRPr lang="zh-CN"/>
          </a:p>
        </c:txPr>
        <c:crossAx val="120819072"/>
        <c:crossesAt val="1.0000000000000003E-4"/>
        <c:auto val="1"/>
        <c:lblAlgn val="ctr"/>
        <c:lblOffset val="100"/>
        <c:noMultiLvlLbl val="0"/>
      </c:catAx>
      <c:valAx>
        <c:axId val="120819072"/>
        <c:scaling>
          <c:logBase val="10"/>
          <c:orientation val="minMax"/>
        </c:scaling>
        <c:delete val="0"/>
        <c:axPos val="l"/>
        <c:majorGridlines/>
        <c:title>
          <c:tx>
            <c:rich>
              <a:bodyPr rot="-5400000" vert="horz"/>
              <a:lstStyle/>
              <a:p>
                <a:pPr>
                  <a:defRPr lang="ja-JP" sz="1600"/>
                </a:pPr>
                <a:r>
                  <a:rPr lang="en-US" altLang="ja-JP" sz="1600"/>
                  <a:t>Power Consumption [uJ]</a:t>
                </a:r>
                <a:endParaRPr lang="ja-JP" altLang="en-US" sz="1600"/>
              </a:p>
            </c:rich>
          </c:tx>
          <c:layout/>
          <c:overlay val="0"/>
        </c:title>
        <c:numFmt formatCode="General" sourceLinked="1"/>
        <c:majorTickMark val="out"/>
        <c:minorTickMark val="none"/>
        <c:tickLblPos val="nextTo"/>
        <c:txPr>
          <a:bodyPr/>
          <a:lstStyle/>
          <a:p>
            <a:pPr>
              <a:defRPr lang="ja-JP" sz="1600"/>
            </a:pPr>
            <a:endParaRPr lang="zh-CN"/>
          </a:p>
        </c:txPr>
        <c:crossAx val="120817536"/>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FRAM利点!$I$5:$K$5</c:f>
              <c:strCache>
                <c:ptCount val="3"/>
                <c:pt idx="0">
                  <c:v>FRAM</c:v>
                </c:pt>
                <c:pt idx="1">
                  <c:v>EEPROM</c:v>
                </c:pt>
                <c:pt idx="2">
                  <c:v>Flash</c:v>
                </c:pt>
              </c:strCache>
            </c:strRef>
          </c:cat>
          <c:val>
            <c:numRef>
              <c:f>FRAM利点!$I$6:$K$6</c:f>
              <c:numCache>
                <c:formatCode>General</c:formatCode>
                <c:ptCount val="3"/>
                <c:pt idx="0">
                  <c:v>1.4999999999999999E-4</c:v>
                </c:pt>
                <c:pt idx="1">
                  <c:v>5</c:v>
                </c:pt>
                <c:pt idx="2">
                  <c:v>0.05</c:v>
                </c:pt>
              </c:numCache>
            </c:numRef>
          </c:val>
        </c:ser>
        <c:dLbls>
          <c:showLegendKey val="0"/>
          <c:showVal val="0"/>
          <c:showCatName val="0"/>
          <c:showSerName val="0"/>
          <c:showPercent val="0"/>
          <c:showBubbleSize val="0"/>
        </c:dLbls>
        <c:gapWidth val="150"/>
        <c:axId val="40123392"/>
        <c:axId val="40043264"/>
      </c:barChart>
      <c:catAx>
        <c:axId val="40123392"/>
        <c:scaling>
          <c:orientation val="minMax"/>
        </c:scaling>
        <c:delete val="0"/>
        <c:axPos val="b"/>
        <c:majorTickMark val="out"/>
        <c:minorTickMark val="none"/>
        <c:tickLblPos val="nextTo"/>
        <c:txPr>
          <a:bodyPr/>
          <a:lstStyle/>
          <a:p>
            <a:pPr>
              <a:defRPr lang="ja-JP" sz="1600"/>
            </a:pPr>
            <a:endParaRPr lang="zh-CN"/>
          </a:p>
        </c:txPr>
        <c:crossAx val="40043264"/>
        <c:crossesAt val="1.0000000000000003E-4"/>
        <c:auto val="1"/>
        <c:lblAlgn val="ctr"/>
        <c:lblOffset val="100"/>
        <c:noMultiLvlLbl val="0"/>
      </c:catAx>
      <c:valAx>
        <c:axId val="40043264"/>
        <c:scaling>
          <c:logBase val="10"/>
          <c:orientation val="minMax"/>
        </c:scaling>
        <c:delete val="0"/>
        <c:axPos val="l"/>
        <c:majorGridlines/>
        <c:title>
          <c:tx>
            <c:rich>
              <a:bodyPr rot="-5400000" vert="horz"/>
              <a:lstStyle/>
              <a:p>
                <a:pPr>
                  <a:defRPr lang="ja-JP" sz="1600"/>
                </a:pPr>
                <a:r>
                  <a:rPr lang="en-US" altLang="ja-JP" sz="1600"/>
                  <a:t>Write Cycle Time [msec]</a:t>
                </a:r>
                <a:endParaRPr lang="ja-JP" altLang="en-US" sz="1600"/>
              </a:p>
            </c:rich>
          </c:tx>
          <c:layout/>
          <c:overlay val="0"/>
        </c:title>
        <c:numFmt formatCode="General" sourceLinked="1"/>
        <c:majorTickMark val="out"/>
        <c:minorTickMark val="none"/>
        <c:tickLblPos val="nextTo"/>
        <c:txPr>
          <a:bodyPr/>
          <a:lstStyle/>
          <a:p>
            <a:pPr>
              <a:defRPr lang="ja-JP" sz="1600"/>
            </a:pPr>
            <a:endParaRPr lang="zh-CN"/>
          </a:p>
        </c:txPr>
        <c:crossAx val="40123392"/>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4.png"/></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3218" name="Rectangle 2"/>
          <p:cNvSpPr>
            <a:spLocks noGrp="1" noChangeArrowheads="1"/>
          </p:cNvSpPr>
          <p:nvPr>
            <p:ph type="hdr" sz="quarter"/>
          </p:nvPr>
        </p:nvSpPr>
        <p:spPr bwMode="auto">
          <a:xfrm>
            <a:off x="3816462" y="0"/>
            <a:ext cx="2919302"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algn="r" defTabSz="914406" fontAlgn="base">
              <a:defRPr sz="1200">
                <a:solidFill>
                  <a:schemeClr val="tx1"/>
                </a:solidFill>
                <a:latin typeface="Arial" charset="0"/>
              </a:defRPr>
            </a:lvl1pPr>
          </a:lstStyle>
          <a:p>
            <a:endParaRPr lang="en-GB" altLang="ja-JP"/>
          </a:p>
        </p:txBody>
      </p:sp>
      <p:sp>
        <p:nvSpPr>
          <p:cNvPr id="393219" name="Rectangle 3"/>
          <p:cNvSpPr>
            <a:spLocks noGrp="1" noChangeArrowheads="1"/>
          </p:cNvSpPr>
          <p:nvPr>
            <p:ph type="dt" sz="quarter" idx="1"/>
          </p:nvPr>
        </p:nvSpPr>
        <p:spPr bwMode="auto">
          <a:xfrm>
            <a:off x="0" y="0"/>
            <a:ext cx="2919302"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algn="l" defTabSz="914406" fontAlgn="base">
              <a:defRPr sz="1200">
                <a:solidFill>
                  <a:schemeClr val="tx1"/>
                </a:solidFill>
                <a:latin typeface="Arial" charset="0"/>
              </a:defRPr>
            </a:lvl1pPr>
          </a:lstStyle>
          <a:p>
            <a:endParaRPr lang="en-GB" altLang="ja-JP"/>
          </a:p>
        </p:txBody>
      </p:sp>
      <p:sp>
        <p:nvSpPr>
          <p:cNvPr id="393220" name="Rectangle 4"/>
          <p:cNvSpPr>
            <a:spLocks noGrp="1" noChangeArrowheads="1"/>
          </p:cNvSpPr>
          <p:nvPr>
            <p:ph type="ftr" sz="quarter" idx="2"/>
          </p:nvPr>
        </p:nvSpPr>
        <p:spPr bwMode="auto">
          <a:xfrm>
            <a:off x="0" y="9371501"/>
            <a:ext cx="2919302"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algn="l" defTabSz="914406" fontAlgn="base">
              <a:defRPr sz="1000">
                <a:solidFill>
                  <a:schemeClr val="tx1"/>
                </a:solidFill>
                <a:latin typeface="Arial" charset="0"/>
              </a:defRPr>
            </a:lvl1pPr>
          </a:lstStyle>
          <a:p>
            <a:r>
              <a:rPr lang="en-GB" altLang="ja-JP" smtClean="0"/>
              <a:t>Copyright 2014 FUJITSU LIMITED</a:t>
            </a:r>
            <a:endParaRPr lang="en-GB" altLang="ja-JP"/>
          </a:p>
        </p:txBody>
      </p:sp>
      <p:sp>
        <p:nvSpPr>
          <p:cNvPr id="393221" name="Rectangle 5"/>
          <p:cNvSpPr>
            <a:spLocks noGrp="1" noChangeArrowheads="1"/>
          </p:cNvSpPr>
          <p:nvPr>
            <p:ph type="sldNum" sz="quarter" idx="3"/>
          </p:nvPr>
        </p:nvSpPr>
        <p:spPr bwMode="auto">
          <a:xfrm>
            <a:off x="3814890" y="9371501"/>
            <a:ext cx="2919302"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7" tIns="45713" rIns="91427" bIns="45713" numCol="1" anchor="b" anchorCtr="0" compatLnSpc="1">
            <a:prstTxWarp prst="textNoShape">
              <a:avLst/>
            </a:prstTxWarp>
          </a:bodyPr>
          <a:lstStyle>
            <a:lvl1pPr algn="r" defTabSz="914406" fontAlgn="base">
              <a:defRPr sz="1000">
                <a:solidFill>
                  <a:schemeClr val="tx1"/>
                </a:solidFill>
                <a:latin typeface="Arial" charset="0"/>
              </a:defRPr>
            </a:lvl1pPr>
          </a:lstStyle>
          <a:p>
            <a:fld id="{824C5381-6989-4206-8C01-482E730E3CFB}" type="slidenum">
              <a:rPr lang="en-GB" altLang="ja-JP"/>
              <a:pPr/>
              <a:t>‹#›</a:t>
            </a:fld>
            <a:endParaRPr lang="en-GB" altLang="ja-JP"/>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21" y="53579"/>
            <a:ext cx="1567534" cy="190746"/>
          </a:xfrm>
          <a:prstGeom prst="rect">
            <a:avLst/>
          </a:prstGeom>
        </p:spPr>
      </p:pic>
    </p:spTree>
    <p:extLst>
      <p:ext uri="{BB962C8B-B14F-4D97-AF65-F5344CB8AC3E}">
        <p14:creationId xmlns:p14="http://schemas.microsoft.com/office/powerpoint/2010/main" val="8246059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3816462" y="0"/>
            <a:ext cx="2919302"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algn="r" defTabSz="914406" fontAlgn="base">
              <a:defRPr sz="1200">
                <a:solidFill>
                  <a:schemeClr val="tx1"/>
                </a:solidFill>
                <a:latin typeface="Arial" charset="0"/>
              </a:defRPr>
            </a:lvl1pPr>
          </a:lstStyle>
          <a:p>
            <a:endParaRPr lang="en-US" altLang="ja-JP"/>
          </a:p>
        </p:txBody>
      </p:sp>
      <p:sp>
        <p:nvSpPr>
          <p:cNvPr id="167939" name="Rectangle 3"/>
          <p:cNvSpPr>
            <a:spLocks noGrp="1" noChangeArrowheads="1"/>
          </p:cNvSpPr>
          <p:nvPr>
            <p:ph type="dt" idx="1"/>
          </p:nvPr>
        </p:nvSpPr>
        <p:spPr bwMode="auto">
          <a:xfrm>
            <a:off x="0" y="0"/>
            <a:ext cx="2919302"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algn="l" defTabSz="914406" fontAlgn="base">
              <a:defRPr sz="1200">
                <a:solidFill>
                  <a:schemeClr val="tx1"/>
                </a:solidFill>
                <a:latin typeface="Arial" charset="0"/>
              </a:defRPr>
            </a:lvl1pPr>
          </a:lstStyle>
          <a:p>
            <a:endParaRPr lang="en-US" altLang="ja-JP"/>
          </a:p>
        </p:txBody>
      </p:sp>
      <p:sp>
        <p:nvSpPr>
          <p:cNvPr id="167940" name="Rectangle 4"/>
          <p:cNvSpPr>
            <a:spLocks noGrp="1" noRot="1" noChangeAspect="1" noChangeArrowheads="1" noTextEdit="1"/>
          </p:cNvSpPr>
          <p:nvPr>
            <p:ph type="sldImg" idx="2"/>
          </p:nvPr>
        </p:nvSpPr>
        <p:spPr bwMode="auto">
          <a:xfrm>
            <a:off x="79375" y="739775"/>
            <a:ext cx="657860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7941" name="Rectangle 5"/>
          <p:cNvSpPr>
            <a:spLocks noGrp="1" noChangeArrowheads="1"/>
          </p:cNvSpPr>
          <p:nvPr>
            <p:ph type="body" sz="quarter" idx="3"/>
          </p:nvPr>
        </p:nvSpPr>
        <p:spPr bwMode="auto">
          <a:xfrm>
            <a:off x="672477" y="4686538"/>
            <a:ext cx="5390810" cy="444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67942" name="Rectangle 6"/>
          <p:cNvSpPr>
            <a:spLocks noGrp="1" noChangeArrowheads="1"/>
          </p:cNvSpPr>
          <p:nvPr>
            <p:ph type="ftr" sz="quarter" idx="4"/>
          </p:nvPr>
        </p:nvSpPr>
        <p:spPr bwMode="auto">
          <a:xfrm>
            <a:off x="0" y="9371501"/>
            <a:ext cx="2919302"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algn="l" defTabSz="914406" fontAlgn="base">
              <a:defRPr sz="1000">
                <a:solidFill>
                  <a:schemeClr val="tx1"/>
                </a:solidFill>
                <a:latin typeface="Arial" charset="0"/>
              </a:defRPr>
            </a:lvl1pPr>
          </a:lstStyle>
          <a:p>
            <a:r>
              <a:rPr lang="en-US" altLang="ja-JP" smtClean="0"/>
              <a:t>Copyright 2014 FUJITSU LIMITED</a:t>
            </a:r>
            <a:endParaRPr lang="en-US" altLang="ja-JP"/>
          </a:p>
        </p:txBody>
      </p:sp>
      <p:sp>
        <p:nvSpPr>
          <p:cNvPr id="167943" name="Rectangle 7"/>
          <p:cNvSpPr>
            <a:spLocks noGrp="1" noChangeArrowheads="1"/>
          </p:cNvSpPr>
          <p:nvPr>
            <p:ph type="sldNum" sz="quarter" idx="5"/>
          </p:nvPr>
        </p:nvSpPr>
        <p:spPr bwMode="auto">
          <a:xfrm>
            <a:off x="3814890" y="9371501"/>
            <a:ext cx="2919302"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7" tIns="45713" rIns="91427" bIns="45713" numCol="1" anchor="b" anchorCtr="0" compatLnSpc="1">
            <a:prstTxWarp prst="textNoShape">
              <a:avLst/>
            </a:prstTxWarp>
          </a:bodyPr>
          <a:lstStyle>
            <a:lvl1pPr algn="r" defTabSz="914406" fontAlgn="base">
              <a:defRPr sz="1000">
                <a:solidFill>
                  <a:schemeClr val="tx1"/>
                </a:solidFill>
                <a:latin typeface="Arial" charset="0"/>
              </a:defRPr>
            </a:lvl1pPr>
          </a:lstStyle>
          <a:p>
            <a:fld id="{9F92722A-13CA-49BB-B125-2A56C31837E2}" type="slidenum">
              <a:rPr lang="en-US" altLang="ja-JP"/>
              <a:pPr/>
              <a:t>‹#›</a:t>
            </a:fld>
            <a:endParaRPr lang="en-US" altLang="ja-JP"/>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21" y="53579"/>
            <a:ext cx="1567534" cy="190746"/>
          </a:xfrm>
          <a:prstGeom prst="rect">
            <a:avLst/>
          </a:prstGeom>
        </p:spPr>
      </p:pic>
    </p:spTree>
    <p:extLst>
      <p:ext uri="{BB962C8B-B14F-4D97-AF65-F5344CB8AC3E}">
        <p14:creationId xmlns:p14="http://schemas.microsoft.com/office/powerpoint/2010/main" val="875047085"/>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kumimoji="1" sz="1200" kern="1200">
        <a:solidFill>
          <a:schemeClr val="tx1"/>
        </a:solidFill>
        <a:latin typeface="Arial" charset="0"/>
        <a:ea typeface="ＭＳ Ｐゴシック" pitchFamily="50" charset="-128"/>
        <a:cs typeface="+mn-cs"/>
      </a:defRPr>
    </a:lvl1pPr>
    <a:lvl2pPr marL="457200" algn="l" rtl="0" fontAlgn="base">
      <a:spcBef>
        <a:spcPct val="30000"/>
      </a:spcBef>
      <a:spcAft>
        <a:spcPct val="0"/>
      </a:spcAft>
      <a:defRPr kumimoji="1" sz="1200" kern="1200">
        <a:solidFill>
          <a:schemeClr val="tx1"/>
        </a:solidFill>
        <a:latin typeface="Arial" charset="0"/>
        <a:ea typeface="ＭＳ Ｐゴシック" pitchFamily="50" charset="-128"/>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pitchFamily="50" charset="-128"/>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pitchFamily="50" charset="-128"/>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ja-JP"/>
              <a:t>Copyright 2010 FUJITSU LIMITED</a:t>
            </a:r>
          </a:p>
        </p:txBody>
      </p:sp>
      <p:sp>
        <p:nvSpPr>
          <p:cNvPr id="7" name="Rectangle 7"/>
          <p:cNvSpPr>
            <a:spLocks noGrp="1" noChangeArrowheads="1"/>
          </p:cNvSpPr>
          <p:nvPr>
            <p:ph type="sldNum" sz="quarter" idx="5"/>
          </p:nvPr>
        </p:nvSpPr>
        <p:spPr>
          <a:ln/>
        </p:spPr>
        <p:txBody>
          <a:bodyPr/>
          <a:lstStyle/>
          <a:p>
            <a:fld id="{2904753E-8AE9-4B23-B55F-E1B18B461D28}" type="slidenum">
              <a:rPr lang="en-US" altLang="ja-JP"/>
              <a:pPr/>
              <a:t>0</a:t>
            </a:fld>
            <a:endParaRPr lang="en-US" altLang="ja-JP"/>
          </a:p>
        </p:txBody>
      </p:sp>
      <p:sp>
        <p:nvSpPr>
          <p:cNvPr id="620546" name="Rectangle 2"/>
          <p:cNvSpPr>
            <a:spLocks noGrp="1" noRot="1" noChangeAspect="1" noChangeArrowheads="1" noTextEdit="1"/>
          </p:cNvSpPr>
          <p:nvPr>
            <p:ph type="sldImg"/>
          </p:nvPr>
        </p:nvSpPr>
        <p:spPr>
          <a:xfrm>
            <a:off x="79375" y="739775"/>
            <a:ext cx="6578600" cy="3700463"/>
          </a:xfrm>
          <a:ln/>
        </p:spPr>
      </p:sp>
      <p:sp>
        <p:nvSpPr>
          <p:cNvPr id="620547" name="Rectangle 3"/>
          <p:cNvSpPr>
            <a:spLocks noGrp="1" noChangeArrowheads="1"/>
          </p:cNvSpPr>
          <p:nvPr>
            <p:ph type="body" idx="1"/>
          </p:nvPr>
        </p:nvSpPr>
        <p:spPr/>
        <p:txBody>
          <a:bodyPr/>
          <a:lstStyle/>
          <a:p>
            <a:r>
              <a:rPr lang="zh-CN" altLang="en-US" dirty="0" smtClean="0"/>
              <a:t>各位专家好，今天很荣幸有机会为各位介绍一下富士通半导体的车规级</a:t>
            </a:r>
            <a:r>
              <a:rPr lang="en-US" altLang="zh-CN" dirty="0" smtClean="0"/>
              <a:t>FRAM</a:t>
            </a:r>
            <a:r>
              <a:rPr lang="zh-CN" altLang="en-US" dirty="0" smtClean="0"/>
              <a:t>在新能源汽车和自动驾驶技术的应用。</a:t>
            </a:r>
            <a:endParaRPr lang="en-GB" altLang="ja-JP" dirty="0"/>
          </a:p>
        </p:txBody>
      </p:sp>
    </p:spTree>
    <p:extLst>
      <p:ext uri="{BB962C8B-B14F-4D97-AF65-F5344CB8AC3E}">
        <p14:creationId xmlns:p14="http://schemas.microsoft.com/office/powerpoint/2010/main" val="3148159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8600" cy="3700463"/>
          </a:xfrm>
        </p:spPr>
      </p:sp>
      <p:sp>
        <p:nvSpPr>
          <p:cNvPr id="3" name="Notes Placeholder 2"/>
          <p:cNvSpPr>
            <a:spLocks noGrp="1"/>
          </p:cNvSpPr>
          <p:nvPr>
            <p:ph type="body" idx="1"/>
          </p:nvPr>
        </p:nvSpPr>
        <p:spPr/>
        <p:txBody>
          <a:bodyPr/>
          <a:lstStyle/>
          <a:p>
            <a:r>
              <a:rPr lang="zh-CN" altLang="en-US" dirty="0" smtClean="0"/>
              <a:t>作为新能源汽车的电池控制的关键组成部分，</a:t>
            </a:r>
            <a:r>
              <a:rPr lang="en-US" altLang="zh-CN" dirty="0" smtClean="0"/>
              <a:t>BMS</a:t>
            </a:r>
            <a:r>
              <a:rPr lang="zh-CN" altLang="en-US" dirty="0" smtClean="0"/>
              <a:t>有充放电的电量计量</a:t>
            </a:r>
            <a:r>
              <a:rPr lang="en-US" altLang="zh-CN" dirty="0" smtClean="0"/>
              <a:t>SOC</a:t>
            </a:r>
            <a:r>
              <a:rPr lang="zh-CN" altLang="en-US" dirty="0" smtClean="0"/>
              <a:t>，健康状态</a:t>
            </a:r>
            <a:r>
              <a:rPr lang="en-US" altLang="zh-CN" dirty="0" smtClean="0"/>
              <a:t>SOH</a:t>
            </a:r>
            <a:r>
              <a:rPr lang="zh-CN" altLang="en-US" dirty="0" smtClean="0"/>
              <a:t>，电压温度检测等很多主要信息。</a:t>
            </a:r>
            <a:endParaRPr lang="zh-CN" altLang="en-US" dirty="0"/>
          </a:p>
        </p:txBody>
      </p:sp>
      <p:sp>
        <p:nvSpPr>
          <p:cNvPr id="4" name="Footer Placeholder 3"/>
          <p:cNvSpPr>
            <a:spLocks noGrp="1"/>
          </p:cNvSpPr>
          <p:nvPr>
            <p:ph type="ftr" sz="quarter" idx="10"/>
          </p:nvPr>
        </p:nvSpPr>
        <p:spPr/>
        <p:txBody>
          <a:bodyPr/>
          <a:lstStyle/>
          <a:p>
            <a:r>
              <a:rPr lang="en-US" altLang="ja-JP" smtClean="0"/>
              <a:t>Copyright 2014 FUJITSU LIMITED</a:t>
            </a:r>
            <a:endParaRPr lang="en-US" altLang="ja-JP"/>
          </a:p>
        </p:txBody>
      </p:sp>
      <p:sp>
        <p:nvSpPr>
          <p:cNvPr id="5" name="Slide Number Placeholder 4"/>
          <p:cNvSpPr>
            <a:spLocks noGrp="1"/>
          </p:cNvSpPr>
          <p:nvPr>
            <p:ph type="sldNum" sz="quarter" idx="11"/>
          </p:nvPr>
        </p:nvSpPr>
        <p:spPr/>
        <p:txBody>
          <a:bodyPr/>
          <a:lstStyle/>
          <a:p>
            <a:fld id="{9F92722A-13CA-49BB-B125-2A56C31837E2}" type="slidenum">
              <a:rPr lang="en-US" altLang="ja-JP" smtClean="0"/>
              <a:pPr/>
              <a:t>9</a:t>
            </a:fld>
            <a:endParaRPr lang="en-US" altLang="ja-JP"/>
          </a:p>
        </p:txBody>
      </p:sp>
    </p:spTree>
    <p:extLst>
      <p:ext uri="{BB962C8B-B14F-4D97-AF65-F5344CB8AC3E}">
        <p14:creationId xmlns:p14="http://schemas.microsoft.com/office/powerpoint/2010/main" val="133674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a:xfrm>
            <a:off x="79375" y="739775"/>
            <a:ext cx="6578600" cy="3700463"/>
          </a:xfrm>
          <a:ln/>
        </p:spPr>
      </p:sp>
      <p:sp>
        <p:nvSpPr>
          <p:cNvPr id="83971" name="ノート プレースホルダー 2"/>
          <p:cNvSpPr>
            <a:spLocks noGrp="1"/>
          </p:cNvSpPr>
          <p:nvPr>
            <p:ph type="body" idx="1"/>
          </p:nvPr>
        </p:nvSpPr>
        <p:spPr>
          <a:noFill/>
        </p:spPr>
        <p:txBody>
          <a:bodyPr/>
          <a:lstStyle/>
          <a:p>
            <a:r>
              <a:rPr lang="zh-CN" altLang="en-US" dirty="0" smtClean="0">
                <a:latin typeface="Arial" panose="020B0604020202020204" pitchFamily="34" charset="0"/>
                <a:ea typeface="ＭＳ Ｐゴシック" panose="020B0600070205080204" pitchFamily="50" charset="-128"/>
              </a:rPr>
              <a:t>系统对每个电池单元的温度和电压等状态进行</a:t>
            </a:r>
            <a:r>
              <a:rPr lang="zh-CN" altLang="en-US" dirty="0" smtClean="0">
                <a:solidFill>
                  <a:srgbClr val="FF0000"/>
                </a:solidFill>
                <a:latin typeface="Arial" panose="020B0604020202020204" pitchFamily="34" charset="0"/>
                <a:ea typeface="ＭＳ Ｐゴシック" panose="020B0600070205080204" pitchFamily="50" charset="-128"/>
              </a:rPr>
              <a:t>实时</a:t>
            </a:r>
            <a:r>
              <a:rPr lang="zh-CN" altLang="en-US" dirty="0" smtClean="0">
                <a:latin typeface="Arial" panose="020B0604020202020204" pitchFamily="34" charset="0"/>
                <a:ea typeface="ＭＳ Ｐゴシック" panose="020B0600070205080204" pitchFamily="50" charset="-128"/>
              </a:rPr>
              <a:t>监测，并对数据进行连续记录，然后通过平衡器，控制所有电池单元成为一个均衡的，最佳的健康状态，从而延长动力电池的整个寿命。</a:t>
            </a:r>
          </a:p>
        </p:txBody>
      </p:sp>
      <p:sp>
        <p:nvSpPr>
          <p:cNvPr id="83972" name="フッター プレースホルダー 3"/>
          <p:cNvSpPr>
            <a:spLocks noGrp="1"/>
          </p:cNvSpPr>
          <p:nvPr>
            <p:ph type="ftr" sz="quarter" idx="4"/>
          </p:nvPr>
        </p:nvSpPr>
        <p:spPr>
          <a:noFill/>
        </p:spPr>
        <p:txBody>
          <a:bodyPr/>
          <a:lstStyle>
            <a:lvl1pPr defTabSz="912832">
              <a:spcBef>
                <a:spcPct val="30000"/>
              </a:spcBef>
              <a:defRPr kumimoji="1" sz="1200">
                <a:solidFill>
                  <a:schemeClr val="tx1"/>
                </a:solidFill>
                <a:latin typeface="Arial" panose="020B0604020202020204" pitchFamily="34" charset="0"/>
                <a:ea typeface="ＭＳ Ｐゴシック" panose="020B0600070205080204" pitchFamily="50" charset="-128"/>
              </a:defRPr>
            </a:lvl1pPr>
            <a:lvl2pPr marL="736561" indent="-283293" defTabSz="912832">
              <a:spcBef>
                <a:spcPct val="30000"/>
              </a:spcBef>
              <a:defRPr kumimoji="1" sz="1200">
                <a:solidFill>
                  <a:schemeClr val="tx1"/>
                </a:solidFill>
                <a:latin typeface="Arial" panose="020B0604020202020204" pitchFamily="34" charset="0"/>
                <a:ea typeface="ＭＳ Ｐゴシック" panose="020B0600070205080204" pitchFamily="50" charset="-128"/>
              </a:defRPr>
            </a:lvl2pPr>
            <a:lvl3pPr marL="1133170" indent="-226634" defTabSz="912832">
              <a:spcBef>
                <a:spcPct val="30000"/>
              </a:spcBef>
              <a:defRPr kumimoji="1" sz="1200">
                <a:solidFill>
                  <a:schemeClr val="tx1"/>
                </a:solidFill>
                <a:latin typeface="Arial" panose="020B0604020202020204" pitchFamily="34" charset="0"/>
                <a:ea typeface="ＭＳ Ｐゴシック" panose="020B0600070205080204" pitchFamily="50" charset="-128"/>
              </a:defRPr>
            </a:lvl3pPr>
            <a:lvl4pPr marL="1586438" indent="-226634" defTabSz="912832">
              <a:spcBef>
                <a:spcPct val="30000"/>
              </a:spcBef>
              <a:defRPr kumimoji="1" sz="1200">
                <a:solidFill>
                  <a:schemeClr val="tx1"/>
                </a:solidFill>
                <a:latin typeface="Arial" panose="020B0604020202020204" pitchFamily="34" charset="0"/>
                <a:ea typeface="ＭＳ Ｐゴシック" panose="020B0600070205080204" pitchFamily="50" charset="-128"/>
              </a:defRPr>
            </a:lvl4pPr>
            <a:lvl5pPr marL="2039706" indent="-226634" defTabSz="912832">
              <a:spcBef>
                <a:spcPct val="30000"/>
              </a:spcBef>
              <a:defRPr kumimoji="1" sz="1200">
                <a:solidFill>
                  <a:schemeClr val="tx1"/>
                </a:solidFill>
                <a:latin typeface="Arial" panose="020B0604020202020204" pitchFamily="34" charset="0"/>
                <a:ea typeface="ＭＳ Ｐゴシック" panose="020B0600070205080204" pitchFamily="50" charset="-128"/>
              </a:defRPr>
            </a:lvl5pPr>
            <a:lvl6pPr marL="2492974" indent="-226634" defTabSz="912832"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46243" indent="-226634" defTabSz="912832"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399511" indent="-226634" defTabSz="912832"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52779" indent="-226634" defTabSz="912832"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spcBef>
                <a:spcPct val="0"/>
              </a:spcBef>
            </a:pPr>
            <a:r>
              <a:rPr lang="en-US" altLang="ja-JP" sz="1000">
                <a:solidFill>
                  <a:srgbClr val="000000"/>
                </a:solidFill>
                <a:cs typeface="Arial" panose="020B0604020202020204" pitchFamily="34" charset="0"/>
              </a:rPr>
              <a:t>Copyright 2010 FUJITSU LIMITED</a:t>
            </a:r>
          </a:p>
        </p:txBody>
      </p:sp>
      <p:sp>
        <p:nvSpPr>
          <p:cNvPr id="83973" name="スライド番号プレースホルダー 4"/>
          <p:cNvSpPr>
            <a:spLocks noGrp="1"/>
          </p:cNvSpPr>
          <p:nvPr>
            <p:ph type="sldNum" sz="quarter" idx="5"/>
          </p:nvPr>
        </p:nvSpPr>
        <p:spPr>
          <a:noFill/>
        </p:spPr>
        <p:txBody>
          <a:bodyPr/>
          <a:lstStyle>
            <a:lvl1pPr defTabSz="912832">
              <a:spcBef>
                <a:spcPct val="30000"/>
              </a:spcBef>
              <a:defRPr kumimoji="1" sz="1200">
                <a:solidFill>
                  <a:schemeClr val="tx1"/>
                </a:solidFill>
                <a:latin typeface="Arial" panose="020B0604020202020204" pitchFamily="34" charset="0"/>
                <a:ea typeface="ＭＳ Ｐゴシック" panose="020B0600070205080204" pitchFamily="50" charset="-128"/>
              </a:defRPr>
            </a:lvl1pPr>
            <a:lvl2pPr marL="736561" indent="-283293" defTabSz="912832">
              <a:spcBef>
                <a:spcPct val="30000"/>
              </a:spcBef>
              <a:defRPr kumimoji="1" sz="1200">
                <a:solidFill>
                  <a:schemeClr val="tx1"/>
                </a:solidFill>
                <a:latin typeface="Arial" panose="020B0604020202020204" pitchFamily="34" charset="0"/>
                <a:ea typeface="ＭＳ Ｐゴシック" panose="020B0600070205080204" pitchFamily="50" charset="-128"/>
              </a:defRPr>
            </a:lvl2pPr>
            <a:lvl3pPr marL="1133170" indent="-226634" defTabSz="912832">
              <a:spcBef>
                <a:spcPct val="30000"/>
              </a:spcBef>
              <a:defRPr kumimoji="1" sz="1200">
                <a:solidFill>
                  <a:schemeClr val="tx1"/>
                </a:solidFill>
                <a:latin typeface="Arial" panose="020B0604020202020204" pitchFamily="34" charset="0"/>
                <a:ea typeface="ＭＳ Ｐゴシック" panose="020B0600070205080204" pitchFamily="50" charset="-128"/>
              </a:defRPr>
            </a:lvl3pPr>
            <a:lvl4pPr marL="1586438" indent="-226634" defTabSz="912832">
              <a:spcBef>
                <a:spcPct val="30000"/>
              </a:spcBef>
              <a:defRPr kumimoji="1" sz="1200">
                <a:solidFill>
                  <a:schemeClr val="tx1"/>
                </a:solidFill>
                <a:latin typeface="Arial" panose="020B0604020202020204" pitchFamily="34" charset="0"/>
                <a:ea typeface="ＭＳ Ｐゴシック" panose="020B0600070205080204" pitchFamily="50" charset="-128"/>
              </a:defRPr>
            </a:lvl4pPr>
            <a:lvl5pPr marL="2039706" indent="-226634" defTabSz="912832">
              <a:spcBef>
                <a:spcPct val="30000"/>
              </a:spcBef>
              <a:defRPr kumimoji="1" sz="1200">
                <a:solidFill>
                  <a:schemeClr val="tx1"/>
                </a:solidFill>
                <a:latin typeface="Arial" panose="020B0604020202020204" pitchFamily="34" charset="0"/>
                <a:ea typeface="ＭＳ Ｐゴシック" panose="020B0600070205080204" pitchFamily="50" charset="-128"/>
              </a:defRPr>
            </a:lvl5pPr>
            <a:lvl6pPr marL="2492974" indent="-226634" defTabSz="912832"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46243" indent="-226634" defTabSz="912832"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399511" indent="-226634" defTabSz="912832"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52779" indent="-226634" defTabSz="912832"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spcBef>
                <a:spcPct val="0"/>
              </a:spcBef>
            </a:pPr>
            <a:fld id="{77246D58-94D6-476E-8412-3D5B3B0EC637}" type="slidenum">
              <a:rPr lang="en-US" altLang="ja-JP" sz="1000">
                <a:solidFill>
                  <a:srgbClr val="000000"/>
                </a:solidFill>
                <a:cs typeface="Arial" panose="020B0604020202020204" pitchFamily="34" charset="0"/>
              </a:rPr>
              <a:pPr>
                <a:spcBef>
                  <a:spcPct val="0"/>
                </a:spcBef>
              </a:pPr>
              <a:t>10</a:t>
            </a:fld>
            <a:endParaRPr lang="en-US" altLang="ja-JP" sz="1000">
              <a:solidFill>
                <a:srgbClr val="000000"/>
              </a:solidFill>
              <a:cs typeface="Arial" panose="020B0604020202020204" pitchFamily="34" charset="0"/>
            </a:endParaRPr>
          </a:p>
        </p:txBody>
      </p:sp>
    </p:spTree>
    <p:extLst>
      <p:ext uri="{BB962C8B-B14F-4D97-AF65-F5344CB8AC3E}">
        <p14:creationId xmlns:p14="http://schemas.microsoft.com/office/powerpoint/2010/main" val="3332647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8600" cy="3700463"/>
          </a:xfrm>
        </p:spPr>
      </p:sp>
      <p:sp>
        <p:nvSpPr>
          <p:cNvPr id="3" name="Notes Placeholder 2"/>
          <p:cNvSpPr>
            <a:spLocks noGrp="1"/>
          </p:cNvSpPr>
          <p:nvPr>
            <p:ph type="body" idx="1"/>
          </p:nvPr>
        </p:nvSpPr>
        <p:spPr/>
        <p:txBody>
          <a:bodyPr/>
          <a:lstStyle/>
          <a:p>
            <a:r>
              <a:rPr lang="en-US" altLang="zh-CN" dirty="0" smtClean="0"/>
              <a:t>BMS</a:t>
            </a:r>
            <a:r>
              <a:rPr lang="zh-CN" altLang="en-US" dirty="0" smtClean="0"/>
              <a:t>使用车规级</a:t>
            </a:r>
            <a:r>
              <a:rPr lang="en-US" altLang="zh-CN" dirty="0" smtClean="0"/>
              <a:t>FRAM</a:t>
            </a:r>
            <a:r>
              <a:rPr lang="zh-CN" altLang="en-US" dirty="0" smtClean="0"/>
              <a:t>的</a:t>
            </a:r>
            <a:r>
              <a:rPr lang="en-US" altLang="zh-CN" dirty="0" smtClean="0"/>
              <a:t>benefit</a:t>
            </a:r>
            <a:r>
              <a:rPr lang="zh-CN" altLang="en-US" dirty="0" smtClean="0"/>
              <a:t>（优势）</a:t>
            </a:r>
            <a:endParaRPr lang="en-US" altLang="zh-CN" dirty="0" smtClean="0"/>
          </a:p>
          <a:p>
            <a:r>
              <a:rPr lang="zh-CN" altLang="en-US" dirty="0" smtClean="0"/>
              <a:t>这是一个简单的</a:t>
            </a:r>
            <a:r>
              <a:rPr lang="en-US" altLang="zh-CN" dirty="0" smtClean="0"/>
              <a:t>BMS</a:t>
            </a:r>
            <a:r>
              <a:rPr lang="zh-CN" altLang="en-US" dirty="0" smtClean="0"/>
              <a:t>方框图。系统不仅以每秒或每</a:t>
            </a:r>
            <a:r>
              <a:rPr lang="en-US" altLang="zh-CN" dirty="0" smtClean="0"/>
              <a:t>0.1</a:t>
            </a:r>
            <a:r>
              <a:rPr lang="zh-CN" altLang="en-US" dirty="0" smtClean="0"/>
              <a:t>秒的频率去记录电池单元的电压，温度和电流等当前数据，而且要监控电池的短期（</a:t>
            </a:r>
            <a:r>
              <a:rPr lang="zh-CN" altLang="en-US" b="1" dirty="0" smtClean="0"/>
              <a:t>最后几个充电周期</a:t>
            </a:r>
            <a:r>
              <a:rPr lang="zh-CN" altLang="en-US" dirty="0" smtClean="0"/>
              <a:t>）和长期（</a:t>
            </a:r>
            <a:r>
              <a:rPr lang="zh-CN" altLang="en-US" b="1" dirty="0" smtClean="0"/>
              <a:t>整个使用寿命</a:t>
            </a:r>
            <a:r>
              <a:rPr lang="zh-CN" altLang="en-US" dirty="0" smtClean="0"/>
              <a:t>）的状态，这对最大程度延长电池使用寿命至关重要。这些独特要求，</a:t>
            </a:r>
            <a:r>
              <a:rPr kumimoji="0" lang="zh-CN" altLang="en-US" sz="1200" dirty="0" smtClean="0">
                <a:solidFill>
                  <a:schemeClr val="tx1"/>
                </a:solidFill>
                <a:latin typeface="宋体" pitchFamily="2" charset="-122"/>
                <a:ea typeface="宋体" pitchFamily="2" charset="-122"/>
              </a:rPr>
              <a:t>需要提高存储器性能和耐久性设计。</a:t>
            </a:r>
            <a:r>
              <a:rPr lang="zh-CN" altLang="en-US" dirty="0" smtClean="0"/>
              <a:t>非易失性，高耐久性，高速的车规级</a:t>
            </a:r>
            <a:r>
              <a:rPr lang="en-US" altLang="zh-CN" dirty="0" smtClean="0"/>
              <a:t>FRAM</a:t>
            </a:r>
            <a:r>
              <a:rPr lang="zh-CN" altLang="en-US" dirty="0" smtClean="0"/>
              <a:t>是</a:t>
            </a:r>
            <a:r>
              <a:rPr lang="en-US" altLang="zh-CN" dirty="0" smtClean="0"/>
              <a:t>BMS</a:t>
            </a:r>
            <a:r>
              <a:rPr lang="zh-CN" altLang="en-US" dirty="0" smtClean="0"/>
              <a:t>的理想选择。</a:t>
            </a:r>
            <a:endParaRPr lang="en-US" altLang="ja-JP" dirty="0" smtClean="0"/>
          </a:p>
          <a:p>
            <a:r>
              <a:rPr lang="zh-CN" altLang="en-US" dirty="0" smtClean="0"/>
              <a:t>一些中国的客户已经开始采用富士通</a:t>
            </a:r>
            <a:r>
              <a:rPr lang="en-US" altLang="zh-CN" dirty="0" smtClean="0"/>
              <a:t> 256kbit</a:t>
            </a:r>
            <a:r>
              <a:rPr lang="zh-CN" altLang="en-US" dirty="0" smtClean="0"/>
              <a:t>的串口接口的</a:t>
            </a:r>
            <a:r>
              <a:rPr lang="en-US" altLang="zh-CN" dirty="0" smtClean="0"/>
              <a:t>FRAM. </a:t>
            </a:r>
            <a:endParaRPr lang="en-US" altLang="ja-JP" dirty="0" smtClean="0"/>
          </a:p>
          <a:p>
            <a:endParaRPr lang="en-US" altLang="ja-JP" dirty="0" smtClean="0"/>
          </a:p>
          <a:p>
            <a:r>
              <a:rPr lang="ja-JP" altLang="en-US" dirty="0" smtClean="0"/>
              <a:t>バッテリパークと</a:t>
            </a:r>
            <a:r>
              <a:rPr lang="en-US" altLang="ja-JP" dirty="0" smtClean="0"/>
              <a:t>BMS</a:t>
            </a:r>
            <a:r>
              <a:rPr lang="ja-JP" altLang="en-US" dirty="0" smtClean="0"/>
              <a:t>のコストは</a:t>
            </a:r>
            <a:r>
              <a:rPr lang="en-US" altLang="ja-JP" dirty="0" smtClean="0"/>
              <a:t>EV</a:t>
            </a:r>
            <a:r>
              <a:rPr lang="ja-JP" altLang="en-US" dirty="0" smtClean="0"/>
              <a:t>カー金額の半分を占めているため、イレギュラーなことが起きた場合、原因究明のキーとなる</a:t>
            </a:r>
            <a:endParaRPr lang="en-US" altLang="ja-JP" dirty="0" smtClean="0"/>
          </a:p>
          <a:p>
            <a:r>
              <a:rPr lang="ja-JP" altLang="en-US" dirty="0" smtClean="0"/>
              <a:t>重要データをリアルタイムーに記録するには</a:t>
            </a:r>
            <a:r>
              <a:rPr lang="en-US" altLang="ja-JP" dirty="0" smtClean="0"/>
              <a:t>FRAM</a:t>
            </a:r>
            <a:r>
              <a:rPr lang="ja-JP" altLang="en-US" dirty="0" smtClean="0"/>
              <a:t>が最適です</a:t>
            </a:r>
            <a:r>
              <a:rPr lang="zh-CN" altLang="en-US" dirty="0" smtClean="0"/>
              <a:t>。</a:t>
            </a:r>
            <a:endParaRPr lang="en-US" altLang="zh-CN" dirty="0" smtClean="0"/>
          </a:p>
          <a:p>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CN" altLang="zh-CN" sz="1200" kern="1200" dirty="0" smtClean="0">
                <a:solidFill>
                  <a:schemeClr val="tx1"/>
                </a:solidFill>
                <a:effectLst/>
                <a:latin typeface="Arial" charset="0"/>
                <a:ea typeface="ＭＳ Ｐゴシック" pitchFamily="50" charset="-128"/>
                <a:cs typeface="+mn-cs"/>
              </a:rPr>
              <a:t>被动式的以整组电池包为单位做充放电均衡，只监控电流， 主动式的以单节电池为单位做均衡，兼顾电流和电压，主动式的信息量要大很多。</a:t>
            </a:r>
          </a:p>
          <a:p>
            <a:endParaRPr lang="zh-CN" altLang="en-US" dirty="0"/>
          </a:p>
        </p:txBody>
      </p:sp>
      <p:sp>
        <p:nvSpPr>
          <p:cNvPr id="4" name="Footer Placeholder 3"/>
          <p:cNvSpPr>
            <a:spLocks noGrp="1"/>
          </p:cNvSpPr>
          <p:nvPr>
            <p:ph type="ftr" sz="quarter" idx="10"/>
          </p:nvPr>
        </p:nvSpPr>
        <p:spPr/>
        <p:txBody>
          <a:bodyPr/>
          <a:lstStyle/>
          <a:p>
            <a:r>
              <a:rPr lang="en-US" altLang="ja-JP" smtClean="0"/>
              <a:t>Copyright 2014 FUJITSU LIMITED</a:t>
            </a:r>
            <a:endParaRPr lang="en-US" altLang="ja-JP"/>
          </a:p>
        </p:txBody>
      </p:sp>
      <p:sp>
        <p:nvSpPr>
          <p:cNvPr id="5" name="Slide Number Placeholder 4"/>
          <p:cNvSpPr>
            <a:spLocks noGrp="1"/>
          </p:cNvSpPr>
          <p:nvPr>
            <p:ph type="sldNum" sz="quarter" idx="11"/>
          </p:nvPr>
        </p:nvSpPr>
        <p:spPr/>
        <p:txBody>
          <a:bodyPr/>
          <a:lstStyle/>
          <a:p>
            <a:fld id="{9F92722A-13CA-49BB-B125-2A56C31837E2}" type="slidenum">
              <a:rPr lang="en-US" altLang="ja-JP" smtClean="0"/>
              <a:pPr/>
              <a:t>11</a:t>
            </a:fld>
            <a:endParaRPr lang="en-US" altLang="ja-JP"/>
          </a:p>
        </p:txBody>
      </p:sp>
    </p:spTree>
    <p:extLst>
      <p:ext uri="{BB962C8B-B14F-4D97-AF65-F5344CB8AC3E}">
        <p14:creationId xmlns:p14="http://schemas.microsoft.com/office/powerpoint/2010/main" val="4252664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8600" cy="3700463"/>
          </a:xfrm>
        </p:spPr>
      </p:sp>
      <p:sp>
        <p:nvSpPr>
          <p:cNvPr id="3" name="Notes Placeholder 2"/>
          <p:cNvSpPr>
            <a:spLocks noGrp="1"/>
          </p:cNvSpPr>
          <p:nvPr>
            <p:ph type="body" idx="1"/>
          </p:nvPr>
        </p:nvSpPr>
        <p:spPr/>
        <p:txBody>
          <a:bodyPr/>
          <a:lstStyle/>
          <a:p>
            <a:r>
              <a:rPr lang="zh-CN" altLang="en-US" dirty="0" smtClean="0"/>
              <a:t>接下来看一下整车控制单元</a:t>
            </a:r>
            <a:r>
              <a:rPr lang="en-US" altLang="zh-CN" dirty="0" smtClean="0"/>
              <a:t>VCU</a:t>
            </a:r>
            <a:endParaRPr lang="zh-CN" altLang="en-US" dirty="0"/>
          </a:p>
        </p:txBody>
      </p:sp>
      <p:sp>
        <p:nvSpPr>
          <p:cNvPr id="4" name="Footer Placeholder 3"/>
          <p:cNvSpPr>
            <a:spLocks noGrp="1"/>
          </p:cNvSpPr>
          <p:nvPr>
            <p:ph type="ftr" sz="quarter" idx="10"/>
          </p:nvPr>
        </p:nvSpPr>
        <p:spPr/>
        <p:txBody>
          <a:bodyPr/>
          <a:lstStyle/>
          <a:p>
            <a:r>
              <a:rPr lang="en-US" altLang="ja-JP" smtClean="0"/>
              <a:t>Copyright 2014 FUJITSU LIMITED</a:t>
            </a:r>
            <a:endParaRPr lang="en-US" altLang="ja-JP"/>
          </a:p>
        </p:txBody>
      </p:sp>
      <p:sp>
        <p:nvSpPr>
          <p:cNvPr id="5" name="Slide Number Placeholder 4"/>
          <p:cNvSpPr>
            <a:spLocks noGrp="1"/>
          </p:cNvSpPr>
          <p:nvPr>
            <p:ph type="sldNum" sz="quarter" idx="11"/>
          </p:nvPr>
        </p:nvSpPr>
        <p:spPr/>
        <p:txBody>
          <a:bodyPr/>
          <a:lstStyle/>
          <a:p>
            <a:fld id="{9F92722A-13CA-49BB-B125-2A56C31837E2}" type="slidenum">
              <a:rPr lang="en-US" altLang="ja-JP" smtClean="0"/>
              <a:pPr/>
              <a:t>12</a:t>
            </a:fld>
            <a:endParaRPr lang="en-US" altLang="ja-JP"/>
          </a:p>
        </p:txBody>
      </p:sp>
    </p:spTree>
    <p:extLst>
      <p:ext uri="{BB962C8B-B14F-4D97-AF65-F5344CB8AC3E}">
        <p14:creationId xmlns:p14="http://schemas.microsoft.com/office/powerpoint/2010/main" val="90613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8600" cy="3700463"/>
          </a:xfrm>
        </p:spPr>
      </p:sp>
      <p:sp>
        <p:nvSpPr>
          <p:cNvPr id="3" name="Notes Placeholder 2"/>
          <p:cNvSpPr>
            <a:spLocks noGrp="1"/>
          </p:cNvSpPr>
          <p:nvPr>
            <p:ph type="body" idx="1"/>
          </p:nvPr>
        </p:nvSpPr>
        <p:spPr/>
        <p:txBody>
          <a:bodyPr/>
          <a:lstStyle/>
          <a:p>
            <a:r>
              <a:rPr lang="zh-CN" altLang="en-US" dirty="0" smtClean="0"/>
              <a:t>这是整车控制单元</a:t>
            </a:r>
            <a:r>
              <a:rPr lang="en-US" altLang="zh-CN" dirty="0" smtClean="0"/>
              <a:t>VCU</a:t>
            </a:r>
            <a:r>
              <a:rPr lang="zh-CN" altLang="en-US" dirty="0" smtClean="0"/>
              <a:t>的一个系统构成。这个系统</a:t>
            </a:r>
            <a:r>
              <a:rPr kumimoji="0" lang="zh-CN" altLang="en-US" sz="1200" dirty="0" smtClean="0">
                <a:solidFill>
                  <a:schemeClr val="tx1"/>
                </a:solidFill>
                <a:latin typeface="宋体" pitchFamily="2" charset="-122"/>
                <a:ea typeface="宋体" pitchFamily="2" charset="-122"/>
              </a:rPr>
              <a:t>都需要对汽车行驶的当前状态，以及发生事故的故障信息进行实时监控和连续地记录。</a:t>
            </a:r>
            <a:endParaRPr lang="en-US" altLang="zh-CN" dirty="0" smtClean="0"/>
          </a:p>
          <a:p>
            <a:endParaRPr lang="en-US" altLang="zh-CN" dirty="0" smtClean="0"/>
          </a:p>
          <a:p>
            <a:endParaRPr lang="en-US" altLang="zh-CN" dirty="0" smtClean="0"/>
          </a:p>
          <a:p>
            <a:r>
              <a:rPr lang="en-US" altLang="zh-CN" dirty="0" err="1" smtClean="0"/>
              <a:t>HVAC:Heating,Ventiation</a:t>
            </a:r>
            <a:r>
              <a:rPr lang="en-US" altLang="zh-CN" baseline="0" dirty="0" smtClean="0"/>
              <a:t> and Air Conditioning,</a:t>
            </a:r>
            <a:r>
              <a:rPr lang="zh-CN" altLang="en-US" baseline="0" dirty="0" smtClean="0"/>
              <a:t>供热通风与空气调节</a:t>
            </a:r>
            <a:r>
              <a:rPr lang="en-US" altLang="zh-CN" baseline="0" dirty="0" smtClean="0"/>
              <a:t>/</a:t>
            </a:r>
            <a:r>
              <a:rPr lang="ja-JP" altLang="en-US" baseline="0" dirty="0" smtClean="0"/>
              <a:t>暖房、換気および空調</a:t>
            </a:r>
            <a:endParaRPr lang="en-US" altLang="ja-JP" baseline="0" dirty="0" smtClean="0"/>
          </a:p>
          <a:p>
            <a:r>
              <a:rPr lang="en-US" altLang="ja-JP" baseline="0" dirty="0" smtClean="0"/>
              <a:t>RET:</a:t>
            </a:r>
          </a:p>
          <a:p>
            <a:r>
              <a:rPr lang="en-US" altLang="ja-JP" baseline="0" dirty="0" err="1" smtClean="0"/>
              <a:t>ACC;Accessory</a:t>
            </a:r>
            <a:r>
              <a:rPr lang="en-US" altLang="ja-JP" baseline="0" dirty="0" smtClean="0"/>
              <a:t> position/</a:t>
            </a:r>
            <a:r>
              <a:rPr lang="ja-JP" altLang="en-US" baseline="0" dirty="0" smtClean="0"/>
              <a:t>自動車でカーステレオなどの電装品のみを動かすアクセサリ電源の通称</a:t>
            </a:r>
            <a:endParaRPr lang="en-US" altLang="ja-JP" baseline="0" dirty="0" smtClean="0"/>
          </a:p>
          <a:p>
            <a:r>
              <a:rPr lang="en-US" altLang="ja-JP" baseline="0" dirty="0" smtClean="0"/>
              <a:t>MT</a:t>
            </a:r>
            <a:r>
              <a:rPr lang="ja-JP" altLang="en-US" baseline="0" dirty="0" smtClean="0"/>
              <a:t>：</a:t>
            </a:r>
            <a:r>
              <a:rPr lang="en-US" altLang="ja-JP" baseline="0" dirty="0" smtClean="0"/>
              <a:t>manual transmission</a:t>
            </a:r>
          </a:p>
          <a:p>
            <a:r>
              <a:rPr lang="en-US" altLang="ja-JP" baseline="0" dirty="0" err="1" smtClean="0"/>
              <a:t>AT:Autommatic</a:t>
            </a:r>
            <a:r>
              <a:rPr lang="en-US" altLang="ja-JP" baseline="0" dirty="0" smtClean="0"/>
              <a:t> </a:t>
            </a:r>
            <a:r>
              <a:rPr lang="en-US" altLang="ja-JP" baseline="0" dirty="0" err="1" smtClean="0"/>
              <a:t>trasmission</a:t>
            </a:r>
            <a:endParaRPr lang="en-US" altLang="ja-JP" baseline="0" dirty="0" smtClean="0"/>
          </a:p>
          <a:p>
            <a:r>
              <a:rPr lang="en-US" altLang="ja-JP" baseline="0" dirty="0" err="1" smtClean="0"/>
              <a:t>LDCM:left</a:t>
            </a:r>
            <a:r>
              <a:rPr lang="en-US" altLang="ja-JP" baseline="0" dirty="0" smtClean="0"/>
              <a:t> door control module</a:t>
            </a:r>
          </a:p>
          <a:p>
            <a:r>
              <a:rPr lang="en-US" altLang="ja-JP" baseline="0" dirty="0" smtClean="0"/>
              <a:t>RDCM</a:t>
            </a:r>
            <a:r>
              <a:rPr lang="ja-JP" altLang="en-US" baseline="0" dirty="0" smtClean="0"/>
              <a:t>：</a:t>
            </a:r>
            <a:r>
              <a:rPr lang="en-US" altLang="ja-JP" baseline="0" dirty="0" smtClean="0"/>
              <a:t>right door control module</a:t>
            </a:r>
          </a:p>
          <a:p>
            <a:r>
              <a:rPr lang="en-US" altLang="ja-JP" baseline="0" dirty="0" err="1" smtClean="0"/>
              <a:t>ECAS:Electronic</a:t>
            </a:r>
            <a:r>
              <a:rPr lang="en-US" altLang="ja-JP" baseline="0" dirty="0" smtClean="0"/>
              <a:t> controlled air suspension</a:t>
            </a:r>
          </a:p>
          <a:p>
            <a:endParaRPr lang="en-US" altLang="ja-JP" baseline="0" dirty="0" smtClean="0"/>
          </a:p>
        </p:txBody>
      </p:sp>
      <p:sp>
        <p:nvSpPr>
          <p:cNvPr id="4" name="Footer Placeholder 3"/>
          <p:cNvSpPr>
            <a:spLocks noGrp="1"/>
          </p:cNvSpPr>
          <p:nvPr>
            <p:ph type="ftr" sz="quarter" idx="10"/>
          </p:nvPr>
        </p:nvSpPr>
        <p:spPr/>
        <p:txBody>
          <a:bodyPr/>
          <a:lstStyle/>
          <a:p>
            <a:r>
              <a:rPr lang="en-US" altLang="ja-JP" smtClean="0"/>
              <a:t>Copyright 2014 FUJITSU LIMITED</a:t>
            </a:r>
            <a:endParaRPr lang="en-US" altLang="ja-JP"/>
          </a:p>
        </p:txBody>
      </p:sp>
      <p:sp>
        <p:nvSpPr>
          <p:cNvPr id="5" name="Slide Number Placeholder 4"/>
          <p:cNvSpPr>
            <a:spLocks noGrp="1"/>
          </p:cNvSpPr>
          <p:nvPr>
            <p:ph type="sldNum" sz="quarter" idx="11"/>
          </p:nvPr>
        </p:nvSpPr>
        <p:spPr/>
        <p:txBody>
          <a:bodyPr/>
          <a:lstStyle/>
          <a:p>
            <a:fld id="{9F92722A-13CA-49BB-B125-2A56C31837E2}" type="slidenum">
              <a:rPr lang="en-US" altLang="ja-JP" smtClean="0"/>
              <a:pPr/>
              <a:t>13</a:t>
            </a:fld>
            <a:endParaRPr lang="en-US" altLang="ja-JP"/>
          </a:p>
        </p:txBody>
      </p:sp>
    </p:spTree>
    <p:extLst>
      <p:ext uri="{BB962C8B-B14F-4D97-AF65-F5344CB8AC3E}">
        <p14:creationId xmlns:p14="http://schemas.microsoft.com/office/powerpoint/2010/main" val="158272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8600" cy="3700463"/>
          </a:xfrm>
        </p:spPr>
      </p:sp>
      <p:sp>
        <p:nvSpPr>
          <p:cNvPr id="3" name="Notes Placeholder 2"/>
          <p:cNvSpPr>
            <a:spLocks noGrp="1"/>
          </p:cNvSpPr>
          <p:nvPr>
            <p:ph type="body" idx="1"/>
          </p:nvPr>
        </p:nvSpPr>
        <p:spPr/>
        <p:txBody>
          <a:bodyPr/>
          <a:lstStyle/>
          <a:p>
            <a:r>
              <a:rPr lang="zh-CN" altLang="en-US" dirty="0" smtClean="0"/>
              <a:t>整车控制单元</a:t>
            </a:r>
            <a:r>
              <a:rPr lang="en-US" altLang="zh-CN" dirty="0" smtClean="0"/>
              <a:t>VCU</a:t>
            </a:r>
            <a:r>
              <a:rPr lang="zh-CN" altLang="en-US" dirty="0" smtClean="0"/>
              <a:t>应用车规级</a:t>
            </a:r>
            <a:r>
              <a:rPr lang="en-US" altLang="zh-CN" dirty="0" smtClean="0"/>
              <a:t>FRAM</a:t>
            </a:r>
            <a:r>
              <a:rPr lang="zh-CN" altLang="en-US" dirty="0" smtClean="0"/>
              <a:t>的</a:t>
            </a:r>
            <a:r>
              <a:rPr lang="en-US" altLang="zh-CN" dirty="0" smtClean="0"/>
              <a:t>benefit</a:t>
            </a:r>
            <a:r>
              <a:rPr lang="zh-CN" altLang="en-US" dirty="0" smtClean="0"/>
              <a:t>（优势）</a:t>
            </a:r>
            <a:endParaRPr lang="en-US" altLang="zh-CN" dirty="0" smtClean="0"/>
          </a:p>
          <a:p>
            <a:r>
              <a:rPr lang="zh-CN" altLang="en-US" dirty="0" smtClean="0"/>
              <a:t>这是一个简单的</a:t>
            </a:r>
            <a:r>
              <a:rPr lang="en-US" altLang="zh-CN" dirty="0" smtClean="0"/>
              <a:t>VCU</a:t>
            </a:r>
            <a:r>
              <a:rPr lang="zh-CN" altLang="en-US" dirty="0" smtClean="0"/>
              <a:t>方框图。系统需要以每秒一次的频率去记录汽车行驶的当前状态和发生故障时的变速器挡位，加速状况，刹车和输出扭矩等信息。这些独特要求，使非易失性，高耐久性，高速的富士通的高性能存储器</a:t>
            </a:r>
            <a:r>
              <a:rPr lang="en-US" altLang="zh-CN" dirty="0" smtClean="0"/>
              <a:t>FRAM</a:t>
            </a:r>
            <a:r>
              <a:rPr lang="zh-CN" altLang="en-US" dirty="0" smtClean="0"/>
              <a:t>成为应用的理想选择。</a:t>
            </a:r>
            <a:endParaRPr lang="en-US" altLang="zh-CN" dirty="0" smtClean="0"/>
          </a:p>
          <a:p>
            <a:endParaRPr lang="en-US" altLang="zh-CN" dirty="0" smtClean="0"/>
          </a:p>
          <a:p>
            <a:r>
              <a:rPr lang="en-US" altLang="zh-CN" dirty="0" smtClean="0"/>
              <a:t>Output </a:t>
            </a:r>
            <a:r>
              <a:rPr lang="en-US" altLang="zh-CN" dirty="0" err="1" smtClean="0"/>
              <a:t>torgue</a:t>
            </a:r>
            <a:r>
              <a:rPr lang="zh-CN" altLang="en-US" dirty="0" smtClean="0"/>
              <a:t>：</a:t>
            </a:r>
            <a:r>
              <a:rPr kumimoji="1" lang="zh-CN" altLang="en-US" sz="1200" b="0" kern="1200" dirty="0" smtClean="0">
                <a:solidFill>
                  <a:schemeClr val="tx1"/>
                </a:solidFill>
                <a:effectLst/>
                <a:latin typeface="Arial" charset="0"/>
                <a:ea typeface="ＭＳ Ｐゴシック" pitchFamily="50" charset="-128"/>
                <a:cs typeface="+mn-cs"/>
              </a:rPr>
              <a:t>输出扭矩</a:t>
            </a:r>
            <a:endParaRPr kumimoji="1" lang="en-US" altLang="zh-CN" sz="1200" b="0" kern="1200" dirty="0" smtClean="0">
              <a:solidFill>
                <a:schemeClr val="tx1"/>
              </a:solidFill>
              <a:effectLst/>
              <a:latin typeface="Arial" charset="0"/>
              <a:ea typeface="ＭＳ Ｐゴシック" pitchFamily="50" charset="-128"/>
              <a:cs typeface="+mn-cs"/>
            </a:endParaRPr>
          </a:p>
          <a:p>
            <a:r>
              <a:rPr kumimoji="1" lang="en-US" altLang="zh-CN" sz="1200" b="0" kern="1200" dirty="0" smtClean="0">
                <a:solidFill>
                  <a:schemeClr val="tx1"/>
                </a:solidFill>
                <a:effectLst/>
                <a:latin typeface="Arial" charset="0"/>
                <a:ea typeface="ＭＳ Ｐゴシック" pitchFamily="50" charset="-128"/>
                <a:cs typeface="+mn-cs"/>
              </a:rPr>
              <a:t>Wear leveling</a:t>
            </a:r>
            <a:r>
              <a:rPr kumimoji="1" lang="zh-CN" altLang="en-US" sz="1200" b="0" kern="1200" dirty="0" smtClean="0">
                <a:solidFill>
                  <a:schemeClr val="tx1"/>
                </a:solidFill>
                <a:effectLst/>
                <a:latin typeface="Arial" charset="0"/>
                <a:ea typeface="ＭＳ Ｐゴシック" pitchFamily="50" charset="-128"/>
                <a:cs typeface="+mn-cs"/>
              </a:rPr>
              <a:t>：损耗平均技术</a:t>
            </a:r>
            <a:endParaRPr lang="zh-CN" altLang="en-US" dirty="0"/>
          </a:p>
        </p:txBody>
      </p:sp>
      <p:sp>
        <p:nvSpPr>
          <p:cNvPr id="4" name="Footer Placeholder 3"/>
          <p:cNvSpPr>
            <a:spLocks noGrp="1"/>
          </p:cNvSpPr>
          <p:nvPr>
            <p:ph type="ftr" sz="quarter" idx="10"/>
          </p:nvPr>
        </p:nvSpPr>
        <p:spPr/>
        <p:txBody>
          <a:bodyPr/>
          <a:lstStyle/>
          <a:p>
            <a:r>
              <a:rPr lang="en-US" altLang="ja-JP" smtClean="0"/>
              <a:t>Copyright 2014 FUJITSU LIMITED</a:t>
            </a:r>
            <a:endParaRPr lang="en-US" altLang="ja-JP"/>
          </a:p>
        </p:txBody>
      </p:sp>
      <p:sp>
        <p:nvSpPr>
          <p:cNvPr id="5" name="Slide Number Placeholder 4"/>
          <p:cNvSpPr>
            <a:spLocks noGrp="1"/>
          </p:cNvSpPr>
          <p:nvPr>
            <p:ph type="sldNum" sz="quarter" idx="11"/>
          </p:nvPr>
        </p:nvSpPr>
        <p:spPr/>
        <p:txBody>
          <a:bodyPr/>
          <a:lstStyle/>
          <a:p>
            <a:fld id="{9F92722A-13CA-49BB-B125-2A56C31837E2}" type="slidenum">
              <a:rPr lang="en-US" altLang="ja-JP" smtClean="0"/>
              <a:pPr/>
              <a:t>14</a:t>
            </a:fld>
            <a:endParaRPr lang="en-US" altLang="ja-JP"/>
          </a:p>
        </p:txBody>
      </p:sp>
    </p:spTree>
    <p:extLst>
      <p:ext uri="{BB962C8B-B14F-4D97-AF65-F5344CB8AC3E}">
        <p14:creationId xmlns:p14="http://schemas.microsoft.com/office/powerpoint/2010/main" val="4012814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8600" cy="3700463"/>
          </a:xfrm>
        </p:spPr>
      </p:sp>
      <p:sp>
        <p:nvSpPr>
          <p:cNvPr id="3" name="Notes Placeholder 2"/>
          <p:cNvSpPr>
            <a:spLocks noGrp="1"/>
          </p:cNvSpPr>
          <p:nvPr>
            <p:ph type="body" idx="1"/>
          </p:nvPr>
        </p:nvSpPr>
        <p:spPr/>
        <p:txBody>
          <a:bodyPr/>
          <a:lstStyle/>
          <a:p>
            <a:r>
              <a:rPr lang="zh-CN" altLang="en-US" dirty="0" smtClean="0"/>
              <a:t>最后我们看一下未来车联网的关键部件</a:t>
            </a:r>
            <a:r>
              <a:rPr lang="en-US" altLang="zh-CN" dirty="0" smtClean="0"/>
              <a:t>T-BOX</a:t>
            </a:r>
            <a:endParaRPr lang="zh-CN" altLang="en-US" dirty="0"/>
          </a:p>
        </p:txBody>
      </p:sp>
      <p:sp>
        <p:nvSpPr>
          <p:cNvPr id="4" name="Footer Placeholder 3"/>
          <p:cNvSpPr>
            <a:spLocks noGrp="1"/>
          </p:cNvSpPr>
          <p:nvPr>
            <p:ph type="ftr" sz="quarter" idx="10"/>
          </p:nvPr>
        </p:nvSpPr>
        <p:spPr/>
        <p:txBody>
          <a:bodyPr/>
          <a:lstStyle/>
          <a:p>
            <a:r>
              <a:rPr lang="en-US" altLang="ja-JP" smtClean="0"/>
              <a:t>Copyright 2014 FUJITSU LIMITED</a:t>
            </a:r>
            <a:endParaRPr lang="en-US" altLang="ja-JP"/>
          </a:p>
        </p:txBody>
      </p:sp>
      <p:sp>
        <p:nvSpPr>
          <p:cNvPr id="5" name="Slide Number Placeholder 4"/>
          <p:cNvSpPr>
            <a:spLocks noGrp="1"/>
          </p:cNvSpPr>
          <p:nvPr>
            <p:ph type="sldNum" sz="quarter" idx="11"/>
          </p:nvPr>
        </p:nvSpPr>
        <p:spPr/>
        <p:txBody>
          <a:bodyPr/>
          <a:lstStyle/>
          <a:p>
            <a:fld id="{9F92722A-13CA-49BB-B125-2A56C31837E2}" type="slidenum">
              <a:rPr lang="en-US" altLang="ja-JP" smtClean="0"/>
              <a:pPr/>
              <a:t>15</a:t>
            </a:fld>
            <a:endParaRPr lang="en-US" altLang="ja-JP"/>
          </a:p>
        </p:txBody>
      </p:sp>
    </p:spTree>
    <p:extLst>
      <p:ext uri="{BB962C8B-B14F-4D97-AF65-F5344CB8AC3E}">
        <p14:creationId xmlns:p14="http://schemas.microsoft.com/office/powerpoint/2010/main" val="274719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8600" cy="3700463"/>
          </a:xfrm>
        </p:spPr>
      </p:sp>
      <p:sp>
        <p:nvSpPr>
          <p:cNvPr id="3" name="Notes Placeholder 2"/>
          <p:cNvSpPr>
            <a:spLocks noGrp="1"/>
          </p:cNvSpPr>
          <p:nvPr>
            <p:ph type="body" idx="1"/>
          </p:nvPr>
        </p:nvSpPr>
        <p:spPr/>
        <p:txBody>
          <a:bodyPr/>
          <a:lstStyle/>
          <a:p>
            <a:r>
              <a:rPr lang="en-US" altLang="zh-CN" dirty="0" smtClean="0"/>
              <a:t>T-BOX</a:t>
            </a:r>
            <a:r>
              <a:rPr lang="zh-CN" altLang="en-US" dirty="0" smtClean="0"/>
              <a:t>采用车规级</a:t>
            </a:r>
            <a:r>
              <a:rPr lang="en-US" altLang="zh-CN" dirty="0" smtClean="0"/>
              <a:t>FRAM</a:t>
            </a:r>
            <a:r>
              <a:rPr lang="zh-CN" altLang="en-US" dirty="0" smtClean="0"/>
              <a:t>的</a:t>
            </a:r>
            <a:r>
              <a:rPr lang="en-US" altLang="zh-CN" dirty="0" smtClean="0"/>
              <a:t>benefit</a:t>
            </a:r>
            <a:r>
              <a:rPr lang="zh-CN" altLang="en-US" dirty="0" smtClean="0"/>
              <a:t>（优势）。</a:t>
            </a:r>
            <a:endParaRPr lang="en-US" altLang="zh-CN" dirty="0" smtClean="0"/>
          </a:p>
          <a:p>
            <a:r>
              <a:rPr lang="zh-CN" altLang="en-US" dirty="0" smtClean="0"/>
              <a:t>系统以每秒一次的速度记录</a:t>
            </a:r>
            <a:r>
              <a:rPr lang="en-US" altLang="zh-CN" dirty="0" smtClean="0"/>
              <a:t>CAN</a:t>
            </a:r>
            <a:r>
              <a:rPr lang="zh-CN" altLang="en-US" dirty="0" smtClean="0"/>
              <a:t>通信，汽车位置和汽车行驶的当前数据。这些要求，需要提高存储器性能和耐久性设计。高速，高耐久性的存储器</a:t>
            </a:r>
            <a:r>
              <a:rPr lang="en-US" altLang="zh-CN" dirty="0" smtClean="0"/>
              <a:t>FRAM</a:t>
            </a:r>
            <a:r>
              <a:rPr lang="zh-CN" altLang="en-US" dirty="0" smtClean="0"/>
              <a:t>将是理想的选择。</a:t>
            </a:r>
            <a:endParaRPr lang="en-US" altLang="zh-CN" dirty="0" smtClean="0"/>
          </a:p>
          <a:p>
            <a:r>
              <a:rPr lang="zh-CN" altLang="en-US" dirty="0" smtClean="0"/>
              <a:t>目前一些客户已经开始采用富士通的从</a:t>
            </a:r>
            <a:r>
              <a:rPr lang="en-US" altLang="zh-CN" dirty="0" smtClean="0"/>
              <a:t>4kbit</a:t>
            </a:r>
            <a:r>
              <a:rPr lang="en-US" altLang="zh-CN" baseline="0" dirty="0" smtClean="0"/>
              <a:t> </a:t>
            </a:r>
            <a:r>
              <a:rPr lang="zh-CN" altLang="en-US" baseline="0" dirty="0" smtClean="0"/>
              <a:t>到</a:t>
            </a:r>
            <a:r>
              <a:rPr lang="en-US" altLang="zh-CN" baseline="0" dirty="0" smtClean="0"/>
              <a:t> 256kbit</a:t>
            </a:r>
            <a:r>
              <a:rPr lang="zh-CN" altLang="en-US" baseline="0" dirty="0" smtClean="0"/>
              <a:t>的串口接口</a:t>
            </a:r>
            <a:r>
              <a:rPr lang="en-US" altLang="zh-CN" baseline="0" dirty="0" smtClean="0"/>
              <a:t>FRAM.</a:t>
            </a:r>
            <a:endParaRPr lang="en-US" altLang="zh-CN" dirty="0" smtClean="0"/>
          </a:p>
        </p:txBody>
      </p:sp>
      <p:sp>
        <p:nvSpPr>
          <p:cNvPr id="4" name="Footer Placeholder 3"/>
          <p:cNvSpPr>
            <a:spLocks noGrp="1"/>
          </p:cNvSpPr>
          <p:nvPr>
            <p:ph type="ftr" sz="quarter" idx="10"/>
          </p:nvPr>
        </p:nvSpPr>
        <p:spPr/>
        <p:txBody>
          <a:bodyPr/>
          <a:lstStyle/>
          <a:p>
            <a:r>
              <a:rPr lang="en-US" altLang="ja-JP" smtClean="0"/>
              <a:t>Copyright 2014 FUJITSU LIMITED</a:t>
            </a:r>
            <a:endParaRPr lang="en-US" altLang="ja-JP"/>
          </a:p>
        </p:txBody>
      </p:sp>
      <p:sp>
        <p:nvSpPr>
          <p:cNvPr id="5" name="Slide Number Placeholder 4"/>
          <p:cNvSpPr>
            <a:spLocks noGrp="1"/>
          </p:cNvSpPr>
          <p:nvPr>
            <p:ph type="sldNum" sz="quarter" idx="11"/>
          </p:nvPr>
        </p:nvSpPr>
        <p:spPr/>
        <p:txBody>
          <a:bodyPr/>
          <a:lstStyle/>
          <a:p>
            <a:fld id="{9F92722A-13CA-49BB-B125-2A56C31837E2}" type="slidenum">
              <a:rPr lang="en-US" altLang="ja-JP" smtClean="0"/>
              <a:pPr/>
              <a:t>16</a:t>
            </a:fld>
            <a:endParaRPr lang="en-US" altLang="ja-JP"/>
          </a:p>
        </p:txBody>
      </p:sp>
    </p:spTree>
    <p:extLst>
      <p:ext uri="{BB962C8B-B14F-4D97-AF65-F5344CB8AC3E}">
        <p14:creationId xmlns:p14="http://schemas.microsoft.com/office/powerpoint/2010/main" val="1394026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79375" y="739775"/>
            <a:ext cx="6578600"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zh-CN" altLang="en-US" dirty="0" smtClean="0"/>
              <a:t>今天第二个议题：</a:t>
            </a:r>
            <a:r>
              <a:rPr kumimoji="1" lang="zh-CN" altLang="en-US" sz="1200" b="1" dirty="0" smtClean="0">
                <a:latin typeface="黑体"/>
                <a:ea typeface="黑体"/>
                <a:cs typeface="Meiryo UI" pitchFamily="34" charset="-128"/>
              </a:rPr>
              <a:t>非易失性存储器</a:t>
            </a:r>
            <a:r>
              <a:rPr kumimoji="1" lang="en-US" altLang="zh-CN" sz="1200" b="1" dirty="0" smtClean="0">
                <a:latin typeface="黑体"/>
                <a:ea typeface="黑体"/>
                <a:cs typeface="Meiryo UI" pitchFamily="34" charset="-128"/>
              </a:rPr>
              <a:t>FRAM</a:t>
            </a:r>
            <a:r>
              <a:rPr lang="zh-CN" altLang="en-US" sz="1200" b="1" dirty="0" smtClean="0">
                <a:latin typeface="黑体"/>
                <a:ea typeface="黑体"/>
                <a:cs typeface="Meiryo UI" pitchFamily="34" charset="-128"/>
              </a:rPr>
              <a:t>在自动驾驶中技术当中的应用</a:t>
            </a:r>
            <a:endParaRPr kumimoji="1" lang="en-US" altLang="zh-CN" sz="1200" b="1" dirty="0" smtClean="0">
              <a:latin typeface="黑体"/>
              <a:ea typeface="黑体"/>
              <a:cs typeface="Meiryo UI" pitchFamily="34" charset="-128"/>
            </a:endParaRPr>
          </a:p>
          <a:p>
            <a:pPr>
              <a:spcBef>
                <a:spcPct val="0"/>
              </a:spcBef>
            </a:pPr>
            <a:endParaRPr lang="zh-CN" altLang="en-US" dirty="0" smtClean="0"/>
          </a:p>
        </p:txBody>
      </p:sp>
      <p:sp>
        <p:nvSpPr>
          <p:cNvPr id="3584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pPr>
            <a:r>
              <a:rPr lang="en-US" altLang="ja-JP">
                <a:ea typeface="MS PGothic" pitchFamily="34" charset="-128"/>
              </a:rPr>
              <a:t>Copyright 2016 FUJITSU SEMICONDUCTOR LIMITED</a:t>
            </a:r>
          </a:p>
        </p:txBody>
      </p:sp>
      <p:sp>
        <p:nvSpPr>
          <p:cNvPr id="358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pPr>
            <a:fld id="{2912F6B4-AF51-44E2-B35A-F3C1BF5DF730}" type="slidenum">
              <a:rPr lang="en-US" altLang="ja-JP">
                <a:ea typeface="MS PGothic" pitchFamily="34" charset="-128"/>
              </a:rPr>
              <a:pPr fontAlgn="base">
                <a:spcBef>
                  <a:spcPct val="0"/>
                </a:spcBef>
                <a:spcAft>
                  <a:spcPct val="0"/>
                </a:spcAft>
              </a:pPr>
              <a:t>17</a:t>
            </a:fld>
            <a:endParaRPr lang="en-US" altLang="ja-JP">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8600" cy="3700463"/>
          </a:xfrm>
        </p:spPr>
      </p:sp>
      <p:sp>
        <p:nvSpPr>
          <p:cNvPr id="3" name="Notes Placeholder 2"/>
          <p:cNvSpPr>
            <a:spLocks noGrp="1"/>
          </p:cNvSpPr>
          <p:nvPr>
            <p:ph type="body" idx="1"/>
          </p:nvPr>
        </p:nvSpPr>
        <p:spPr/>
        <p:txBody>
          <a:bodyPr/>
          <a:lstStyle/>
          <a:p>
            <a:r>
              <a:rPr lang="zh-CN" altLang="en-US" dirty="0" smtClean="0"/>
              <a:t>自动驾驶技术的核心技术与高性能存储器的要求。</a:t>
            </a:r>
            <a:endParaRPr lang="en-US" altLang="zh-CN" dirty="0" smtClean="0"/>
          </a:p>
          <a:p>
            <a:pPr fontAlgn="auto">
              <a:spcBef>
                <a:spcPts val="0"/>
              </a:spcBef>
              <a:spcAft>
                <a:spcPts val="0"/>
              </a:spcAft>
            </a:pPr>
            <a:r>
              <a:rPr lang="zh-CN" altLang="en-US" dirty="0" smtClean="0"/>
              <a:t>环境传感器</a:t>
            </a:r>
            <a:r>
              <a:rPr lang="en-US" altLang="zh-CN" dirty="0" smtClean="0"/>
              <a:t>&amp;</a:t>
            </a:r>
            <a:r>
              <a:rPr lang="zh-CN" altLang="en-US" dirty="0" smtClean="0"/>
              <a:t>摄像，车联网通信技术和人工智能决策平台是自动驾驶技术的核心技术。传感器，</a:t>
            </a:r>
            <a:r>
              <a:rPr lang="en-US" altLang="zh-CN" dirty="0" smtClean="0"/>
              <a:t>CAN</a:t>
            </a:r>
            <a:r>
              <a:rPr lang="zh-CN" altLang="en-US" dirty="0" smtClean="0"/>
              <a:t>通信，</a:t>
            </a:r>
            <a:r>
              <a:rPr lang="en-US" altLang="zh-CN" dirty="0" smtClean="0"/>
              <a:t>infotainment</a:t>
            </a:r>
            <a:r>
              <a:rPr lang="zh-CN" altLang="en-US" dirty="0" smtClean="0"/>
              <a:t>这些系统</a:t>
            </a:r>
            <a:r>
              <a:rPr kumimoji="0" lang="zh-CN" altLang="en-US" sz="1200" dirty="0" smtClean="0">
                <a:solidFill>
                  <a:schemeClr val="tx1"/>
                </a:solidFill>
                <a:latin typeface="宋体" pitchFamily="2" charset="-122"/>
                <a:ea typeface="宋体" pitchFamily="2" charset="-122"/>
              </a:rPr>
              <a:t>需要</a:t>
            </a:r>
            <a:r>
              <a:rPr kumimoji="0" lang="zh-CN" altLang="en-US" sz="1200" b="1" dirty="0" smtClean="0">
                <a:solidFill>
                  <a:srgbClr val="FF0000"/>
                </a:solidFill>
                <a:latin typeface="宋体" pitchFamily="2" charset="-122"/>
                <a:ea typeface="宋体" pitchFamily="2" charset="-122"/>
              </a:rPr>
              <a:t>实时和持续地存储当前状态</a:t>
            </a:r>
            <a:endParaRPr kumimoji="0" lang="en-US" altLang="zh-CN" sz="1200" b="1" dirty="0" smtClean="0">
              <a:solidFill>
                <a:srgbClr val="FF0000"/>
              </a:solidFill>
              <a:latin typeface="宋体" pitchFamily="2" charset="-122"/>
              <a:ea typeface="宋体"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1200" b="1" dirty="0" smtClean="0">
                <a:solidFill>
                  <a:srgbClr val="FF0000"/>
                </a:solidFill>
                <a:latin typeface="宋体" pitchFamily="2" charset="-122"/>
                <a:ea typeface="宋体" pitchFamily="2" charset="-122"/>
              </a:rPr>
              <a:t>信息，</a:t>
            </a:r>
            <a:r>
              <a:rPr kumimoji="0" lang="zh-CN" altLang="en-US" sz="1200" b="1" dirty="0" smtClean="0">
                <a:solidFill>
                  <a:schemeClr val="tx1"/>
                </a:solidFill>
                <a:latin typeface="宋体" pitchFamily="2" charset="-122"/>
                <a:ea typeface="宋体" pitchFamily="2" charset="-122"/>
              </a:rPr>
              <a:t>并</a:t>
            </a:r>
            <a:r>
              <a:rPr kumimoji="0" lang="zh-CN" altLang="en-US" sz="1200" dirty="0" smtClean="0">
                <a:solidFill>
                  <a:schemeClr val="tx1"/>
                </a:solidFill>
                <a:latin typeface="宋体" pitchFamily="2" charset="-122"/>
                <a:ea typeface="宋体" pitchFamily="2" charset="-122"/>
              </a:rPr>
              <a:t>进行实时分析和处理。因此</a:t>
            </a:r>
            <a:r>
              <a:rPr kumimoji="0" lang="zh-CN" altLang="en-US" sz="1200" b="1" dirty="0" smtClean="0">
                <a:solidFill>
                  <a:srgbClr val="FF0000"/>
                </a:solidFill>
                <a:latin typeface="宋体" pitchFamily="2" charset="-122"/>
                <a:ea typeface="宋体" pitchFamily="2" charset="-122"/>
              </a:rPr>
              <a:t>需要提高存储器的性能和耐久性设计。这些要求使</a:t>
            </a:r>
            <a:r>
              <a:rPr kumimoji="0" lang="en-US" altLang="zh-CN" sz="1200" b="1" dirty="0" smtClean="0">
                <a:solidFill>
                  <a:srgbClr val="FF0000"/>
                </a:solidFill>
                <a:latin typeface="宋体" pitchFamily="2" charset="-122"/>
                <a:ea typeface="宋体" pitchFamily="2" charset="-122"/>
              </a:rPr>
              <a:t> FRAM</a:t>
            </a:r>
            <a:r>
              <a:rPr kumimoji="0" lang="zh-CN" altLang="en-US" sz="1200" b="1" dirty="0" smtClean="0">
                <a:solidFill>
                  <a:srgbClr val="FF0000"/>
                </a:solidFill>
                <a:latin typeface="宋体" pitchFamily="2" charset="-122"/>
                <a:ea typeface="宋体" pitchFamily="2" charset="-122"/>
              </a:rPr>
              <a:t>成为</a:t>
            </a:r>
            <a:r>
              <a:rPr kumimoji="0" lang="zh-CN" altLang="en-US" sz="1200" dirty="0" smtClean="0">
                <a:solidFill>
                  <a:schemeClr val="tx1"/>
                </a:solidFill>
                <a:latin typeface="宋体" pitchFamily="2" charset="-122"/>
                <a:ea typeface="宋体" pitchFamily="2" charset="-122"/>
              </a:rPr>
              <a:t>理想的存储选择。</a:t>
            </a:r>
            <a:endParaRPr kumimoji="0" lang="zh-CN" altLang="en-US" sz="1200" kern="1200" dirty="0" smtClean="0">
              <a:solidFill>
                <a:schemeClr val="tx1"/>
              </a:solidFill>
              <a:latin typeface="Arial" charset="0"/>
              <a:ea typeface="ＭＳ Ｐゴシック" pitchFamily="50" charset="-128"/>
              <a:cs typeface="+mn-cs"/>
            </a:endParaRPr>
          </a:p>
          <a:p>
            <a:pPr fontAlgn="auto">
              <a:spcBef>
                <a:spcPts val="0"/>
              </a:spcBef>
              <a:spcAft>
                <a:spcPts val="0"/>
              </a:spcAft>
            </a:pPr>
            <a:endParaRPr lang="en-US" altLang="ja-JP" dirty="0" smtClean="0"/>
          </a:p>
          <a:p>
            <a:endParaRPr lang="en-US" altLang="ja-JP" dirty="0" smtClean="0"/>
          </a:p>
          <a:p>
            <a:endParaRPr lang="en-US" altLang="ja-JP" dirty="0" smtClean="0"/>
          </a:p>
          <a:p>
            <a:r>
              <a:rPr lang="en-US" altLang="ja-JP" dirty="0" smtClean="0"/>
              <a:t>1.</a:t>
            </a:r>
            <a:r>
              <a:rPr lang="ja-JP" altLang="en-US" dirty="0" smtClean="0"/>
              <a:t>センサーやカメラで認識した情報を車が判断し、さらにその判断をもとにドライブーや車自身が行動に移します。</a:t>
            </a:r>
            <a:endParaRPr lang="en-US" altLang="ja-JP" dirty="0" smtClean="0"/>
          </a:p>
          <a:p>
            <a:r>
              <a:rPr lang="en-US" altLang="ja-JP" dirty="0" smtClean="0"/>
              <a:t>2.</a:t>
            </a:r>
            <a:r>
              <a:rPr lang="ja-JP" altLang="en-US" dirty="0" smtClean="0"/>
              <a:t>クルマが、他のクルマや道路と通信することによって、取得・提供した情報を自動運転に役立てます</a:t>
            </a:r>
            <a:endParaRPr lang="en-US" altLang="ja-JP" dirty="0" smtClean="0"/>
          </a:p>
          <a:p>
            <a:r>
              <a:rPr lang="en-US" altLang="ja-JP" dirty="0" smtClean="0"/>
              <a:t>3.</a:t>
            </a:r>
            <a:r>
              <a:rPr lang="ja-JP" altLang="en-US" dirty="0" smtClean="0"/>
              <a:t>ドライバーとクルマが相互に情報を提供しあいます。それぞれが協調しあうことによって、より安全な運転をサポートします。</a:t>
            </a:r>
            <a:endParaRPr lang="en-US" altLang="ja-JP" dirty="0" smtClean="0"/>
          </a:p>
          <a:p>
            <a:endParaRPr lang="en-US" altLang="zh-CN" dirty="0" smtClean="0"/>
          </a:p>
          <a:p>
            <a:r>
              <a:rPr lang="en-US" altLang="zh-CN" dirty="0" err="1" smtClean="0"/>
              <a:t>LiDAR</a:t>
            </a:r>
            <a:r>
              <a:rPr lang="en-US" altLang="zh-CN" dirty="0" smtClean="0"/>
              <a:t>:</a:t>
            </a:r>
            <a:r>
              <a:rPr lang="zh-CN" altLang="en-US" dirty="0" smtClean="0"/>
              <a:t>光学雷达，或简称光达，</a:t>
            </a:r>
            <a:r>
              <a:rPr lang="en-US" altLang="zh-CN" dirty="0" smtClean="0"/>
              <a:t>light detection and ranging</a:t>
            </a:r>
            <a:r>
              <a:rPr lang="zh-CN" altLang="en-US" dirty="0" smtClean="0"/>
              <a:t>的缩写，光学遥感技术，它通过向目标照射一束光，通常是一束脉冲激光来测量目标的距离等参数</a:t>
            </a:r>
            <a:endParaRPr lang="en-US" altLang="zh-CN" dirty="0" smtClean="0"/>
          </a:p>
          <a:p>
            <a:endParaRPr lang="en-US" altLang="zh-CN" dirty="0" smtClean="0"/>
          </a:p>
          <a:p>
            <a:endParaRPr lang="zh-CN" altLang="en-US" dirty="0"/>
          </a:p>
        </p:txBody>
      </p:sp>
      <p:sp>
        <p:nvSpPr>
          <p:cNvPr id="4" name="Footer Placeholder 3"/>
          <p:cNvSpPr>
            <a:spLocks noGrp="1"/>
          </p:cNvSpPr>
          <p:nvPr>
            <p:ph type="ftr" sz="quarter" idx="10"/>
          </p:nvPr>
        </p:nvSpPr>
        <p:spPr/>
        <p:txBody>
          <a:bodyPr/>
          <a:lstStyle/>
          <a:p>
            <a:r>
              <a:rPr lang="en-US" altLang="ja-JP" smtClean="0"/>
              <a:t>Copyright 2014 FUJITSU LIMITED</a:t>
            </a:r>
            <a:endParaRPr lang="en-US" altLang="ja-JP"/>
          </a:p>
        </p:txBody>
      </p:sp>
      <p:sp>
        <p:nvSpPr>
          <p:cNvPr id="5" name="Slide Number Placeholder 4"/>
          <p:cNvSpPr>
            <a:spLocks noGrp="1"/>
          </p:cNvSpPr>
          <p:nvPr>
            <p:ph type="sldNum" sz="quarter" idx="11"/>
          </p:nvPr>
        </p:nvSpPr>
        <p:spPr/>
        <p:txBody>
          <a:bodyPr/>
          <a:lstStyle/>
          <a:p>
            <a:fld id="{9F92722A-13CA-49BB-B125-2A56C31837E2}" type="slidenum">
              <a:rPr lang="en-US" altLang="ja-JP" smtClean="0"/>
              <a:pPr/>
              <a:t>18</a:t>
            </a:fld>
            <a:endParaRPr lang="en-US" altLang="ja-JP"/>
          </a:p>
        </p:txBody>
      </p:sp>
    </p:spTree>
    <p:extLst>
      <p:ext uri="{BB962C8B-B14F-4D97-AF65-F5344CB8AC3E}">
        <p14:creationId xmlns:p14="http://schemas.microsoft.com/office/powerpoint/2010/main" val="1511540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79375" y="739775"/>
            <a:ext cx="6578600"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CN" altLang="en-US" dirty="0" smtClean="0"/>
              <a:t>今天我介绍的内容有三个，首先是</a:t>
            </a:r>
            <a:r>
              <a:rPr lang="en-US" altLang="zh-CN" dirty="0" smtClean="0"/>
              <a:t>FRAM</a:t>
            </a:r>
            <a:r>
              <a:rPr lang="zh-CN" altLang="en-US" dirty="0" smtClean="0"/>
              <a:t>在新能源汽车技术中的应用，然后是</a:t>
            </a:r>
            <a:r>
              <a:rPr lang="en-US" altLang="zh-CN" dirty="0" smtClean="0"/>
              <a:t>FRAM</a:t>
            </a:r>
            <a:r>
              <a:rPr lang="zh-CN" altLang="en-US" dirty="0" smtClean="0"/>
              <a:t>在自动驾驶技术中的应用，最红简单地谈一下</a:t>
            </a:r>
            <a:r>
              <a:rPr lang="en-US" altLang="zh-CN" dirty="0" smtClean="0"/>
              <a:t>FRAM</a:t>
            </a:r>
            <a:r>
              <a:rPr lang="zh-CN" altLang="en-US" dirty="0" smtClean="0"/>
              <a:t>的特点。</a:t>
            </a:r>
          </a:p>
        </p:txBody>
      </p:sp>
      <p:sp>
        <p:nvSpPr>
          <p:cNvPr id="3584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pPr>
            <a:r>
              <a:rPr lang="en-US" altLang="ja-JP">
                <a:ea typeface="MS PGothic" pitchFamily="34" charset="-128"/>
              </a:rPr>
              <a:t>Copyright 2016 FUJITSU SEMICONDUCTOR LIMITED</a:t>
            </a:r>
          </a:p>
        </p:txBody>
      </p:sp>
      <p:sp>
        <p:nvSpPr>
          <p:cNvPr id="358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pPr>
            <a:fld id="{2912F6B4-AF51-44E2-B35A-F3C1BF5DF730}" type="slidenum">
              <a:rPr lang="en-US" altLang="ja-JP">
                <a:ea typeface="MS PGothic" pitchFamily="34" charset="-128"/>
              </a:rPr>
              <a:pPr fontAlgn="base">
                <a:spcBef>
                  <a:spcPct val="0"/>
                </a:spcBef>
                <a:spcAft>
                  <a:spcPct val="0"/>
                </a:spcAft>
              </a:pPr>
              <a:t>1</a:t>
            </a:fld>
            <a:endParaRPr lang="en-US" altLang="ja-JP">
              <a:ea typeface="MS PGothic"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a:xfrm>
            <a:off x="79375" y="739775"/>
            <a:ext cx="6578600" cy="3700463"/>
          </a:xfrm>
          <a:ln/>
        </p:spPr>
      </p:sp>
      <p:sp>
        <p:nvSpPr>
          <p:cNvPr id="174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sz="1000" dirty="0" smtClean="0"/>
              <a:t>这是</a:t>
            </a:r>
            <a:r>
              <a:rPr lang="en-US" altLang="zh-CN" sz="1000" dirty="0" smtClean="0"/>
              <a:t>SAE</a:t>
            </a:r>
            <a:r>
              <a:rPr lang="zh-CN" altLang="en-US" sz="1000" dirty="0" smtClean="0"/>
              <a:t>（美国汽车工程师协会）和</a:t>
            </a:r>
            <a:r>
              <a:rPr lang="en-US" altLang="zh-CN" sz="1000" dirty="0" smtClean="0"/>
              <a:t>NHTSA</a:t>
            </a:r>
            <a:r>
              <a:rPr lang="zh-CN" altLang="en-US" sz="1000" dirty="0" smtClean="0"/>
              <a:t>（美国高速公路安全局）自动驾驶技术的分级和</a:t>
            </a:r>
            <a:r>
              <a:rPr lang="en-US" altLang="zh-CN" sz="1000" dirty="0" smtClean="0"/>
              <a:t>roadmap</a:t>
            </a:r>
            <a:r>
              <a:rPr lang="zh-CN" altLang="en-US" sz="1000" dirty="0" smtClean="0"/>
              <a:t>，支持自动驾驶的核心技术是</a:t>
            </a:r>
            <a:r>
              <a:rPr lang="en-US" altLang="zh-CN" sz="1000" dirty="0" smtClean="0"/>
              <a:t>ADAS</a:t>
            </a:r>
            <a:r>
              <a:rPr kumimoji="1" lang="zh-CN" altLang="en-US" sz="1000" b="1" kern="1200" dirty="0" smtClean="0">
                <a:solidFill>
                  <a:schemeClr val="tx1"/>
                </a:solidFill>
                <a:latin typeface="Arial" charset="0"/>
                <a:ea typeface="ＭＳ Ｐゴシック"/>
                <a:cs typeface="Calibri" pitchFamily="34" charset="0"/>
              </a:rPr>
              <a:t>自动驾驶辅助系统。</a:t>
            </a:r>
            <a:endParaRPr kumimoji="1" lang="en-US" altLang="zh-CN" sz="1000" b="1" kern="1200" dirty="0" smtClean="0">
              <a:solidFill>
                <a:schemeClr val="tx1"/>
              </a:solidFill>
              <a:latin typeface="Arial" charset="0"/>
              <a:ea typeface="ＭＳ Ｐゴシック"/>
              <a:cs typeface="Calibri"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zh-CN" sz="1000" b="1" kern="1200" dirty="0" smtClean="0">
              <a:solidFill>
                <a:schemeClr val="tx1"/>
              </a:solidFill>
              <a:latin typeface="Arial" charset="0"/>
              <a:ea typeface="ＭＳ Ｐゴシック"/>
              <a:cs typeface="Calibri"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sz="1000" dirty="0" smtClean="0"/>
              <a:t>（日本官民</a:t>
            </a:r>
            <a:r>
              <a:rPr lang="en-US" altLang="zh-CN" sz="1000" dirty="0" smtClean="0"/>
              <a:t>ITS</a:t>
            </a:r>
            <a:r>
              <a:rPr lang="zh-CN" altLang="en-US" sz="1000" dirty="0" smtClean="0"/>
              <a:t>构想：</a:t>
            </a:r>
            <a:r>
              <a:rPr lang="en-US" altLang="zh-CN" sz="1000" dirty="0" smtClean="0"/>
              <a:t>level1-level4</a:t>
            </a:r>
            <a:r>
              <a:rPr lang="zh-CN" altLang="en-US" sz="1000" dirty="0" smtClean="0"/>
              <a:t>）</a:t>
            </a:r>
            <a:endParaRPr lang="en-US" altLang="zh-CN" sz="1000" dirty="0" smtClean="0"/>
          </a:p>
          <a:p>
            <a:r>
              <a:rPr kumimoji="1" lang="en-US" altLang="zh-CN" sz="1000" b="1" kern="1200" dirty="0" smtClean="0">
                <a:solidFill>
                  <a:schemeClr val="tx1"/>
                </a:solidFill>
                <a:latin typeface="Arial" charset="0"/>
                <a:ea typeface="ＭＳ Ｐゴシック"/>
                <a:cs typeface="Calibri" pitchFamily="34" charset="0"/>
              </a:rPr>
              <a:t>Level1</a:t>
            </a:r>
            <a:r>
              <a:rPr kumimoji="1" lang="zh-CN" altLang="en-US" sz="1000" b="1" kern="1200" dirty="0" smtClean="0">
                <a:solidFill>
                  <a:schemeClr val="tx1"/>
                </a:solidFill>
                <a:latin typeface="Arial" charset="0"/>
                <a:ea typeface="ＭＳ Ｐゴシック"/>
                <a:cs typeface="Calibri" pitchFamily="34" charset="0"/>
              </a:rPr>
              <a:t>和</a:t>
            </a:r>
            <a:r>
              <a:rPr kumimoji="1" lang="en-US" altLang="zh-CN" sz="1000" b="1" kern="1200" dirty="0" smtClean="0">
                <a:solidFill>
                  <a:schemeClr val="tx1"/>
                </a:solidFill>
                <a:latin typeface="Arial" charset="0"/>
                <a:ea typeface="ＭＳ Ｐゴシック"/>
                <a:cs typeface="Calibri" pitchFamily="34" charset="0"/>
              </a:rPr>
              <a:t>level2 </a:t>
            </a:r>
            <a:r>
              <a:rPr kumimoji="1" lang="zh-CN" altLang="en-US" sz="1000" b="1" kern="1200" dirty="0" smtClean="0">
                <a:solidFill>
                  <a:schemeClr val="tx1"/>
                </a:solidFill>
                <a:latin typeface="Arial" charset="0"/>
                <a:ea typeface="ＭＳ Ｐゴシック"/>
                <a:cs typeface="Calibri" pitchFamily="34" charset="0"/>
              </a:rPr>
              <a:t>属于辅助驾驶技术，</a:t>
            </a:r>
            <a:r>
              <a:rPr kumimoji="1" lang="en-US" altLang="zh-CN" sz="1000" b="1" kern="1200" dirty="0" smtClean="0">
                <a:solidFill>
                  <a:schemeClr val="tx1"/>
                </a:solidFill>
                <a:latin typeface="Arial" charset="0"/>
                <a:ea typeface="ＭＳ Ｐゴシック"/>
                <a:cs typeface="Calibri" pitchFamily="34" charset="0"/>
              </a:rPr>
              <a:t>level 3</a:t>
            </a:r>
            <a:r>
              <a:rPr kumimoji="1" lang="zh-CN" altLang="en-US" sz="1000" b="1" kern="1200" dirty="0" smtClean="0">
                <a:solidFill>
                  <a:schemeClr val="tx1"/>
                </a:solidFill>
                <a:latin typeface="Arial" charset="0"/>
                <a:ea typeface="ＭＳ Ｐゴシック"/>
                <a:cs typeface="Calibri" pitchFamily="34" charset="0"/>
              </a:rPr>
              <a:t>属于人车共驾，</a:t>
            </a:r>
            <a:r>
              <a:rPr kumimoji="1" lang="en-US" altLang="zh-CN" sz="1000" b="1" kern="1200" dirty="0" smtClean="0">
                <a:solidFill>
                  <a:schemeClr val="tx1"/>
                </a:solidFill>
                <a:latin typeface="Arial" charset="0"/>
                <a:ea typeface="ＭＳ Ｐゴシック"/>
                <a:cs typeface="Calibri" pitchFamily="34" charset="0"/>
              </a:rPr>
              <a:t>level4</a:t>
            </a:r>
            <a:r>
              <a:rPr kumimoji="1" lang="zh-CN" altLang="en-US" sz="1000" b="1" kern="1200" dirty="0" smtClean="0">
                <a:solidFill>
                  <a:schemeClr val="tx1"/>
                </a:solidFill>
                <a:latin typeface="Arial" charset="0"/>
                <a:ea typeface="ＭＳ Ｐゴシック"/>
                <a:cs typeface="Calibri" pitchFamily="34" charset="0"/>
              </a:rPr>
              <a:t>和</a:t>
            </a:r>
            <a:r>
              <a:rPr kumimoji="1" lang="en-US" altLang="zh-CN" sz="1000" b="1" kern="1200" dirty="0" smtClean="0">
                <a:solidFill>
                  <a:schemeClr val="tx1"/>
                </a:solidFill>
                <a:latin typeface="Arial" charset="0"/>
                <a:ea typeface="ＭＳ Ｐゴシック"/>
                <a:cs typeface="Calibri" pitchFamily="34" charset="0"/>
              </a:rPr>
              <a:t>level5</a:t>
            </a:r>
            <a:r>
              <a:rPr kumimoji="1" lang="zh-CN" altLang="en-US" sz="1000" b="1" kern="1200" dirty="0" smtClean="0">
                <a:solidFill>
                  <a:schemeClr val="tx1"/>
                </a:solidFill>
                <a:latin typeface="Arial" charset="0"/>
                <a:ea typeface="ＭＳ Ｐゴシック"/>
                <a:cs typeface="Calibri" pitchFamily="34" charset="0"/>
              </a:rPr>
              <a:t>属于高级自动驾驶技术</a:t>
            </a:r>
            <a:endParaRPr kumimoji="1" lang="en-US" altLang="ja-JP" sz="1000" b="1" kern="1200" dirty="0" smtClean="0">
              <a:solidFill>
                <a:schemeClr val="tx1"/>
              </a:solidFill>
              <a:latin typeface="Arial" charset="0"/>
              <a:ea typeface="ＭＳ Ｐゴシック"/>
              <a:cs typeface="Calibri" pitchFamily="34" charset="0"/>
            </a:endParaRPr>
          </a:p>
          <a:p>
            <a:endParaRPr lang="en-US" altLang="zh-CN" sz="1000" dirty="0" smtClean="0"/>
          </a:p>
          <a:p>
            <a:endParaRPr lang="en-US" altLang="ja-JP" sz="1000" dirty="0"/>
          </a:p>
        </p:txBody>
      </p:sp>
      <p:sp>
        <p:nvSpPr>
          <p:cNvPr id="17412" name="フッター プレースホルダー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96">
              <a:spcBef>
                <a:spcPct val="30000"/>
              </a:spcBef>
              <a:defRPr kumimoji="1" sz="1200">
                <a:solidFill>
                  <a:schemeClr val="tx1"/>
                </a:solidFill>
                <a:latin typeface="Arial" charset="0"/>
                <a:ea typeface="ＭＳ Ｐゴシック" charset="-128"/>
              </a:defRPr>
            </a:lvl1pPr>
            <a:lvl2pPr marL="730211" indent="-280124" defTabSz="904896">
              <a:spcBef>
                <a:spcPct val="30000"/>
              </a:spcBef>
              <a:defRPr kumimoji="1" sz="1200">
                <a:solidFill>
                  <a:schemeClr val="tx1"/>
                </a:solidFill>
                <a:latin typeface="Arial" charset="0"/>
                <a:ea typeface="ＭＳ Ｐゴシック" charset="-128"/>
              </a:defRPr>
            </a:lvl2pPr>
            <a:lvl3pPr marL="1123644" indent="-223469" defTabSz="904896">
              <a:spcBef>
                <a:spcPct val="30000"/>
              </a:spcBef>
              <a:defRPr kumimoji="1" sz="1200">
                <a:solidFill>
                  <a:schemeClr val="tx1"/>
                </a:solidFill>
                <a:latin typeface="Arial" charset="0"/>
                <a:ea typeface="ＭＳ Ｐゴシック" charset="-128"/>
              </a:defRPr>
            </a:lvl3pPr>
            <a:lvl4pPr marL="1573732" indent="-223469" defTabSz="904896">
              <a:spcBef>
                <a:spcPct val="30000"/>
              </a:spcBef>
              <a:defRPr kumimoji="1" sz="1200">
                <a:solidFill>
                  <a:schemeClr val="tx1"/>
                </a:solidFill>
                <a:latin typeface="Arial" charset="0"/>
                <a:ea typeface="ＭＳ Ｐゴシック" charset="-128"/>
              </a:defRPr>
            </a:lvl4pPr>
            <a:lvl5pPr marL="2023818" indent="-223469" defTabSz="904896">
              <a:spcBef>
                <a:spcPct val="30000"/>
              </a:spcBef>
              <a:defRPr kumimoji="1" sz="1200">
                <a:solidFill>
                  <a:schemeClr val="tx1"/>
                </a:solidFill>
                <a:latin typeface="Arial" charset="0"/>
                <a:ea typeface="ＭＳ Ｐゴシック" charset="-128"/>
              </a:defRPr>
            </a:lvl5pPr>
            <a:lvl6pPr marL="2477053" indent="-223469" defTabSz="904896" eaLnBrk="0" fontAlgn="base" hangingPunct="0">
              <a:spcBef>
                <a:spcPct val="30000"/>
              </a:spcBef>
              <a:spcAft>
                <a:spcPct val="0"/>
              </a:spcAft>
              <a:defRPr kumimoji="1" sz="1200">
                <a:solidFill>
                  <a:schemeClr val="tx1"/>
                </a:solidFill>
                <a:latin typeface="Arial" charset="0"/>
                <a:ea typeface="ＭＳ Ｐゴシック" charset="-128"/>
              </a:defRPr>
            </a:lvl6pPr>
            <a:lvl7pPr marL="2930287" indent="-223469" defTabSz="904896" eaLnBrk="0" fontAlgn="base" hangingPunct="0">
              <a:spcBef>
                <a:spcPct val="30000"/>
              </a:spcBef>
              <a:spcAft>
                <a:spcPct val="0"/>
              </a:spcAft>
              <a:defRPr kumimoji="1" sz="1200">
                <a:solidFill>
                  <a:schemeClr val="tx1"/>
                </a:solidFill>
                <a:latin typeface="Arial" charset="0"/>
                <a:ea typeface="ＭＳ Ｐゴシック" charset="-128"/>
              </a:defRPr>
            </a:lvl7pPr>
            <a:lvl8pPr marL="3383521" indent="-223469" defTabSz="904896" eaLnBrk="0" fontAlgn="base" hangingPunct="0">
              <a:spcBef>
                <a:spcPct val="30000"/>
              </a:spcBef>
              <a:spcAft>
                <a:spcPct val="0"/>
              </a:spcAft>
              <a:defRPr kumimoji="1" sz="1200">
                <a:solidFill>
                  <a:schemeClr val="tx1"/>
                </a:solidFill>
                <a:latin typeface="Arial" charset="0"/>
                <a:ea typeface="ＭＳ Ｐゴシック" charset="-128"/>
              </a:defRPr>
            </a:lvl8pPr>
            <a:lvl9pPr marL="3836757" indent="-223469" defTabSz="904896" eaLnBrk="0" fontAlgn="base" hangingPunct="0">
              <a:spcBef>
                <a:spcPct val="30000"/>
              </a:spcBef>
              <a:spcAft>
                <a:spcPct val="0"/>
              </a:spcAft>
              <a:defRPr kumimoji="1" sz="1200">
                <a:solidFill>
                  <a:schemeClr val="tx1"/>
                </a:solidFill>
                <a:latin typeface="Arial" charset="0"/>
                <a:ea typeface="ＭＳ Ｐゴシック" charset="-128"/>
              </a:defRPr>
            </a:lvl9pPr>
          </a:lstStyle>
          <a:p>
            <a:pPr>
              <a:spcBef>
                <a:spcPct val="0"/>
              </a:spcBef>
            </a:pPr>
            <a:r>
              <a:rPr lang="en-US" altLang="ja-JP" sz="1000">
                <a:cs typeface="Arial" charset="0"/>
              </a:rPr>
              <a:t>Copyright 2010 FUJITSU LIMITED</a:t>
            </a:r>
          </a:p>
        </p:txBody>
      </p:sp>
      <p:sp>
        <p:nvSpPr>
          <p:cNvPr id="1741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96">
              <a:spcBef>
                <a:spcPct val="30000"/>
              </a:spcBef>
              <a:defRPr kumimoji="1" sz="1200">
                <a:solidFill>
                  <a:schemeClr val="tx1"/>
                </a:solidFill>
                <a:latin typeface="Arial" charset="0"/>
                <a:ea typeface="ＭＳ Ｐゴシック" charset="-128"/>
              </a:defRPr>
            </a:lvl1pPr>
            <a:lvl2pPr marL="730211" indent="-280124" defTabSz="904896">
              <a:spcBef>
                <a:spcPct val="30000"/>
              </a:spcBef>
              <a:defRPr kumimoji="1" sz="1200">
                <a:solidFill>
                  <a:schemeClr val="tx1"/>
                </a:solidFill>
                <a:latin typeface="Arial" charset="0"/>
                <a:ea typeface="ＭＳ Ｐゴシック" charset="-128"/>
              </a:defRPr>
            </a:lvl2pPr>
            <a:lvl3pPr marL="1123644" indent="-223469" defTabSz="904896">
              <a:spcBef>
                <a:spcPct val="30000"/>
              </a:spcBef>
              <a:defRPr kumimoji="1" sz="1200">
                <a:solidFill>
                  <a:schemeClr val="tx1"/>
                </a:solidFill>
                <a:latin typeface="Arial" charset="0"/>
                <a:ea typeface="ＭＳ Ｐゴシック" charset="-128"/>
              </a:defRPr>
            </a:lvl3pPr>
            <a:lvl4pPr marL="1573732" indent="-223469" defTabSz="904896">
              <a:spcBef>
                <a:spcPct val="30000"/>
              </a:spcBef>
              <a:defRPr kumimoji="1" sz="1200">
                <a:solidFill>
                  <a:schemeClr val="tx1"/>
                </a:solidFill>
                <a:latin typeface="Arial" charset="0"/>
                <a:ea typeface="ＭＳ Ｐゴシック" charset="-128"/>
              </a:defRPr>
            </a:lvl4pPr>
            <a:lvl5pPr marL="2023818" indent="-223469" defTabSz="904896">
              <a:spcBef>
                <a:spcPct val="30000"/>
              </a:spcBef>
              <a:defRPr kumimoji="1" sz="1200">
                <a:solidFill>
                  <a:schemeClr val="tx1"/>
                </a:solidFill>
                <a:latin typeface="Arial" charset="0"/>
                <a:ea typeface="ＭＳ Ｐゴシック" charset="-128"/>
              </a:defRPr>
            </a:lvl5pPr>
            <a:lvl6pPr marL="2477053" indent="-223469" defTabSz="904896" eaLnBrk="0" fontAlgn="base" hangingPunct="0">
              <a:spcBef>
                <a:spcPct val="30000"/>
              </a:spcBef>
              <a:spcAft>
                <a:spcPct val="0"/>
              </a:spcAft>
              <a:defRPr kumimoji="1" sz="1200">
                <a:solidFill>
                  <a:schemeClr val="tx1"/>
                </a:solidFill>
                <a:latin typeface="Arial" charset="0"/>
                <a:ea typeface="ＭＳ Ｐゴシック" charset="-128"/>
              </a:defRPr>
            </a:lvl6pPr>
            <a:lvl7pPr marL="2930287" indent="-223469" defTabSz="904896" eaLnBrk="0" fontAlgn="base" hangingPunct="0">
              <a:spcBef>
                <a:spcPct val="30000"/>
              </a:spcBef>
              <a:spcAft>
                <a:spcPct val="0"/>
              </a:spcAft>
              <a:defRPr kumimoji="1" sz="1200">
                <a:solidFill>
                  <a:schemeClr val="tx1"/>
                </a:solidFill>
                <a:latin typeface="Arial" charset="0"/>
                <a:ea typeface="ＭＳ Ｐゴシック" charset="-128"/>
              </a:defRPr>
            </a:lvl7pPr>
            <a:lvl8pPr marL="3383521" indent="-223469" defTabSz="904896" eaLnBrk="0" fontAlgn="base" hangingPunct="0">
              <a:spcBef>
                <a:spcPct val="30000"/>
              </a:spcBef>
              <a:spcAft>
                <a:spcPct val="0"/>
              </a:spcAft>
              <a:defRPr kumimoji="1" sz="1200">
                <a:solidFill>
                  <a:schemeClr val="tx1"/>
                </a:solidFill>
                <a:latin typeface="Arial" charset="0"/>
                <a:ea typeface="ＭＳ Ｐゴシック" charset="-128"/>
              </a:defRPr>
            </a:lvl8pPr>
            <a:lvl9pPr marL="3836757" indent="-223469" defTabSz="904896" eaLnBrk="0" fontAlgn="base" hangingPunct="0">
              <a:spcBef>
                <a:spcPct val="30000"/>
              </a:spcBef>
              <a:spcAft>
                <a:spcPct val="0"/>
              </a:spcAft>
              <a:defRPr kumimoji="1" sz="1200">
                <a:solidFill>
                  <a:schemeClr val="tx1"/>
                </a:solidFill>
                <a:latin typeface="Arial" charset="0"/>
                <a:ea typeface="ＭＳ Ｐゴシック" charset="-128"/>
              </a:defRPr>
            </a:lvl9pPr>
          </a:lstStyle>
          <a:p>
            <a:pPr>
              <a:spcBef>
                <a:spcPct val="0"/>
              </a:spcBef>
            </a:pPr>
            <a:fld id="{03323586-15E2-4F4F-B716-67ACB9F1CCFF}" type="slidenum">
              <a:rPr lang="en-US" altLang="ja-JP" sz="1000">
                <a:cs typeface="Arial" charset="0"/>
              </a:rPr>
              <a:pPr>
                <a:spcBef>
                  <a:spcPct val="0"/>
                </a:spcBef>
              </a:pPr>
              <a:t>19</a:t>
            </a:fld>
            <a:endParaRPr lang="en-US" altLang="ja-JP" sz="1000">
              <a:cs typeface="Arial" charset="0"/>
            </a:endParaRPr>
          </a:p>
        </p:txBody>
      </p:sp>
    </p:spTree>
    <p:extLst>
      <p:ext uri="{BB962C8B-B14F-4D97-AF65-F5344CB8AC3E}">
        <p14:creationId xmlns:p14="http://schemas.microsoft.com/office/powerpoint/2010/main" val="1957429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8600" cy="3700463"/>
          </a:xfrm>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dirty="0" smtClean="0">
                <a:latin typeface="宋体" pitchFamily="2" charset="-122"/>
                <a:ea typeface="宋体" pitchFamily="2" charset="-122"/>
              </a:rPr>
              <a:t>ADAS</a:t>
            </a:r>
            <a:r>
              <a:rPr lang="zh-CN" altLang="en-US" sz="1200" dirty="0" smtClean="0">
                <a:latin typeface="宋体" pitchFamily="2" charset="-122"/>
                <a:ea typeface="宋体" pitchFamily="2" charset="-122"/>
              </a:rPr>
              <a:t>是一个安全系统集，包括</a:t>
            </a:r>
            <a:r>
              <a:rPr lang="en-US" altLang="zh-CN" sz="1200" dirty="0" smtClean="0">
                <a:latin typeface="宋体" pitchFamily="2" charset="-122"/>
                <a:ea typeface="宋体" pitchFamily="2" charset="-122"/>
              </a:rPr>
              <a:t>AEB/LDW/ACC,</a:t>
            </a:r>
            <a:r>
              <a:rPr lang="zh-CN" altLang="en-US" sz="1200" dirty="0" smtClean="0">
                <a:latin typeface="宋体" pitchFamily="2" charset="-122"/>
                <a:ea typeface="宋体" pitchFamily="2" charset="-122"/>
              </a:rPr>
              <a:t>用于支持安全行驶，避免发生车祸</a:t>
            </a:r>
            <a:r>
              <a:rPr lang="en-US" altLang="zh-CN" sz="1200" dirty="0" smtClean="0">
                <a:latin typeface="宋体" pitchFamily="2" charset="-122"/>
                <a:ea typeface="宋体" pitchFamily="2" charset="-122"/>
              </a:rPr>
              <a:t>,</a:t>
            </a:r>
            <a:r>
              <a:rPr lang="zh-CN" altLang="en-US" sz="1200" b="1" dirty="0" smtClean="0">
                <a:solidFill>
                  <a:srgbClr val="FF0000"/>
                </a:solidFill>
                <a:latin typeface="宋体" pitchFamily="2" charset="-122"/>
                <a:ea typeface="宋体" pitchFamily="2" charset="-122"/>
              </a:rPr>
              <a:t>这些系统必须能够实时和连续的记录当前数据</a:t>
            </a:r>
            <a:r>
              <a:rPr lang="zh-CN" altLang="en-US" sz="1200" dirty="0" smtClean="0">
                <a:latin typeface="宋体" pitchFamily="2" charset="-122"/>
                <a:ea typeface="宋体" pitchFamily="2" charset="-122"/>
              </a:rPr>
              <a:t>。</a:t>
            </a:r>
            <a:endParaRPr kumimoji="1" lang="ja-JP" altLang="en-US" sz="1200" dirty="0" smtClean="0">
              <a:latin typeface="宋体" pitchFamily="2" charset="-122"/>
              <a:ea typeface="宋体" pitchFamily="2" charset="-122"/>
            </a:endParaRPr>
          </a:p>
          <a:p>
            <a:endParaRPr kumimoji="1" lang="en-US" altLang="ja-JP" dirty="0" smtClean="0"/>
          </a:p>
          <a:p>
            <a:endParaRPr kumimoji="1" lang="en-US" altLang="ja-JP" dirty="0" smtClean="0"/>
          </a:p>
          <a:p>
            <a:endParaRPr kumimoji="1" lang="en-US" altLang="ja-JP" dirty="0" smtClean="0"/>
          </a:p>
          <a:p>
            <a:r>
              <a:rPr kumimoji="1" lang="en-US" altLang="ja-JP" dirty="0" smtClean="0"/>
              <a:t>We are thinking about FRAM can be used for these application</a:t>
            </a:r>
            <a:r>
              <a:rPr kumimoji="1" lang="en-US" altLang="ja-JP" baseline="0" dirty="0" smtClean="0"/>
              <a:t> of Automotive parts.</a:t>
            </a:r>
          </a:p>
          <a:p>
            <a:r>
              <a:rPr kumimoji="1" lang="en-US" altLang="ja-JP" baseline="0" dirty="0" smtClean="0"/>
              <a:t>Our FRAM is suitable for data logging for each devices.</a:t>
            </a:r>
          </a:p>
          <a:p>
            <a:r>
              <a:rPr kumimoji="1" lang="en-US" altLang="ja-JP" baseline="0" dirty="0" smtClean="0"/>
              <a:t>We still have many experiences about Car navigation in after automotive.</a:t>
            </a:r>
          </a:p>
          <a:p>
            <a:r>
              <a:rPr kumimoji="1" lang="en-US" altLang="ja-JP" baseline="0" dirty="0" smtClean="0"/>
              <a:t>And now we have a business about Tire pressure monitoring.</a:t>
            </a:r>
          </a:p>
          <a:p>
            <a:r>
              <a:rPr kumimoji="1" lang="en-US" altLang="ja-JP" baseline="0" dirty="0" smtClean="0"/>
              <a:t>It’s one of the </a:t>
            </a:r>
            <a:r>
              <a:rPr kumimoji="1" lang="en-US" altLang="ja-JP" baseline="0" dirty="0" err="1" smtClean="0"/>
              <a:t>IoT</a:t>
            </a:r>
            <a:r>
              <a:rPr kumimoji="1" lang="en-US" altLang="ja-JP" baseline="0" dirty="0" smtClean="0"/>
              <a:t> application in the automotive.</a:t>
            </a:r>
          </a:p>
          <a:p>
            <a:endParaRPr kumimoji="1" lang="en-US" altLang="ja-JP" baseline="0" dirty="0" smtClean="0"/>
          </a:p>
          <a:p>
            <a:r>
              <a:rPr kumimoji="1" lang="en-US" altLang="ja-JP" baseline="0" dirty="0" smtClean="0"/>
              <a:t> </a:t>
            </a:r>
          </a:p>
          <a:p>
            <a:endParaRPr kumimoji="1" lang="en-US" altLang="ja-JP" baseline="0" dirty="0" smtClean="0"/>
          </a:p>
          <a:p>
            <a:endParaRPr kumimoji="1" lang="en-US" altLang="ja-JP" baseline="0" dirty="0" smtClean="0"/>
          </a:p>
          <a:p>
            <a:endParaRPr kumimoji="1" lang="ja-JP" altLang="en-US" dirty="0"/>
          </a:p>
        </p:txBody>
      </p:sp>
      <p:sp>
        <p:nvSpPr>
          <p:cNvPr id="4" name="フッター プレースホルダー 3"/>
          <p:cNvSpPr>
            <a:spLocks noGrp="1"/>
          </p:cNvSpPr>
          <p:nvPr>
            <p:ph type="ftr" sz="quarter" idx="10"/>
          </p:nvPr>
        </p:nvSpPr>
        <p:spPr/>
        <p:txBody>
          <a:bodyPr/>
          <a:lstStyle/>
          <a:p>
            <a:r>
              <a:rPr lang="en-US" altLang="ja-JP" smtClean="0"/>
              <a:t>Copyright 2016 </a:t>
            </a:r>
          </a:p>
          <a:p>
            <a:r>
              <a:rPr lang="en-US" altLang="ja-JP" smtClean="0"/>
              <a:t>FUJITSU SEMICONDCUTOR EUROPE GMBH</a:t>
            </a:r>
            <a:endParaRPr lang="en-US" altLang="ja-JP" dirty="0"/>
          </a:p>
        </p:txBody>
      </p:sp>
      <p:sp>
        <p:nvSpPr>
          <p:cNvPr id="5" name="スライド番号プレースホルダー 4"/>
          <p:cNvSpPr>
            <a:spLocks noGrp="1"/>
          </p:cNvSpPr>
          <p:nvPr>
            <p:ph type="sldNum" sz="quarter" idx="11"/>
          </p:nvPr>
        </p:nvSpPr>
        <p:spPr/>
        <p:txBody>
          <a:bodyPr/>
          <a:lstStyle/>
          <a:p>
            <a:fld id="{4DCD9123-09FD-458F-930D-458CF8135DAC}" type="slidenum">
              <a:rPr lang="en-US" altLang="ja-JP" smtClean="0"/>
              <a:pPr/>
              <a:t>20</a:t>
            </a:fld>
            <a:endParaRPr lang="en-US" altLang="ja-JP"/>
          </a:p>
        </p:txBody>
      </p:sp>
    </p:spTree>
    <p:extLst>
      <p:ext uri="{BB962C8B-B14F-4D97-AF65-F5344CB8AC3E}">
        <p14:creationId xmlns:p14="http://schemas.microsoft.com/office/powerpoint/2010/main" val="2490874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8600" cy="3700463"/>
          </a:xfrm>
        </p:spPr>
      </p:sp>
      <p:sp>
        <p:nvSpPr>
          <p:cNvPr id="3" name="Notes Placeholder 2"/>
          <p:cNvSpPr>
            <a:spLocks noGrp="1"/>
          </p:cNvSpPr>
          <p:nvPr>
            <p:ph type="body" idx="1"/>
          </p:nvPr>
        </p:nvSpPr>
        <p:spPr/>
        <p:txBody>
          <a:bodyPr/>
          <a:lstStyle/>
          <a:p>
            <a:r>
              <a:rPr lang="zh-CN" altLang="en-US" dirty="0" smtClean="0"/>
              <a:t>我们先看一下传感器</a:t>
            </a:r>
            <a:r>
              <a:rPr lang="en-US" altLang="zh-CN" dirty="0" smtClean="0"/>
              <a:t>&amp;</a:t>
            </a:r>
            <a:r>
              <a:rPr lang="zh-CN" altLang="en-US" dirty="0" smtClean="0"/>
              <a:t>摄像</a:t>
            </a:r>
            <a:endParaRPr lang="en-US" altLang="zh-CN" dirty="0" smtClean="0"/>
          </a:p>
          <a:p>
            <a:endParaRPr lang="zh-CN" altLang="en-US" dirty="0"/>
          </a:p>
        </p:txBody>
      </p:sp>
      <p:sp>
        <p:nvSpPr>
          <p:cNvPr id="4" name="Footer Placeholder 3"/>
          <p:cNvSpPr>
            <a:spLocks noGrp="1"/>
          </p:cNvSpPr>
          <p:nvPr>
            <p:ph type="ftr" sz="quarter" idx="10"/>
          </p:nvPr>
        </p:nvSpPr>
        <p:spPr/>
        <p:txBody>
          <a:bodyPr/>
          <a:lstStyle/>
          <a:p>
            <a:r>
              <a:rPr lang="en-US" altLang="ja-JP" smtClean="0"/>
              <a:t>Copyright 2014 FUJITSU LIMITED</a:t>
            </a:r>
            <a:endParaRPr lang="en-US" altLang="ja-JP"/>
          </a:p>
        </p:txBody>
      </p:sp>
      <p:sp>
        <p:nvSpPr>
          <p:cNvPr id="5" name="Slide Number Placeholder 4"/>
          <p:cNvSpPr>
            <a:spLocks noGrp="1"/>
          </p:cNvSpPr>
          <p:nvPr>
            <p:ph type="sldNum" sz="quarter" idx="11"/>
          </p:nvPr>
        </p:nvSpPr>
        <p:spPr/>
        <p:txBody>
          <a:bodyPr/>
          <a:lstStyle/>
          <a:p>
            <a:fld id="{9F92722A-13CA-49BB-B125-2A56C31837E2}" type="slidenum">
              <a:rPr lang="en-US" altLang="ja-JP" smtClean="0"/>
              <a:pPr/>
              <a:t>21</a:t>
            </a:fld>
            <a:endParaRPr lang="en-US" altLang="ja-JP"/>
          </a:p>
        </p:txBody>
      </p:sp>
    </p:spTree>
    <p:extLst>
      <p:ext uri="{BB962C8B-B14F-4D97-AF65-F5344CB8AC3E}">
        <p14:creationId xmlns:p14="http://schemas.microsoft.com/office/powerpoint/2010/main" val="3326250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8600" cy="3700463"/>
          </a:xfrm>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zh-CN" altLang="en-US" dirty="0" smtClean="0"/>
              <a:t>这是</a:t>
            </a:r>
            <a:r>
              <a:rPr kumimoji="1" lang="en-US" altLang="zh-CN" dirty="0" err="1" smtClean="0"/>
              <a:t>intel</a:t>
            </a:r>
            <a:r>
              <a:rPr kumimoji="1" lang="zh-CN" altLang="en-US" dirty="0" smtClean="0"/>
              <a:t>公司发表的</a:t>
            </a:r>
            <a:r>
              <a:rPr kumimoji="1" lang="en-US" altLang="zh-CN" dirty="0" smtClean="0"/>
              <a:t>ADAS</a:t>
            </a:r>
            <a:r>
              <a:rPr kumimoji="1" lang="zh-CN" altLang="en-US" dirty="0" smtClean="0"/>
              <a:t>的一个概念图，系统需要中央处理单元以</a:t>
            </a:r>
            <a:r>
              <a:rPr kumimoji="1" lang="en-US" altLang="zh-CN" dirty="0" smtClean="0"/>
              <a:t>1GB/s</a:t>
            </a:r>
            <a:r>
              <a:rPr kumimoji="1" lang="zh-CN" altLang="en-US" dirty="0" smtClean="0"/>
              <a:t>的速度处理大量数据，为了更有效地处理数据，数据在被传送到中央处单元之前，</a:t>
            </a:r>
            <a:endParaRPr kumimoji="1"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CN" altLang="en-US" dirty="0" smtClean="0"/>
              <a:t>从传感器采集的数据要进行缓冲处理。</a:t>
            </a:r>
            <a:endParaRPr kumimoji="1" lang="en-US" altLang="ja-JP" dirty="0" smtClean="0"/>
          </a:p>
          <a:p>
            <a:endParaRPr kumimoji="1" lang="en-US" altLang="ja-JP" dirty="0" smtClean="0"/>
          </a:p>
          <a:p>
            <a:r>
              <a:rPr kumimoji="1" lang="en-US" altLang="ja-JP" dirty="0" smtClean="0"/>
              <a:t>http://blogs.intel.com/iot/files/2015/11/ADASGraphic.png</a:t>
            </a:r>
          </a:p>
          <a:p>
            <a:r>
              <a:rPr kumimoji="1" lang="en-US" altLang="ja-JP" dirty="0" smtClean="0"/>
              <a:t>http://wedge.ismedia.jp/articles/-/8251</a:t>
            </a:r>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2BBF8148-15AB-40CC-B0B8-CF5BD39DA21F}" type="slidenum">
              <a:rPr kumimoji="1" lang="ja-JP" altLang="en-US" smtClean="0"/>
              <a:t>22</a:t>
            </a:fld>
            <a:endParaRPr kumimoji="1" lang="ja-JP" altLang="en-US"/>
          </a:p>
        </p:txBody>
      </p:sp>
    </p:spTree>
    <p:extLst>
      <p:ext uri="{BB962C8B-B14F-4D97-AF65-F5344CB8AC3E}">
        <p14:creationId xmlns:p14="http://schemas.microsoft.com/office/powerpoint/2010/main" val="1143068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8600" cy="3700463"/>
          </a:xfrm>
        </p:spPr>
      </p:sp>
      <p:sp>
        <p:nvSpPr>
          <p:cNvPr id="3" name="Notes Placeholder 2"/>
          <p:cNvSpPr>
            <a:spLocks noGrp="1"/>
          </p:cNvSpPr>
          <p:nvPr>
            <p:ph type="body" idx="1"/>
          </p:nvPr>
        </p:nvSpPr>
        <p:spPr/>
        <p:txBody>
          <a:bodyPr/>
          <a:lstStyle/>
          <a:p>
            <a:r>
              <a:rPr lang="zh-CN" altLang="en-US" dirty="0" smtClean="0"/>
              <a:t>传感器数据信息通过传送器发送到中央处理单元之前，高速和高耐久性的</a:t>
            </a:r>
            <a:r>
              <a:rPr lang="en-US" altLang="zh-CN" dirty="0" smtClean="0"/>
              <a:t>FRAM</a:t>
            </a:r>
            <a:r>
              <a:rPr lang="zh-CN" altLang="en-US" dirty="0" smtClean="0"/>
              <a:t>可作为</a:t>
            </a:r>
            <a:r>
              <a:rPr lang="en-US" altLang="zh-CN" dirty="0" smtClean="0"/>
              <a:t>buffer memory</a:t>
            </a:r>
            <a:r>
              <a:rPr lang="zh-CN" altLang="en-US" dirty="0" smtClean="0"/>
              <a:t>将从传感器采集到的数据进行缓冲处理。</a:t>
            </a:r>
            <a:endParaRPr lang="en-US" altLang="zh-CN" dirty="0" smtClean="0"/>
          </a:p>
          <a:p>
            <a:r>
              <a:rPr lang="zh-CN" altLang="en-US" dirty="0" smtClean="0"/>
              <a:t>目前</a:t>
            </a:r>
            <a:r>
              <a:rPr lang="en-US" altLang="zh-CN" dirty="0" smtClean="0"/>
              <a:t>FRAM</a:t>
            </a:r>
            <a:r>
              <a:rPr lang="zh-CN" altLang="en-US" dirty="0" smtClean="0"/>
              <a:t>的数据处理速度最高是</a:t>
            </a:r>
            <a:r>
              <a:rPr lang="en-US" altLang="zh-CN" dirty="0" smtClean="0"/>
              <a:t>4MB/s</a:t>
            </a:r>
            <a:r>
              <a:rPr lang="zh-CN" altLang="en-US" dirty="0" smtClean="0"/>
              <a:t>，是采集</a:t>
            </a:r>
            <a:r>
              <a:rPr lang="en-US" altLang="zh-CN" dirty="0" smtClean="0"/>
              <a:t>Radar</a:t>
            </a:r>
            <a:r>
              <a:rPr lang="zh-CN" altLang="en-US" dirty="0" smtClean="0"/>
              <a:t>，</a:t>
            </a:r>
            <a:r>
              <a:rPr lang="en-US" altLang="zh-CN" dirty="0" err="1" smtClean="0"/>
              <a:t>Sonar,GPS</a:t>
            </a:r>
            <a:r>
              <a:rPr lang="zh-CN" altLang="en-US" dirty="0" smtClean="0"/>
              <a:t>等传感器数据的最佳选择。但是，对数据处理速度要求较高的</a:t>
            </a:r>
            <a:r>
              <a:rPr lang="en-US" altLang="zh-CN" dirty="0" err="1" smtClean="0"/>
              <a:t>Lidar</a:t>
            </a:r>
            <a:r>
              <a:rPr lang="zh-CN" altLang="en-US" dirty="0" smtClean="0"/>
              <a:t>，</a:t>
            </a:r>
            <a:r>
              <a:rPr lang="en-US" altLang="zh-CN" dirty="0" smtClean="0"/>
              <a:t>Camera</a:t>
            </a:r>
            <a:r>
              <a:rPr lang="zh-CN" altLang="en-US" dirty="0" smtClean="0"/>
              <a:t>应用，现有</a:t>
            </a:r>
            <a:r>
              <a:rPr lang="en-US" altLang="zh-CN" dirty="0" smtClean="0"/>
              <a:t>FRAM</a:t>
            </a:r>
            <a:r>
              <a:rPr lang="zh-CN" altLang="en-US" dirty="0" smtClean="0"/>
              <a:t>产品还未达到这些速度要求，</a:t>
            </a:r>
            <a:endParaRPr lang="en-US" altLang="zh-CN" dirty="0" smtClean="0"/>
          </a:p>
          <a:p>
            <a:r>
              <a:rPr lang="zh-CN" altLang="en-US" dirty="0" smtClean="0"/>
              <a:t>但是富士通正在加紧通过改造存储器接口的设计，提高</a:t>
            </a:r>
            <a:r>
              <a:rPr lang="en-US" altLang="zh-CN" dirty="0" smtClean="0"/>
              <a:t>FRAM</a:t>
            </a:r>
            <a:r>
              <a:rPr lang="zh-CN" altLang="en-US" dirty="0" smtClean="0"/>
              <a:t>的速度，比如：</a:t>
            </a:r>
            <a:r>
              <a:rPr lang="en-US" altLang="zh-CN" dirty="0" smtClean="0"/>
              <a:t>QSPI FRAM;</a:t>
            </a:r>
            <a:r>
              <a:rPr lang="en-US" altLang="zh-CN" baseline="0" dirty="0" smtClean="0"/>
              <a:t>50MB/s</a:t>
            </a:r>
            <a:r>
              <a:rPr lang="zh-CN" altLang="en-US" baseline="0" dirty="0" smtClean="0"/>
              <a:t>。</a:t>
            </a:r>
            <a:r>
              <a:rPr lang="en-US" altLang="zh-CN" baseline="0" dirty="0" smtClean="0"/>
              <a:t>DDR </a:t>
            </a:r>
            <a:r>
              <a:rPr lang="zh-CN" altLang="en-US" baseline="0" dirty="0" smtClean="0"/>
              <a:t>等，从而更好地支持自动驾驶汽车所有传感器的速度要求。</a:t>
            </a:r>
            <a:endParaRPr lang="en-US" altLang="zh-CN" baseline="0" dirty="0" smtClean="0"/>
          </a:p>
        </p:txBody>
      </p:sp>
      <p:sp>
        <p:nvSpPr>
          <p:cNvPr id="4" name="Footer Placeholder 3"/>
          <p:cNvSpPr>
            <a:spLocks noGrp="1"/>
          </p:cNvSpPr>
          <p:nvPr>
            <p:ph type="ftr" sz="quarter" idx="10"/>
          </p:nvPr>
        </p:nvSpPr>
        <p:spPr/>
        <p:txBody>
          <a:bodyPr/>
          <a:lstStyle/>
          <a:p>
            <a:r>
              <a:rPr lang="en-US" altLang="ja-JP" smtClean="0"/>
              <a:t>Copyright 2014 FUJITSU LIMITED</a:t>
            </a:r>
            <a:endParaRPr lang="en-US" altLang="ja-JP"/>
          </a:p>
        </p:txBody>
      </p:sp>
      <p:sp>
        <p:nvSpPr>
          <p:cNvPr id="5" name="Slide Number Placeholder 4"/>
          <p:cNvSpPr>
            <a:spLocks noGrp="1"/>
          </p:cNvSpPr>
          <p:nvPr>
            <p:ph type="sldNum" sz="quarter" idx="11"/>
          </p:nvPr>
        </p:nvSpPr>
        <p:spPr/>
        <p:txBody>
          <a:bodyPr/>
          <a:lstStyle/>
          <a:p>
            <a:fld id="{9F92722A-13CA-49BB-B125-2A56C31837E2}" type="slidenum">
              <a:rPr lang="en-US" altLang="ja-JP" smtClean="0"/>
              <a:pPr/>
              <a:t>23</a:t>
            </a:fld>
            <a:endParaRPr lang="en-US" altLang="ja-JP"/>
          </a:p>
        </p:txBody>
      </p:sp>
    </p:spTree>
    <p:extLst>
      <p:ext uri="{BB962C8B-B14F-4D97-AF65-F5344CB8AC3E}">
        <p14:creationId xmlns:p14="http://schemas.microsoft.com/office/powerpoint/2010/main" val="2399639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8600" cy="3700463"/>
          </a:xfrm>
        </p:spPr>
      </p:sp>
      <p:sp>
        <p:nvSpPr>
          <p:cNvPr id="3" name="Notes Placeholder 2"/>
          <p:cNvSpPr>
            <a:spLocks noGrp="1"/>
          </p:cNvSpPr>
          <p:nvPr>
            <p:ph type="body" idx="1"/>
          </p:nvPr>
        </p:nvSpPr>
        <p:spPr/>
        <p:txBody>
          <a:bodyPr/>
          <a:lstStyle/>
          <a:p>
            <a:r>
              <a:rPr lang="zh-CN" altLang="en-US" dirty="0" smtClean="0"/>
              <a:t>我们具体来看一下</a:t>
            </a:r>
            <a:r>
              <a:rPr lang="en-US" altLang="zh-CN" dirty="0" smtClean="0"/>
              <a:t>FRAM</a:t>
            </a:r>
            <a:r>
              <a:rPr lang="zh-CN" altLang="en-US" dirty="0" smtClean="0"/>
              <a:t>在智能气囊中的应用</a:t>
            </a:r>
            <a:endParaRPr lang="en-US" altLang="zh-CN" dirty="0" smtClean="0"/>
          </a:p>
          <a:p>
            <a:r>
              <a:rPr lang="zh-CN" altLang="en-US" dirty="0" smtClean="0"/>
              <a:t>系统要在气囊被激活驱动后，连续记录气囊是否正常动作，气囊的动作履历数据，最终将这些数据作为法律依据，来处理事故，追究原因和责任。</a:t>
            </a:r>
            <a:endParaRPr lang="en-US" altLang="zh-CN" dirty="0" smtClean="0"/>
          </a:p>
          <a:p>
            <a:r>
              <a:rPr lang="zh-CN" altLang="en-US" dirty="0" smtClean="0"/>
              <a:t>另外系统还需要实时监控和连续记录空座位信息和乘客的体重，以确保准确，及时启动气囊。这些要求使</a:t>
            </a:r>
            <a:r>
              <a:rPr lang="en-US" altLang="zh-CN" dirty="0" smtClean="0"/>
              <a:t>FRAM</a:t>
            </a:r>
            <a:r>
              <a:rPr lang="zh-CN" altLang="en-US" dirty="0" smtClean="0"/>
              <a:t>成为是一个理想的选择。</a:t>
            </a:r>
            <a:r>
              <a:rPr lang="en-US" altLang="zh-CN" dirty="0" smtClean="0"/>
              <a:t>Tier1</a:t>
            </a:r>
            <a:r>
              <a:rPr lang="zh-CN" altLang="en-US" dirty="0" smtClean="0"/>
              <a:t>的</a:t>
            </a:r>
            <a:r>
              <a:rPr lang="en-US" altLang="zh-CN" dirty="0" smtClean="0"/>
              <a:t>continental</a:t>
            </a:r>
            <a:r>
              <a:rPr lang="zh-CN" altLang="en-US" dirty="0" smtClean="0"/>
              <a:t>已经在他们的智慧气囊中采用了</a:t>
            </a:r>
            <a:r>
              <a:rPr lang="en-US" altLang="zh-CN" dirty="0" smtClean="0"/>
              <a:t>FRAM</a:t>
            </a:r>
            <a:r>
              <a:rPr lang="zh-CN" altLang="en-US" dirty="0" smtClean="0"/>
              <a:t>，在中国一些客户已经采用了</a:t>
            </a:r>
            <a:r>
              <a:rPr lang="en-US" altLang="zh-CN" dirty="0" smtClean="0"/>
              <a:t>16Kbit</a:t>
            </a:r>
            <a:r>
              <a:rPr lang="zh-CN" altLang="en-US" dirty="0" smtClean="0"/>
              <a:t>的串口</a:t>
            </a:r>
            <a:r>
              <a:rPr lang="en-US" altLang="zh-CN" dirty="0" smtClean="0"/>
              <a:t>FRAM.</a:t>
            </a:r>
            <a:endParaRPr lang="zh-CN" altLang="en-US" dirty="0"/>
          </a:p>
        </p:txBody>
      </p:sp>
      <p:sp>
        <p:nvSpPr>
          <p:cNvPr id="4" name="Footer Placeholder 3"/>
          <p:cNvSpPr>
            <a:spLocks noGrp="1"/>
          </p:cNvSpPr>
          <p:nvPr>
            <p:ph type="ftr" sz="quarter" idx="10"/>
          </p:nvPr>
        </p:nvSpPr>
        <p:spPr/>
        <p:txBody>
          <a:bodyPr/>
          <a:lstStyle/>
          <a:p>
            <a:r>
              <a:rPr lang="en-US" altLang="ja-JP" smtClean="0"/>
              <a:t>Copyright 2014 FUJITSU LIMITED</a:t>
            </a:r>
            <a:endParaRPr lang="en-US" altLang="ja-JP"/>
          </a:p>
        </p:txBody>
      </p:sp>
      <p:sp>
        <p:nvSpPr>
          <p:cNvPr id="5" name="Slide Number Placeholder 4"/>
          <p:cNvSpPr>
            <a:spLocks noGrp="1"/>
          </p:cNvSpPr>
          <p:nvPr>
            <p:ph type="sldNum" sz="quarter" idx="11"/>
          </p:nvPr>
        </p:nvSpPr>
        <p:spPr/>
        <p:txBody>
          <a:bodyPr/>
          <a:lstStyle/>
          <a:p>
            <a:fld id="{9F92722A-13CA-49BB-B125-2A56C31837E2}" type="slidenum">
              <a:rPr lang="en-US" altLang="ja-JP" smtClean="0"/>
              <a:pPr/>
              <a:t>24</a:t>
            </a:fld>
            <a:endParaRPr lang="en-US" altLang="ja-JP"/>
          </a:p>
        </p:txBody>
      </p:sp>
    </p:spTree>
    <p:extLst>
      <p:ext uri="{BB962C8B-B14F-4D97-AF65-F5344CB8AC3E}">
        <p14:creationId xmlns:p14="http://schemas.microsoft.com/office/powerpoint/2010/main" val="3272800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8600" cy="3700463"/>
          </a:xfrm>
        </p:spPr>
      </p:sp>
      <p:sp>
        <p:nvSpPr>
          <p:cNvPr id="3" name="ノート プレースホルダー 2"/>
          <p:cNvSpPr>
            <a:spLocks noGrp="1"/>
          </p:cNvSpPr>
          <p:nvPr>
            <p:ph type="body" idx="1"/>
          </p:nvPr>
        </p:nvSpPr>
        <p:spPr/>
        <p:txBody>
          <a:bodyPr/>
          <a:lstStyle/>
          <a:p>
            <a:r>
              <a:rPr lang="zh-CN" altLang="en-US" dirty="0" smtClean="0">
                <a:latin typeface="+mn-lt"/>
                <a:ea typeface="+mn-ea"/>
              </a:rPr>
              <a:t>这个是</a:t>
            </a:r>
            <a:r>
              <a:rPr lang="en-US" altLang="zh-CN" dirty="0" smtClean="0">
                <a:latin typeface="+mn-lt"/>
                <a:ea typeface="+mn-ea"/>
              </a:rPr>
              <a:t>FRAM</a:t>
            </a:r>
            <a:r>
              <a:rPr lang="zh-CN" altLang="en-US" dirty="0" smtClean="0">
                <a:latin typeface="+mn-lt"/>
                <a:ea typeface="+mn-ea"/>
              </a:rPr>
              <a:t>在胎压监测中的应用，胎压监测是由电池，压力传感器和无线发送器组成，系统要对轮胎的压力进行实时和连续监测，如有充气不足，立即发出警报。</a:t>
            </a:r>
            <a:endParaRPr lang="en-US" altLang="ja-JP" dirty="0">
              <a:latin typeface="+mn-lt"/>
              <a:ea typeface="+mn-ea"/>
            </a:endParaRPr>
          </a:p>
        </p:txBody>
      </p:sp>
      <p:sp>
        <p:nvSpPr>
          <p:cNvPr id="4" name="スライド番号プレースホルダー 3"/>
          <p:cNvSpPr>
            <a:spLocks noGrp="1"/>
          </p:cNvSpPr>
          <p:nvPr>
            <p:ph type="sldNum" sz="quarter" idx="10"/>
          </p:nvPr>
        </p:nvSpPr>
        <p:spPr/>
        <p:txBody>
          <a:bodyPr/>
          <a:lstStyle/>
          <a:p>
            <a:fld id="{C0969BBC-6EC1-45C7-8B5B-28AA7D7FA962}" type="slidenum">
              <a:rPr lang="ja-JP" altLang="en-US" smtClean="0">
                <a:solidFill>
                  <a:srgbClr val="000000"/>
                </a:solidFill>
              </a:rPr>
              <a:pPr/>
              <a:t>25</a:t>
            </a:fld>
            <a:endParaRPr lang="ja-JP" altLang="en-US">
              <a:solidFill>
                <a:srgbClr val="000000"/>
              </a:solidFill>
            </a:endParaRPr>
          </a:p>
        </p:txBody>
      </p:sp>
    </p:spTree>
    <p:extLst>
      <p:ext uri="{BB962C8B-B14F-4D97-AF65-F5344CB8AC3E}">
        <p14:creationId xmlns:p14="http://schemas.microsoft.com/office/powerpoint/2010/main" val="3906165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8600" cy="3700463"/>
          </a:xfrm>
        </p:spPr>
      </p:sp>
      <p:sp>
        <p:nvSpPr>
          <p:cNvPr id="3" name="Notes Placeholder 2"/>
          <p:cNvSpPr>
            <a:spLocks noGrp="1"/>
          </p:cNvSpPr>
          <p:nvPr>
            <p:ph type="body" idx="1"/>
          </p:nvPr>
        </p:nvSpPr>
        <p:spPr/>
        <p:txBody>
          <a:bodyPr/>
          <a:lstStyle/>
          <a:p>
            <a:r>
              <a:rPr kumimoji="1" lang="zh-CN" altLang="en-US" sz="1200" kern="1200" dirty="0" smtClean="0">
                <a:solidFill>
                  <a:schemeClr val="tx1"/>
                </a:solidFill>
                <a:latin typeface="Arial" charset="0"/>
                <a:ea typeface="ＭＳ Ｐゴシック" charset="-128"/>
                <a:cs typeface="+mn-cs"/>
              </a:rPr>
              <a:t>这个是胎压监测应用的方框图，系统要对轮胎的压力进行实时和连续监测，如有充气不足，立即发出警报。胎压监测安装在高温，高压的苛刻环境中，电池不易更换。</a:t>
            </a:r>
            <a:endParaRPr kumimoji="1" lang="en-US" altLang="zh-CN" sz="1200" kern="1200" dirty="0" smtClean="0">
              <a:solidFill>
                <a:schemeClr val="tx1"/>
              </a:solidFill>
              <a:latin typeface="Arial" charset="0"/>
              <a:ea typeface="ＭＳ Ｐゴシック" charset="-128"/>
              <a:cs typeface="+mn-cs"/>
            </a:endParaRPr>
          </a:p>
          <a:p>
            <a:r>
              <a:rPr kumimoji="1" lang="zh-CN" altLang="en-US" sz="1200" kern="1200" dirty="0" smtClean="0">
                <a:solidFill>
                  <a:schemeClr val="tx1"/>
                </a:solidFill>
                <a:latin typeface="Arial" charset="0"/>
                <a:ea typeface="ＭＳ Ｐゴシック" charset="-128"/>
                <a:cs typeface="+mn-cs"/>
              </a:rPr>
              <a:t>换，为了延长电池寿命，使用</a:t>
            </a:r>
            <a:r>
              <a:rPr kumimoji="1" lang="zh-CN" altLang="en-US" sz="1200" kern="1200" dirty="0" smtClean="0">
                <a:solidFill>
                  <a:schemeClr val="tx1"/>
                </a:solidFill>
                <a:latin typeface="Arial" charset="0"/>
                <a:ea typeface="ＭＳ Ｐゴシック" pitchFamily="50" charset="-128"/>
                <a:cs typeface="+mn-cs"/>
              </a:rPr>
              <a:t>低功耗存储器是必要条件</a:t>
            </a:r>
            <a:r>
              <a:rPr kumimoji="1" lang="zh-CN" altLang="en-US" sz="1200" kern="1200" dirty="0" smtClean="0">
                <a:solidFill>
                  <a:schemeClr val="tx1"/>
                </a:solidFill>
                <a:latin typeface="Arial" charset="0"/>
                <a:ea typeface="ＭＳ Ｐゴシック" charset="-128"/>
                <a:cs typeface="+mn-cs"/>
              </a:rPr>
              <a:t>。低功耗，高速和高耐久性的存储器是确保实时和连续记录充气不足信息的必要条件。</a:t>
            </a:r>
            <a:endParaRPr kumimoji="1" lang="en-US" altLang="zh-CN" sz="1200" kern="1200" dirty="0" smtClean="0">
              <a:solidFill>
                <a:schemeClr val="tx1"/>
              </a:solidFill>
              <a:latin typeface="Arial" charset="0"/>
              <a:ea typeface="ＭＳ Ｐゴシック" charset="-128"/>
              <a:cs typeface="+mn-cs"/>
            </a:endParaRPr>
          </a:p>
          <a:p>
            <a:r>
              <a:rPr kumimoji="1" lang="zh-CN" altLang="en-US" sz="1200" kern="1200" dirty="0" smtClean="0">
                <a:solidFill>
                  <a:schemeClr val="tx1"/>
                </a:solidFill>
                <a:latin typeface="Arial" charset="0"/>
                <a:ea typeface="ＭＳ Ｐゴシック" charset="-128"/>
                <a:cs typeface="+mn-cs"/>
              </a:rPr>
              <a:t>这些要求使</a:t>
            </a:r>
            <a:r>
              <a:rPr kumimoji="1" lang="en-US" altLang="zh-CN" sz="1200" kern="1200" dirty="0" smtClean="0">
                <a:solidFill>
                  <a:schemeClr val="tx1"/>
                </a:solidFill>
                <a:latin typeface="Arial" charset="0"/>
                <a:ea typeface="ＭＳ Ｐゴシック" charset="-128"/>
                <a:cs typeface="+mn-cs"/>
              </a:rPr>
              <a:t>FRAM</a:t>
            </a:r>
            <a:r>
              <a:rPr kumimoji="1" lang="zh-CN" altLang="en-US" sz="1200" kern="1200" dirty="0" smtClean="0">
                <a:solidFill>
                  <a:schemeClr val="tx1"/>
                </a:solidFill>
                <a:latin typeface="Arial" charset="0"/>
                <a:ea typeface="ＭＳ Ｐゴシック" charset="-128"/>
                <a:cs typeface="+mn-cs"/>
              </a:rPr>
              <a:t>成为胎压监测的理想选择。</a:t>
            </a:r>
            <a:endParaRPr kumimoji="1" lang="en-US" altLang="ja-JP" sz="1200" kern="1200" dirty="0" smtClean="0">
              <a:solidFill>
                <a:schemeClr val="tx1"/>
              </a:solidFill>
              <a:latin typeface="Arial" charset="0"/>
              <a:ea typeface="ＭＳ Ｐゴシック" charset="-128"/>
              <a:cs typeface="+mn-cs"/>
            </a:endParaRPr>
          </a:p>
          <a:p>
            <a:endParaRPr lang="zh-CN" altLang="en-US" dirty="0"/>
          </a:p>
        </p:txBody>
      </p:sp>
      <p:sp>
        <p:nvSpPr>
          <p:cNvPr id="4" name="Footer Placeholder 3"/>
          <p:cNvSpPr>
            <a:spLocks noGrp="1"/>
          </p:cNvSpPr>
          <p:nvPr>
            <p:ph type="ftr" sz="quarter" idx="10"/>
          </p:nvPr>
        </p:nvSpPr>
        <p:spPr/>
        <p:txBody>
          <a:bodyPr/>
          <a:lstStyle/>
          <a:p>
            <a:pPr>
              <a:defRPr/>
            </a:pPr>
            <a:r>
              <a:rPr lang="en-US" altLang="ja-JP" smtClean="0"/>
              <a:t>Copyright 2016 FUJITSU SEMICONDUCTOR LIMITED</a:t>
            </a:r>
            <a:endParaRPr lang="en-US" altLang="ja-JP" dirty="0"/>
          </a:p>
        </p:txBody>
      </p:sp>
      <p:sp>
        <p:nvSpPr>
          <p:cNvPr id="5" name="Slide Number Placeholder 4"/>
          <p:cNvSpPr>
            <a:spLocks noGrp="1"/>
          </p:cNvSpPr>
          <p:nvPr>
            <p:ph type="sldNum" sz="quarter" idx="11"/>
          </p:nvPr>
        </p:nvSpPr>
        <p:spPr/>
        <p:txBody>
          <a:bodyPr/>
          <a:lstStyle/>
          <a:p>
            <a:pPr>
              <a:defRPr/>
            </a:pPr>
            <a:fld id="{20D46ACA-8800-44D0-8136-8B22476C1CB6}" type="slidenum">
              <a:rPr lang="en-US" altLang="ja-JP" smtClean="0"/>
              <a:pPr>
                <a:defRPr/>
              </a:pPr>
              <a:t>26</a:t>
            </a:fld>
            <a:endParaRPr lang="en-US" altLang="ja-JP"/>
          </a:p>
        </p:txBody>
      </p:sp>
    </p:spTree>
    <p:extLst>
      <p:ext uri="{BB962C8B-B14F-4D97-AF65-F5344CB8AC3E}">
        <p14:creationId xmlns:p14="http://schemas.microsoft.com/office/powerpoint/2010/main" val="3685869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8600" cy="3700463"/>
          </a:xfrm>
        </p:spPr>
      </p:sp>
      <p:sp>
        <p:nvSpPr>
          <p:cNvPr id="3" name="Notes Placeholder 2"/>
          <p:cNvSpPr>
            <a:spLocks noGrp="1"/>
          </p:cNvSpPr>
          <p:nvPr>
            <p:ph type="body" idx="1"/>
          </p:nvPr>
        </p:nvSpPr>
        <p:spPr/>
        <p:txBody>
          <a:bodyPr/>
          <a:lstStyle/>
          <a:p>
            <a:r>
              <a:rPr lang="zh-CN" altLang="en-US" dirty="0" smtClean="0"/>
              <a:t>接下来看一下人机交互系统</a:t>
            </a:r>
            <a:r>
              <a:rPr lang="en-US" altLang="zh-CN" dirty="0" smtClean="0"/>
              <a:t>HCI</a:t>
            </a:r>
            <a:endParaRPr lang="zh-CN" altLang="en-US" dirty="0"/>
          </a:p>
        </p:txBody>
      </p:sp>
      <p:sp>
        <p:nvSpPr>
          <p:cNvPr id="4" name="Footer Placeholder 3"/>
          <p:cNvSpPr>
            <a:spLocks noGrp="1"/>
          </p:cNvSpPr>
          <p:nvPr>
            <p:ph type="ftr" sz="quarter" idx="10"/>
          </p:nvPr>
        </p:nvSpPr>
        <p:spPr/>
        <p:txBody>
          <a:bodyPr/>
          <a:lstStyle/>
          <a:p>
            <a:r>
              <a:rPr lang="en-US" altLang="ja-JP" smtClean="0"/>
              <a:t>Copyright 2014 FUJITSU LIMITED</a:t>
            </a:r>
            <a:endParaRPr lang="en-US" altLang="ja-JP"/>
          </a:p>
        </p:txBody>
      </p:sp>
      <p:sp>
        <p:nvSpPr>
          <p:cNvPr id="5" name="Slide Number Placeholder 4"/>
          <p:cNvSpPr>
            <a:spLocks noGrp="1"/>
          </p:cNvSpPr>
          <p:nvPr>
            <p:ph type="sldNum" sz="quarter" idx="11"/>
          </p:nvPr>
        </p:nvSpPr>
        <p:spPr/>
        <p:txBody>
          <a:bodyPr/>
          <a:lstStyle/>
          <a:p>
            <a:fld id="{9F92722A-13CA-49BB-B125-2A56C31837E2}" type="slidenum">
              <a:rPr lang="en-US" altLang="ja-JP" smtClean="0"/>
              <a:pPr/>
              <a:t>27</a:t>
            </a:fld>
            <a:endParaRPr lang="en-US" altLang="ja-JP"/>
          </a:p>
        </p:txBody>
      </p:sp>
    </p:spTree>
    <p:extLst>
      <p:ext uri="{BB962C8B-B14F-4D97-AF65-F5344CB8AC3E}">
        <p14:creationId xmlns:p14="http://schemas.microsoft.com/office/powerpoint/2010/main" val="3699524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8600" cy="3700463"/>
          </a:xfrm>
        </p:spPr>
      </p:sp>
      <p:sp>
        <p:nvSpPr>
          <p:cNvPr id="3" name="Notes Placeholder 2"/>
          <p:cNvSpPr>
            <a:spLocks noGrp="1"/>
          </p:cNvSpPr>
          <p:nvPr>
            <p:ph type="body" idx="1"/>
          </p:nvPr>
        </p:nvSpPr>
        <p:spPr/>
        <p:txBody>
          <a:bodyPr/>
          <a:lstStyle/>
          <a:p>
            <a:r>
              <a:rPr lang="en-US" altLang="zh-CN" dirty="0" smtClean="0"/>
              <a:t>Car Infotainment</a:t>
            </a:r>
            <a:r>
              <a:rPr lang="zh-CN" altLang="en-US" dirty="0" smtClean="0"/>
              <a:t>的系统经常会受到发动机关闭，导航，倒车摄像或电话进入时的干扰，高端的</a:t>
            </a:r>
            <a:r>
              <a:rPr lang="en-US" altLang="zh-CN" dirty="0" smtClean="0"/>
              <a:t>car infotainment</a:t>
            </a:r>
            <a:r>
              <a:rPr lang="zh-CN" altLang="en-US" dirty="0" smtClean="0"/>
              <a:t>需要实时记录当前状态，并在干扰之后回复当前状态。</a:t>
            </a:r>
            <a:endParaRPr lang="en-US" altLang="zh-CN" dirty="0" smtClean="0"/>
          </a:p>
          <a:p>
            <a:endParaRPr lang="en-US" altLang="zh-CN" dirty="0" smtClean="0"/>
          </a:p>
          <a:p>
            <a:r>
              <a:rPr lang="en-US" altLang="zh-CN" dirty="0" smtClean="0"/>
              <a:t>It takes</a:t>
            </a:r>
            <a:r>
              <a:rPr lang="en-US" altLang="zh-CN" baseline="0" dirty="0" smtClean="0"/>
              <a:t> 5 to 6 minutes to update telephone directory from smart phone if using Flash.(</a:t>
            </a:r>
            <a:r>
              <a:rPr lang="en-US" altLang="zh-CN" baseline="0" dirty="0" err="1" smtClean="0"/>
              <a:t>SYStar,end:Suzuki</a:t>
            </a:r>
            <a:r>
              <a:rPr lang="en-US" altLang="zh-CN" baseline="0" dirty="0" smtClean="0"/>
              <a:t>)</a:t>
            </a:r>
            <a:endParaRPr lang="zh-CN" altLang="en-US" dirty="0"/>
          </a:p>
        </p:txBody>
      </p:sp>
      <p:sp>
        <p:nvSpPr>
          <p:cNvPr id="4" name="Footer Placeholder 3"/>
          <p:cNvSpPr>
            <a:spLocks noGrp="1"/>
          </p:cNvSpPr>
          <p:nvPr>
            <p:ph type="ftr" sz="quarter" idx="10"/>
          </p:nvPr>
        </p:nvSpPr>
        <p:spPr/>
        <p:txBody>
          <a:bodyPr/>
          <a:lstStyle/>
          <a:p>
            <a:r>
              <a:rPr lang="en-US" altLang="ja-JP" smtClean="0"/>
              <a:t>Copyright 2014 FUJITSU LIMITED</a:t>
            </a:r>
            <a:endParaRPr lang="en-US" altLang="ja-JP"/>
          </a:p>
        </p:txBody>
      </p:sp>
      <p:sp>
        <p:nvSpPr>
          <p:cNvPr id="5" name="Slide Number Placeholder 4"/>
          <p:cNvSpPr>
            <a:spLocks noGrp="1"/>
          </p:cNvSpPr>
          <p:nvPr>
            <p:ph type="sldNum" sz="quarter" idx="11"/>
          </p:nvPr>
        </p:nvSpPr>
        <p:spPr/>
        <p:txBody>
          <a:bodyPr/>
          <a:lstStyle/>
          <a:p>
            <a:fld id="{9F92722A-13CA-49BB-B125-2A56C31837E2}" type="slidenum">
              <a:rPr lang="en-US" altLang="ja-JP" smtClean="0"/>
              <a:pPr/>
              <a:t>28</a:t>
            </a:fld>
            <a:endParaRPr lang="en-US" altLang="ja-JP"/>
          </a:p>
        </p:txBody>
      </p:sp>
    </p:spTree>
    <p:extLst>
      <p:ext uri="{BB962C8B-B14F-4D97-AF65-F5344CB8AC3E}">
        <p14:creationId xmlns:p14="http://schemas.microsoft.com/office/powerpoint/2010/main" val="3410205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79375" y="739775"/>
            <a:ext cx="6578600"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CN" altLang="en-US" dirty="0" smtClean="0"/>
              <a:t>那么我们先进入第一个话题，</a:t>
            </a:r>
            <a:r>
              <a:rPr lang="en-US" altLang="zh-CN" dirty="0" smtClean="0"/>
              <a:t>FRAM</a:t>
            </a:r>
            <a:r>
              <a:rPr lang="zh-CN" altLang="en-US" dirty="0" smtClean="0"/>
              <a:t>在新能源汽车技术中的应用。</a:t>
            </a:r>
          </a:p>
        </p:txBody>
      </p:sp>
      <p:sp>
        <p:nvSpPr>
          <p:cNvPr id="3584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pPr>
            <a:r>
              <a:rPr lang="en-US" altLang="ja-JP">
                <a:ea typeface="MS PGothic" pitchFamily="34" charset="-128"/>
              </a:rPr>
              <a:t>Copyright 2016 FUJITSU SEMICONDUCTOR LIMITED</a:t>
            </a:r>
          </a:p>
        </p:txBody>
      </p:sp>
      <p:sp>
        <p:nvSpPr>
          <p:cNvPr id="358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pPr>
            <a:fld id="{2912F6B4-AF51-44E2-B35A-F3C1BF5DF730}" type="slidenum">
              <a:rPr lang="en-US" altLang="ja-JP">
                <a:ea typeface="MS PGothic" pitchFamily="34" charset="-128"/>
              </a:rPr>
              <a:pPr fontAlgn="base">
                <a:spcBef>
                  <a:spcPct val="0"/>
                </a:spcBef>
                <a:spcAft>
                  <a:spcPct val="0"/>
                </a:spcAft>
              </a:pPr>
              <a:t>2</a:t>
            </a:fld>
            <a:endParaRPr lang="en-US" altLang="ja-JP">
              <a:ea typeface="MS PGothic"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8600" cy="3700463"/>
          </a:xfrm>
        </p:spPr>
      </p:sp>
      <p:sp>
        <p:nvSpPr>
          <p:cNvPr id="3" name="Notes Placeholder 2"/>
          <p:cNvSpPr>
            <a:spLocks noGrp="1"/>
          </p:cNvSpPr>
          <p:nvPr>
            <p:ph type="body" idx="1"/>
          </p:nvPr>
        </p:nvSpPr>
        <p:spPr/>
        <p:txBody>
          <a:bodyPr/>
          <a:lstStyle/>
          <a:p>
            <a:r>
              <a:rPr lang="en-US" altLang="zh-CN" dirty="0" smtClean="0"/>
              <a:t>Car infotainment</a:t>
            </a:r>
            <a:r>
              <a:rPr lang="zh-CN" altLang="en-US" dirty="0" smtClean="0"/>
              <a:t>采用</a:t>
            </a:r>
            <a:r>
              <a:rPr lang="en-US" altLang="zh-CN" dirty="0" smtClean="0"/>
              <a:t>FRAM</a:t>
            </a:r>
            <a:r>
              <a:rPr lang="zh-CN" altLang="en-US" dirty="0" smtClean="0"/>
              <a:t>的</a:t>
            </a:r>
            <a:r>
              <a:rPr lang="en-US" altLang="zh-CN" dirty="0" smtClean="0"/>
              <a:t>benefit</a:t>
            </a:r>
            <a:r>
              <a:rPr lang="zh-CN" altLang="en-US" dirty="0" smtClean="0"/>
              <a:t>。</a:t>
            </a:r>
            <a:endParaRPr lang="en-US" altLang="zh-CN" dirty="0" smtClean="0"/>
          </a:p>
          <a:p>
            <a:r>
              <a:rPr lang="zh-CN" altLang="en-US" dirty="0" smtClean="0"/>
              <a:t>系统需要实时记录当前状态，干扰结束后并能回复当前状态。特别是日本和韩国的</a:t>
            </a:r>
            <a:r>
              <a:rPr lang="en-US" altLang="zh-CN" dirty="0" smtClean="0"/>
              <a:t>infotainment</a:t>
            </a:r>
            <a:r>
              <a:rPr lang="zh-CN" altLang="en-US" dirty="0" smtClean="0"/>
              <a:t>，系统需要实时记录当前模式，操作履历和</a:t>
            </a:r>
            <a:r>
              <a:rPr lang="en-US" altLang="zh-CN" dirty="0" smtClean="0"/>
              <a:t>GPS</a:t>
            </a:r>
            <a:r>
              <a:rPr lang="zh-CN" altLang="en-US" dirty="0" smtClean="0"/>
              <a:t>定位</a:t>
            </a:r>
            <a:r>
              <a:rPr lang="en-US" altLang="zh-CN" dirty="0" smtClean="0"/>
              <a:t>data</a:t>
            </a:r>
            <a:r>
              <a:rPr lang="zh-CN" altLang="en-US" dirty="0" smtClean="0"/>
              <a:t>等当前数据。</a:t>
            </a:r>
            <a:endParaRPr lang="en-US" altLang="zh-CN" dirty="0" smtClean="0"/>
          </a:p>
          <a:p>
            <a:r>
              <a:rPr lang="zh-CN" altLang="en-US" dirty="0" smtClean="0"/>
              <a:t>这个特殊要求使高性能</a:t>
            </a:r>
            <a:r>
              <a:rPr lang="en-US" altLang="zh-CN" dirty="0" smtClean="0"/>
              <a:t>FRAM</a:t>
            </a:r>
            <a:r>
              <a:rPr lang="zh-CN" altLang="en-US" dirty="0" smtClean="0"/>
              <a:t>成为此应用的理想选择。</a:t>
            </a:r>
            <a:endParaRPr lang="en-US" altLang="zh-CN" dirty="0" smtClean="0"/>
          </a:p>
          <a:p>
            <a:r>
              <a:rPr lang="zh-CN" altLang="en-US" dirty="0" smtClean="0"/>
              <a:t>日本的一些客户采用</a:t>
            </a:r>
            <a:r>
              <a:rPr lang="en-US" altLang="zh-CN" dirty="0" smtClean="0"/>
              <a:t>16kbit </a:t>
            </a:r>
            <a:r>
              <a:rPr lang="zh-CN" altLang="en-US" dirty="0" smtClean="0"/>
              <a:t>到</a:t>
            </a:r>
            <a:r>
              <a:rPr lang="en-US" altLang="zh-CN" dirty="0" smtClean="0"/>
              <a:t>1Mbit</a:t>
            </a:r>
            <a:r>
              <a:rPr lang="zh-CN" altLang="en-US" dirty="0" smtClean="0"/>
              <a:t>的</a:t>
            </a:r>
            <a:r>
              <a:rPr lang="en-US" altLang="zh-CN" dirty="0" smtClean="0"/>
              <a:t>FRAM</a:t>
            </a:r>
            <a:r>
              <a:rPr lang="zh-CN" altLang="en-US" dirty="0" smtClean="0"/>
              <a:t>产品。韩国的一个客户已经决定用</a:t>
            </a:r>
            <a:r>
              <a:rPr lang="en-US" altLang="zh-CN" dirty="0" smtClean="0"/>
              <a:t>128kbit</a:t>
            </a:r>
            <a:r>
              <a:rPr lang="zh-CN" altLang="en-US" dirty="0" smtClean="0"/>
              <a:t>和</a:t>
            </a:r>
            <a:r>
              <a:rPr lang="en-US" altLang="zh-CN" dirty="0" smtClean="0"/>
              <a:t>256kbit </a:t>
            </a:r>
            <a:r>
              <a:rPr lang="zh-CN" altLang="en-US" dirty="0" smtClean="0"/>
              <a:t>的</a:t>
            </a:r>
            <a:r>
              <a:rPr lang="en-US" altLang="zh-CN" dirty="0" smtClean="0"/>
              <a:t>FRAM.</a:t>
            </a:r>
          </a:p>
          <a:p>
            <a:endParaRPr lang="zh-CN" altLang="en-US" dirty="0"/>
          </a:p>
        </p:txBody>
      </p:sp>
      <p:sp>
        <p:nvSpPr>
          <p:cNvPr id="4" name="Footer Placeholder 3"/>
          <p:cNvSpPr>
            <a:spLocks noGrp="1"/>
          </p:cNvSpPr>
          <p:nvPr>
            <p:ph type="ftr" sz="quarter" idx="10"/>
          </p:nvPr>
        </p:nvSpPr>
        <p:spPr/>
        <p:txBody>
          <a:bodyPr/>
          <a:lstStyle/>
          <a:p>
            <a:r>
              <a:rPr lang="en-US" altLang="ja-JP" smtClean="0"/>
              <a:t>Copyright 2014 FUJITSU LIMITED</a:t>
            </a:r>
            <a:endParaRPr lang="en-US" altLang="ja-JP"/>
          </a:p>
        </p:txBody>
      </p:sp>
      <p:sp>
        <p:nvSpPr>
          <p:cNvPr id="5" name="Slide Number Placeholder 4"/>
          <p:cNvSpPr>
            <a:spLocks noGrp="1"/>
          </p:cNvSpPr>
          <p:nvPr>
            <p:ph type="sldNum" sz="quarter" idx="11"/>
          </p:nvPr>
        </p:nvSpPr>
        <p:spPr/>
        <p:txBody>
          <a:bodyPr/>
          <a:lstStyle/>
          <a:p>
            <a:fld id="{9F92722A-13CA-49BB-B125-2A56C31837E2}" type="slidenum">
              <a:rPr lang="en-US" altLang="ja-JP" smtClean="0"/>
              <a:pPr/>
              <a:t>29</a:t>
            </a:fld>
            <a:endParaRPr lang="en-US" altLang="ja-JP"/>
          </a:p>
        </p:txBody>
      </p:sp>
    </p:spTree>
    <p:extLst>
      <p:ext uri="{BB962C8B-B14F-4D97-AF65-F5344CB8AC3E}">
        <p14:creationId xmlns:p14="http://schemas.microsoft.com/office/powerpoint/2010/main" val="2447703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8600" cy="37004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当然您可以选择</a:t>
            </a:r>
            <a:r>
              <a:rPr lang="en-US" altLang="zh-CN" dirty="0" smtClean="0"/>
              <a:t>EEPROM</a:t>
            </a:r>
            <a:r>
              <a:rPr lang="zh-CN" altLang="en-US" dirty="0" smtClean="0"/>
              <a:t>，但是需要增加一个大电容来弥补掉电时</a:t>
            </a:r>
            <a:r>
              <a:rPr lang="en-US" altLang="zh-CN" dirty="0" smtClean="0"/>
              <a:t>EEPROM</a:t>
            </a:r>
            <a:r>
              <a:rPr lang="zh-CN" altLang="en-US" dirty="0" smtClean="0"/>
              <a:t>写入速度过慢而造成的数据丢失，最后这个做法，综合成本上会高于</a:t>
            </a:r>
            <a:r>
              <a:rPr lang="en-US" altLang="zh-CN" dirty="0" smtClean="0"/>
              <a:t>FRAM</a:t>
            </a:r>
            <a:r>
              <a:rPr lang="zh-CN" altLang="en-US" dirty="0" smtClean="0"/>
              <a:t>。</a:t>
            </a:r>
            <a:endParaRPr lang="en-US" altLang="zh-CN" dirty="0" smtClean="0"/>
          </a:p>
          <a:p>
            <a:endParaRPr lang="zh-CN" altLang="en-US" dirty="0"/>
          </a:p>
        </p:txBody>
      </p:sp>
      <p:sp>
        <p:nvSpPr>
          <p:cNvPr id="4" name="Footer Placeholder 3"/>
          <p:cNvSpPr>
            <a:spLocks noGrp="1"/>
          </p:cNvSpPr>
          <p:nvPr>
            <p:ph type="ftr" sz="quarter" idx="10"/>
          </p:nvPr>
        </p:nvSpPr>
        <p:spPr/>
        <p:txBody>
          <a:bodyPr/>
          <a:lstStyle/>
          <a:p>
            <a:r>
              <a:rPr lang="en-US" altLang="ja-JP" smtClean="0"/>
              <a:t>Copyright 2014 FUJITSU LIMITED</a:t>
            </a:r>
            <a:endParaRPr lang="en-US" altLang="ja-JP"/>
          </a:p>
        </p:txBody>
      </p:sp>
      <p:sp>
        <p:nvSpPr>
          <p:cNvPr id="5" name="Slide Number Placeholder 4"/>
          <p:cNvSpPr>
            <a:spLocks noGrp="1"/>
          </p:cNvSpPr>
          <p:nvPr>
            <p:ph type="sldNum" sz="quarter" idx="11"/>
          </p:nvPr>
        </p:nvSpPr>
        <p:spPr/>
        <p:txBody>
          <a:bodyPr/>
          <a:lstStyle/>
          <a:p>
            <a:fld id="{9F92722A-13CA-49BB-B125-2A56C31837E2}" type="slidenum">
              <a:rPr lang="en-US" altLang="ja-JP" smtClean="0"/>
              <a:pPr/>
              <a:t>30</a:t>
            </a:fld>
            <a:endParaRPr lang="en-US" altLang="ja-JP"/>
          </a:p>
        </p:txBody>
      </p:sp>
    </p:spTree>
    <p:extLst>
      <p:ext uri="{BB962C8B-B14F-4D97-AF65-F5344CB8AC3E}">
        <p14:creationId xmlns:p14="http://schemas.microsoft.com/office/powerpoint/2010/main" val="2546832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8600" cy="3700463"/>
          </a:xfrm>
        </p:spPr>
      </p:sp>
      <p:sp>
        <p:nvSpPr>
          <p:cNvPr id="3" name="ノート プレースホルダー 2"/>
          <p:cNvSpPr>
            <a:spLocks noGrp="1"/>
          </p:cNvSpPr>
          <p:nvPr>
            <p:ph type="body" idx="1"/>
          </p:nvPr>
        </p:nvSpPr>
        <p:spPr/>
        <p:txBody>
          <a:bodyPr/>
          <a:lstStyle/>
          <a:p>
            <a:r>
              <a:rPr kumimoji="1" lang="zh-CN" altLang="en-US" dirty="0" smtClean="0"/>
              <a:t>让我们具体看一下应用</a:t>
            </a:r>
            <a:r>
              <a:rPr kumimoji="1" lang="en-US" altLang="zh-CN" dirty="0" smtClean="0"/>
              <a:t>FRAM</a:t>
            </a:r>
            <a:r>
              <a:rPr kumimoji="1" lang="zh-CN" altLang="en-US" dirty="0" smtClean="0"/>
              <a:t>与应用</a:t>
            </a:r>
            <a:r>
              <a:rPr kumimoji="1" lang="en-US" altLang="zh-CN" dirty="0" smtClean="0"/>
              <a:t>EEPROM</a:t>
            </a:r>
            <a:r>
              <a:rPr kumimoji="1" lang="zh-CN" altLang="en-US" dirty="0" smtClean="0"/>
              <a:t>的综合成本比较，正如大家所知，</a:t>
            </a:r>
            <a:r>
              <a:rPr kumimoji="1" lang="en-US" altLang="zh-CN" dirty="0" smtClean="0"/>
              <a:t>EEPROM</a:t>
            </a:r>
            <a:r>
              <a:rPr kumimoji="1" lang="zh-CN" altLang="en-US" dirty="0" smtClean="0"/>
              <a:t>的</a:t>
            </a:r>
            <a:r>
              <a:rPr kumimoji="1" lang="en-US" altLang="zh-CN" dirty="0" smtClean="0"/>
              <a:t>chip</a:t>
            </a:r>
            <a:r>
              <a:rPr kumimoji="1" lang="zh-CN" altLang="en-US" dirty="0" smtClean="0"/>
              <a:t>单价低于</a:t>
            </a:r>
            <a:r>
              <a:rPr kumimoji="1" lang="en-US" altLang="zh-CN" dirty="0" smtClean="0"/>
              <a:t>FRAM</a:t>
            </a:r>
            <a:r>
              <a:rPr kumimoji="1" lang="zh-CN" altLang="en-US" dirty="0" smtClean="0"/>
              <a:t>的</a:t>
            </a:r>
            <a:r>
              <a:rPr kumimoji="1" lang="en-US" altLang="zh-CN" dirty="0" smtClean="0"/>
              <a:t>chip</a:t>
            </a:r>
            <a:r>
              <a:rPr kumimoji="1" lang="zh-CN" altLang="en-US" dirty="0" smtClean="0"/>
              <a:t>单价，但是加上一个昂贵的大电容后，整体成本就高于</a:t>
            </a:r>
            <a:r>
              <a:rPr kumimoji="1" lang="en-US" altLang="zh-CN" dirty="0" smtClean="0"/>
              <a:t>FRAM</a:t>
            </a:r>
            <a:r>
              <a:rPr kumimoji="1" lang="zh-CN" altLang="en-US" dirty="0" smtClean="0"/>
              <a:t>。所以我们建议应用</a:t>
            </a:r>
            <a:r>
              <a:rPr kumimoji="1" lang="en-US" altLang="zh-CN" dirty="0" smtClean="0"/>
              <a:t>FRAM</a:t>
            </a:r>
            <a:r>
              <a:rPr kumimoji="1" lang="zh-CN" altLang="en-US" dirty="0" smtClean="0"/>
              <a:t>，</a:t>
            </a:r>
            <a:endParaRPr kumimoji="1" lang="en-US" altLang="zh-CN" dirty="0" smtClean="0"/>
          </a:p>
          <a:p>
            <a:r>
              <a:rPr kumimoji="1" lang="zh-CN" altLang="en-US" dirty="0" smtClean="0"/>
              <a:t>使系统不但简单，而且低成本。</a:t>
            </a:r>
            <a:endParaRPr kumimoji="1" lang="ja-JP" altLang="en-US" dirty="0"/>
          </a:p>
        </p:txBody>
      </p:sp>
      <p:sp>
        <p:nvSpPr>
          <p:cNvPr id="4" name="フッター プレースホルダー 3"/>
          <p:cNvSpPr>
            <a:spLocks noGrp="1"/>
          </p:cNvSpPr>
          <p:nvPr>
            <p:ph type="ftr" sz="quarter" idx="10"/>
          </p:nvPr>
        </p:nvSpPr>
        <p:spPr/>
        <p:txBody>
          <a:bodyPr/>
          <a:lstStyle/>
          <a:p>
            <a:r>
              <a:rPr lang="en-US" altLang="ja-JP" smtClean="0"/>
              <a:t>Copyright 2014 </a:t>
            </a:r>
          </a:p>
          <a:p>
            <a:r>
              <a:rPr lang="en-US" altLang="ja-JP" smtClean="0"/>
              <a:t>FUJITSU SEMICONDCUTOR LIMITED</a:t>
            </a:r>
            <a:endParaRPr lang="en-US" altLang="ja-JP" dirty="0"/>
          </a:p>
        </p:txBody>
      </p:sp>
      <p:sp>
        <p:nvSpPr>
          <p:cNvPr id="5" name="スライド番号プレースホルダー 4"/>
          <p:cNvSpPr>
            <a:spLocks noGrp="1"/>
          </p:cNvSpPr>
          <p:nvPr>
            <p:ph type="sldNum" sz="quarter" idx="11"/>
          </p:nvPr>
        </p:nvSpPr>
        <p:spPr/>
        <p:txBody>
          <a:bodyPr/>
          <a:lstStyle/>
          <a:p>
            <a:fld id="{4DCD9123-09FD-458F-930D-458CF8135DAC}" type="slidenum">
              <a:rPr lang="en-US" altLang="ja-JP" smtClean="0"/>
              <a:pPr/>
              <a:t>31</a:t>
            </a:fld>
            <a:endParaRPr lang="en-US" altLang="ja-JP"/>
          </a:p>
        </p:txBody>
      </p:sp>
    </p:spTree>
    <p:extLst>
      <p:ext uri="{BB962C8B-B14F-4D97-AF65-F5344CB8AC3E}">
        <p14:creationId xmlns:p14="http://schemas.microsoft.com/office/powerpoint/2010/main" val="678088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79375" y="739775"/>
            <a:ext cx="6578600"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CN" altLang="en-US" dirty="0" smtClean="0"/>
              <a:t>最后简单介绍一下</a:t>
            </a:r>
            <a:r>
              <a:rPr lang="en-US" altLang="zh-CN" dirty="0" smtClean="0"/>
              <a:t>FRAM</a:t>
            </a:r>
            <a:r>
              <a:rPr lang="zh-CN" altLang="en-US" dirty="0" smtClean="0"/>
              <a:t>的特点</a:t>
            </a:r>
          </a:p>
        </p:txBody>
      </p:sp>
      <p:sp>
        <p:nvSpPr>
          <p:cNvPr id="3584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pPr>
            <a:r>
              <a:rPr lang="en-US" altLang="ja-JP">
                <a:ea typeface="MS PGothic" pitchFamily="34" charset="-128"/>
              </a:rPr>
              <a:t>Copyright 2016 FUJITSU SEMICONDUCTOR LIMITED</a:t>
            </a:r>
          </a:p>
        </p:txBody>
      </p:sp>
      <p:sp>
        <p:nvSpPr>
          <p:cNvPr id="358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pPr>
            <a:fld id="{2912F6B4-AF51-44E2-B35A-F3C1BF5DF730}" type="slidenum">
              <a:rPr lang="en-US" altLang="ja-JP">
                <a:ea typeface="MS PGothic" pitchFamily="34" charset="-128"/>
              </a:rPr>
              <a:pPr fontAlgn="base">
                <a:spcBef>
                  <a:spcPct val="0"/>
                </a:spcBef>
                <a:spcAft>
                  <a:spcPct val="0"/>
                </a:spcAft>
              </a:pPr>
              <a:t>32</a:t>
            </a:fld>
            <a:endParaRPr lang="en-US" altLang="ja-JP">
              <a:ea typeface="MS PGothic"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8600" cy="3700463"/>
          </a:xfrm>
        </p:spPr>
      </p:sp>
      <p:sp>
        <p:nvSpPr>
          <p:cNvPr id="3" name="Notes Placeholder 2"/>
          <p:cNvSpPr>
            <a:spLocks noGrp="1"/>
          </p:cNvSpPr>
          <p:nvPr>
            <p:ph type="body" idx="1"/>
          </p:nvPr>
        </p:nvSpPr>
        <p:spPr/>
        <p:txBody>
          <a:bodyPr/>
          <a:lstStyle/>
          <a:p>
            <a:endParaRPr lang="zh-CN" altLang="en-US" dirty="0"/>
          </a:p>
        </p:txBody>
      </p:sp>
      <p:sp>
        <p:nvSpPr>
          <p:cNvPr id="4" name="Footer Placeholder 3"/>
          <p:cNvSpPr>
            <a:spLocks noGrp="1"/>
          </p:cNvSpPr>
          <p:nvPr>
            <p:ph type="ftr" sz="quarter" idx="10"/>
          </p:nvPr>
        </p:nvSpPr>
        <p:spPr/>
        <p:txBody>
          <a:bodyPr/>
          <a:lstStyle/>
          <a:p>
            <a:r>
              <a:rPr lang="en-US" altLang="ja-JP" smtClean="0"/>
              <a:t>Copyright 2014 FUJITSU LIMITED</a:t>
            </a:r>
            <a:endParaRPr lang="en-US" altLang="ja-JP"/>
          </a:p>
        </p:txBody>
      </p:sp>
      <p:sp>
        <p:nvSpPr>
          <p:cNvPr id="5" name="Slide Number Placeholder 4"/>
          <p:cNvSpPr>
            <a:spLocks noGrp="1"/>
          </p:cNvSpPr>
          <p:nvPr>
            <p:ph type="sldNum" sz="quarter" idx="11"/>
          </p:nvPr>
        </p:nvSpPr>
        <p:spPr/>
        <p:txBody>
          <a:bodyPr/>
          <a:lstStyle/>
          <a:p>
            <a:fld id="{9F92722A-13CA-49BB-B125-2A56C31837E2}" type="slidenum">
              <a:rPr lang="en-US" altLang="ja-JP" smtClean="0"/>
              <a:pPr/>
              <a:t>33</a:t>
            </a:fld>
            <a:endParaRPr lang="en-US" altLang="ja-JP"/>
          </a:p>
        </p:txBody>
      </p:sp>
    </p:spTree>
    <p:extLst>
      <p:ext uri="{BB962C8B-B14F-4D97-AF65-F5344CB8AC3E}">
        <p14:creationId xmlns:p14="http://schemas.microsoft.com/office/powerpoint/2010/main" val="843162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スライド イメージ プレースホルダー 1"/>
          <p:cNvSpPr>
            <a:spLocks noGrp="1" noRot="1" noChangeAspect="1" noTextEdit="1"/>
          </p:cNvSpPr>
          <p:nvPr>
            <p:ph type="sldImg"/>
          </p:nvPr>
        </p:nvSpPr>
        <p:spPr>
          <a:xfrm>
            <a:off x="79375" y="739775"/>
            <a:ext cx="6578600" cy="3700463"/>
          </a:xfrm>
          <a:ln/>
        </p:spPr>
      </p:sp>
      <p:sp>
        <p:nvSpPr>
          <p:cNvPr id="1628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smtClean="0">
                <a:latin typeface="Arial" pitchFamily="34" charset="0"/>
              </a:rPr>
              <a:t>FRAM</a:t>
            </a:r>
            <a:r>
              <a:rPr lang="zh-CN" altLang="en-US" dirty="0" smtClean="0">
                <a:latin typeface="Arial" pitchFamily="34" charset="0"/>
              </a:rPr>
              <a:t>的特点是高读写耐久性，高速写入和低功耗。</a:t>
            </a:r>
            <a:endParaRPr lang="ja-JP" altLang="en-US" dirty="0" smtClean="0">
              <a:latin typeface="Arial" pitchFamily="34" charset="0"/>
            </a:endParaRPr>
          </a:p>
        </p:txBody>
      </p:sp>
      <p:sp>
        <p:nvSpPr>
          <p:cNvPr id="162820" name="フッター プレースホルダー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927" eaLnBrk="0" hangingPunct="0">
              <a:spcBef>
                <a:spcPct val="30000"/>
              </a:spcBef>
              <a:defRPr kumimoji="1" sz="1200">
                <a:solidFill>
                  <a:schemeClr val="tx1"/>
                </a:solidFill>
                <a:latin typeface="Arial" pitchFamily="34" charset="0"/>
                <a:ea typeface="ＭＳ Ｐゴシック" pitchFamily="50" charset="-128"/>
              </a:defRPr>
            </a:lvl1pPr>
            <a:lvl2pPr marL="737445" indent="-283633" defTabSz="913927" eaLnBrk="0" hangingPunct="0">
              <a:spcBef>
                <a:spcPct val="30000"/>
              </a:spcBef>
              <a:defRPr kumimoji="1" sz="1200">
                <a:solidFill>
                  <a:schemeClr val="tx1"/>
                </a:solidFill>
                <a:latin typeface="Arial" pitchFamily="34" charset="0"/>
                <a:ea typeface="ＭＳ Ｐゴシック" pitchFamily="50" charset="-128"/>
              </a:defRPr>
            </a:lvl2pPr>
            <a:lvl3pPr marL="1134530" indent="-226906" defTabSz="913927" eaLnBrk="0" hangingPunct="0">
              <a:spcBef>
                <a:spcPct val="30000"/>
              </a:spcBef>
              <a:defRPr kumimoji="1" sz="1200">
                <a:solidFill>
                  <a:schemeClr val="tx1"/>
                </a:solidFill>
                <a:latin typeface="Arial" pitchFamily="34" charset="0"/>
                <a:ea typeface="ＭＳ Ｐゴシック" pitchFamily="50" charset="-128"/>
              </a:defRPr>
            </a:lvl3pPr>
            <a:lvl4pPr marL="1588342" indent="-226906" defTabSz="913927" eaLnBrk="0" hangingPunct="0">
              <a:spcBef>
                <a:spcPct val="30000"/>
              </a:spcBef>
              <a:defRPr kumimoji="1" sz="1200">
                <a:solidFill>
                  <a:schemeClr val="tx1"/>
                </a:solidFill>
                <a:latin typeface="Arial" pitchFamily="34" charset="0"/>
                <a:ea typeface="ＭＳ Ｐゴシック" pitchFamily="50" charset="-128"/>
              </a:defRPr>
            </a:lvl4pPr>
            <a:lvl5pPr marL="2042154" indent="-226906" defTabSz="913927" eaLnBrk="0" hangingPunct="0">
              <a:spcBef>
                <a:spcPct val="30000"/>
              </a:spcBef>
              <a:defRPr kumimoji="1" sz="1200">
                <a:solidFill>
                  <a:schemeClr val="tx1"/>
                </a:solidFill>
                <a:latin typeface="Arial" pitchFamily="34" charset="0"/>
                <a:ea typeface="ＭＳ Ｐゴシック" pitchFamily="50" charset="-128"/>
              </a:defRPr>
            </a:lvl5pPr>
            <a:lvl6pPr marL="2495966"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6pPr>
            <a:lvl7pPr marL="2949778"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7pPr>
            <a:lvl8pPr marL="3403590"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8pPr>
            <a:lvl9pPr marL="3857402"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9pPr>
          </a:lstStyle>
          <a:p>
            <a:pPr eaLnBrk="1" hangingPunct="1">
              <a:spcBef>
                <a:spcPct val="0"/>
              </a:spcBef>
            </a:pPr>
            <a:r>
              <a:rPr lang="en-US" altLang="ja-JP" sz="1000">
                <a:cs typeface="Arial" pitchFamily="34" charset="0"/>
              </a:rPr>
              <a:t>Copyright 2015 FUJITSU LIMITED</a:t>
            </a:r>
          </a:p>
        </p:txBody>
      </p:sp>
      <p:sp>
        <p:nvSpPr>
          <p:cNvPr id="16282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927" eaLnBrk="0" hangingPunct="0">
              <a:spcBef>
                <a:spcPct val="30000"/>
              </a:spcBef>
              <a:defRPr kumimoji="1" sz="1200">
                <a:solidFill>
                  <a:schemeClr val="tx1"/>
                </a:solidFill>
                <a:latin typeface="Arial" pitchFamily="34" charset="0"/>
                <a:ea typeface="ＭＳ Ｐゴシック" pitchFamily="50" charset="-128"/>
              </a:defRPr>
            </a:lvl1pPr>
            <a:lvl2pPr marL="737445" indent="-283633" defTabSz="913927" eaLnBrk="0" hangingPunct="0">
              <a:spcBef>
                <a:spcPct val="30000"/>
              </a:spcBef>
              <a:defRPr kumimoji="1" sz="1200">
                <a:solidFill>
                  <a:schemeClr val="tx1"/>
                </a:solidFill>
                <a:latin typeface="Arial" pitchFamily="34" charset="0"/>
                <a:ea typeface="ＭＳ Ｐゴシック" pitchFamily="50" charset="-128"/>
              </a:defRPr>
            </a:lvl2pPr>
            <a:lvl3pPr marL="1134530" indent="-226906" defTabSz="913927" eaLnBrk="0" hangingPunct="0">
              <a:spcBef>
                <a:spcPct val="30000"/>
              </a:spcBef>
              <a:defRPr kumimoji="1" sz="1200">
                <a:solidFill>
                  <a:schemeClr val="tx1"/>
                </a:solidFill>
                <a:latin typeface="Arial" pitchFamily="34" charset="0"/>
                <a:ea typeface="ＭＳ Ｐゴシック" pitchFamily="50" charset="-128"/>
              </a:defRPr>
            </a:lvl3pPr>
            <a:lvl4pPr marL="1588342" indent="-226906" defTabSz="913927" eaLnBrk="0" hangingPunct="0">
              <a:spcBef>
                <a:spcPct val="30000"/>
              </a:spcBef>
              <a:defRPr kumimoji="1" sz="1200">
                <a:solidFill>
                  <a:schemeClr val="tx1"/>
                </a:solidFill>
                <a:latin typeface="Arial" pitchFamily="34" charset="0"/>
                <a:ea typeface="ＭＳ Ｐゴシック" pitchFamily="50" charset="-128"/>
              </a:defRPr>
            </a:lvl4pPr>
            <a:lvl5pPr marL="2042154" indent="-226906" defTabSz="913927" eaLnBrk="0" hangingPunct="0">
              <a:spcBef>
                <a:spcPct val="30000"/>
              </a:spcBef>
              <a:defRPr kumimoji="1" sz="1200">
                <a:solidFill>
                  <a:schemeClr val="tx1"/>
                </a:solidFill>
                <a:latin typeface="Arial" pitchFamily="34" charset="0"/>
                <a:ea typeface="ＭＳ Ｐゴシック" pitchFamily="50" charset="-128"/>
              </a:defRPr>
            </a:lvl5pPr>
            <a:lvl6pPr marL="2495966"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6pPr>
            <a:lvl7pPr marL="2949778"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7pPr>
            <a:lvl8pPr marL="3403590"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8pPr>
            <a:lvl9pPr marL="3857402"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9pPr>
          </a:lstStyle>
          <a:p>
            <a:pPr eaLnBrk="1" hangingPunct="1">
              <a:spcBef>
                <a:spcPct val="0"/>
              </a:spcBef>
            </a:pPr>
            <a:fld id="{191D38A0-6368-4086-9F1A-8A99D51F42B5}" type="slidenum">
              <a:rPr lang="en-US" altLang="ja-JP" sz="1000">
                <a:cs typeface="Arial" pitchFamily="34" charset="0"/>
              </a:rPr>
              <a:pPr eaLnBrk="1" hangingPunct="1">
                <a:spcBef>
                  <a:spcPct val="0"/>
                </a:spcBef>
              </a:pPr>
              <a:t>34</a:t>
            </a:fld>
            <a:endParaRPr lang="en-US" altLang="ja-JP" sz="100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スライド イメージ プレースホルダー 1"/>
          <p:cNvSpPr>
            <a:spLocks noGrp="1" noRot="1" noChangeAspect="1" noTextEdit="1"/>
          </p:cNvSpPr>
          <p:nvPr>
            <p:ph type="sldImg"/>
          </p:nvPr>
        </p:nvSpPr>
        <p:spPr>
          <a:xfrm>
            <a:off x="79375" y="739775"/>
            <a:ext cx="6578600" cy="3700463"/>
          </a:xfrm>
          <a:ln/>
        </p:spPr>
      </p:sp>
      <p:sp>
        <p:nvSpPr>
          <p:cNvPr id="1628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latin typeface="Arial" pitchFamily="34" charset="0"/>
              </a:rPr>
              <a:t>采用富士通车规级</a:t>
            </a:r>
            <a:r>
              <a:rPr lang="en-US" altLang="zh-CN" dirty="0" smtClean="0">
                <a:latin typeface="Arial" pitchFamily="34" charset="0"/>
              </a:rPr>
              <a:t>FRAM</a:t>
            </a:r>
            <a:r>
              <a:rPr lang="zh-CN" altLang="en-US" dirty="0" smtClean="0">
                <a:latin typeface="Arial" pitchFamily="34" charset="0"/>
              </a:rPr>
              <a:t>的优势是，帮助用户实现低电压</a:t>
            </a:r>
            <a:r>
              <a:rPr lang="en-US" altLang="zh-CN" dirty="0" smtClean="0">
                <a:latin typeface="Arial" pitchFamily="34" charset="0"/>
              </a:rPr>
              <a:t>/</a:t>
            </a:r>
            <a:r>
              <a:rPr lang="zh-CN" altLang="en-US" dirty="0" smtClean="0">
                <a:latin typeface="Arial" pitchFamily="34" charset="0"/>
              </a:rPr>
              <a:t>低功耗操作，</a:t>
            </a:r>
            <a:r>
              <a:rPr lang="en-US" altLang="zh-CN" dirty="0" smtClean="0">
                <a:latin typeface="Arial" pitchFamily="34" charset="0"/>
              </a:rPr>
              <a:t>10</a:t>
            </a:r>
            <a:r>
              <a:rPr lang="zh-CN" altLang="en-US" dirty="0" smtClean="0">
                <a:latin typeface="Arial" pitchFamily="34" charset="0"/>
              </a:rPr>
              <a:t>万亿次的写入耐久性，无需等待的</a:t>
            </a:r>
            <a:r>
              <a:rPr lang="en-US" altLang="zh-CN" dirty="0" smtClean="0">
                <a:latin typeface="Arial" pitchFamily="34" charset="0"/>
              </a:rPr>
              <a:t>33MHz</a:t>
            </a:r>
            <a:r>
              <a:rPr lang="zh-CN" altLang="en-US" dirty="0" smtClean="0">
                <a:latin typeface="Arial" pitchFamily="34" charset="0"/>
              </a:rPr>
              <a:t>的高速写入操作，坚固的电磁抗扰性，</a:t>
            </a:r>
            <a:r>
              <a:rPr lang="en-US" altLang="zh-CN" dirty="0" smtClean="0">
                <a:latin typeface="Arial" pitchFamily="34" charset="0"/>
              </a:rPr>
              <a:t>AECQ100</a:t>
            </a:r>
            <a:r>
              <a:rPr lang="zh-CN" altLang="en-US" dirty="0" smtClean="0">
                <a:latin typeface="Arial" pitchFamily="34" charset="0"/>
              </a:rPr>
              <a:t>车规级的高质量和高可靠性。</a:t>
            </a:r>
            <a:endParaRPr lang="en-US" altLang="zh-CN" dirty="0" smtClean="0">
              <a:latin typeface="Arial" pitchFamily="34" charset="0"/>
            </a:endParaRPr>
          </a:p>
          <a:p>
            <a:endParaRPr lang="en-US" altLang="zh-CN" dirty="0" smtClean="0">
              <a:latin typeface="Arial" pitchFamily="34" charset="0"/>
            </a:endParaRPr>
          </a:p>
          <a:p>
            <a:endParaRPr lang="en-US" altLang="ja-JP" dirty="0" smtClean="0">
              <a:latin typeface="Arial" pitchFamily="34" charset="0"/>
            </a:endParaRPr>
          </a:p>
          <a:p>
            <a:r>
              <a:rPr lang="en-US" altLang="ja-JP" dirty="0" smtClean="0">
                <a:latin typeface="Arial" pitchFamily="34" charset="0"/>
              </a:rPr>
              <a:t>R</a:t>
            </a:r>
            <a:r>
              <a:rPr lang="en-US" altLang="zh-CN" dirty="0" smtClean="0">
                <a:latin typeface="Arial" pitchFamily="34" charset="0"/>
              </a:rPr>
              <a:t>obustness</a:t>
            </a:r>
            <a:r>
              <a:rPr lang="zh-CN" altLang="en-US" dirty="0" smtClean="0">
                <a:latin typeface="Arial" pitchFamily="34" charset="0"/>
              </a:rPr>
              <a:t>：</a:t>
            </a:r>
            <a:endParaRPr lang="ja-JP" altLang="en-US" dirty="0" smtClean="0">
              <a:latin typeface="Arial" pitchFamily="34" charset="0"/>
            </a:endParaRPr>
          </a:p>
        </p:txBody>
      </p:sp>
      <p:sp>
        <p:nvSpPr>
          <p:cNvPr id="162820" name="フッター プレースホルダー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927" eaLnBrk="0" hangingPunct="0">
              <a:spcBef>
                <a:spcPct val="30000"/>
              </a:spcBef>
              <a:defRPr kumimoji="1" sz="1200">
                <a:solidFill>
                  <a:schemeClr val="tx1"/>
                </a:solidFill>
                <a:latin typeface="Arial" pitchFamily="34" charset="0"/>
                <a:ea typeface="ＭＳ Ｐゴシック" pitchFamily="50" charset="-128"/>
              </a:defRPr>
            </a:lvl1pPr>
            <a:lvl2pPr marL="737445" indent="-283633" defTabSz="913927" eaLnBrk="0" hangingPunct="0">
              <a:spcBef>
                <a:spcPct val="30000"/>
              </a:spcBef>
              <a:defRPr kumimoji="1" sz="1200">
                <a:solidFill>
                  <a:schemeClr val="tx1"/>
                </a:solidFill>
                <a:latin typeface="Arial" pitchFamily="34" charset="0"/>
                <a:ea typeface="ＭＳ Ｐゴシック" pitchFamily="50" charset="-128"/>
              </a:defRPr>
            </a:lvl2pPr>
            <a:lvl3pPr marL="1134530" indent="-226906" defTabSz="913927" eaLnBrk="0" hangingPunct="0">
              <a:spcBef>
                <a:spcPct val="30000"/>
              </a:spcBef>
              <a:defRPr kumimoji="1" sz="1200">
                <a:solidFill>
                  <a:schemeClr val="tx1"/>
                </a:solidFill>
                <a:latin typeface="Arial" pitchFamily="34" charset="0"/>
                <a:ea typeface="ＭＳ Ｐゴシック" pitchFamily="50" charset="-128"/>
              </a:defRPr>
            </a:lvl3pPr>
            <a:lvl4pPr marL="1588342" indent="-226906" defTabSz="913927" eaLnBrk="0" hangingPunct="0">
              <a:spcBef>
                <a:spcPct val="30000"/>
              </a:spcBef>
              <a:defRPr kumimoji="1" sz="1200">
                <a:solidFill>
                  <a:schemeClr val="tx1"/>
                </a:solidFill>
                <a:latin typeface="Arial" pitchFamily="34" charset="0"/>
                <a:ea typeface="ＭＳ Ｐゴシック" pitchFamily="50" charset="-128"/>
              </a:defRPr>
            </a:lvl4pPr>
            <a:lvl5pPr marL="2042154" indent="-226906" defTabSz="913927" eaLnBrk="0" hangingPunct="0">
              <a:spcBef>
                <a:spcPct val="30000"/>
              </a:spcBef>
              <a:defRPr kumimoji="1" sz="1200">
                <a:solidFill>
                  <a:schemeClr val="tx1"/>
                </a:solidFill>
                <a:latin typeface="Arial" pitchFamily="34" charset="0"/>
                <a:ea typeface="ＭＳ Ｐゴシック" pitchFamily="50" charset="-128"/>
              </a:defRPr>
            </a:lvl5pPr>
            <a:lvl6pPr marL="2495966"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6pPr>
            <a:lvl7pPr marL="2949778"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7pPr>
            <a:lvl8pPr marL="3403590"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8pPr>
            <a:lvl9pPr marL="3857402"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9pPr>
          </a:lstStyle>
          <a:p>
            <a:pPr eaLnBrk="1" hangingPunct="1">
              <a:spcBef>
                <a:spcPct val="0"/>
              </a:spcBef>
            </a:pPr>
            <a:r>
              <a:rPr lang="en-US" altLang="ja-JP" sz="1000">
                <a:cs typeface="Arial" pitchFamily="34" charset="0"/>
              </a:rPr>
              <a:t>Copyright 2015 FUJITSU LIMITED</a:t>
            </a:r>
          </a:p>
        </p:txBody>
      </p:sp>
      <p:sp>
        <p:nvSpPr>
          <p:cNvPr id="16282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927" eaLnBrk="0" hangingPunct="0">
              <a:spcBef>
                <a:spcPct val="30000"/>
              </a:spcBef>
              <a:defRPr kumimoji="1" sz="1200">
                <a:solidFill>
                  <a:schemeClr val="tx1"/>
                </a:solidFill>
                <a:latin typeface="Arial" pitchFamily="34" charset="0"/>
                <a:ea typeface="ＭＳ Ｐゴシック" pitchFamily="50" charset="-128"/>
              </a:defRPr>
            </a:lvl1pPr>
            <a:lvl2pPr marL="737445" indent="-283633" defTabSz="913927" eaLnBrk="0" hangingPunct="0">
              <a:spcBef>
                <a:spcPct val="30000"/>
              </a:spcBef>
              <a:defRPr kumimoji="1" sz="1200">
                <a:solidFill>
                  <a:schemeClr val="tx1"/>
                </a:solidFill>
                <a:latin typeface="Arial" pitchFamily="34" charset="0"/>
                <a:ea typeface="ＭＳ Ｐゴシック" pitchFamily="50" charset="-128"/>
              </a:defRPr>
            </a:lvl2pPr>
            <a:lvl3pPr marL="1134530" indent="-226906" defTabSz="913927" eaLnBrk="0" hangingPunct="0">
              <a:spcBef>
                <a:spcPct val="30000"/>
              </a:spcBef>
              <a:defRPr kumimoji="1" sz="1200">
                <a:solidFill>
                  <a:schemeClr val="tx1"/>
                </a:solidFill>
                <a:latin typeface="Arial" pitchFamily="34" charset="0"/>
                <a:ea typeface="ＭＳ Ｐゴシック" pitchFamily="50" charset="-128"/>
              </a:defRPr>
            </a:lvl3pPr>
            <a:lvl4pPr marL="1588342" indent="-226906" defTabSz="913927" eaLnBrk="0" hangingPunct="0">
              <a:spcBef>
                <a:spcPct val="30000"/>
              </a:spcBef>
              <a:defRPr kumimoji="1" sz="1200">
                <a:solidFill>
                  <a:schemeClr val="tx1"/>
                </a:solidFill>
                <a:latin typeface="Arial" pitchFamily="34" charset="0"/>
                <a:ea typeface="ＭＳ Ｐゴシック" pitchFamily="50" charset="-128"/>
              </a:defRPr>
            </a:lvl4pPr>
            <a:lvl5pPr marL="2042154" indent="-226906" defTabSz="913927" eaLnBrk="0" hangingPunct="0">
              <a:spcBef>
                <a:spcPct val="30000"/>
              </a:spcBef>
              <a:defRPr kumimoji="1" sz="1200">
                <a:solidFill>
                  <a:schemeClr val="tx1"/>
                </a:solidFill>
                <a:latin typeface="Arial" pitchFamily="34" charset="0"/>
                <a:ea typeface="ＭＳ Ｐゴシック" pitchFamily="50" charset="-128"/>
              </a:defRPr>
            </a:lvl5pPr>
            <a:lvl6pPr marL="2495966"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6pPr>
            <a:lvl7pPr marL="2949778"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7pPr>
            <a:lvl8pPr marL="3403590"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8pPr>
            <a:lvl9pPr marL="3857402"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9pPr>
          </a:lstStyle>
          <a:p>
            <a:pPr eaLnBrk="1" hangingPunct="1">
              <a:spcBef>
                <a:spcPct val="0"/>
              </a:spcBef>
            </a:pPr>
            <a:fld id="{191D38A0-6368-4086-9F1A-8A99D51F42B5}" type="slidenum">
              <a:rPr lang="en-US" altLang="ja-JP" sz="1000">
                <a:cs typeface="Arial" pitchFamily="34" charset="0"/>
              </a:rPr>
              <a:pPr eaLnBrk="1" hangingPunct="1">
                <a:spcBef>
                  <a:spcPct val="0"/>
                </a:spcBef>
              </a:pPr>
              <a:t>35</a:t>
            </a:fld>
            <a:endParaRPr lang="en-US" altLang="ja-JP" sz="1000">
              <a:cs typeface="Arial" pitchFamily="34" charset="0"/>
            </a:endParaRPr>
          </a:p>
        </p:txBody>
      </p:sp>
    </p:spTree>
    <p:extLst>
      <p:ext uri="{BB962C8B-B14F-4D97-AF65-F5344CB8AC3E}">
        <p14:creationId xmlns:p14="http://schemas.microsoft.com/office/powerpoint/2010/main" val="3982181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スライド イメージ プレースホルダー 1"/>
          <p:cNvSpPr>
            <a:spLocks noGrp="1" noRot="1" noChangeAspect="1" noTextEdit="1"/>
          </p:cNvSpPr>
          <p:nvPr>
            <p:ph type="sldImg"/>
          </p:nvPr>
        </p:nvSpPr>
        <p:spPr>
          <a:xfrm>
            <a:off x="79375" y="739775"/>
            <a:ext cx="6578600" cy="3700463"/>
          </a:xfrm>
          <a:ln/>
        </p:spPr>
      </p:sp>
      <p:sp>
        <p:nvSpPr>
          <p:cNvPr id="1628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latin typeface="Arial" pitchFamily="34" charset="0"/>
              </a:rPr>
              <a:t>我们先来看一下</a:t>
            </a:r>
            <a:r>
              <a:rPr lang="en-US" altLang="zh-CN" dirty="0" smtClean="0">
                <a:latin typeface="Arial" pitchFamily="34" charset="0"/>
              </a:rPr>
              <a:t>FRAM</a:t>
            </a:r>
            <a:r>
              <a:rPr lang="zh-CN" altLang="en-US" dirty="0" smtClean="0">
                <a:latin typeface="Arial" pitchFamily="34" charset="0"/>
              </a:rPr>
              <a:t>的写入耐久性。假如系统写入速度是一秒钟一次的话，</a:t>
            </a:r>
            <a:r>
              <a:rPr lang="en-US" altLang="zh-CN" dirty="0" smtClean="0">
                <a:latin typeface="Arial" pitchFamily="34" charset="0"/>
              </a:rPr>
              <a:t>10</a:t>
            </a:r>
            <a:r>
              <a:rPr lang="zh-CN" altLang="en-US" dirty="0" smtClean="0">
                <a:latin typeface="Arial" pitchFamily="34" charset="0"/>
              </a:rPr>
              <a:t>年的使用寿命的应用产品所需要的写入次数是</a:t>
            </a:r>
            <a:r>
              <a:rPr lang="en-US" altLang="zh-CN" dirty="0" smtClean="0">
                <a:latin typeface="Arial" pitchFamily="34" charset="0"/>
              </a:rPr>
              <a:t>3.2</a:t>
            </a:r>
            <a:r>
              <a:rPr lang="zh-CN" altLang="en-US" dirty="0" smtClean="0">
                <a:latin typeface="Arial" pitchFamily="34" charset="0"/>
              </a:rPr>
              <a:t>亿次。</a:t>
            </a:r>
            <a:endParaRPr lang="ja-JP" altLang="en-US" dirty="0" smtClean="0">
              <a:latin typeface="Arial" pitchFamily="34" charset="0"/>
            </a:endParaRPr>
          </a:p>
        </p:txBody>
      </p:sp>
      <p:sp>
        <p:nvSpPr>
          <p:cNvPr id="162820" name="フッター プレースホルダー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927" eaLnBrk="0" hangingPunct="0">
              <a:spcBef>
                <a:spcPct val="30000"/>
              </a:spcBef>
              <a:defRPr kumimoji="1" sz="1200">
                <a:solidFill>
                  <a:schemeClr val="tx1"/>
                </a:solidFill>
                <a:latin typeface="Arial" pitchFamily="34" charset="0"/>
                <a:ea typeface="ＭＳ Ｐゴシック" pitchFamily="50" charset="-128"/>
              </a:defRPr>
            </a:lvl1pPr>
            <a:lvl2pPr marL="737445" indent="-283633" defTabSz="913927" eaLnBrk="0" hangingPunct="0">
              <a:spcBef>
                <a:spcPct val="30000"/>
              </a:spcBef>
              <a:defRPr kumimoji="1" sz="1200">
                <a:solidFill>
                  <a:schemeClr val="tx1"/>
                </a:solidFill>
                <a:latin typeface="Arial" pitchFamily="34" charset="0"/>
                <a:ea typeface="ＭＳ Ｐゴシック" pitchFamily="50" charset="-128"/>
              </a:defRPr>
            </a:lvl2pPr>
            <a:lvl3pPr marL="1134530" indent="-226906" defTabSz="913927" eaLnBrk="0" hangingPunct="0">
              <a:spcBef>
                <a:spcPct val="30000"/>
              </a:spcBef>
              <a:defRPr kumimoji="1" sz="1200">
                <a:solidFill>
                  <a:schemeClr val="tx1"/>
                </a:solidFill>
                <a:latin typeface="Arial" pitchFamily="34" charset="0"/>
                <a:ea typeface="ＭＳ Ｐゴシック" pitchFamily="50" charset="-128"/>
              </a:defRPr>
            </a:lvl3pPr>
            <a:lvl4pPr marL="1588342" indent="-226906" defTabSz="913927" eaLnBrk="0" hangingPunct="0">
              <a:spcBef>
                <a:spcPct val="30000"/>
              </a:spcBef>
              <a:defRPr kumimoji="1" sz="1200">
                <a:solidFill>
                  <a:schemeClr val="tx1"/>
                </a:solidFill>
                <a:latin typeface="Arial" pitchFamily="34" charset="0"/>
                <a:ea typeface="ＭＳ Ｐゴシック" pitchFamily="50" charset="-128"/>
              </a:defRPr>
            </a:lvl4pPr>
            <a:lvl5pPr marL="2042154" indent="-226906" defTabSz="913927" eaLnBrk="0" hangingPunct="0">
              <a:spcBef>
                <a:spcPct val="30000"/>
              </a:spcBef>
              <a:defRPr kumimoji="1" sz="1200">
                <a:solidFill>
                  <a:schemeClr val="tx1"/>
                </a:solidFill>
                <a:latin typeface="Arial" pitchFamily="34" charset="0"/>
                <a:ea typeface="ＭＳ Ｐゴシック" pitchFamily="50" charset="-128"/>
              </a:defRPr>
            </a:lvl5pPr>
            <a:lvl6pPr marL="2495966"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6pPr>
            <a:lvl7pPr marL="2949778"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7pPr>
            <a:lvl8pPr marL="3403590"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8pPr>
            <a:lvl9pPr marL="3857402"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9pPr>
          </a:lstStyle>
          <a:p>
            <a:pPr eaLnBrk="1" hangingPunct="1">
              <a:spcBef>
                <a:spcPct val="0"/>
              </a:spcBef>
            </a:pPr>
            <a:r>
              <a:rPr lang="en-US" altLang="ja-JP" sz="1000">
                <a:cs typeface="Arial" pitchFamily="34" charset="0"/>
              </a:rPr>
              <a:t>Copyright 2015 FUJITSU LIMITED</a:t>
            </a:r>
          </a:p>
        </p:txBody>
      </p:sp>
      <p:sp>
        <p:nvSpPr>
          <p:cNvPr id="16282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927" eaLnBrk="0" hangingPunct="0">
              <a:spcBef>
                <a:spcPct val="30000"/>
              </a:spcBef>
              <a:defRPr kumimoji="1" sz="1200">
                <a:solidFill>
                  <a:schemeClr val="tx1"/>
                </a:solidFill>
                <a:latin typeface="Arial" pitchFamily="34" charset="0"/>
                <a:ea typeface="ＭＳ Ｐゴシック" pitchFamily="50" charset="-128"/>
              </a:defRPr>
            </a:lvl1pPr>
            <a:lvl2pPr marL="737445" indent="-283633" defTabSz="913927" eaLnBrk="0" hangingPunct="0">
              <a:spcBef>
                <a:spcPct val="30000"/>
              </a:spcBef>
              <a:defRPr kumimoji="1" sz="1200">
                <a:solidFill>
                  <a:schemeClr val="tx1"/>
                </a:solidFill>
                <a:latin typeface="Arial" pitchFamily="34" charset="0"/>
                <a:ea typeface="ＭＳ Ｐゴシック" pitchFamily="50" charset="-128"/>
              </a:defRPr>
            </a:lvl2pPr>
            <a:lvl3pPr marL="1134530" indent="-226906" defTabSz="913927" eaLnBrk="0" hangingPunct="0">
              <a:spcBef>
                <a:spcPct val="30000"/>
              </a:spcBef>
              <a:defRPr kumimoji="1" sz="1200">
                <a:solidFill>
                  <a:schemeClr val="tx1"/>
                </a:solidFill>
                <a:latin typeface="Arial" pitchFamily="34" charset="0"/>
                <a:ea typeface="ＭＳ Ｐゴシック" pitchFamily="50" charset="-128"/>
              </a:defRPr>
            </a:lvl3pPr>
            <a:lvl4pPr marL="1588342" indent="-226906" defTabSz="913927" eaLnBrk="0" hangingPunct="0">
              <a:spcBef>
                <a:spcPct val="30000"/>
              </a:spcBef>
              <a:defRPr kumimoji="1" sz="1200">
                <a:solidFill>
                  <a:schemeClr val="tx1"/>
                </a:solidFill>
                <a:latin typeface="Arial" pitchFamily="34" charset="0"/>
                <a:ea typeface="ＭＳ Ｐゴシック" pitchFamily="50" charset="-128"/>
              </a:defRPr>
            </a:lvl4pPr>
            <a:lvl5pPr marL="2042154" indent="-226906" defTabSz="913927" eaLnBrk="0" hangingPunct="0">
              <a:spcBef>
                <a:spcPct val="30000"/>
              </a:spcBef>
              <a:defRPr kumimoji="1" sz="1200">
                <a:solidFill>
                  <a:schemeClr val="tx1"/>
                </a:solidFill>
                <a:latin typeface="Arial" pitchFamily="34" charset="0"/>
                <a:ea typeface="ＭＳ Ｐゴシック" pitchFamily="50" charset="-128"/>
              </a:defRPr>
            </a:lvl5pPr>
            <a:lvl6pPr marL="2495966"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6pPr>
            <a:lvl7pPr marL="2949778"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7pPr>
            <a:lvl8pPr marL="3403590"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8pPr>
            <a:lvl9pPr marL="3857402"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9pPr>
          </a:lstStyle>
          <a:p>
            <a:pPr eaLnBrk="1" hangingPunct="1">
              <a:spcBef>
                <a:spcPct val="0"/>
              </a:spcBef>
            </a:pPr>
            <a:fld id="{191D38A0-6368-4086-9F1A-8A99D51F42B5}" type="slidenum">
              <a:rPr lang="en-US" altLang="ja-JP" sz="1000">
                <a:cs typeface="Arial" pitchFamily="34" charset="0"/>
              </a:rPr>
              <a:pPr eaLnBrk="1" hangingPunct="1">
                <a:spcBef>
                  <a:spcPct val="0"/>
                </a:spcBef>
              </a:pPr>
              <a:t>36</a:t>
            </a:fld>
            <a:endParaRPr lang="en-US" altLang="ja-JP" sz="100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スライド イメージ プレースホルダー 1"/>
          <p:cNvSpPr>
            <a:spLocks noGrp="1" noRot="1" noChangeAspect="1" noTextEdit="1"/>
          </p:cNvSpPr>
          <p:nvPr>
            <p:ph type="sldImg"/>
          </p:nvPr>
        </p:nvSpPr>
        <p:spPr>
          <a:xfrm>
            <a:off x="79375" y="739775"/>
            <a:ext cx="6578600" cy="3700463"/>
          </a:xfrm>
          <a:ln/>
        </p:spPr>
      </p:sp>
      <p:sp>
        <p:nvSpPr>
          <p:cNvPr id="1628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latin typeface="Arial" pitchFamily="34" charset="0"/>
              </a:rPr>
              <a:t>我们把</a:t>
            </a:r>
            <a:r>
              <a:rPr lang="en-US" altLang="zh-CN" dirty="0" smtClean="0">
                <a:latin typeface="Arial" pitchFamily="34" charset="0"/>
              </a:rPr>
              <a:t>FRAM</a:t>
            </a:r>
            <a:r>
              <a:rPr lang="zh-CN" altLang="en-US" dirty="0" smtClean="0">
                <a:latin typeface="Arial" pitchFamily="34" charset="0"/>
              </a:rPr>
              <a:t>的写入耐久性与</a:t>
            </a:r>
            <a:r>
              <a:rPr lang="en-US" altLang="zh-CN" dirty="0" smtClean="0">
                <a:latin typeface="Arial" pitchFamily="34" charset="0"/>
              </a:rPr>
              <a:t>EEPROM</a:t>
            </a:r>
            <a:r>
              <a:rPr lang="zh-CN" altLang="en-US" dirty="0" smtClean="0">
                <a:latin typeface="Arial" pitchFamily="34" charset="0"/>
              </a:rPr>
              <a:t>，</a:t>
            </a:r>
            <a:r>
              <a:rPr lang="en-US" altLang="zh-CN" dirty="0" smtClean="0">
                <a:latin typeface="Arial" pitchFamily="34" charset="0"/>
              </a:rPr>
              <a:t>Flash</a:t>
            </a:r>
            <a:r>
              <a:rPr lang="zh-CN" altLang="en-US" dirty="0" smtClean="0">
                <a:latin typeface="Arial" pitchFamily="34" charset="0"/>
              </a:rPr>
              <a:t>做一个比较。大家可以看到只有</a:t>
            </a:r>
            <a:r>
              <a:rPr lang="en-US" altLang="zh-CN" dirty="0" smtClean="0">
                <a:latin typeface="Arial" pitchFamily="34" charset="0"/>
              </a:rPr>
              <a:t>FRAM</a:t>
            </a:r>
            <a:r>
              <a:rPr lang="zh-CN" altLang="en-US" dirty="0" smtClean="0">
                <a:latin typeface="Arial" pitchFamily="34" charset="0"/>
              </a:rPr>
              <a:t>可以做到</a:t>
            </a:r>
            <a:r>
              <a:rPr lang="en-US" altLang="zh-CN" dirty="0" smtClean="0">
                <a:latin typeface="Arial" pitchFamily="34" charset="0"/>
              </a:rPr>
              <a:t>10</a:t>
            </a:r>
            <a:r>
              <a:rPr lang="zh-CN" altLang="en-US" dirty="0" smtClean="0">
                <a:latin typeface="Arial" pitchFamily="34" charset="0"/>
              </a:rPr>
              <a:t>年</a:t>
            </a:r>
            <a:r>
              <a:rPr lang="en-US" altLang="zh-CN" dirty="0" smtClean="0">
                <a:latin typeface="Arial" pitchFamily="34" charset="0"/>
              </a:rPr>
              <a:t>3.2</a:t>
            </a:r>
            <a:r>
              <a:rPr lang="zh-CN" altLang="en-US" dirty="0" smtClean="0">
                <a:latin typeface="Arial" pitchFamily="34" charset="0"/>
              </a:rPr>
              <a:t>次以上的写入次数。</a:t>
            </a:r>
            <a:endParaRPr lang="ja-JP" altLang="en-US" dirty="0" smtClean="0">
              <a:latin typeface="Arial" pitchFamily="34" charset="0"/>
            </a:endParaRPr>
          </a:p>
        </p:txBody>
      </p:sp>
      <p:sp>
        <p:nvSpPr>
          <p:cNvPr id="162820" name="フッター プレースホルダー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927" eaLnBrk="0" hangingPunct="0">
              <a:spcBef>
                <a:spcPct val="30000"/>
              </a:spcBef>
              <a:defRPr kumimoji="1" sz="1200">
                <a:solidFill>
                  <a:schemeClr val="tx1"/>
                </a:solidFill>
                <a:latin typeface="Arial" pitchFamily="34" charset="0"/>
                <a:ea typeface="ＭＳ Ｐゴシック" pitchFamily="50" charset="-128"/>
              </a:defRPr>
            </a:lvl1pPr>
            <a:lvl2pPr marL="737445" indent="-283633" defTabSz="913927" eaLnBrk="0" hangingPunct="0">
              <a:spcBef>
                <a:spcPct val="30000"/>
              </a:spcBef>
              <a:defRPr kumimoji="1" sz="1200">
                <a:solidFill>
                  <a:schemeClr val="tx1"/>
                </a:solidFill>
                <a:latin typeface="Arial" pitchFamily="34" charset="0"/>
                <a:ea typeface="ＭＳ Ｐゴシック" pitchFamily="50" charset="-128"/>
              </a:defRPr>
            </a:lvl2pPr>
            <a:lvl3pPr marL="1134530" indent="-226906" defTabSz="913927" eaLnBrk="0" hangingPunct="0">
              <a:spcBef>
                <a:spcPct val="30000"/>
              </a:spcBef>
              <a:defRPr kumimoji="1" sz="1200">
                <a:solidFill>
                  <a:schemeClr val="tx1"/>
                </a:solidFill>
                <a:latin typeface="Arial" pitchFamily="34" charset="0"/>
                <a:ea typeface="ＭＳ Ｐゴシック" pitchFamily="50" charset="-128"/>
              </a:defRPr>
            </a:lvl3pPr>
            <a:lvl4pPr marL="1588342" indent="-226906" defTabSz="913927" eaLnBrk="0" hangingPunct="0">
              <a:spcBef>
                <a:spcPct val="30000"/>
              </a:spcBef>
              <a:defRPr kumimoji="1" sz="1200">
                <a:solidFill>
                  <a:schemeClr val="tx1"/>
                </a:solidFill>
                <a:latin typeface="Arial" pitchFamily="34" charset="0"/>
                <a:ea typeface="ＭＳ Ｐゴシック" pitchFamily="50" charset="-128"/>
              </a:defRPr>
            </a:lvl4pPr>
            <a:lvl5pPr marL="2042154" indent="-226906" defTabSz="913927" eaLnBrk="0" hangingPunct="0">
              <a:spcBef>
                <a:spcPct val="30000"/>
              </a:spcBef>
              <a:defRPr kumimoji="1" sz="1200">
                <a:solidFill>
                  <a:schemeClr val="tx1"/>
                </a:solidFill>
                <a:latin typeface="Arial" pitchFamily="34" charset="0"/>
                <a:ea typeface="ＭＳ Ｐゴシック" pitchFamily="50" charset="-128"/>
              </a:defRPr>
            </a:lvl5pPr>
            <a:lvl6pPr marL="2495966"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6pPr>
            <a:lvl7pPr marL="2949778"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7pPr>
            <a:lvl8pPr marL="3403590"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8pPr>
            <a:lvl9pPr marL="3857402"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9pPr>
          </a:lstStyle>
          <a:p>
            <a:pPr eaLnBrk="1" hangingPunct="1">
              <a:spcBef>
                <a:spcPct val="0"/>
              </a:spcBef>
            </a:pPr>
            <a:r>
              <a:rPr lang="en-US" altLang="ja-JP" sz="1000">
                <a:cs typeface="Arial" pitchFamily="34" charset="0"/>
              </a:rPr>
              <a:t>Copyright 2015 FUJITSU LIMITED</a:t>
            </a:r>
          </a:p>
        </p:txBody>
      </p:sp>
      <p:sp>
        <p:nvSpPr>
          <p:cNvPr id="16282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927" eaLnBrk="0" hangingPunct="0">
              <a:spcBef>
                <a:spcPct val="30000"/>
              </a:spcBef>
              <a:defRPr kumimoji="1" sz="1200">
                <a:solidFill>
                  <a:schemeClr val="tx1"/>
                </a:solidFill>
                <a:latin typeface="Arial" pitchFamily="34" charset="0"/>
                <a:ea typeface="ＭＳ Ｐゴシック" pitchFamily="50" charset="-128"/>
              </a:defRPr>
            </a:lvl1pPr>
            <a:lvl2pPr marL="737445" indent="-283633" defTabSz="913927" eaLnBrk="0" hangingPunct="0">
              <a:spcBef>
                <a:spcPct val="30000"/>
              </a:spcBef>
              <a:defRPr kumimoji="1" sz="1200">
                <a:solidFill>
                  <a:schemeClr val="tx1"/>
                </a:solidFill>
                <a:latin typeface="Arial" pitchFamily="34" charset="0"/>
                <a:ea typeface="ＭＳ Ｐゴシック" pitchFamily="50" charset="-128"/>
              </a:defRPr>
            </a:lvl2pPr>
            <a:lvl3pPr marL="1134530" indent="-226906" defTabSz="913927" eaLnBrk="0" hangingPunct="0">
              <a:spcBef>
                <a:spcPct val="30000"/>
              </a:spcBef>
              <a:defRPr kumimoji="1" sz="1200">
                <a:solidFill>
                  <a:schemeClr val="tx1"/>
                </a:solidFill>
                <a:latin typeface="Arial" pitchFamily="34" charset="0"/>
                <a:ea typeface="ＭＳ Ｐゴシック" pitchFamily="50" charset="-128"/>
              </a:defRPr>
            </a:lvl3pPr>
            <a:lvl4pPr marL="1588342" indent="-226906" defTabSz="913927" eaLnBrk="0" hangingPunct="0">
              <a:spcBef>
                <a:spcPct val="30000"/>
              </a:spcBef>
              <a:defRPr kumimoji="1" sz="1200">
                <a:solidFill>
                  <a:schemeClr val="tx1"/>
                </a:solidFill>
                <a:latin typeface="Arial" pitchFamily="34" charset="0"/>
                <a:ea typeface="ＭＳ Ｐゴシック" pitchFamily="50" charset="-128"/>
              </a:defRPr>
            </a:lvl4pPr>
            <a:lvl5pPr marL="2042154" indent="-226906" defTabSz="913927" eaLnBrk="0" hangingPunct="0">
              <a:spcBef>
                <a:spcPct val="30000"/>
              </a:spcBef>
              <a:defRPr kumimoji="1" sz="1200">
                <a:solidFill>
                  <a:schemeClr val="tx1"/>
                </a:solidFill>
                <a:latin typeface="Arial" pitchFamily="34" charset="0"/>
                <a:ea typeface="ＭＳ Ｐゴシック" pitchFamily="50" charset="-128"/>
              </a:defRPr>
            </a:lvl5pPr>
            <a:lvl6pPr marL="2495966"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6pPr>
            <a:lvl7pPr marL="2949778"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7pPr>
            <a:lvl8pPr marL="3403590"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8pPr>
            <a:lvl9pPr marL="3857402"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9pPr>
          </a:lstStyle>
          <a:p>
            <a:pPr eaLnBrk="1" hangingPunct="1">
              <a:spcBef>
                <a:spcPct val="0"/>
              </a:spcBef>
            </a:pPr>
            <a:fld id="{191D38A0-6368-4086-9F1A-8A99D51F42B5}" type="slidenum">
              <a:rPr lang="en-US" altLang="ja-JP" sz="1000">
                <a:cs typeface="Arial" pitchFamily="34" charset="0"/>
              </a:rPr>
              <a:pPr eaLnBrk="1" hangingPunct="1">
                <a:spcBef>
                  <a:spcPct val="0"/>
                </a:spcBef>
              </a:pPr>
              <a:t>37</a:t>
            </a:fld>
            <a:endParaRPr lang="en-US" altLang="ja-JP" sz="100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スライド イメージ プレースホルダー 1"/>
          <p:cNvSpPr>
            <a:spLocks noGrp="1" noRot="1" noChangeAspect="1" noTextEdit="1"/>
          </p:cNvSpPr>
          <p:nvPr>
            <p:ph type="sldImg"/>
          </p:nvPr>
        </p:nvSpPr>
        <p:spPr>
          <a:xfrm>
            <a:off x="79375" y="739775"/>
            <a:ext cx="6578600" cy="3700463"/>
          </a:xfrm>
          <a:ln/>
        </p:spPr>
      </p:sp>
      <p:sp>
        <p:nvSpPr>
          <p:cNvPr id="1628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latin typeface="Arial" pitchFamily="34" charset="0"/>
              </a:rPr>
              <a:t>采用</a:t>
            </a:r>
            <a:r>
              <a:rPr lang="en-US" altLang="zh-CN" dirty="0" smtClean="0">
                <a:latin typeface="Arial" pitchFamily="34" charset="0"/>
              </a:rPr>
              <a:t>10</a:t>
            </a:r>
            <a:r>
              <a:rPr lang="zh-CN" altLang="en-US" dirty="0" smtClean="0">
                <a:latin typeface="Arial" pitchFamily="34" charset="0"/>
              </a:rPr>
              <a:t>万亿次写入耐久性的</a:t>
            </a:r>
            <a:r>
              <a:rPr lang="en-US" altLang="zh-CN" dirty="0" smtClean="0">
                <a:latin typeface="Arial" pitchFamily="34" charset="0"/>
              </a:rPr>
              <a:t>FRAM</a:t>
            </a:r>
            <a:r>
              <a:rPr lang="zh-CN" altLang="en-US" dirty="0" smtClean="0">
                <a:latin typeface="Arial" pitchFamily="34" charset="0"/>
              </a:rPr>
              <a:t>的话，您只管在某个随机的区域，覆盖写入想写入的数据，软件设计非常简单。</a:t>
            </a:r>
            <a:endParaRPr lang="ja-JP" altLang="en-US" dirty="0" smtClean="0">
              <a:latin typeface="Arial" pitchFamily="34" charset="0"/>
            </a:endParaRPr>
          </a:p>
        </p:txBody>
      </p:sp>
      <p:sp>
        <p:nvSpPr>
          <p:cNvPr id="162820" name="フッター プレースホルダー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927" eaLnBrk="0" hangingPunct="0">
              <a:spcBef>
                <a:spcPct val="30000"/>
              </a:spcBef>
              <a:defRPr kumimoji="1" sz="1200">
                <a:solidFill>
                  <a:schemeClr val="tx1"/>
                </a:solidFill>
                <a:latin typeface="Arial" pitchFamily="34" charset="0"/>
                <a:ea typeface="ＭＳ Ｐゴシック" pitchFamily="50" charset="-128"/>
              </a:defRPr>
            </a:lvl1pPr>
            <a:lvl2pPr marL="737445" indent="-283633" defTabSz="913927" eaLnBrk="0" hangingPunct="0">
              <a:spcBef>
                <a:spcPct val="30000"/>
              </a:spcBef>
              <a:defRPr kumimoji="1" sz="1200">
                <a:solidFill>
                  <a:schemeClr val="tx1"/>
                </a:solidFill>
                <a:latin typeface="Arial" pitchFamily="34" charset="0"/>
                <a:ea typeface="ＭＳ Ｐゴシック" pitchFamily="50" charset="-128"/>
              </a:defRPr>
            </a:lvl2pPr>
            <a:lvl3pPr marL="1134530" indent="-226906" defTabSz="913927" eaLnBrk="0" hangingPunct="0">
              <a:spcBef>
                <a:spcPct val="30000"/>
              </a:spcBef>
              <a:defRPr kumimoji="1" sz="1200">
                <a:solidFill>
                  <a:schemeClr val="tx1"/>
                </a:solidFill>
                <a:latin typeface="Arial" pitchFamily="34" charset="0"/>
                <a:ea typeface="ＭＳ Ｐゴシック" pitchFamily="50" charset="-128"/>
              </a:defRPr>
            </a:lvl3pPr>
            <a:lvl4pPr marL="1588342" indent="-226906" defTabSz="913927" eaLnBrk="0" hangingPunct="0">
              <a:spcBef>
                <a:spcPct val="30000"/>
              </a:spcBef>
              <a:defRPr kumimoji="1" sz="1200">
                <a:solidFill>
                  <a:schemeClr val="tx1"/>
                </a:solidFill>
                <a:latin typeface="Arial" pitchFamily="34" charset="0"/>
                <a:ea typeface="ＭＳ Ｐゴシック" pitchFamily="50" charset="-128"/>
              </a:defRPr>
            </a:lvl4pPr>
            <a:lvl5pPr marL="2042154" indent="-226906" defTabSz="913927" eaLnBrk="0" hangingPunct="0">
              <a:spcBef>
                <a:spcPct val="30000"/>
              </a:spcBef>
              <a:defRPr kumimoji="1" sz="1200">
                <a:solidFill>
                  <a:schemeClr val="tx1"/>
                </a:solidFill>
                <a:latin typeface="Arial" pitchFamily="34" charset="0"/>
                <a:ea typeface="ＭＳ Ｐゴシック" pitchFamily="50" charset="-128"/>
              </a:defRPr>
            </a:lvl5pPr>
            <a:lvl6pPr marL="2495966"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6pPr>
            <a:lvl7pPr marL="2949778"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7pPr>
            <a:lvl8pPr marL="3403590"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8pPr>
            <a:lvl9pPr marL="3857402"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9pPr>
          </a:lstStyle>
          <a:p>
            <a:pPr eaLnBrk="1" hangingPunct="1">
              <a:spcBef>
                <a:spcPct val="0"/>
              </a:spcBef>
            </a:pPr>
            <a:r>
              <a:rPr lang="en-US" altLang="ja-JP" sz="1000">
                <a:cs typeface="Arial" pitchFamily="34" charset="0"/>
              </a:rPr>
              <a:t>Copyright 2015 FUJITSU LIMITED</a:t>
            </a:r>
          </a:p>
        </p:txBody>
      </p:sp>
      <p:sp>
        <p:nvSpPr>
          <p:cNvPr id="16282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927" eaLnBrk="0" hangingPunct="0">
              <a:spcBef>
                <a:spcPct val="30000"/>
              </a:spcBef>
              <a:defRPr kumimoji="1" sz="1200">
                <a:solidFill>
                  <a:schemeClr val="tx1"/>
                </a:solidFill>
                <a:latin typeface="Arial" pitchFamily="34" charset="0"/>
                <a:ea typeface="ＭＳ Ｐゴシック" pitchFamily="50" charset="-128"/>
              </a:defRPr>
            </a:lvl1pPr>
            <a:lvl2pPr marL="737445" indent="-283633" defTabSz="913927" eaLnBrk="0" hangingPunct="0">
              <a:spcBef>
                <a:spcPct val="30000"/>
              </a:spcBef>
              <a:defRPr kumimoji="1" sz="1200">
                <a:solidFill>
                  <a:schemeClr val="tx1"/>
                </a:solidFill>
                <a:latin typeface="Arial" pitchFamily="34" charset="0"/>
                <a:ea typeface="ＭＳ Ｐゴシック" pitchFamily="50" charset="-128"/>
              </a:defRPr>
            </a:lvl2pPr>
            <a:lvl3pPr marL="1134530" indent="-226906" defTabSz="913927" eaLnBrk="0" hangingPunct="0">
              <a:spcBef>
                <a:spcPct val="30000"/>
              </a:spcBef>
              <a:defRPr kumimoji="1" sz="1200">
                <a:solidFill>
                  <a:schemeClr val="tx1"/>
                </a:solidFill>
                <a:latin typeface="Arial" pitchFamily="34" charset="0"/>
                <a:ea typeface="ＭＳ Ｐゴシック" pitchFamily="50" charset="-128"/>
              </a:defRPr>
            </a:lvl3pPr>
            <a:lvl4pPr marL="1588342" indent="-226906" defTabSz="913927" eaLnBrk="0" hangingPunct="0">
              <a:spcBef>
                <a:spcPct val="30000"/>
              </a:spcBef>
              <a:defRPr kumimoji="1" sz="1200">
                <a:solidFill>
                  <a:schemeClr val="tx1"/>
                </a:solidFill>
                <a:latin typeface="Arial" pitchFamily="34" charset="0"/>
                <a:ea typeface="ＭＳ Ｐゴシック" pitchFamily="50" charset="-128"/>
              </a:defRPr>
            </a:lvl4pPr>
            <a:lvl5pPr marL="2042154" indent="-226906" defTabSz="913927" eaLnBrk="0" hangingPunct="0">
              <a:spcBef>
                <a:spcPct val="30000"/>
              </a:spcBef>
              <a:defRPr kumimoji="1" sz="1200">
                <a:solidFill>
                  <a:schemeClr val="tx1"/>
                </a:solidFill>
                <a:latin typeface="Arial" pitchFamily="34" charset="0"/>
                <a:ea typeface="ＭＳ Ｐゴシック" pitchFamily="50" charset="-128"/>
              </a:defRPr>
            </a:lvl5pPr>
            <a:lvl6pPr marL="2495966"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6pPr>
            <a:lvl7pPr marL="2949778"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7pPr>
            <a:lvl8pPr marL="3403590"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8pPr>
            <a:lvl9pPr marL="3857402"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9pPr>
          </a:lstStyle>
          <a:p>
            <a:pPr eaLnBrk="1" hangingPunct="1">
              <a:spcBef>
                <a:spcPct val="0"/>
              </a:spcBef>
            </a:pPr>
            <a:fld id="{191D38A0-6368-4086-9F1A-8A99D51F42B5}" type="slidenum">
              <a:rPr lang="en-US" altLang="ja-JP" sz="1000">
                <a:cs typeface="Arial" pitchFamily="34" charset="0"/>
              </a:rPr>
              <a:pPr eaLnBrk="1" hangingPunct="1">
                <a:spcBef>
                  <a:spcPct val="0"/>
                </a:spcBef>
              </a:pPr>
              <a:t>38</a:t>
            </a:fld>
            <a:endParaRPr lang="en-US" altLang="ja-JP" sz="100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8600" cy="3700463"/>
          </a:xfrm>
        </p:spPr>
      </p:sp>
      <p:sp>
        <p:nvSpPr>
          <p:cNvPr id="3" name="Notes Placeholder 2"/>
          <p:cNvSpPr>
            <a:spLocks noGrp="1"/>
          </p:cNvSpPr>
          <p:nvPr>
            <p:ph type="body" idx="1"/>
          </p:nvPr>
        </p:nvSpPr>
        <p:spPr/>
        <p:txBody>
          <a:bodyPr/>
          <a:lstStyle/>
          <a:p>
            <a:r>
              <a:rPr lang="zh-CN" altLang="en-US" dirty="0" smtClean="0"/>
              <a:t>未来汽车的主流将是新能源汽车。在近两年里，世界各主要国家已经陆续宣布</a:t>
            </a:r>
            <a:r>
              <a:rPr lang="en-US" altLang="zh-CN" dirty="0" smtClean="0"/>
              <a:t>2030</a:t>
            </a:r>
            <a:r>
              <a:rPr lang="zh-CN" altLang="en-US" dirty="0" smtClean="0"/>
              <a:t>年或</a:t>
            </a:r>
            <a:r>
              <a:rPr lang="en-US" altLang="zh-CN" dirty="0" smtClean="0"/>
              <a:t>2040</a:t>
            </a:r>
            <a:r>
              <a:rPr lang="zh-CN" altLang="en-US" dirty="0" smtClean="0"/>
              <a:t>年后将禁止销售燃油汽车，汽车的主要制造商宣称将大力开发新能源汽车的产品线。</a:t>
            </a:r>
            <a:endParaRPr lang="zh-CN" altLang="en-US" dirty="0"/>
          </a:p>
        </p:txBody>
      </p:sp>
      <p:sp>
        <p:nvSpPr>
          <p:cNvPr id="4" name="Footer Placeholder 3"/>
          <p:cNvSpPr>
            <a:spLocks noGrp="1"/>
          </p:cNvSpPr>
          <p:nvPr>
            <p:ph type="ftr" sz="quarter" idx="10"/>
          </p:nvPr>
        </p:nvSpPr>
        <p:spPr/>
        <p:txBody>
          <a:bodyPr/>
          <a:lstStyle/>
          <a:p>
            <a:r>
              <a:rPr lang="en-US" altLang="ja-JP" smtClean="0"/>
              <a:t>Copyright 2014 FUJITSU LIMITED</a:t>
            </a:r>
            <a:endParaRPr lang="en-US" altLang="ja-JP"/>
          </a:p>
        </p:txBody>
      </p:sp>
      <p:sp>
        <p:nvSpPr>
          <p:cNvPr id="5" name="Slide Number Placeholder 4"/>
          <p:cNvSpPr>
            <a:spLocks noGrp="1"/>
          </p:cNvSpPr>
          <p:nvPr>
            <p:ph type="sldNum" sz="quarter" idx="11"/>
          </p:nvPr>
        </p:nvSpPr>
        <p:spPr/>
        <p:txBody>
          <a:bodyPr/>
          <a:lstStyle/>
          <a:p>
            <a:fld id="{9F92722A-13CA-49BB-B125-2A56C31837E2}" type="slidenum">
              <a:rPr lang="en-US" altLang="ja-JP" smtClean="0"/>
              <a:pPr/>
              <a:t>3</a:t>
            </a:fld>
            <a:endParaRPr lang="en-US" altLang="ja-JP"/>
          </a:p>
        </p:txBody>
      </p:sp>
    </p:spTree>
    <p:extLst>
      <p:ext uri="{BB962C8B-B14F-4D97-AF65-F5344CB8AC3E}">
        <p14:creationId xmlns:p14="http://schemas.microsoft.com/office/powerpoint/2010/main" val="33546062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スライド イメージ プレースホルダー 1"/>
          <p:cNvSpPr>
            <a:spLocks noGrp="1" noRot="1" noChangeAspect="1" noTextEdit="1"/>
          </p:cNvSpPr>
          <p:nvPr>
            <p:ph type="sldImg"/>
          </p:nvPr>
        </p:nvSpPr>
        <p:spPr>
          <a:xfrm>
            <a:off x="79375" y="739775"/>
            <a:ext cx="6578600" cy="3700463"/>
          </a:xfrm>
          <a:ln/>
        </p:spPr>
      </p:sp>
      <p:sp>
        <p:nvSpPr>
          <p:cNvPr id="1628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t>但是如果您采用写入耐久性仅有</a:t>
            </a:r>
            <a:r>
              <a:rPr lang="en-US" altLang="zh-CN" dirty="0" smtClean="0"/>
              <a:t>100</a:t>
            </a:r>
            <a:r>
              <a:rPr lang="zh-CN" altLang="en-US" dirty="0" smtClean="0"/>
              <a:t>万次的</a:t>
            </a:r>
            <a:r>
              <a:rPr lang="en-US" altLang="zh-CN" dirty="0" smtClean="0"/>
              <a:t>EEPROM</a:t>
            </a:r>
            <a:r>
              <a:rPr lang="zh-CN" altLang="en-US" dirty="0" smtClean="0"/>
              <a:t>的话，做到</a:t>
            </a:r>
            <a:r>
              <a:rPr lang="en-US" altLang="zh-CN" dirty="0" smtClean="0"/>
              <a:t>10</a:t>
            </a:r>
            <a:r>
              <a:rPr lang="zh-CN" altLang="en-US" dirty="0" smtClean="0"/>
              <a:t>年</a:t>
            </a:r>
            <a:r>
              <a:rPr lang="en-US" altLang="zh-CN" dirty="0" smtClean="0"/>
              <a:t>3.2</a:t>
            </a:r>
            <a:r>
              <a:rPr lang="zh-CN" altLang="en-US" dirty="0" smtClean="0"/>
              <a:t>亿次的写入次数，必要用复杂的</a:t>
            </a:r>
            <a:r>
              <a:rPr lang="en-US" altLang="zh-CN" dirty="0" smtClean="0"/>
              <a:t>wear leveling</a:t>
            </a:r>
            <a:r>
              <a:rPr lang="zh-CN" altLang="en-US" dirty="0" smtClean="0"/>
              <a:t>（耗损均衡）技术来弥补它写入次数的不足，这显然会增加</a:t>
            </a:r>
            <a:r>
              <a:rPr lang="en-US" altLang="zh-CN" dirty="0" smtClean="0"/>
              <a:t>SW</a:t>
            </a:r>
            <a:r>
              <a:rPr lang="zh-CN" altLang="en-US" dirty="0" smtClean="0"/>
              <a:t>设计的复杂性和工时，必将给工程师带来额外的负担。</a:t>
            </a:r>
            <a:endParaRPr lang="ja-JP" altLang="en-US" dirty="0" smtClean="0">
              <a:latin typeface="Arial" pitchFamily="34" charset="0"/>
            </a:endParaRPr>
          </a:p>
        </p:txBody>
      </p:sp>
      <p:sp>
        <p:nvSpPr>
          <p:cNvPr id="162820" name="フッター プレースホルダー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927" eaLnBrk="0" hangingPunct="0">
              <a:spcBef>
                <a:spcPct val="30000"/>
              </a:spcBef>
              <a:defRPr kumimoji="1" sz="1200">
                <a:solidFill>
                  <a:schemeClr val="tx1"/>
                </a:solidFill>
                <a:latin typeface="Arial" pitchFamily="34" charset="0"/>
                <a:ea typeface="ＭＳ Ｐゴシック" pitchFamily="50" charset="-128"/>
              </a:defRPr>
            </a:lvl1pPr>
            <a:lvl2pPr marL="737445" indent="-283633" defTabSz="913927" eaLnBrk="0" hangingPunct="0">
              <a:spcBef>
                <a:spcPct val="30000"/>
              </a:spcBef>
              <a:defRPr kumimoji="1" sz="1200">
                <a:solidFill>
                  <a:schemeClr val="tx1"/>
                </a:solidFill>
                <a:latin typeface="Arial" pitchFamily="34" charset="0"/>
                <a:ea typeface="ＭＳ Ｐゴシック" pitchFamily="50" charset="-128"/>
              </a:defRPr>
            </a:lvl2pPr>
            <a:lvl3pPr marL="1134530" indent="-226906" defTabSz="913927" eaLnBrk="0" hangingPunct="0">
              <a:spcBef>
                <a:spcPct val="30000"/>
              </a:spcBef>
              <a:defRPr kumimoji="1" sz="1200">
                <a:solidFill>
                  <a:schemeClr val="tx1"/>
                </a:solidFill>
                <a:latin typeface="Arial" pitchFamily="34" charset="0"/>
                <a:ea typeface="ＭＳ Ｐゴシック" pitchFamily="50" charset="-128"/>
              </a:defRPr>
            </a:lvl3pPr>
            <a:lvl4pPr marL="1588342" indent="-226906" defTabSz="913927" eaLnBrk="0" hangingPunct="0">
              <a:spcBef>
                <a:spcPct val="30000"/>
              </a:spcBef>
              <a:defRPr kumimoji="1" sz="1200">
                <a:solidFill>
                  <a:schemeClr val="tx1"/>
                </a:solidFill>
                <a:latin typeface="Arial" pitchFamily="34" charset="0"/>
                <a:ea typeface="ＭＳ Ｐゴシック" pitchFamily="50" charset="-128"/>
              </a:defRPr>
            </a:lvl4pPr>
            <a:lvl5pPr marL="2042154" indent="-226906" defTabSz="913927" eaLnBrk="0" hangingPunct="0">
              <a:spcBef>
                <a:spcPct val="30000"/>
              </a:spcBef>
              <a:defRPr kumimoji="1" sz="1200">
                <a:solidFill>
                  <a:schemeClr val="tx1"/>
                </a:solidFill>
                <a:latin typeface="Arial" pitchFamily="34" charset="0"/>
                <a:ea typeface="ＭＳ Ｐゴシック" pitchFamily="50" charset="-128"/>
              </a:defRPr>
            </a:lvl5pPr>
            <a:lvl6pPr marL="2495966"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6pPr>
            <a:lvl7pPr marL="2949778"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7pPr>
            <a:lvl8pPr marL="3403590"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8pPr>
            <a:lvl9pPr marL="3857402"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9pPr>
          </a:lstStyle>
          <a:p>
            <a:pPr eaLnBrk="1" hangingPunct="1">
              <a:spcBef>
                <a:spcPct val="0"/>
              </a:spcBef>
            </a:pPr>
            <a:r>
              <a:rPr lang="en-US" altLang="ja-JP" sz="1000">
                <a:cs typeface="Arial" pitchFamily="34" charset="0"/>
              </a:rPr>
              <a:t>Copyright 2015 FUJITSU LIMITED</a:t>
            </a:r>
          </a:p>
        </p:txBody>
      </p:sp>
      <p:sp>
        <p:nvSpPr>
          <p:cNvPr id="16282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927" eaLnBrk="0" hangingPunct="0">
              <a:spcBef>
                <a:spcPct val="30000"/>
              </a:spcBef>
              <a:defRPr kumimoji="1" sz="1200">
                <a:solidFill>
                  <a:schemeClr val="tx1"/>
                </a:solidFill>
                <a:latin typeface="Arial" pitchFamily="34" charset="0"/>
                <a:ea typeface="ＭＳ Ｐゴシック" pitchFamily="50" charset="-128"/>
              </a:defRPr>
            </a:lvl1pPr>
            <a:lvl2pPr marL="737445" indent="-283633" defTabSz="913927" eaLnBrk="0" hangingPunct="0">
              <a:spcBef>
                <a:spcPct val="30000"/>
              </a:spcBef>
              <a:defRPr kumimoji="1" sz="1200">
                <a:solidFill>
                  <a:schemeClr val="tx1"/>
                </a:solidFill>
                <a:latin typeface="Arial" pitchFamily="34" charset="0"/>
                <a:ea typeface="ＭＳ Ｐゴシック" pitchFamily="50" charset="-128"/>
              </a:defRPr>
            </a:lvl2pPr>
            <a:lvl3pPr marL="1134530" indent="-226906" defTabSz="913927" eaLnBrk="0" hangingPunct="0">
              <a:spcBef>
                <a:spcPct val="30000"/>
              </a:spcBef>
              <a:defRPr kumimoji="1" sz="1200">
                <a:solidFill>
                  <a:schemeClr val="tx1"/>
                </a:solidFill>
                <a:latin typeface="Arial" pitchFamily="34" charset="0"/>
                <a:ea typeface="ＭＳ Ｐゴシック" pitchFamily="50" charset="-128"/>
              </a:defRPr>
            </a:lvl3pPr>
            <a:lvl4pPr marL="1588342" indent="-226906" defTabSz="913927" eaLnBrk="0" hangingPunct="0">
              <a:spcBef>
                <a:spcPct val="30000"/>
              </a:spcBef>
              <a:defRPr kumimoji="1" sz="1200">
                <a:solidFill>
                  <a:schemeClr val="tx1"/>
                </a:solidFill>
                <a:latin typeface="Arial" pitchFamily="34" charset="0"/>
                <a:ea typeface="ＭＳ Ｐゴシック" pitchFamily="50" charset="-128"/>
              </a:defRPr>
            </a:lvl4pPr>
            <a:lvl5pPr marL="2042154" indent="-226906" defTabSz="913927" eaLnBrk="0" hangingPunct="0">
              <a:spcBef>
                <a:spcPct val="30000"/>
              </a:spcBef>
              <a:defRPr kumimoji="1" sz="1200">
                <a:solidFill>
                  <a:schemeClr val="tx1"/>
                </a:solidFill>
                <a:latin typeface="Arial" pitchFamily="34" charset="0"/>
                <a:ea typeface="ＭＳ Ｐゴシック" pitchFamily="50" charset="-128"/>
              </a:defRPr>
            </a:lvl5pPr>
            <a:lvl6pPr marL="2495966"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6pPr>
            <a:lvl7pPr marL="2949778"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7pPr>
            <a:lvl8pPr marL="3403590"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8pPr>
            <a:lvl9pPr marL="3857402"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9pPr>
          </a:lstStyle>
          <a:p>
            <a:pPr eaLnBrk="1" hangingPunct="1">
              <a:spcBef>
                <a:spcPct val="0"/>
              </a:spcBef>
            </a:pPr>
            <a:fld id="{191D38A0-6368-4086-9F1A-8A99D51F42B5}" type="slidenum">
              <a:rPr lang="en-US" altLang="ja-JP" sz="1000">
                <a:cs typeface="Arial" pitchFamily="34" charset="0"/>
              </a:rPr>
              <a:pPr eaLnBrk="1" hangingPunct="1">
                <a:spcBef>
                  <a:spcPct val="0"/>
                </a:spcBef>
              </a:pPr>
              <a:t>39</a:t>
            </a:fld>
            <a:endParaRPr lang="en-US" altLang="ja-JP" sz="100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8600" cy="3700463"/>
          </a:xfrm>
        </p:spPr>
      </p:sp>
      <p:sp>
        <p:nvSpPr>
          <p:cNvPr id="3" name="ノート プレースホルダー 2"/>
          <p:cNvSpPr>
            <a:spLocks noGrp="1"/>
          </p:cNvSpPr>
          <p:nvPr>
            <p:ph type="body" idx="1"/>
          </p:nvPr>
        </p:nvSpPr>
        <p:spPr/>
        <p:txBody>
          <a:bodyPr/>
          <a:lstStyle/>
          <a:p>
            <a:r>
              <a:rPr kumimoji="1" lang="zh-CN" altLang="en-US" dirty="0" smtClean="0"/>
              <a:t>接下来看一下</a:t>
            </a:r>
            <a:r>
              <a:rPr kumimoji="1" lang="en-US" altLang="ja-JP" dirty="0" smtClean="0"/>
              <a:t>FRAM</a:t>
            </a:r>
            <a:r>
              <a:rPr kumimoji="1" lang="zh-CN" altLang="en-US" dirty="0" smtClean="0"/>
              <a:t>的写入速度，</a:t>
            </a:r>
            <a:r>
              <a:rPr kumimoji="1" lang="en-US" altLang="zh-CN" dirty="0" smtClean="0"/>
              <a:t>FRAM</a:t>
            </a:r>
            <a:r>
              <a:rPr kumimoji="1" lang="zh-CN" altLang="en-US" dirty="0" smtClean="0"/>
              <a:t>写入速度是</a:t>
            </a:r>
            <a:r>
              <a:rPr kumimoji="1" lang="en-US" altLang="zh-CN" dirty="0" smtClean="0"/>
              <a:t>EEPROM</a:t>
            </a:r>
            <a:r>
              <a:rPr kumimoji="1" lang="zh-CN" altLang="en-US" dirty="0" smtClean="0"/>
              <a:t>的</a:t>
            </a:r>
            <a:r>
              <a:rPr kumimoji="1" lang="en-US" altLang="zh-CN" dirty="0" smtClean="0"/>
              <a:t>3</a:t>
            </a:r>
            <a:r>
              <a:rPr kumimoji="1" lang="zh-CN" altLang="en-US" dirty="0" smtClean="0"/>
              <a:t>万倍，</a:t>
            </a:r>
            <a:r>
              <a:rPr kumimoji="1" lang="en-US" altLang="zh-CN" dirty="0" smtClean="0"/>
              <a:t>Flash</a:t>
            </a:r>
            <a:r>
              <a:rPr kumimoji="1" lang="zh-CN" altLang="en-US" dirty="0" smtClean="0"/>
              <a:t>的</a:t>
            </a:r>
            <a:r>
              <a:rPr kumimoji="1" lang="en-US" altLang="zh-CN" dirty="0" smtClean="0"/>
              <a:t>100</a:t>
            </a:r>
            <a:r>
              <a:rPr kumimoji="1" lang="zh-CN" altLang="en-US" dirty="0" smtClean="0"/>
              <a:t>倍</a:t>
            </a:r>
            <a:endParaRPr kumimoji="1" lang="ja-JP" altLang="en-US" dirty="0"/>
          </a:p>
        </p:txBody>
      </p:sp>
      <p:sp>
        <p:nvSpPr>
          <p:cNvPr id="4" name="フッター プレースホルダー 3"/>
          <p:cNvSpPr>
            <a:spLocks noGrp="1"/>
          </p:cNvSpPr>
          <p:nvPr>
            <p:ph type="ftr" sz="quarter" idx="10"/>
          </p:nvPr>
        </p:nvSpPr>
        <p:spPr/>
        <p:txBody>
          <a:bodyPr/>
          <a:lstStyle/>
          <a:p>
            <a:pPr>
              <a:defRPr/>
            </a:pPr>
            <a:r>
              <a:rPr lang="en-US" altLang="ja-JP" smtClean="0"/>
              <a:t>Copyright 2015 FUJITSU LIMITED</a:t>
            </a:r>
            <a:endParaRPr lang="en-US" altLang="ja-JP"/>
          </a:p>
        </p:txBody>
      </p:sp>
      <p:sp>
        <p:nvSpPr>
          <p:cNvPr id="5" name="スライド番号プレースホルダー 4"/>
          <p:cNvSpPr>
            <a:spLocks noGrp="1"/>
          </p:cNvSpPr>
          <p:nvPr>
            <p:ph type="sldNum" sz="quarter" idx="11"/>
          </p:nvPr>
        </p:nvSpPr>
        <p:spPr/>
        <p:txBody>
          <a:bodyPr/>
          <a:lstStyle/>
          <a:p>
            <a:pPr>
              <a:defRPr/>
            </a:pPr>
            <a:fld id="{4FE2A1AE-09E0-470F-966B-644D42CF9215}" type="slidenum">
              <a:rPr lang="en-US" altLang="ja-JP" smtClean="0"/>
              <a:pPr>
                <a:defRPr/>
              </a:pPr>
              <a:t>40</a:t>
            </a:fld>
            <a:endParaRPr lang="en-US" altLang="ja-JP"/>
          </a:p>
        </p:txBody>
      </p:sp>
    </p:spTree>
    <p:extLst>
      <p:ext uri="{BB962C8B-B14F-4D97-AF65-F5344CB8AC3E}">
        <p14:creationId xmlns:p14="http://schemas.microsoft.com/office/powerpoint/2010/main" val="33814739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8600" cy="3700463"/>
          </a:xfrm>
        </p:spPr>
      </p:sp>
      <p:sp>
        <p:nvSpPr>
          <p:cNvPr id="3" name="ノート プレースホルダー 2"/>
          <p:cNvSpPr>
            <a:spLocks noGrp="1"/>
          </p:cNvSpPr>
          <p:nvPr>
            <p:ph type="body" idx="1"/>
          </p:nvPr>
        </p:nvSpPr>
        <p:spPr/>
        <p:txBody>
          <a:bodyPr/>
          <a:lstStyle/>
          <a:p>
            <a:r>
              <a:rPr kumimoji="1" lang="zh-CN" altLang="en-US" dirty="0" smtClean="0"/>
              <a:t>最后是</a:t>
            </a:r>
            <a:r>
              <a:rPr kumimoji="1" lang="en-US" altLang="ja-JP" dirty="0" smtClean="0"/>
              <a:t>FRAM</a:t>
            </a:r>
            <a:r>
              <a:rPr kumimoji="1" lang="zh-CN" altLang="en-US" dirty="0" smtClean="0"/>
              <a:t>的低功耗，大家可以看到</a:t>
            </a:r>
            <a:r>
              <a:rPr kumimoji="1" lang="en-US" altLang="zh-CN" dirty="0" smtClean="0"/>
              <a:t>FRAM</a:t>
            </a:r>
            <a:r>
              <a:rPr kumimoji="1" lang="zh-CN" altLang="en-US" dirty="0" smtClean="0"/>
              <a:t>的功耗仅仅是</a:t>
            </a:r>
            <a:r>
              <a:rPr kumimoji="1" lang="en-US" altLang="zh-CN" dirty="0" smtClean="0"/>
              <a:t>EEPROM</a:t>
            </a:r>
            <a:r>
              <a:rPr kumimoji="1" lang="zh-CN" altLang="en-US" dirty="0" smtClean="0"/>
              <a:t>的</a:t>
            </a:r>
            <a:r>
              <a:rPr kumimoji="1" lang="en-US" altLang="zh-CN" dirty="0" smtClean="0"/>
              <a:t>400</a:t>
            </a:r>
            <a:r>
              <a:rPr kumimoji="1" lang="zh-CN" altLang="en-US" dirty="0" smtClean="0"/>
              <a:t>分之一，非常低。</a:t>
            </a:r>
            <a:endParaRPr kumimoji="1" lang="ja-JP" altLang="en-US" dirty="0"/>
          </a:p>
        </p:txBody>
      </p:sp>
      <p:sp>
        <p:nvSpPr>
          <p:cNvPr id="4" name="フッター プレースホルダー 3"/>
          <p:cNvSpPr>
            <a:spLocks noGrp="1"/>
          </p:cNvSpPr>
          <p:nvPr>
            <p:ph type="ftr" sz="quarter" idx="10"/>
          </p:nvPr>
        </p:nvSpPr>
        <p:spPr/>
        <p:txBody>
          <a:bodyPr/>
          <a:lstStyle/>
          <a:p>
            <a:pPr>
              <a:defRPr/>
            </a:pPr>
            <a:r>
              <a:rPr lang="en-US" altLang="ja-JP" smtClean="0"/>
              <a:t>Copyright 2015 FUJITSU LIMITED</a:t>
            </a:r>
            <a:endParaRPr lang="en-US" altLang="ja-JP"/>
          </a:p>
        </p:txBody>
      </p:sp>
      <p:sp>
        <p:nvSpPr>
          <p:cNvPr id="5" name="スライド番号プレースホルダー 4"/>
          <p:cNvSpPr>
            <a:spLocks noGrp="1"/>
          </p:cNvSpPr>
          <p:nvPr>
            <p:ph type="sldNum" sz="quarter" idx="11"/>
          </p:nvPr>
        </p:nvSpPr>
        <p:spPr/>
        <p:txBody>
          <a:bodyPr/>
          <a:lstStyle/>
          <a:p>
            <a:pPr>
              <a:defRPr/>
            </a:pPr>
            <a:fld id="{4FE2A1AE-09E0-470F-966B-644D42CF9215}" type="slidenum">
              <a:rPr lang="en-US" altLang="ja-JP" smtClean="0"/>
              <a:pPr>
                <a:defRPr/>
              </a:pPr>
              <a:t>41</a:t>
            </a:fld>
            <a:endParaRPr lang="en-US" altLang="ja-JP"/>
          </a:p>
        </p:txBody>
      </p:sp>
    </p:spTree>
    <p:extLst>
      <p:ext uri="{BB962C8B-B14F-4D97-AF65-F5344CB8AC3E}">
        <p14:creationId xmlns:p14="http://schemas.microsoft.com/office/powerpoint/2010/main" val="33814739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スライド イメージ プレースホルダー 1"/>
          <p:cNvSpPr>
            <a:spLocks noGrp="1" noRot="1" noChangeAspect="1" noTextEdit="1"/>
          </p:cNvSpPr>
          <p:nvPr>
            <p:ph type="sldImg"/>
          </p:nvPr>
        </p:nvSpPr>
        <p:spPr>
          <a:xfrm>
            <a:off x="79375" y="739775"/>
            <a:ext cx="6578600" cy="3700463"/>
          </a:xfrm>
          <a:ln/>
        </p:spPr>
      </p:sp>
      <p:sp>
        <p:nvSpPr>
          <p:cNvPr id="16384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latin typeface="Arial" pitchFamily="34" charset="0"/>
              </a:rPr>
              <a:t>FRAM</a:t>
            </a:r>
            <a:r>
              <a:rPr lang="zh-CN" altLang="en-US" dirty="0" smtClean="0">
                <a:latin typeface="Arial" pitchFamily="34" charset="0"/>
              </a:rPr>
              <a:t>无论在写入耐久性，写入速度，功耗和写入方法上，都明显优于</a:t>
            </a:r>
            <a:r>
              <a:rPr lang="en-US" altLang="zh-CN" dirty="0" smtClean="0">
                <a:latin typeface="Arial" pitchFamily="34" charset="0"/>
              </a:rPr>
              <a:t>EEPROM</a:t>
            </a:r>
            <a:r>
              <a:rPr lang="zh-CN" altLang="en-US" dirty="0" smtClean="0">
                <a:latin typeface="Arial" pitchFamily="34" charset="0"/>
              </a:rPr>
              <a:t>和</a:t>
            </a:r>
            <a:r>
              <a:rPr lang="en-US" altLang="zh-CN" dirty="0" smtClean="0">
                <a:latin typeface="Arial" pitchFamily="34" charset="0"/>
              </a:rPr>
              <a:t>Flash</a:t>
            </a:r>
            <a:r>
              <a:rPr lang="zh-CN" altLang="en-US" dirty="0" smtClean="0">
                <a:latin typeface="Arial" pitchFamily="34" charset="0"/>
              </a:rPr>
              <a:t>。</a:t>
            </a:r>
          </a:p>
        </p:txBody>
      </p:sp>
      <p:sp>
        <p:nvSpPr>
          <p:cNvPr id="163844" name="フッター プレースホルダー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927" eaLnBrk="0" hangingPunct="0">
              <a:spcBef>
                <a:spcPct val="30000"/>
              </a:spcBef>
              <a:defRPr kumimoji="1" sz="1200">
                <a:solidFill>
                  <a:schemeClr val="tx1"/>
                </a:solidFill>
                <a:latin typeface="Arial" pitchFamily="34" charset="0"/>
                <a:ea typeface="ＭＳ Ｐゴシック" pitchFamily="50" charset="-128"/>
              </a:defRPr>
            </a:lvl1pPr>
            <a:lvl2pPr marL="737445" indent="-283633" defTabSz="913927" eaLnBrk="0" hangingPunct="0">
              <a:spcBef>
                <a:spcPct val="30000"/>
              </a:spcBef>
              <a:defRPr kumimoji="1" sz="1200">
                <a:solidFill>
                  <a:schemeClr val="tx1"/>
                </a:solidFill>
                <a:latin typeface="Arial" pitchFamily="34" charset="0"/>
                <a:ea typeface="ＭＳ Ｐゴシック" pitchFamily="50" charset="-128"/>
              </a:defRPr>
            </a:lvl2pPr>
            <a:lvl3pPr marL="1134530" indent="-226906" defTabSz="913927" eaLnBrk="0" hangingPunct="0">
              <a:spcBef>
                <a:spcPct val="30000"/>
              </a:spcBef>
              <a:defRPr kumimoji="1" sz="1200">
                <a:solidFill>
                  <a:schemeClr val="tx1"/>
                </a:solidFill>
                <a:latin typeface="Arial" pitchFamily="34" charset="0"/>
                <a:ea typeface="ＭＳ Ｐゴシック" pitchFamily="50" charset="-128"/>
              </a:defRPr>
            </a:lvl3pPr>
            <a:lvl4pPr marL="1588342" indent="-226906" defTabSz="913927" eaLnBrk="0" hangingPunct="0">
              <a:spcBef>
                <a:spcPct val="30000"/>
              </a:spcBef>
              <a:defRPr kumimoji="1" sz="1200">
                <a:solidFill>
                  <a:schemeClr val="tx1"/>
                </a:solidFill>
                <a:latin typeface="Arial" pitchFamily="34" charset="0"/>
                <a:ea typeface="ＭＳ Ｐゴシック" pitchFamily="50" charset="-128"/>
              </a:defRPr>
            </a:lvl4pPr>
            <a:lvl5pPr marL="2042154" indent="-226906" defTabSz="913927" eaLnBrk="0" hangingPunct="0">
              <a:spcBef>
                <a:spcPct val="30000"/>
              </a:spcBef>
              <a:defRPr kumimoji="1" sz="1200">
                <a:solidFill>
                  <a:schemeClr val="tx1"/>
                </a:solidFill>
                <a:latin typeface="Arial" pitchFamily="34" charset="0"/>
                <a:ea typeface="ＭＳ Ｐゴシック" pitchFamily="50" charset="-128"/>
              </a:defRPr>
            </a:lvl5pPr>
            <a:lvl6pPr marL="2495966"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6pPr>
            <a:lvl7pPr marL="2949778"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7pPr>
            <a:lvl8pPr marL="3403590"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8pPr>
            <a:lvl9pPr marL="3857402"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9pPr>
          </a:lstStyle>
          <a:p>
            <a:pPr eaLnBrk="1" hangingPunct="1">
              <a:spcBef>
                <a:spcPct val="0"/>
              </a:spcBef>
            </a:pPr>
            <a:r>
              <a:rPr kumimoji="0" lang="en-US" altLang="ja-JP" sz="1000">
                <a:cs typeface="Arial" pitchFamily="34" charset="0"/>
              </a:rPr>
              <a:t>Copyright 2015 FUJITSU LIMITED</a:t>
            </a:r>
            <a:endParaRPr kumimoji="0" lang="de-DE" altLang="ja-JP" sz="1000">
              <a:cs typeface="Arial" pitchFamily="34" charset="0"/>
            </a:endParaRPr>
          </a:p>
        </p:txBody>
      </p:sp>
      <p:sp>
        <p:nvSpPr>
          <p:cNvPr id="163845" name="スライド番号プレースホルダー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defTabSz="913927" eaLnBrk="0" hangingPunct="0">
              <a:spcBef>
                <a:spcPct val="30000"/>
              </a:spcBef>
              <a:defRPr kumimoji="1" sz="1200">
                <a:solidFill>
                  <a:schemeClr val="tx1"/>
                </a:solidFill>
                <a:latin typeface="Arial" pitchFamily="34" charset="0"/>
                <a:ea typeface="ＭＳ Ｐゴシック" pitchFamily="50" charset="-128"/>
              </a:defRPr>
            </a:lvl1pPr>
            <a:lvl2pPr marL="737445" indent="-283633" defTabSz="913927" eaLnBrk="0" hangingPunct="0">
              <a:spcBef>
                <a:spcPct val="30000"/>
              </a:spcBef>
              <a:defRPr kumimoji="1" sz="1200">
                <a:solidFill>
                  <a:schemeClr val="tx1"/>
                </a:solidFill>
                <a:latin typeface="Arial" pitchFamily="34" charset="0"/>
                <a:ea typeface="ＭＳ Ｐゴシック" pitchFamily="50" charset="-128"/>
              </a:defRPr>
            </a:lvl2pPr>
            <a:lvl3pPr marL="1134530" indent="-226906" defTabSz="913927" eaLnBrk="0" hangingPunct="0">
              <a:spcBef>
                <a:spcPct val="30000"/>
              </a:spcBef>
              <a:defRPr kumimoji="1" sz="1200">
                <a:solidFill>
                  <a:schemeClr val="tx1"/>
                </a:solidFill>
                <a:latin typeface="Arial" pitchFamily="34" charset="0"/>
                <a:ea typeface="ＭＳ Ｐゴシック" pitchFamily="50" charset="-128"/>
              </a:defRPr>
            </a:lvl3pPr>
            <a:lvl4pPr marL="1588342" indent="-226906" defTabSz="913927" eaLnBrk="0" hangingPunct="0">
              <a:spcBef>
                <a:spcPct val="30000"/>
              </a:spcBef>
              <a:defRPr kumimoji="1" sz="1200">
                <a:solidFill>
                  <a:schemeClr val="tx1"/>
                </a:solidFill>
                <a:latin typeface="Arial" pitchFamily="34" charset="0"/>
                <a:ea typeface="ＭＳ Ｐゴシック" pitchFamily="50" charset="-128"/>
              </a:defRPr>
            </a:lvl4pPr>
            <a:lvl5pPr marL="2042154" indent="-226906" defTabSz="913927" eaLnBrk="0" hangingPunct="0">
              <a:spcBef>
                <a:spcPct val="30000"/>
              </a:spcBef>
              <a:defRPr kumimoji="1" sz="1200">
                <a:solidFill>
                  <a:schemeClr val="tx1"/>
                </a:solidFill>
                <a:latin typeface="Arial" pitchFamily="34" charset="0"/>
                <a:ea typeface="ＭＳ Ｐゴシック" pitchFamily="50" charset="-128"/>
              </a:defRPr>
            </a:lvl5pPr>
            <a:lvl6pPr marL="2495966"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6pPr>
            <a:lvl7pPr marL="2949778"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7pPr>
            <a:lvl8pPr marL="3403590"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8pPr>
            <a:lvl9pPr marL="3857402" indent="-226906" defTabSz="913927" eaLnBrk="0" fontAlgn="base" hangingPunct="0">
              <a:spcBef>
                <a:spcPct val="30000"/>
              </a:spcBef>
              <a:spcAft>
                <a:spcPct val="0"/>
              </a:spcAft>
              <a:defRPr kumimoji="1" sz="1200">
                <a:solidFill>
                  <a:schemeClr val="tx1"/>
                </a:solidFill>
                <a:latin typeface="Arial" pitchFamily="34" charset="0"/>
                <a:ea typeface="ＭＳ Ｐゴシック" pitchFamily="50" charset="-128"/>
              </a:defRPr>
            </a:lvl9pPr>
          </a:lstStyle>
          <a:p>
            <a:pPr eaLnBrk="1" hangingPunct="1">
              <a:spcBef>
                <a:spcPct val="0"/>
              </a:spcBef>
            </a:pPr>
            <a:fld id="{756FD6E2-FD05-402D-ADE4-403554F2E865}" type="slidenum">
              <a:rPr lang="ja-JP" altLang="en-US" sz="1000">
                <a:solidFill>
                  <a:srgbClr val="000000"/>
                </a:solidFill>
                <a:latin typeface="ＭＳ Ｐゴシック" pitchFamily="50" charset="-128"/>
                <a:cs typeface="Arial" pitchFamily="34" charset="0"/>
              </a:rPr>
              <a:pPr eaLnBrk="1" hangingPunct="1">
                <a:spcBef>
                  <a:spcPct val="0"/>
                </a:spcBef>
              </a:pPr>
              <a:t>42</a:t>
            </a:fld>
            <a:endParaRPr lang="ja-JP" altLang="en-US" sz="1000">
              <a:solidFill>
                <a:srgbClr val="000000"/>
              </a:solidFill>
              <a:latin typeface="ＭＳ Ｐゴシック" pitchFamily="50" charset="-128"/>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8600" cy="3700463"/>
          </a:xfrm>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zh-CN" altLang="en-US" dirty="0" smtClean="0"/>
              <a:t>这里介绍一下</a:t>
            </a:r>
            <a:r>
              <a:rPr kumimoji="1" lang="en-US" altLang="zh-CN" dirty="0" smtClean="0"/>
              <a:t>FRAM</a:t>
            </a:r>
            <a:r>
              <a:rPr kumimoji="1" lang="zh-CN" altLang="en-US" dirty="0" smtClean="0"/>
              <a:t>的产品线，富士通</a:t>
            </a:r>
            <a:r>
              <a:rPr kumimoji="1" lang="en-US" altLang="zh-CN" dirty="0" smtClean="0"/>
              <a:t>FRAM</a:t>
            </a:r>
            <a:r>
              <a:rPr kumimoji="1" lang="zh-CN" altLang="en-US" dirty="0" smtClean="0"/>
              <a:t>在表计，工控，通信，</a:t>
            </a:r>
            <a:r>
              <a:rPr kumimoji="1" lang="en-US" altLang="zh-CN" dirty="0" err="1" smtClean="0"/>
              <a:t>game,OA</a:t>
            </a:r>
            <a:r>
              <a:rPr kumimoji="1" lang="zh-CN" altLang="en-US" dirty="0" smtClean="0"/>
              <a:t>等市场，我们有</a:t>
            </a:r>
            <a:r>
              <a:rPr kumimoji="1" lang="en-US" altLang="zh-CN" dirty="0" smtClean="0"/>
              <a:t>15</a:t>
            </a:r>
            <a:r>
              <a:rPr kumimoji="1" lang="zh-CN" altLang="en-US" dirty="0" smtClean="0"/>
              <a:t>年以上的交货经验，这为我们后期进行的车规级</a:t>
            </a:r>
            <a:r>
              <a:rPr kumimoji="1" lang="en-US" altLang="zh-CN" dirty="0" smtClean="0"/>
              <a:t>FRAM</a:t>
            </a:r>
            <a:r>
              <a:rPr kumimoji="1" lang="zh-CN" altLang="en-US" dirty="0" smtClean="0"/>
              <a:t>的开发，积累了技术经验和客户信用基础。</a:t>
            </a:r>
            <a:endParaRPr kumimoji="1" lang="ja-JP" altLang="en-US" dirty="0"/>
          </a:p>
        </p:txBody>
      </p:sp>
      <p:sp>
        <p:nvSpPr>
          <p:cNvPr id="4" name="フッター プレースホルダー 3"/>
          <p:cNvSpPr>
            <a:spLocks noGrp="1"/>
          </p:cNvSpPr>
          <p:nvPr>
            <p:ph type="ftr" sz="quarter" idx="10"/>
          </p:nvPr>
        </p:nvSpPr>
        <p:spPr/>
        <p:txBody>
          <a:bodyPr/>
          <a:lstStyle/>
          <a:p>
            <a:pPr>
              <a:defRPr/>
            </a:pPr>
            <a:r>
              <a:rPr lang="en-US" altLang="ja-JP" smtClean="0"/>
              <a:t>Copyright 2010 FUJITSU LIMITED</a:t>
            </a:r>
            <a:endParaRPr lang="en-US" altLang="ja-JP"/>
          </a:p>
        </p:txBody>
      </p:sp>
      <p:sp>
        <p:nvSpPr>
          <p:cNvPr id="5" name="スライド番号プレースホルダー 4"/>
          <p:cNvSpPr>
            <a:spLocks noGrp="1"/>
          </p:cNvSpPr>
          <p:nvPr>
            <p:ph type="sldNum" sz="quarter" idx="11"/>
          </p:nvPr>
        </p:nvSpPr>
        <p:spPr/>
        <p:txBody>
          <a:bodyPr/>
          <a:lstStyle/>
          <a:p>
            <a:pPr>
              <a:defRPr/>
            </a:pPr>
            <a:fld id="{EEFF839F-6299-4EC5-B908-FD8D6219C3C4}" type="slidenum">
              <a:rPr lang="en-US" altLang="ja-JP" smtClean="0"/>
              <a:pPr>
                <a:defRPr/>
              </a:pPr>
              <a:t>43</a:t>
            </a:fld>
            <a:endParaRPr lang="en-US" altLang="ja-JP"/>
          </a:p>
        </p:txBody>
      </p:sp>
    </p:spTree>
    <p:extLst>
      <p:ext uri="{BB962C8B-B14F-4D97-AF65-F5344CB8AC3E}">
        <p14:creationId xmlns:p14="http://schemas.microsoft.com/office/powerpoint/2010/main" val="6521358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8600" cy="3700463"/>
          </a:xfrm>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zh-CN" altLang="en-US" dirty="0" smtClean="0"/>
              <a:t>为支持新能源汽车技术和自动驾驶技术，我们开发并量产了</a:t>
            </a:r>
            <a:r>
              <a:rPr kumimoji="1" lang="en-US" altLang="zh-CN" dirty="0" smtClean="0"/>
              <a:t>SPI 128kbit 256kbit</a:t>
            </a:r>
            <a:r>
              <a:rPr kumimoji="1" lang="zh-CN" altLang="en-US" dirty="0" smtClean="0"/>
              <a:t>的高温和车规级产品。这个车规级是指</a:t>
            </a:r>
            <a:r>
              <a:rPr kumimoji="1" lang="en-US" altLang="zh-CN" dirty="0" smtClean="0"/>
              <a:t>AECQ100</a:t>
            </a:r>
            <a:r>
              <a:rPr kumimoji="1" lang="zh-CN" altLang="en-US" dirty="0" smtClean="0"/>
              <a:t>，高温</a:t>
            </a:r>
            <a:r>
              <a:rPr kumimoji="1" lang="en-US" altLang="zh-CN" dirty="0" smtClean="0"/>
              <a:t>125C</a:t>
            </a:r>
            <a:r>
              <a:rPr kumimoji="1" lang="zh-CN" altLang="en-US" dirty="0" smtClean="0"/>
              <a:t>环境下操作的产品。</a:t>
            </a:r>
            <a:endParaRPr kumimoji="1"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富士通根据客户的需求，继续开发适合新能源汽车技术，自动驾驶技术发展的车规级产品，我们欢迎客户对我们产品提出宝贵意见。</a:t>
            </a: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en-US" dirty="0" smtClean="0"/>
          </a:p>
          <a:p>
            <a:endParaRPr kumimoji="1" lang="ja-JP" altLang="en-US" dirty="0"/>
          </a:p>
        </p:txBody>
      </p:sp>
      <p:sp>
        <p:nvSpPr>
          <p:cNvPr id="4" name="フッター プレースホルダー 3"/>
          <p:cNvSpPr>
            <a:spLocks noGrp="1"/>
          </p:cNvSpPr>
          <p:nvPr>
            <p:ph type="ftr" sz="quarter" idx="10"/>
          </p:nvPr>
        </p:nvSpPr>
        <p:spPr/>
        <p:txBody>
          <a:bodyPr/>
          <a:lstStyle/>
          <a:p>
            <a:pPr>
              <a:defRPr/>
            </a:pPr>
            <a:r>
              <a:rPr lang="en-US" altLang="ja-JP" smtClean="0"/>
              <a:t>Copyright 2010 FUJITSU LIMITED</a:t>
            </a:r>
            <a:endParaRPr lang="en-US" altLang="ja-JP"/>
          </a:p>
        </p:txBody>
      </p:sp>
      <p:sp>
        <p:nvSpPr>
          <p:cNvPr id="5" name="スライド番号プレースホルダー 4"/>
          <p:cNvSpPr>
            <a:spLocks noGrp="1"/>
          </p:cNvSpPr>
          <p:nvPr>
            <p:ph type="sldNum" sz="quarter" idx="11"/>
          </p:nvPr>
        </p:nvSpPr>
        <p:spPr/>
        <p:txBody>
          <a:bodyPr/>
          <a:lstStyle/>
          <a:p>
            <a:pPr>
              <a:defRPr/>
            </a:pPr>
            <a:fld id="{EEFF839F-6299-4EC5-B908-FD8D6219C3C4}" type="slidenum">
              <a:rPr lang="en-US" altLang="ja-JP" smtClean="0"/>
              <a:pPr>
                <a:defRPr/>
              </a:pPr>
              <a:t>44</a:t>
            </a:fld>
            <a:endParaRPr lang="en-US" altLang="ja-JP"/>
          </a:p>
        </p:txBody>
      </p:sp>
    </p:spTree>
    <p:extLst>
      <p:ext uri="{BB962C8B-B14F-4D97-AF65-F5344CB8AC3E}">
        <p14:creationId xmlns:p14="http://schemas.microsoft.com/office/powerpoint/2010/main" val="6521358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79375" y="742950"/>
            <a:ext cx="6575425" cy="3698875"/>
          </a:xfrm>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latin typeface="Arial" pitchFamily="34" charset="0"/>
              </a:rPr>
              <a:t>FRAM</a:t>
            </a:r>
            <a:r>
              <a:rPr lang="zh-CN" altLang="en-US" dirty="0" smtClean="0">
                <a:latin typeface="Arial" pitchFamily="34" charset="0"/>
              </a:rPr>
              <a:t>是富士通半导体株式会社的产品，富士通半导体株式会社总部在日本国神奈川县的新横滨，我们有两个</a:t>
            </a:r>
            <a:r>
              <a:rPr lang="en-US" altLang="zh-CN" dirty="0" smtClean="0">
                <a:latin typeface="Arial" pitchFamily="34" charset="0"/>
              </a:rPr>
              <a:t>wafer</a:t>
            </a:r>
            <a:r>
              <a:rPr lang="zh-CN" altLang="en-US" dirty="0" smtClean="0">
                <a:latin typeface="Arial" pitchFamily="34" charset="0"/>
              </a:rPr>
              <a:t>晶圆加工分公司，后端的封装都是利用第三方资源来完成，有六个封装合作公司。</a:t>
            </a:r>
            <a:endParaRPr lang="en-US" altLang="zh-CN" dirty="0" smtClean="0">
              <a:latin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我们为保证车规级产品的高质量，所有的</a:t>
            </a:r>
            <a:r>
              <a:rPr lang="en-US" altLang="zh-CN" dirty="0" smtClean="0"/>
              <a:t>wafer</a:t>
            </a:r>
            <a:r>
              <a:rPr lang="zh-CN" altLang="en-US" dirty="0" smtClean="0"/>
              <a:t>加工，和后端的封装测试，都在日本国内进行。</a:t>
            </a:r>
          </a:p>
          <a:p>
            <a:endParaRPr lang="ja-JP" altLang="en-US" dirty="0"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8600" cy="3700463"/>
          </a:xfrm>
        </p:spPr>
      </p:sp>
      <p:sp>
        <p:nvSpPr>
          <p:cNvPr id="3" name="ノート プレースホルダー 2"/>
          <p:cNvSpPr>
            <a:spLocks noGrp="1"/>
          </p:cNvSpPr>
          <p:nvPr>
            <p:ph type="body" idx="1"/>
          </p:nvPr>
        </p:nvSpPr>
        <p:spPr/>
        <p:txBody>
          <a:bodyPr/>
          <a:lstStyle/>
          <a:p>
            <a:r>
              <a:rPr kumimoji="1" lang="zh-CN" altLang="en-US" dirty="0" smtClean="0"/>
              <a:t>富士通半导体株式会社，在全球有雄厚的销售，</a:t>
            </a:r>
            <a:r>
              <a:rPr kumimoji="1" lang="en-US" altLang="zh-CN" dirty="0" smtClean="0"/>
              <a:t>FAE</a:t>
            </a:r>
            <a:r>
              <a:rPr kumimoji="1" lang="zh-CN" altLang="en-US" dirty="0" smtClean="0"/>
              <a:t>和品质保障</a:t>
            </a:r>
            <a:r>
              <a:rPr kumimoji="1" lang="en-US" altLang="zh-CN" dirty="0" smtClean="0"/>
              <a:t>QA</a:t>
            </a:r>
            <a:r>
              <a:rPr kumimoji="1" lang="zh-CN" altLang="en-US" dirty="0" smtClean="0"/>
              <a:t>的团队，为车载客户的产品应用开发提供及时和灵活的支持。</a:t>
            </a:r>
            <a:endParaRPr kumimoji="1" lang="en-US" altLang="zh-CN" dirty="0" smtClean="0"/>
          </a:p>
          <a:p>
            <a:endParaRPr kumimoji="1" lang="ja-JP" altLang="en-US" dirty="0"/>
          </a:p>
        </p:txBody>
      </p:sp>
      <p:sp>
        <p:nvSpPr>
          <p:cNvPr id="4" name="フッター プレースホルダー 3"/>
          <p:cNvSpPr>
            <a:spLocks noGrp="1"/>
          </p:cNvSpPr>
          <p:nvPr>
            <p:ph type="ftr" sz="quarter" idx="10"/>
          </p:nvPr>
        </p:nvSpPr>
        <p:spPr/>
        <p:txBody>
          <a:bodyPr/>
          <a:lstStyle/>
          <a:p>
            <a:pPr>
              <a:defRPr/>
            </a:pPr>
            <a:r>
              <a:rPr lang="en-US" altLang="ja-JP" smtClean="0"/>
              <a:t>Copyright 2014 FUJITSU SEMICONDUCTOR LIMITED</a:t>
            </a:r>
            <a:endParaRPr lang="en-US" altLang="ja-JP"/>
          </a:p>
        </p:txBody>
      </p:sp>
      <p:sp>
        <p:nvSpPr>
          <p:cNvPr id="5" name="スライド番号プレースホルダー 4"/>
          <p:cNvSpPr>
            <a:spLocks noGrp="1"/>
          </p:cNvSpPr>
          <p:nvPr>
            <p:ph type="sldNum" sz="quarter" idx="11"/>
          </p:nvPr>
        </p:nvSpPr>
        <p:spPr/>
        <p:txBody>
          <a:bodyPr/>
          <a:lstStyle/>
          <a:p>
            <a:pPr>
              <a:defRPr/>
            </a:pPr>
            <a:fld id="{D9F3FCC8-936F-430B-AA0C-400FBA372198}" type="slidenum">
              <a:rPr lang="en-US" altLang="ja-JP" smtClean="0"/>
              <a:pPr>
                <a:defRPr/>
              </a:pPr>
              <a:t>46</a:t>
            </a:fld>
            <a:endParaRPr lang="en-US" altLang="ja-JP"/>
          </a:p>
        </p:txBody>
      </p:sp>
    </p:spTree>
    <p:extLst>
      <p:ext uri="{BB962C8B-B14F-4D97-AF65-F5344CB8AC3E}">
        <p14:creationId xmlns:p14="http://schemas.microsoft.com/office/powerpoint/2010/main" val="41653239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8600" cy="3700463"/>
          </a:xfrm>
        </p:spPr>
      </p:sp>
      <p:sp>
        <p:nvSpPr>
          <p:cNvPr id="3" name="Notes Placeholder 2"/>
          <p:cNvSpPr>
            <a:spLocks noGrp="1"/>
          </p:cNvSpPr>
          <p:nvPr>
            <p:ph type="body" idx="1"/>
          </p:nvPr>
        </p:nvSpPr>
        <p:spPr/>
        <p:txBody>
          <a:bodyPr>
            <a:normAutofit/>
          </a:bodyPr>
          <a:lstStyle/>
          <a:p>
            <a:r>
              <a:rPr lang="zh-CN" altLang="en-US" dirty="0" smtClean="0"/>
              <a:t>以上是我所有的介绍，感谢各位的留意</a:t>
            </a:r>
            <a:endParaRPr lang="en-US" dirty="0"/>
          </a:p>
        </p:txBody>
      </p:sp>
      <p:sp>
        <p:nvSpPr>
          <p:cNvPr id="4" name="Footer Placeholder 3"/>
          <p:cNvSpPr>
            <a:spLocks noGrp="1"/>
          </p:cNvSpPr>
          <p:nvPr>
            <p:ph type="ftr" sz="quarter" idx="10"/>
          </p:nvPr>
        </p:nvSpPr>
        <p:spPr/>
        <p:txBody>
          <a:bodyPr/>
          <a:lstStyle/>
          <a:p>
            <a:r>
              <a:rPr lang="en-US" altLang="ja-JP" smtClean="0"/>
              <a:t>Copyright 2010 </a:t>
            </a:r>
          </a:p>
          <a:p>
            <a:r>
              <a:rPr lang="en-US" altLang="ja-JP" smtClean="0"/>
              <a:t>FUJITSU SEMICONDCUTOR EUROPE GMBH</a:t>
            </a:r>
            <a:endParaRPr lang="en-US" altLang="ja-JP" dirty="0"/>
          </a:p>
        </p:txBody>
      </p:sp>
      <p:sp>
        <p:nvSpPr>
          <p:cNvPr id="5" name="Slide Number Placeholder 4"/>
          <p:cNvSpPr>
            <a:spLocks noGrp="1"/>
          </p:cNvSpPr>
          <p:nvPr>
            <p:ph type="sldNum" sz="quarter" idx="11"/>
          </p:nvPr>
        </p:nvSpPr>
        <p:spPr/>
        <p:txBody>
          <a:bodyPr/>
          <a:lstStyle/>
          <a:p>
            <a:fld id="{4DCD9123-09FD-458F-930D-458CF8135DAC}" type="slidenum">
              <a:rPr lang="en-US" altLang="ja-JP" smtClean="0"/>
              <a:pPr/>
              <a:t>47</a:t>
            </a:fld>
            <a:endParaRPr lang="en-US" altLang="ja-JP"/>
          </a:p>
        </p:txBody>
      </p:sp>
    </p:spTree>
    <p:extLst>
      <p:ext uri="{BB962C8B-B14F-4D97-AF65-F5344CB8AC3E}">
        <p14:creationId xmlns:p14="http://schemas.microsoft.com/office/powerpoint/2010/main" val="5750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8600" cy="3700463"/>
          </a:xfrm>
        </p:spPr>
      </p:sp>
      <p:sp>
        <p:nvSpPr>
          <p:cNvPr id="3" name="Notes Placeholder 2"/>
          <p:cNvSpPr>
            <a:spLocks noGrp="1"/>
          </p:cNvSpPr>
          <p:nvPr>
            <p:ph type="body" idx="1"/>
          </p:nvPr>
        </p:nvSpPr>
        <p:spPr/>
        <p:txBody>
          <a:bodyPr/>
          <a:lstStyle/>
          <a:p>
            <a:r>
              <a:rPr lang="zh-CN" altLang="en-US" dirty="0" smtClean="0"/>
              <a:t>据</a:t>
            </a:r>
            <a:r>
              <a:rPr lang="en-US" altLang="zh-CN" dirty="0" smtClean="0"/>
              <a:t>Bloomberg</a:t>
            </a:r>
            <a:r>
              <a:rPr lang="zh-CN" altLang="en-US" dirty="0" smtClean="0"/>
              <a:t>预测，</a:t>
            </a:r>
            <a:r>
              <a:rPr lang="en-US" altLang="zh-CN" dirty="0" smtClean="0"/>
              <a:t>2038</a:t>
            </a:r>
            <a:r>
              <a:rPr lang="zh-CN" altLang="en-US" dirty="0" smtClean="0"/>
              <a:t>年，新能源汽车的销量将超过燃油汽车销量，成为市场主流。</a:t>
            </a:r>
            <a:endParaRPr lang="zh-CN" altLang="en-US" dirty="0"/>
          </a:p>
        </p:txBody>
      </p:sp>
      <p:sp>
        <p:nvSpPr>
          <p:cNvPr id="4" name="Footer Placeholder 3"/>
          <p:cNvSpPr>
            <a:spLocks noGrp="1"/>
          </p:cNvSpPr>
          <p:nvPr>
            <p:ph type="ftr" sz="quarter" idx="10"/>
          </p:nvPr>
        </p:nvSpPr>
        <p:spPr/>
        <p:txBody>
          <a:bodyPr/>
          <a:lstStyle/>
          <a:p>
            <a:r>
              <a:rPr lang="en-US" altLang="ja-JP" smtClean="0"/>
              <a:t>Copyright 2014 FUJITSU LIMITED</a:t>
            </a:r>
            <a:endParaRPr lang="en-US" altLang="ja-JP"/>
          </a:p>
        </p:txBody>
      </p:sp>
      <p:sp>
        <p:nvSpPr>
          <p:cNvPr id="5" name="Slide Number Placeholder 4"/>
          <p:cNvSpPr>
            <a:spLocks noGrp="1"/>
          </p:cNvSpPr>
          <p:nvPr>
            <p:ph type="sldNum" sz="quarter" idx="11"/>
          </p:nvPr>
        </p:nvSpPr>
        <p:spPr/>
        <p:txBody>
          <a:bodyPr/>
          <a:lstStyle/>
          <a:p>
            <a:fld id="{9F92722A-13CA-49BB-B125-2A56C31837E2}" type="slidenum">
              <a:rPr lang="en-US" altLang="ja-JP" smtClean="0"/>
              <a:pPr/>
              <a:t>4</a:t>
            </a:fld>
            <a:endParaRPr lang="en-US" altLang="ja-JP"/>
          </a:p>
        </p:txBody>
      </p:sp>
    </p:spTree>
    <p:extLst>
      <p:ext uri="{BB962C8B-B14F-4D97-AF65-F5344CB8AC3E}">
        <p14:creationId xmlns:p14="http://schemas.microsoft.com/office/powerpoint/2010/main" val="369754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8600" cy="3700463"/>
          </a:xfrm>
        </p:spPr>
      </p:sp>
      <p:sp>
        <p:nvSpPr>
          <p:cNvPr id="3" name="Notes Placeholder 2"/>
          <p:cNvSpPr>
            <a:spLocks noGrp="1"/>
          </p:cNvSpPr>
          <p:nvPr>
            <p:ph type="body" idx="1"/>
          </p:nvPr>
        </p:nvSpPr>
        <p:spPr/>
        <p:txBody>
          <a:bodyPr/>
          <a:lstStyle/>
          <a:p>
            <a:r>
              <a:rPr lang="zh-CN" altLang="en-US" dirty="0" smtClean="0"/>
              <a:t>这是</a:t>
            </a:r>
            <a:r>
              <a:rPr lang="en-US" altLang="zh-CN" dirty="0" smtClean="0"/>
              <a:t>2015</a:t>
            </a:r>
            <a:r>
              <a:rPr lang="zh-CN" altLang="en-US" dirty="0" smtClean="0"/>
              <a:t>年，世界主要新能源汽车</a:t>
            </a:r>
            <a:r>
              <a:rPr lang="en-US" altLang="zh-CN" dirty="0" smtClean="0"/>
              <a:t>sedan</a:t>
            </a:r>
            <a:r>
              <a:rPr lang="zh-CN" altLang="en-US" dirty="0" smtClean="0"/>
              <a:t>销量统计，</a:t>
            </a:r>
            <a:r>
              <a:rPr lang="en-US" altLang="zh-CN" dirty="0" smtClean="0"/>
              <a:t>top20</a:t>
            </a:r>
            <a:r>
              <a:rPr lang="zh-CN" altLang="en-US" dirty="0" smtClean="0"/>
              <a:t>中有</a:t>
            </a:r>
            <a:r>
              <a:rPr lang="en-US" altLang="zh-CN" dirty="0" smtClean="0"/>
              <a:t>8</a:t>
            </a:r>
            <a:r>
              <a:rPr lang="zh-CN" altLang="en-US" dirty="0" smtClean="0"/>
              <a:t>个品牌来自中国，中国的新能源汽车得益于政府的支持，市场发展迅速，已初具规模，但是中国的新能源汽车在续航距离和最高时速等方面还处于劣势，大家可以看到</a:t>
            </a:r>
            <a:r>
              <a:rPr lang="en-US" altLang="zh-CN" dirty="0" smtClean="0"/>
              <a:t>Tesla</a:t>
            </a:r>
            <a:r>
              <a:rPr lang="zh-CN" altLang="en-US" dirty="0" smtClean="0"/>
              <a:t>，</a:t>
            </a:r>
            <a:r>
              <a:rPr lang="en-US" altLang="zh-CN" dirty="0" smtClean="0"/>
              <a:t>Nissan</a:t>
            </a:r>
            <a:r>
              <a:rPr lang="zh-CN" altLang="en-US" dirty="0" smtClean="0"/>
              <a:t>，</a:t>
            </a:r>
            <a:r>
              <a:rPr lang="en-US" altLang="zh-CN" dirty="0" err="1" smtClean="0"/>
              <a:t>Mitshubishi</a:t>
            </a:r>
            <a:r>
              <a:rPr lang="zh-CN" altLang="en-US" dirty="0" smtClean="0"/>
              <a:t>，</a:t>
            </a:r>
            <a:r>
              <a:rPr lang="en-US" altLang="zh-CN" dirty="0" err="1" smtClean="0"/>
              <a:t>BMW,Renault</a:t>
            </a:r>
            <a:r>
              <a:rPr lang="zh-CN" altLang="en-US" dirty="0" smtClean="0"/>
              <a:t>，大众等新能源品牌的销量非常可观，中国的新能源汽车将受到这些等巨头的冲击。提高新能源汽车核心技术，是我们与发达国家品牌抗衡的必要条件。</a:t>
            </a:r>
            <a:endParaRPr lang="zh-CN" altLang="en-US" dirty="0"/>
          </a:p>
        </p:txBody>
      </p:sp>
      <p:sp>
        <p:nvSpPr>
          <p:cNvPr id="4" name="Footer Placeholder 3"/>
          <p:cNvSpPr>
            <a:spLocks noGrp="1"/>
          </p:cNvSpPr>
          <p:nvPr>
            <p:ph type="ftr" sz="quarter" idx="10"/>
          </p:nvPr>
        </p:nvSpPr>
        <p:spPr/>
        <p:txBody>
          <a:bodyPr/>
          <a:lstStyle/>
          <a:p>
            <a:r>
              <a:rPr lang="en-US" altLang="ja-JP" smtClean="0"/>
              <a:t>Copyright 2014 FUJITSU LIMITED</a:t>
            </a:r>
            <a:endParaRPr lang="en-US" altLang="ja-JP"/>
          </a:p>
        </p:txBody>
      </p:sp>
      <p:sp>
        <p:nvSpPr>
          <p:cNvPr id="5" name="Slide Number Placeholder 4"/>
          <p:cNvSpPr>
            <a:spLocks noGrp="1"/>
          </p:cNvSpPr>
          <p:nvPr>
            <p:ph type="sldNum" sz="quarter" idx="11"/>
          </p:nvPr>
        </p:nvSpPr>
        <p:spPr/>
        <p:txBody>
          <a:bodyPr/>
          <a:lstStyle/>
          <a:p>
            <a:fld id="{9F92722A-13CA-49BB-B125-2A56C31837E2}" type="slidenum">
              <a:rPr lang="en-US" altLang="ja-JP" smtClean="0"/>
              <a:pPr/>
              <a:t>5</a:t>
            </a:fld>
            <a:endParaRPr lang="en-US" altLang="ja-JP"/>
          </a:p>
        </p:txBody>
      </p:sp>
    </p:spTree>
    <p:extLst>
      <p:ext uri="{BB962C8B-B14F-4D97-AF65-F5344CB8AC3E}">
        <p14:creationId xmlns:p14="http://schemas.microsoft.com/office/powerpoint/2010/main" val="3501869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8600" cy="3700463"/>
          </a:xfrm>
        </p:spPr>
      </p:sp>
      <p:sp>
        <p:nvSpPr>
          <p:cNvPr id="3" name="Notes Placeholder 2"/>
          <p:cNvSpPr>
            <a:spLocks noGrp="1"/>
          </p:cNvSpPr>
          <p:nvPr>
            <p:ph type="body" idx="1"/>
          </p:nvPr>
        </p:nvSpPr>
        <p:spPr/>
        <p:txBody>
          <a:bodyPr/>
          <a:lstStyle/>
          <a:p>
            <a:r>
              <a:rPr lang="zh-CN" altLang="en-US" dirty="0" smtClean="0"/>
              <a:t>新能源汽车的核心技术，是大家所熟知的动力电池，电池管理系统和整车控制单元。</a:t>
            </a:r>
            <a:endParaRPr lang="zh-CN" altLang="en-US" dirty="0"/>
          </a:p>
        </p:txBody>
      </p:sp>
      <p:sp>
        <p:nvSpPr>
          <p:cNvPr id="4" name="Footer Placeholder 3"/>
          <p:cNvSpPr>
            <a:spLocks noGrp="1"/>
          </p:cNvSpPr>
          <p:nvPr>
            <p:ph type="ftr" sz="quarter" idx="10"/>
          </p:nvPr>
        </p:nvSpPr>
        <p:spPr/>
        <p:txBody>
          <a:bodyPr/>
          <a:lstStyle/>
          <a:p>
            <a:r>
              <a:rPr lang="en-US" altLang="ja-JP" smtClean="0"/>
              <a:t>Copyright 2014 FUJITSU LIMITED</a:t>
            </a:r>
            <a:endParaRPr lang="en-US" altLang="ja-JP"/>
          </a:p>
        </p:txBody>
      </p:sp>
      <p:sp>
        <p:nvSpPr>
          <p:cNvPr id="5" name="Slide Number Placeholder 4"/>
          <p:cNvSpPr>
            <a:spLocks noGrp="1"/>
          </p:cNvSpPr>
          <p:nvPr>
            <p:ph type="sldNum" sz="quarter" idx="11"/>
          </p:nvPr>
        </p:nvSpPr>
        <p:spPr/>
        <p:txBody>
          <a:bodyPr/>
          <a:lstStyle/>
          <a:p>
            <a:fld id="{9F92722A-13CA-49BB-B125-2A56C31837E2}" type="slidenum">
              <a:rPr lang="en-US" altLang="ja-JP" smtClean="0"/>
              <a:pPr/>
              <a:t>6</a:t>
            </a:fld>
            <a:endParaRPr lang="en-US" altLang="ja-JP"/>
          </a:p>
        </p:txBody>
      </p:sp>
    </p:spTree>
    <p:extLst>
      <p:ext uri="{BB962C8B-B14F-4D97-AF65-F5344CB8AC3E}">
        <p14:creationId xmlns:p14="http://schemas.microsoft.com/office/powerpoint/2010/main" val="2494098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8600" cy="37004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我们认为高性能存储器</a:t>
            </a:r>
            <a:r>
              <a:rPr lang="en-US" altLang="zh-CN" dirty="0" smtClean="0"/>
              <a:t>FRAM</a:t>
            </a:r>
            <a:r>
              <a:rPr lang="zh-CN" altLang="en-US" dirty="0" smtClean="0"/>
              <a:t>将是提高这些核心技术的关键元件。无论是</a:t>
            </a:r>
            <a:r>
              <a:rPr lang="en-US" altLang="zh-CN" dirty="0" smtClean="0"/>
              <a:t>BMS</a:t>
            </a:r>
            <a:r>
              <a:rPr lang="zh-CN" altLang="en-US" dirty="0" smtClean="0"/>
              <a:t>，还是</a:t>
            </a:r>
            <a:r>
              <a:rPr lang="en-US" altLang="zh-CN" dirty="0" smtClean="0"/>
              <a:t>VCU</a:t>
            </a:r>
            <a:r>
              <a:rPr lang="zh-CN" altLang="en-US" dirty="0" smtClean="0"/>
              <a:t>，这些系统都需要实时和连续地对当前状态信息进行监控，记录和分析处理。</a:t>
            </a:r>
            <a:r>
              <a:rPr kumimoji="0" lang="zh-CN" altLang="en-US" sz="1200" dirty="0" smtClean="0">
                <a:solidFill>
                  <a:schemeClr val="tx1"/>
                </a:solidFill>
                <a:latin typeface="宋体" pitchFamily="2" charset="-122"/>
                <a:ea typeface="宋体" pitchFamily="2" charset="-122"/>
              </a:rPr>
              <a:t>因此需要提高存储器性能和耐久性设计。只有</a:t>
            </a:r>
            <a:r>
              <a:rPr kumimoji="0" lang="zh-CN" altLang="en-US" sz="1200" dirty="0" smtClean="0">
                <a:solidFill>
                  <a:srgbClr val="FF0000"/>
                </a:solidFill>
                <a:latin typeface="宋体" pitchFamily="2" charset="-122"/>
                <a:ea typeface="宋体" pitchFamily="2" charset="-122"/>
              </a:rPr>
              <a:t>非易失性</a:t>
            </a:r>
            <a:r>
              <a:rPr kumimoji="0" lang="ja-JP" altLang="en-US" sz="1200" dirty="0" smtClean="0">
                <a:solidFill>
                  <a:srgbClr val="FF0000"/>
                </a:solidFill>
                <a:latin typeface="宋体" pitchFamily="2" charset="-122"/>
                <a:ea typeface="宋体" pitchFamily="2" charset="-122"/>
              </a:rPr>
              <a:t>・</a:t>
            </a:r>
            <a:r>
              <a:rPr kumimoji="0" lang="zh-CN" altLang="en-US" sz="1200" dirty="0" smtClean="0">
                <a:solidFill>
                  <a:srgbClr val="FF0000"/>
                </a:solidFill>
                <a:latin typeface="宋体" pitchFamily="2" charset="-122"/>
                <a:ea typeface="宋体" pitchFamily="2" charset="-122"/>
              </a:rPr>
              <a:t>高速</a:t>
            </a:r>
            <a:r>
              <a:rPr kumimoji="0" lang="ja-JP" altLang="en-US" sz="1200" dirty="0" smtClean="0">
                <a:solidFill>
                  <a:srgbClr val="FF0000"/>
                </a:solidFill>
                <a:latin typeface="宋体" pitchFamily="2" charset="-122"/>
                <a:ea typeface="宋体" pitchFamily="2" charset="-122"/>
              </a:rPr>
              <a:t>・</a:t>
            </a:r>
            <a:r>
              <a:rPr kumimoji="0" lang="zh-CN" altLang="en-US" sz="1200" dirty="0" smtClean="0">
                <a:solidFill>
                  <a:srgbClr val="FF0000"/>
                </a:solidFill>
                <a:latin typeface="宋体" pitchFamily="2" charset="-122"/>
                <a:ea typeface="宋体" pitchFamily="2" charset="-122"/>
              </a:rPr>
              <a:t>高读写耐久性的车规级的存储器</a:t>
            </a:r>
            <a:r>
              <a:rPr kumimoji="0" lang="en-US" altLang="zh-CN" sz="1200" b="1" u="sng" dirty="0" smtClean="0">
                <a:solidFill>
                  <a:srgbClr val="1782DB"/>
                </a:solidFill>
                <a:latin typeface="宋体" pitchFamily="2" charset="-122"/>
                <a:ea typeface="宋体" pitchFamily="2" charset="-122"/>
              </a:rPr>
              <a:t>FRAM</a:t>
            </a:r>
            <a:r>
              <a:rPr kumimoji="0" lang="zh-CN" altLang="en-US" sz="1200" dirty="0" smtClean="0">
                <a:solidFill>
                  <a:schemeClr val="tx1"/>
                </a:solidFill>
                <a:latin typeface="宋体" pitchFamily="2" charset="-122"/>
                <a:ea typeface="宋体" pitchFamily="2" charset="-122"/>
              </a:rPr>
              <a:t>才可以满足所要求的</a:t>
            </a:r>
            <a:r>
              <a:rPr kumimoji="0" lang="zh-CN" altLang="en-US" sz="1200" b="1" dirty="0" smtClean="0">
                <a:solidFill>
                  <a:srgbClr val="FF0000"/>
                </a:solidFill>
                <a:latin typeface="宋体" pitchFamily="2" charset="-122"/>
                <a:ea typeface="宋体" pitchFamily="2" charset="-122"/>
              </a:rPr>
              <a:t>可靠性</a:t>
            </a:r>
            <a:r>
              <a:rPr kumimoji="0" lang="zh-CN" altLang="en-US" sz="1200" dirty="0" smtClean="0">
                <a:solidFill>
                  <a:srgbClr val="FF0000"/>
                </a:solidFill>
                <a:latin typeface="宋体" pitchFamily="2" charset="-122"/>
                <a:ea typeface="宋体" pitchFamily="2" charset="-122"/>
              </a:rPr>
              <a:t>和</a:t>
            </a:r>
            <a:r>
              <a:rPr kumimoji="0" lang="zh-CN" altLang="en-US" sz="1200" b="1" dirty="0" smtClean="0">
                <a:solidFill>
                  <a:srgbClr val="FF0000"/>
                </a:solidFill>
                <a:latin typeface="宋体" pitchFamily="2" charset="-122"/>
                <a:ea typeface="宋体" pitchFamily="2" charset="-122"/>
              </a:rPr>
              <a:t>无迟延</a:t>
            </a:r>
            <a:r>
              <a:rPr kumimoji="0" lang="zh-CN" altLang="en-US" sz="1200" dirty="0" smtClean="0">
                <a:solidFill>
                  <a:schemeClr val="tx1"/>
                </a:solidFill>
                <a:latin typeface="宋体" pitchFamily="2" charset="-122"/>
                <a:ea typeface="宋体" pitchFamily="2" charset="-122"/>
              </a:rPr>
              <a:t>的要求。</a:t>
            </a:r>
            <a:endParaRPr kumimoji="0" lang="zh-CN" altLang="en-US" dirty="0" smtClean="0">
              <a:solidFill>
                <a:schemeClr val="tx1"/>
              </a:solidFill>
            </a:endParaRPr>
          </a:p>
          <a:p>
            <a:endParaRPr lang="zh-CN" altLang="en-US" dirty="0"/>
          </a:p>
        </p:txBody>
      </p:sp>
      <p:sp>
        <p:nvSpPr>
          <p:cNvPr id="4" name="Footer Placeholder 3"/>
          <p:cNvSpPr>
            <a:spLocks noGrp="1"/>
          </p:cNvSpPr>
          <p:nvPr>
            <p:ph type="ftr" sz="quarter" idx="10"/>
          </p:nvPr>
        </p:nvSpPr>
        <p:spPr/>
        <p:txBody>
          <a:bodyPr/>
          <a:lstStyle/>
          <a:p>
            <a:r>
              <a:rPr lang="en-US" altLang="ja-JP" smtClean="0"/>
              <a:t>Copyright 2014 FUJITSU LIMITED</a:t>
            </a:r>
            <a:endParaRPr lang="en-US" altLang="ja-JP"/>
          </a:p>
        </p:txBody>
      </p:sp>
      <p:sp>
        <p:nvSpPr>
          <p:cNvPr id="5" name="Slide Number Placeholder 4"/>
          <p:cNvSpPr>
            <a:spLocks noGrp="1"/>
          </p:cNvSpPr>
          <p:nvPr>
            <p:ph type="sldNum" sz="quarter" idx="11"/>
          </p:nvPr>
        </p:nvSpPr>
        <p:spPr/>
        <p:txBody>
          <a:bodyPr/>
          <a:lstStyle/>
          <a:p>
            <a:fld id="{9F92722A-13CA-49BB-B125-2A56C31837E2}" type="slidenum">
              <a:rPr lang="en-US" altLang="ja-JP" smtClean="0"/>
              <a:pPr/>
              <a:t>7</a:t>
            </a:fld>
            <a:endParaRPr lang="en-US" altLang="ja-JP"/>
          </a:p>
        </p:txBody>
      </p:sp>
    </p:spTree>
    <p:extLst>
      <p:ext uri="{BB962C8B-B14F-4D97-AF65-F5344CB8AC3E}">
        <p14:creationId xmlns:p14="http://schemas.microsoft.com/office/powerpoint/2010/main" val="2920501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8600" cy="37004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我们首先具体研究一下电池管理系统</a:t>
            </a:r>
            <a:r>
              <a:rPr lang="en-US" altLang="zh-CN" dirty="0" smtClean="0"/>
              <a:t>BMS</a:t>
            </a:r>
            <a:endParaRPr lang="zh-CN" altLang="en-US" dirty="0"/>
          </a:p>
        </p:txBody>
      </p:sp>
      <p:sp>
        <p:nvSpPr>
          <p:cNvPr id="4" name="Footer Placeholder 3"/>
          <p:cNvSpPr>
            <a:spLocks noGrp="1"/>
          </p:cNvSpPr>
          <p:nvPr>
            <p:ph type="ftr" sz="quarter" idx="10"/>
          </p:nvPr>
        </p:nvSpPr>
        <p:spPr/>
        <p:txBody>
          <a:bodyPr/>
          <a:lstStyle/>
          <a:p>
            <a:r>
              <a:rPr lang="en-US" altLang="ja-JP" smtClean="0"/>
              <a:t>Copyright 2014 FUJITSU LIMITED</a:t>
            </a:r>
            <a:endParaRPr lang="en-US" altLang="ja-JP"/>
          </a:p>
        </p:txBody>
      </p:sp>
      <p:sp>
        <p:nvSpPr>
          <p:cNvPr id="5" name="Slide Number Placeholder 4"/>
          <p:cNvSpPr>
            <a:spLocks noGrp="1"/>
          </p:cNvSpPr>
          <p:nvPr>
            <p:ph type="sldNum" sz="quarter" idx="11"/>
          </p:nvPr>
        </p:nvSpPr>
        <p:spPr/>
        <p:txBody>
          <a:bodyPr/>
          <a:lstStyle/>
          <a:p>
            <a:fld id="{9F92722A-13CA-49BB-B125-2A56C31837E2}" type="slidenum">
              <a:rPr lang="en-US" altLang="ja-JP" smtClean="0"/>
              <a:pPr/>
              <a:t>8</a:t>
            </a:fld>
            <a:endParaRPr lang="en-US" altLang="ja-JP"/>
          </a:p>
        </p:txBody>
      </p:sp>
    </p:spTree>
    <p:extLst>
      <p:ext uri="{BB962C8B-B14F-4D97-AF65-F5344CB8AC3E}">
        <p14:creationId xmlns:p14="http://schemas.microsoft.com/office/powerpoint/2010/main" val="4236995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9" name="Picture 10" descr="TitleGray_L15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1"/>
            <a:ext cx="9144000" cy="3634979"/>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14"/>
          <p:cNvGrpSpPr>
            <a:grpSpLocks noChangeAspect="1"/>
          </p:cNvGrpSpPr>
          <p:nvPr userDrawn="1"/>
        </p:nvGrpSpPr>
        <p:grpSpPr bwMode="gray">
          <a:xfrm>
            <a:off x="7308853" y="139304"/>
            <a:ext cx="1647825" cy="690563"/>
            <a:chOff x="4604" y="117"/>
            <a:chExt cx="1038" cy="580"/>
          </a:xfrm>
        </p:grpSpPr>
        <p:sp>
          <p:nvSpPr>
            <p:cNvPr id="41" name="AutoShape 13"/>
            <p:cNvSpPr>
              <a:spLocks noChangeAspect="1" noChangeArrowheads="1" noTextEdit="1"/>
            </p:cNvSpPr>
            <p:nvPr userDrawn="1"/>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42" name="Freeform 15"/>
            <p:cNvSpPr>
              <a:spLocks/>
            </p:cNvSpPr>
            <p:nvPr userDrawn="1"/>
          </p:nvSpPr>
          <p:spPr bwMode="gray">
            <a:xfrm>
              <a:off x="5115" y="216"/>
              <a:ext cx="132" cy="10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3" name="Freeform 16"/>
            <p:cNvSpPr>
              <a:spLocks/>
            </p:cNvSpPr>
            <p:nvPr userDrawn="1"/>
          </p:nvSpPr>
          <p:spPr bwMode="gray">
            <a:xfrm>
              <a:off x="4899" y="327"/>
              <a:ext cx="91" cy="148"/>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 name="Freeform 17"/>
            <p:cNvSpPr>
              <a:spLocks/>
            </p:cNvSpPr>
            <p:nvPr userDrawn="1"/>
          </p:nvSpPr>
          <p:spPr bwMode="gray">
            <a:xfrm>
              <a:off x="5114" y="327"/>
              <a:ext cx="60" cy="207"/>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5" name="Freeform 18"/>
            <p:cNvSpPr>
              <a:spLocks/>
            </p:cNvSpPr>
            <p:nvPr userDrawn="1"/>
          </p:nvSpPr>
          <p:spPr bwMode="gray">
            <a:xfrm>
              <a:off x="5180" y="327"/>
              <a:ext cx="47" cy="148"/>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 name="Freeform 19"/>
            <p:cNvSpPr>
              <a:spLocks/>
            </p:cNvSpPr>
            <p:nvPr userDrawn="1"/>
          </p:nvSpPr>
          <p:spPr bwMode="gray">
            <a:xfrm>
              <a:off x="5227" y="327"/>
              <a:ext cx="111" cy="148"/>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 name="Freeform 20"/>
            <p:cNvSpPr>
              <a:spLocks/>
            </p:cNvSpPr>
            <p:nvPr userDrawn="1"/>
          </p:nvSpPr>
          <p:spPr bwMode="gray">
            <a:xfrm>
              <a:off x="5429" y="327"/>
              <a:ext cx="124" cy="151"/>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 name="Freeform 21"/>
            <p:cNvSpPr>
              <a:spLocks/>
            </p:cNvSpPr>
            <p:nvPr userDrawn="1"/>
          </p:nvSpPr>
          <p:spPr bwMode="gray">
            <a:xfrm>
              <a:off x="4994" y="327"/>
              <a:ext cx="125" cy="151"/>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 name="Freeform 22"/>
            <p:cNvSpPr>
              <a:spLocks/>
            </p:cNvSpPr>
            <p:nvPr userDrawn="1"/>
          </p:nvSpPr>
          <p:spPr bwMode="gray">
            <a:xfrm>
              <a:off x="5333" y="324"/>
              <a:ext cx="95" cy="154"/>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 name="Freeform 23"/>
            <p:cNvSpPr>
              <a:spLocks/>
            </p:cNvSpPr>
            <p:nvPr userDrawn="1"/>
          </p:nvSpPr>
          <p:spPr bwMode="gray">
            <a:xfrm>
              <a:off x="4655" y="604"/>
              <a:ext cx="26" cy="43"/>
            </a:xfrm>
            <a:custGeom>
              <a:avLst/>
              <a:gdLst>
                <a:gd name="T0" fmla="*/ 0 w 463"/>
                <a:gd name="T1" fmla="*/ 731 h 762"/>
                <a:gd name="T2" fmla="*/ 0 w 463"/>
                <a:gd name="T3" fmla="*/ 643 h 762"/>
                <a:gd name="T4" fmla="*/ 177 w 463"/>
                <a:gd name="T5" fmla="*/ 684 h 762"/>
                <a:gd name="T6" fmla="*/ 355 w 463"/>
                <a:gd name="T7" fmla="*/ 568 h 762"/>
                <a:gd name="T8" fmla="*/ 325 w 463"/>
                <a:gd name="T9" fmla="*/ 493 h 762"/>
                <a:gd name="T10" fmla="*/ 271 w 463"/>
                <a:gd name="T11" fmla="*/ 452 h 762"/>
                <a:gd name="T12" fmla="*/ 203 w 463"/>
                <a:gd name="T13" fmla="*/ 417 h 762"/>
                <a:gd name="T14" fmla="*/ 62 w 463"/>
                <a:gd name="T15" fmla="*/ 323 h 762"/>
                <a:gd name="T16" fmla="*/ 12 w 463"/>
                <a:gd name="T17" fmla="*/ 190 h 762"/>
                <a:gd name="T18" fmla="*/ 90 w 463"/>
                <a:gd name="T19" fmla="*/ 41 h 762"/>
                <a:gd name="T20" fmla="*/ 257 w 463"/>
                <a:gd name="T21" fmla="*/ 0 h 762"/>
                <a:gd name="T22" fmla="*/ 411 w 463"/>
                <a:gd name="T23" fmla="*/ 24 h 762"/>
                <a:gd name="T24" fmla="*/ 411 w 463"/>
                <a:gd name="T25" fmla="*/ 106 h 762"/>
                <a:gd name="T26" fmla="*/ 262 w 463"/>
                <a:gd name="T27" fmla="*/ 74 h 762"/>
                <a:gd name="T28" fmla="*/ 162 w 463"/>
                <a:gd name="T29" fmla="*/ 98 h 762"/>
                <a:gd name="T30" fmla="*/ 120 w 463"/>
                <a:gd name="T31" fmla="*/ 178 h 762"/>
                <a:gd name="T32" fmla="*/ 149 w 463"/>
                <a:gd name="T33" fmla="*/ 253 h 762"/>
                <a:gd name="T34" fmla="*/ 273 w 463"/>
                <a:gd name="T35" fmla="*/ 331 h 762"/>
                <a:gd name="T36" fmla="*/ 374 w 463"/>
                <a:gd name="T37" fmla="*/ 388 h 762"/>
                <a:gd name="T38" fmla="*/ 444 w 463"/>
                <a:gd name="T39" fmla="*/ 465 h 762"/>
                <a:gd name="T40" fmla="*/ 463 w 463"/>
                <a:gd name="T41" fmla="*/ 556 h 762"/>
                <a:gd name="T42" fmla="*/ 184 w 463"/>
                <a:gd name="T43" fmla="*/ 762 h 762"/>
                <a:gd name="T44" fmla="*/ 0 w 463"/>
                <a:gd name="T45" fmla="*/ 731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 name="Freeform 24"/>
            <p:cNvSpPr>
              <a:spLocks/>
            </p:cNvSpPr>
            <p:nvPr userDrawn="1"/>
          </p:nvSpPr>
          <p:spPr bwMode="gray">
            <a:xfrm>
              <a:off x="4691" y="585"/>
              <a:ext cx="30"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 name="Freeform 25"/>
            <p:cNvSpPr>
              <a:spLocks noEditPoints="1"/>
            </p:cNvSpPr>
            <p:nvPr userDrawn="1"/>
          </p:nvSpPr>
          <p:spPr bwMode="gray">
            <a:xfrm>
              <a:off x="4730" y="604"/>
              <a:ext cx="32" cy="43"/>
            </a:xfrm>
            <a:custGeom>
              <a:avLst/>
              <a:gdLst>
                <a:gd name="T0" fmla="*/ 437 w 561"/>
                <a:gd name="T1" fmla="*/ 286 h 762"/>
                <a:gd name="T2" fmla="*/ 437 w 561"/>
                <a:gd name="T3" fmla="*/ 248 h 762"/>
                <a:gd name="T4" fmla="*/ 415 w 561"/>
                <a:gd name="T5" fmla="*/ 138 h 762"/>
                <a:gd name="T6" fmla="*/ 271 w 561"/>
                <a:gd name="T7" fmla="*/ 77 h 762"/>
                <a:gd name="T8" fmla="*/ 70 w 561"/>
                <a:gd name="T9" fmla="*/ 118 h 762"/>
                <a:gd name="T10" fmla="*/ 70 w 561"/>
                <a:gd name="T11" fmla="*/ 31 h 762"/>
                <a:gd name="T12" fmla="*/ 284 w 561"/>
                <a:gd name="T13" fmla="*/ 0 h 762"/>
                <a:gd name="T14" fmla="*/ 516 w 561"/>
                <a:gd name="T15" fmla="*/ 76 h 762"/>
                <a:gd name="T16" fmla="*/ 558 w 561"/>
                <a:gd name="T17" fmla="*/ 200 h 762"/>
                <a:gd name="T18" fmla="*/ 561 w 561"/>
                <a:gd name="T19" fmla="*/ 290 h 762"/>
                <a:gd name="T20" fmla="*/ 561 w 561"/>
                <a:gd name="T21" fmla="*/ 727 h 762"/>
                <a:gd name="T22" fmla="*/ 293 w 561"/>
                <a:gd name="T23" fmla="*/ 762 h 762"/>
                <a:gd name="T24" fmla="*/ 83 w 561"/>
                <a:gd name="T25" fmla="*/ 720 h 762"/>
                <a:gd name="T26" fmla="*/ 0 w 561"/>
                <a:gd name="T27" fmla="*/ 558 h 762"/>
                <a:gd name="T28" fmla="*/ 96 w 561"/>
                <a:gd name="T29" fmla="*/ 363 h 762"/>
                <a:gd name="T30" fmla="*/ 336 w 561"/>
                <a:gd name="T31" fmla="*/ 297 h 762"/>
                <a:gd name="T32" fmla="*/ 437 w 561"/>
                <a:gd name="T33" fmla="*/ 286 h 762"/>
                <a:gd name="T34" fmla="*/ 437 w 561"/>
                <a:gd name="T35" fmla="*/ 356 h 762"/>
                <a:gd name="T36" fmla="*/ 267 w 561"/>
                <a:gd name="T37" fmla="*/ 382 h 762"/>
                <a:gd name="T38" fmla="*/ 127 w 561"/>
                <a:gd name="T39" fmla="*/ 545 h 762"/>
                <a:gd name="T40" fmla="*/ 168 w 561"/>
                <a:gd name="T41" fmla="*/ 650 h 762"/>
                <a:gd name="T42" fmla="*/ 312 w 561"/>
                <a:gd name="T43" fmla="*/ 687 h 762"/>
                <a:gd name="T44" fmla="*/ 437 w 561"/>
                <a:gd name="T45" fmla="*/ 670 h 762"/>
                <a:gd name="T46" fmla="*/ 437 w 561"/>
                <a:gd name="T47" fmla="*/ 356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3" name="Freeform 26"/>
            <p:cNvSpPr>
              <a:spLocks noEditPoints="1"/>
            </p:cNvSpPr>
            <p:nvPr userDrawn="1"/>
          </p:nvSpPr>
          <p:spPr bwMode="gray">
            <a:xfrm>
              <a:off x="4774" y="604"/>
              <a:ext cx="32" cy="61"/>
            </a:xfrm>
            <a:custGeom>
              <a:avLst/>
              <a:gdLst>
                <a:gd name="T0" fmla="*/ 123 w 567"/>
                <a:gd name="T1" fmla="*/ 711 h 1087"/>
                <a:gd name="T2" fmla="*/ 123 w 567"/>
                <a:gd name="T3" fmla="*/ 1087 h 1087"/>
                <a:gd name="T4" fmla="*/ 0 w 567"/>
                <a:gd name="T5" fmla="*/ 1087 h 1087"/>
                <a:gd name="T6" fmla="*/ 0 w 567"/>
                <a:gd name="T7" fmla="*/ 28 h 1087"/>
                <a:gd name="T8" fmla="*/ 249 w 567"/>
                <a:gd name="T9" fmla="*/ 0 h 1087"/>
                <a:gd name="T10" fmla="*/ 505 w 567"/>
                <a:gd name="T11" fmla="*/ 113 h 1087"/>
                <a:gd name="T12" fmla="*/ 567 w 567"/>
                <a:gd name="T13" fmla="*/ 379 h 1087"/>
                <a:gd name="T14" fmla="*/ 489 w 567"/>
                <a:gd name="T15" fmla="*/ 662 h 1087"/>
                <a:gd name="T16" fmla="*/ 274 w 567"/>
                <a:gd name="T17" fmla="*/ 762 h 1087"/>
                <a:gd name="T18" fmla="*/ 172 w 567"/>
                <a:gd name="T19" fmla="*/ 742 h 1087"/>
                <a:gd name="T20" fmla="*/ 123 w 567"/>
                <a:gd name="T21" fmla="*/ 711 h 1087"/>
                <a:gd name="T22" fmla="*/ 123 w 567"/>
                <a:gd name="T23" fmla="*/ 625 h 1087"/>
                <a:gd name="T24" fmla="*/ 260 w 567"/>
                <a:gd name="T25" fmla="*/ 687 h 1087"/>
                <a:gd name="T26" fmla="*/ 400 w 567"/>
                <a:gd name="T27" fmla="*/ 591 h 1087"/>
                <a:gd name="T28" fmla="*/ 441 w 567"/>
                <a:gd name="T29" fmla="*/ 378 h 1087"/>
                <a:gd name="T30" fmla="*/ 386 w 567"/>
                <a:gd name="T31" fmla="*/ 140 h 1087"/>
                <a:gd name="T32" fmla="*/ 230 w 567"/>
                <a:gd name="T33" fmla="*/ 74 h 1087"/>
                <a:gd name="T34" fmla="*/ 123 w 567"/>
                <a:gd name="T35" fmla="*/ 83 h 1087"/>
                <a:gd name="T36" fmla="*/ 123 w 567"/>
                <a:gd name="T37" fmla="*/ 625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4" name="Freeform 27"/>
            <p:cNvSpPr>
              <a:spLocks noEditPoints="1"/>
            </p:cNvSpPr>
            <p:nvPr userDrawn="1"/>
          </p:nvSpPr>
          <p:spPr bwMode="gray">
            <a:xfrm>
              <a:off x="4815" y="591"/>
              <a:ext cx="9" cy="55"/>
            </a:xfrm>
            <a:custGeom>
              <a:avLst/>
              <a:gdLst>
                <a:gd name="T0" fmla="*/ 75 w 150"/>
                <a:gd name="T1" fmla="*/ 0 h 987"/>
                <a:gd name="T2" fmla="*/ 131 w 150"/>
                <a:gd name="T3" fmla="*/ 25 h 987"/>
                <a:gd name="T4" fmla="*/ 150 w 150"/>
                <a:gd name="T5" fmla="*/ 76 h 987"/>
                <a:gd name="T6" fmla="*/ 126 w 150"/>
                <a:gd name="T7" fmla="*/ 132 h 987"/>
                <a:gd name="T8" fmla="*/ 74 w 150"/>
                <a:gd name="T9" fmla="*/ 151 h 987"/>
                <a:gd name="T10" fmla="*/ 19 w 150"/>
                <a:gd name="T11" fmla="*/ 127 h 987"/>
                <a:gd name="T12" fmla="*/ 0 w 150"/>
                <a:gd name="T13" fmla="*/ 75 h 987"/>
                <a:gd name="T14" fmla="*/ 24 w 150"/>
                <a:gd name="T15" fmla="*/ 20 h 987"/>
                <a:gd name="T16" fmla="*/ 75 w 150"/>
                <a:gd name="T17" fmla="*/ 0 h 987"/>
                <a:gd name="T18" fmla="*/ 15 w 150"/>
                <a:gd name="T19" fmla="*/ 987 h 987"/>
                <a:gd name="T20" fmla="*/ 15 w 150"/>
                <a:gd name="T21" fmla="*/ 265 h 987"/>
                <a:gd name="T22" fmla="*/ 138 w 150"/>
                <a:gd name="T23" fmla="*/ 265 h 987"/>
                <a:gd name="T24" fmla="*/ 138 w 150"/>
                <a:gd name="T25" fmla="*/ 987 h 987"/>
                <a:gd name="T26" fmla="*/ 15 w 150"/>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5" name="Freeform 28"/>
            <p:cNvSpPr>
              <a:spLocks/>
            </p:cNvSpPr>
            <p:nvPr userDrawn="1"/>
          </p:nvSpPr>
          <p:spPr bwMode="gray">
            <a:xfrm>
              <a:off x="4836" y="604"/>
              <a:ext cx="31" cy="42"/>
            </a:xfrm>
            <a:custGeom>
              <a:avLst/>
              <a:gdLst>
                <a:gd name="T0" fmla="*/ 0 w 548"/>
                <a:gd name="T1" fmla="*/ 742 h 742"/>
                <a:gd name="T2" fmla="*/ 0 w 548"/>
                <a:gd name="T3" fmla="*/ 28 h 742"/>
                <a:gd name="T4" fmla="*/ 289 w 548"/>
                <a:gd name="T5" fmla="*/ 0 h 742"/>
                <a:gd name="T6" fmla="*/ 526 w 548"/>
                <a:gd name="T7" fmla="*/ 113 h 742"/>
                <a:gd name="T8" fmla="*/ 548 w 548"/>
                <a:gd name="T9" fmla="*/ 299 h 742"/>
                <a:gd name="T10" fmla="*/ 548 w 548"/>
                <a:gd name="T11" fmla="*/ 742 h 742"/>
                <a:gd name="T12" fmla="*/ 424 w 548"/>
                <a:gd name="T13" fmla="*/ 742 h 742"/>
                <a:gd name="T14" fmla="*/ 424 w 548"/>
                <a:gd name="T15" fmla="*/ 306 h 742"/>
                <a:gd name="T16" fmla="*/ 403 w 548"/>
                <a:gd name="T17" fmla="*/ 134 h 742"/>
                <a:gd name="T18" fmla="*/ 277 w 548"/>
                <a:gd name="T19" fmla="*/ 74 h 742"/>
                <a:gd name="T20" fmla="*/ 123 w 548"/>
                <a:gd name="T21" fmla="*/ 90 h 742"/>
                <a:gd name="T22" fmla="*/ 123 w 548"/>
                <a:gd name="T23" fmla="*/ 742 h 742"/>
                <a:gd name="T24" fmla="*/ 0 w 548"/>
                <a:gd name="T25"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6" name="Freeform 29"/>
            <p:cNvSpPr>
              <a:spLocks noEditPoints="1"/>
            </p:cNvSpPr>
            <p:nvPr userDrawn="1"/>
          </p:nvSpPr>
          <p:spPr bwMode="gray">
            <a:xfrm>
              <a:off x="4876" y="604"/>
              <a:ext cx="32" cy="62"/>
            </a:xfrm>
            <a:custGeom>
              <a:avLst/>
              <a:gdLst>
                <a:gd name="T0" fmla="*/ 445 w 569"/>
                <a:gd name="T1" fmla="*/ 677 h 1098"/>
                <a:gd name="T2" fmla="*/ 399 w 569"/>
                <a:gd name="T3" fmla="*/ 721 h 1098"/>
                <a:gd name="T4" fmla="*/ 257 w 569"/>
                <a:gd name="T5" fmla="*/ 762 h 1098"/>
                <a:gd name="T6" fmla="*/ 97 w 569"/>
                <a:gd name="T7" fmla="*/ 708 h 1098"/>
                <a:gd name="T8" fmla="*/ 0 w 569"/>
                <a:gd name="T9" fmla="*/ 414 h 1098"/>
                <a:gd name="T10" fmla="*/ 71 w 569"/>
                <a:gd name="T11" fmla="*/ 131 h 1098"/>
                <a:gd name="T12" fmla="*/ 340 w 569"/>
                <a:gd name="T13" fmla="*/ 0 h 1098"/>
                <a:gd name="T14" fmla="*/ 569 w 569"/>
                <a:gd name="T15" fmla="*/ 28 h 1098"/>
                <a:gd name="T16" fmla="*/ 569 w 569"/>
                <a:gd name="T17" fmla="*/ 601 h 1098"/>
                <a:gd name="T18" fmla="*/ 555 w 569"/>
                <a:gd name="T19" fmla="*/ 843 h 1098"/>
                <a:gd name="T20" fmla="*/ 422 w 569"/>
                <a:gd name="T21" fmla="*/ 1052 h 1098"/>
                <a:gd name="T22" fmla="*/ 191 w 569"/>
                <a:gd name="T23" fmla="*/ 1098 h 1098"/>
                <a:gd name="T24" fmla="*/ 98 w 569"/>
                <a:gd name="T25" fmla="*/ 1092 h 1098"/>
                <a:gd name="T26" fmla="*/ 98 w 569"/>
                <a:gd name="T27" fmla="*/ 1018 h 1098"/>
                <a:gd name="T28" fmla="*/ 190 w 569"/>
                <a:gd name="T29" fmla="*/ 1024 h 1098"/>
                <a:gd name="T30" fmla="*/ 341 w 569"/>
                <a:gd name="T31" fmla="*/ 997 h 1098"/>
                <a:gd name="T32" fmla="*/ 434 w 569"/>
                <a:gd name="T33" fmla="*/ 858 h 1098"/>
                <a:gd name="T34" fmla="*/ 445 w 569"/>
                <a:gd name="T35" fmla="*/ 716 h 1098"/>
                <a:gd name="T36" fmla="*/ 445 w 569"/>
                <a:gd name="T37" fmla="*/ 677 h 1098"/>
                <a:gd name="T38" fmla="*/ 445 w 569"/>
                <a:gd name="T39" fmla="*/ 81 h 1098"/>
                <a:gd name="T40" fmla="*/ 353 w 569"/>
                <a:gd name="T41" fmla="*/ 74 h 1098"/>
                <a:gd name="T42" fmla="*/ 231 w 569"/>
                <a:gd name="T43" fmla="*/ 106 h 1098"/>
                <a:gd name="T44" fmla="*/ 152 w 569"/>
                <a:gd name="T45" fmla="*/ 233 h 1098"/>
                <a:gd name="T46" fmla="*/ 126 w 569"/>
                <a:gd name="T47" fmla="*/ 419 h 1098"/>
                <a:gd name="T48" fmla="*/ 174 w 569"/>
                <a:gd name="T49" fmla="*/ 633 h 1098"/>
                <a:gd name="T50" fmla="*/ 274 w 569"/>
                <a:gd name="T51" fmla="*/ 687 h 1098"/>
                <a:gd name="T52" fmla="*/ 371 w 569"/>
                <a:gd name="T53" fmla="*/ 654 h 1098"/>
                <a:gd name="T54" fmla="*/ 435 w 569"/>
                <a:gd name="T55" fmla="*/ 566 h 1098"/>
                <a:gd name="T56" fmla="*/ 445 w 569"/>
                <a:gd name="T57" fmla="*/ 483 h 1098"/>
                <a:gd name="T58" fmla="*/ 445 w 569"/>
                <a:gd name="T59" fmla="*/ 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7" name="Freeform 30"/>
            <p:cNvSpPr>
              <a:spLocks/>
            </p:cNvSpPr>
            <p:nvPr userDrawn="1"/>
          </p:nvSpPr>
          <p:spPr bwMode="gray">
            <a:xfrm>
              <a:off x="4939"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8" name="Freeform 31"/>
            <p:cNvSpPr>
              <a:spLocks noEditPoints="1"/>
            </p:cNvSpPr>
            <p:nvPr userDrawn="1"/>
          </p:nvSpPr>
          <p:spPr bwMode="gray">
            <a:xfrm>
              <a:off x="4963"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9" name="Freeform 32"/>
            <p:cNvSpPr>
              <a:spLocks/>
            </p:cNvSpPr>
            <p:nvPr userDrawn="1"/>
          </p:nvSpPr>
          <p:spPr bwMode="gray">
            <a:xfrm>
              <a:off x="5007" y="604"/>
              <a:ext cx="52" cy="42"/>
            </a:xfrm>
            <a:custGeom>
              <a:avLst/>
              <a:gdLst>
                <a:gd name="T0" fmla="*/ 0 w 933"/>
                <a:gd name="T1" fmla="*/ 742 h 742"/>
                <a:gd name="T2" fmla="*/ 0 w 933"/>
                <a:gd name="T3" fmla="*/ 28 h 742"/>
                <a:gd name="T4" fmla="*/ 267 w 933"/>
                <a:gd name="T5" fmla="*/ 0 h 742"/>
                <a:gd name="T6" fmla="*/ 460 w 933"/>
                <a:gd name="T7" fmla="*/ 46 h 742"/>
                <a:gd name="T8" fmla="*/ 691 w 933"/>
                <a:gd name="T9" fmla="*/ 0 h 742"/>
                <a:gd name="T10" fmla="*/ 912 w 933"/>
                <a:gd name="T11" fmla="*/ 114 h 742"/>
                <a:gd name="T12" fmla="*/ 933 w 933"/>
                <a:gd name="T13" fmla="*/ 299 h 742"/>
                <a:gd name="T14" fmla="*/ 933 w 933"/>
                <a:gd name="T15" fmla="*/ 742 h 742"/>
                <a:gd name="T16" fmla="*/ 809 w 933"/>
                <a:gd name="T17" fmla="*/ 742 h 742"/>
                <a:gd name="T18" fmla="*/ 809 w 933"/>
                <a:gd name="T19" fmla="*/ 306 h 742"/>
                <a:gd name="T20" fmla="*/ 790 w 933"/>
                <a:gd name="T21" fmla="*/ 135 h 742"/>
                <a:gd name="T22" fmla="*/ 675 w 933"/>
                <a:gd name="T23" fmla="*/ 74 h 742"/>
                <a:gd name="T24" fmla="*/ 528 w 933"/>
                <a:gd name="T25" fmla="*/ 108 h 742"/>
                <a:gd name="T26" fmla="*/ 528 w 933"/>
                <a:gd name="T27" fmla="*/ 742 h 742"/>
                <a:gd name="T28" fmla="*/ 405 w 933"/>
                <a:gd name="T29" fmla="*/ 742 h 742"/>
                <a:gd name="T30" fmla="*/ 405 w 933"/>
                <a:gd name="T31" fmla="*/ 301 h 742"/>
                <a:gd name="T32" fmla="*/ 385 w 933"/>
                <a:gd name="T33" fmla="*/ 135 h 742"/>
                <a:gd name="T34" fmla="*/ 267 w 933"/>
                <a:gd name="T35" fmla="*/ 74 h 742"/>
                <a:gd name="T36" fmla="*/ 124 w 933"/>
                <a:gd name="T37" fmla="*/ 90 h 742"/>
                <a:gd name="T38" fmla="*/ 124 w 933"/>
                <a:gd name="T39" fmla="*/ 742 h 742"/>
                <a:gd name="T40" fmla="*/ 0 w 933"/>
                <a:gd name="T41"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0" name="Freeform 33"/>
            <p:cNvSpPr>
              <a:spLocks noEditPoints="1"/>
            </p:cNvSpPr>
            <p:nvPr userDrawn="1"/>
          </p:nvSpPr>
          <p:spPr bwMode="gray">
            <a:xfrm>
              <a:off x="5069"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 name="Freeform 34"/>
            <p:cNvSpPr>
              <a:spLocks/>
            </p:cNvSpPr>
            <p:nvPr userDrawn="1"/>
          </p:nvSpPr>
          <p:spPr bwMode="gray">
            <a:xfrm>
              <a:off x="5113"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2" name="Freeform 35"/>
            <p:cNvSpPr>
              <a:spLocks/>
            </p:cNvSpPr>
            <p:nvPr userDrawn="1"/>
          </p:nvSpPr>
          <p:spPr bwMode="gray">
            <a:xfrm>
              <a:off x="5138"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3" name="Freeform 36"/>
            <p:cNvSpPr>
              <a:spLocks noEditPoints="1"/>
            </p:cNvSpPr>
            <p:nvPr userDrawn="1"/>
          </p:nvSpPr>
          <p:spPr bwMode="gray">
            <a:xfrm>
              <a:off x="5160" y="604"/>
              <a:ext cx="34" cy="43"/>
            </a:xfrm>
            <a:custGeom>
              <a:avLst/>
              <a:gdLst>
                <a:gd name="T0" fmla="*/ 304 w 607"/>
                <a:gd name="T1" fmla="*/ 0 h 762"/>
                <a:gd name="T2" fmla="*/ 534 w 607"/>
                <a:gd name="T3" fmla="*/ 103 h 762"/>
                <a:gd name="T4" fmla="*/ 607 w 607"/>
                <a:gd name="T5" fmla="*/ 381 h 762"/>
                <a:gd name="T6" fmla="*/ 534 w 607"/>
                <a:gd name="T7" fmla="*/ 659 h 762"/>
                <a:gd name="T8" fmla="*/ 305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 name="Freeform 37"/>
            <p:cNvSpPr>
              <a:spLocks/>
            </p:cNvSpPr>
            <p:nvPr userDrawn="1"/>
          </p:nvSpPr>
          <p:spPr bwMode="gray">
            <a:xfrm>
              <a:off x="5198" y="605"/>
              <a:ext cx="52" cy="41"/>
            </a:xfrm>
            <a:custGeom>
              <a:avLst/>
              <a:gdLst>
                <a:gd name="T0" fmla="*/ 204 w 929"/>
                <a:gd name="T1" fmla="*/ 722 h 722"/>
                <a:gd name="T2" fmla="*/ 0 w 929"/>
                <a:gd name="T3" fmla="*/ 0 h 722"/>
                <a:gd name="T4" fmla="*/ 124 w 929"/>
                <a:gd name="T5" fmla="*/ 0 h 722"/>
                <a:gd name="T6" fmla="*/ 277 w 929"/>
                <a:gd name="T7" fmla="*/ 588 h 722"/>
                <a:gd name="T8" fmla="*/ 412 w 929"/>
                <a:gd name="T9" fmla="*/ 0 h 722"/>
                <a:gd name="T10" fmla="*/ 534 w 929"/>
                <a:gd name="T11" fmla="*/ 0 h 722"/>
                <a:gd name="T12" fmla="*/ 676 w 929"/>
                <a:gd name="T13" fmla="*/ 588 h 722"/>
                <a:gd name="T14" fmla="*/ 828 w 929"/>
                <a:gd name="T15" fmla="*/ 0 h 722"/>
                <a:gd name="T16" fmla="*/ 929 w 929"/>
                <a:gd name="T17" fmla="*/ 0 h 722"/>
                <a:gd name="T18" fmla="*/ 726 w 929"/>
                <a:gd name="T19" fmla="*/ 722 h 722"/>
                <a:gd name="T20" fmla="*/ 603 w 929"/>
                <a:gd name="T21" fmla="*/ 722 h 722"/>
                <a:gd name="T22" fmla="*/ 495 w 929"/>
                <a:gd name="T23" fmla="*/ 255 h 722"/>
                <a:gd name="T24" fmla="*/ 468 w 929"/>
                <a:gd name="T25" fmla="*/ 107 h 722"/>
                <a:gd name="T26" fmla="*/ 440 w 929"/>
                <a:gd name="T27" fmla="*/ 254 h 722"/>
                <a:gd name="T28" fmla="*/ 332 w 929"/>
                <a:gd name="T29" fmla="*/ 722 h 722"/>
                <a:gd name="T30" fmla="*/ 204 w 929"/>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5" name="Freeform 38"/>
            <p:cNvSpPr>
              <a:spLocks/>
            </p:cNvSpPr>
            <p:nvPr userDrawn="1"/>
          </p:nvSpPr>
          <p:spPr bwMode="gray">
            <a:xfrm>
              <a:off x="5270" y="605"/>
              <a:ext cx="52" cy="41"/>
            </a:xfrm>
            <a:custGeom>
              <a:avLst/>
              <a:gdLst>
                <a:gd name="T0" fmla="*/ 204 w 930"/>
                <a:gd name="T1" fmla="*/ 722 h 722"/>
                <a:gd name="T2" fmla="*/ 0 w 930"/>
                <a:gd name="T3" fmla="*/ 0 h 722"/>
                <a:gd name="T4" fmla="*/ 125 w 930"/>
                <a:gd name="T5" fmla="*/ 0 h 722"/>
                <a:gd name="T6" fmla="*/ 277 w 930"/>
                <a:gd name="T7" fmla="*/ 588 h 722"/>
                <a:gd name="T8" fmla="*/ 412 w 930"/>
                <a:gd name="T9" fmla="*/ 0 h 722"/>
                <a:gd name="T10" fmla="*/ 535 w 930"/>
                <a:gd name="T11" fmla="*/ 0 h 722"/>
                <a:gd name="T12" fmla="*/ 676 w 930"/>
                <a:gd name="T13" fmla="*/ 588 h 722"/>
                <a:gd name="T14" fmla="*/ 829 w 930"/>
                <a:gd name="T15" fmla="*/ 0 h 722"/>
                <a:gd name="T16" fmla="*/ 930 w 930"/>
                <a:gd name="T17" fmla="*/ 0 h 722"/>
                <a:gd name="T18" fmla="*/ 726 w 930"/>
                <a:gd name="T19" fmla="*/ 722 h 722"/>
                <a:gd name="T20" fmla="*/ 604 w 930"/>
                <a:gd name="T21" fmla="*/ 722 h 722"/>
                <a:gd name="T22" fmla="*/ 495 w 930"/>
                <a:gd name="T23" fmla="*/ 255 h 722"/>
                <a:gd name="T24" fmla="*/ 468 w 930"/>
                <a:gd name="T25" fmla="*/ 107 h 722"/>
                <a:gd name="T26" fmla="*/ 441 w 930"/>
                <a:gd name="T27" fmla="*/ 254 h 722"/>
                <a:gd name="T28" fmla="*/ 332 w 930"/>
                <a:gd name="T29" fmla="*/ 722 h 722"/>
                <a:gd name="T30" fmla="*/ 204 w 930"/>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6" name="Freeform 39"/>
            <p:cNvSpPr>
              <a:spLocks noEditPoints="1"/>
            </p:cNvSpPr>
            <p:nvPr userDrawn="1"/>
          </p:nvSpPr>
          <p:spPr bwMode="gray">
            <a:xfrm>
              <a:off x="5329" y="591"/>
              <a:ext cx="9" cy="55"/>
            </a:xfrm>
            <a:custGeom>
              <a:avLst/>
              <a:gdLst>
                <a:gd name="T0" fmla="*/ 76 w 151"/>
                <a:gd name="T1" fmla="*/ 0 h 987"/>
                <a:gd name="T2" fmla="*/ 132 w 151"/>
                <a:gd name="T3" fmla="*/ 25 h 987"/>
                <a:gd name="T4" fmla="*/ 151 w 151"/>
                <a:gd name="T5" fmla="*/ 76 h 987"/>
                <a:gd name="T6" fmla="*/ 126 w 151"/>
                <a:gd name="T7" fmla="*/ 132 h 987"/>
                <a:gd name="T8" fmla="*/ 75 w 151"/>
                <a:gd name="T9" fmla="*/ 151 h 987"/>
                <a:gd name="T10" fmla="*/ 20 w 151"/>
                <a:gd name="T11" fmla="*/ 127 h 987"/>
                <a:gd name="T12" fmla="*/ 0 w 151"/>
                <a:gd name="T13" fmla="*/ 75 h 987"/>
                <a:gd name="T14" fmla="*/ 25 w 151"/>
                <a:gd name="T15" fmla="*/ 20 h 987"/>
                <a:gd name="T16" fmla="*/ 76 w 151"/>
                <a:gd name="T17" fmla="*/ 0 h 987"/>
                <a:gd name="T18" fmla="*/ 15 w 151"/>
                <a:gd name="T19" fmla="*/ 987 h 987"/>
                <a:gd name="T20" fmla="*/ 15 w 151"/>
                <a:gd name="T21" fmla="*/ 265 h 987"/>
                <a:gd name="T22" fmla="*/ 139 w 151"/>
                <a:gd name="T23" fmla="*/ 265 h 987"/>
                <a:gd name="T24" fmla="*/ 139 w 151"/>
                <a:gd name="T25" fmla="*/ 987 h 987"/>
                <a:gd name="T26" fmla="*/ 15 w 151"/>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7" name="Freeform 40"/>
            <p:cNvSpPr>
              <a:spLocks/>
            </p:cNvSpPr>
            <p:nvPr userDrawn="1"/>
          </p:nvSpPr>
          <p:spPr bwMode="gray">
            <a:xfrm>
              <a:off x="5350"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8" name="Freeform 41"/>
            <p:cNvSpPr>
              <a:spLocks/>
            </p:cNvSpPr>
            <p:nvPr userDrawn="1"/>
          </p:nvSpPr>
          <p:spPr bwMode="gray">
            <a:xfrm>
              <a:off x="5376" y="585"/>
              <a:ext cx="31"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 name="Freeform 42"/>
            <p:cNvSpPr>
              <a:spLocks/>
            </p:cNvSpPr>
            <p:nvPr userDrawn="1"/>
          </p:nvSpPr>
          <p:spPr bwMode="gray">
            <a:xfrm>
              <a:off x="5432" y="605"/>
              <a:ext cx="34" cy="60"/>
            </a:xfrm>
            <a:custGeom>
              <a:avLst/>
              <a:gdLst>
                <a:gd name="T0" fmla="*/ 15 w 34"/>
                <a:gd name="T1" fmla="*/ 41 h 60"/>
                <a:gd name="T2" fmla="*/ 0 w 34"/>
                <a:gd name="T3" fmla="*/ 0 h 60"/>
                <a:gd name="T4" fmla="*/ 7 w 34"/>
                <a:gd name="T5" fmla="*/ 0 h 60"/>
                <a:gd name="T6" fmla="*/ 18 w 34"/>
                <a:gd name="T7" fmla="*/ 33 h 60"/>
                <a:gd name="T8" fmla="*/ 28 w 34"/>
                <a:gd name="T9" fmla="*/ 0 h 60"/>
                <a:gd name="T10" fmla="*/ 34 w 34"/>
                <a:gd name="T11" fmla="*/ 0 h 60"/>
                <a:gd name="T12" fmla="*/ 14 w 34"/>
                <a:gd name="T13" fmla="*/ 60 h 60"/>
                <a:gd name="T14" fmla="*/ 8 w 34"/>
                <a:gd name="T15" fmla="*/ 60 h 60"/>
                <a:gd name="T16" fmla="*/ 15 w 34"/>
                <a:gd name="T17"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0" name="Freeform 43"/>
            <p:cNvSpPr>
              <a:spLocks noEditPoints="1"/>
            </p:cNvSpPr>
            <p:nvPr userDrawn="1"/>
          </p:nvSpPr>
          <p:spPr bwMode="gray">
            <a:xfrm>
              <a:off x="5470"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 name="Freeform 44"/>
            <p:cNvSpPr>
              <a:spLocks/>
            </p:cNvSpPr>
            <p:nvPr userDrawn="1"/>
          </p:nvSpPr>
          <p:spPr bwMode="gray">
            <a:xfrm>
              <a:off x="5514" y="605"/>
              <a:ext cx="29" cy="42"/>
            </a:xfrm>
            <a:custGeom>
              <a:avLst/>
              <a:gdLst>
                <a:gd name="T0" fmla="*/ 0 w 527"/>
                <a:gd name="T1" fmla="*/ 0 h 742"/>
                <a:gd name="T2" fmla="*/ 123 w 527"/>
                <a:gd name="T3" fmla="*/ 0 h 742"/>
                <a:gd name="T4" fmla="*/ 123 w 527"/>
                <a:gd name="T5" fmla="*/ 445 h 742"/>
                <a:gd name="T6" fmla="*/ 145 w 527"/>
                <a:gd name="T7" fmla="*/ 609 h 742"/>
                <a:gd name="T8" fmla="*/ 197 w 527"/>
                <a:gd name="T9" fmla="*/ 656 h 742"/>
                <a:gd name="T10" fmla="*/ 276 w 527"/>
                <a:gd name="T11" fmla="*/ 667 h 742"/>
                <a:gd name="T12" fmla="*/ 403 w 527"/>
                <a:gd name="T13" fmla="*/ 648 h 742"/>
                <a:gd name="T14" fmla="*/ 403 w 527"/>
                <a:gd name="T15" fmla="*/ 0 h 742"/>
                <a:gd name="T16" fmla="*/ 527 w 527"/>
                <a:gd name="T17" fmla="*/ 0 h 742"/>
                <a:gd name="T18" fmla="*/ 527 w 527"/>
                <a:gd name="T19" fmla="*/ 710 h 742"/>
                <a:gd name="T20" fmla="*/ 269 w 527"/>
                <a:gd name="T21" fmla="*/ 742 h 742"/>
                <a:gd name="T22" fmla="*/ 86 w 527"/>
                <a:gd name="T23" fmla="*/ 703 h 742"/>
                <a:gd name="T24" fmla="*/ 6 w 527"/>
                <a:gd name="T25" fmla="*/ 567 h 742"/>
                <a:gd name="T26" fmla="*/ 0 w 527"/>
                <a:gd name="T27" fmla="*/ 454 h 742"/>
                <a:gd name="T28" fmla="*/ 0 w 527"/>
                <a:gd name="T29"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647173" name="Rectangle 5"/>
          <p:cNvSpPr>
            <a:spLocks noGrp="1" noChangeArrowheads="1"/>
          </p:cNvSpPr>
          <p:nvPr>
            <p:ph type="subTitle" idx="1"/>
          </p:nvPr>
        </p:nvSpPr>
        <p:spPr bwMode="gray">
          <a:xfrm>
            <a:off x="323850" y="3429001"/>
            <a:ext cx="7920038" cy="1338263"/>
          </a:xfrm>
        </p:spPr>
        <p:txBody>
          <a:bodyPr/>
          <a:lstStyle>
            <a:lvl1pPr marL="0" indent="0">
              <a:lnSpc>
                <a:spcPct val="100000"/>
              </a:lnSpc>
              <a:spcBef>
                <a:spcPct val="0"/>
              </a:spcBef>
              <a:spcAft>
                <a:spcPct val="0"/>
              </a:spcAft>
              <a:buFont typeface="Wingdings" pitchFamily="2" charset="2"/>
              <a:buNone/>
              <a:defRPr sz="2800"/>
            </a:lvl1pPr>
          </a:lstStyle>
          <a:p>
            <a:pPr lvl="0"/>
            <a:r>
              <a:rPr lang="ja-JP" altLang="en-US" noProof="0" dirty="0" smtClean="0"/>
              <a:t>マスタ サブタイトルの書式設定</a:t>
            </a:r>
          </a:p>
        </p:txBody>
      </p:sp>
      <p:sp>
        <p:nvSpPr>
          <p:cNvPr id="647174" name="Rectangle 6"/>
          <p:cNvSpPr>
            <a:spLocks noGrp="1" noChangeArrowheads="1"/>
          </p:cNvSpPr>
          <p:nvPr>
            <p:ph type="ctrTitle"/>
          </p:nvPr>
        </p:nvSpPr>
        <p:spPr bwMode="gray">
          <a:xfrm>
            <a:off x="323850" y="1303736"/>
            <a:ext cx="7920038" cy="1770459"/>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chemeClr val="tx1"/>
                </a:solidFill>
              </a:defRPr>
            </a:lvl1pPr>
          </a:lstStyle>
          <a:p>
            <a:pPr lvl="0"/>
            <a:r>
              <a:rPr lang="en-US" altLang="ja-JP" noProof="0" dirty="0" smtClean="0"/>
              <a:t/>
            </a:r>
            <a:br>
              <a:rPr lang="en-US" altLang="ja-JP" noProof="0" dirty="0" smtClean="0"/>
            </a:br>
            <a:r>
              <a:rPr lang="ja-JP" altLang="en-US" noProof="0" dirty="0" smtClean="0"/>
              <a:t>マスタ タイトルの書式設定</a:t>
            </a:r>
            <a:endParaRPr lang="de-DE" altLang="ja-JP" noProof="0" dirty="0" smtClean="0"/>
          </a:p>
        </p:txBody>
      </p:sp>
      <p:sp>
        <p:nvSpPr>
          <p:cNvPr id="647215" name="Rectangle 47"/>
          <p:cNvSpPr>
            <a:spLocks noGrp="1" noChangeArrowheads="1"/>
          </p:cNvSpPr>
          <p:nvPr>
            <p:ph type="ftr" sz="quarter" idx="3"/>
          </p:nvPr>
        </p:nvSpPr>
        <p:spPr bwMode="gray"/>
        <p:txBody>
          <a:bodyPr/>
          <a:lstStyle>
            <a:lvl1pPr>
              <a:defRPr/>
            </a:lvl1pPr>
          </a:lstStyle>
          <a:p>
            <a:r>
              <a:rPr lang="en-US" altLang="ja-JP" smtClean="0"/>
              <a:t>Copyright 2019 FUJITSU SEMICONDUCTOR LIMITED</a:t>
            </a:r>
            <a:endParaRPr lang="de-DE" altLang="ja-JP"/>
          </a:p>
        </p:txBody>
      </p:sp>
      <p:pic>
        <p:nvPicPr>
          <p:cNvPr id="2" name="BP_INTERNAL USE ONLY"/>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92089" y="4998245"/>
            <a:ext cx="1583789" cy="144119"/>
          </a:xfrm>
          <a:prstGeom prst="rect">
            <a:avLst/>
          </a:prstGeom>
        </p:spPr>
      </p:pic>
      <p:sp>
        <p:nvSpPr>
          <p:cNvPr id="72" name="Rectangle 29"/>
          <p:cNvSpPr>
            <a:spLocks noGrp="1" noChangeArrowheads="1"/>
          </p:cNvSpPr>
          <p:nvPr>
            <p:ph type="sldNum" sz="quarter" idx="4"/>
          </p:nvPr>
        </p:nvSpPr>
        <p:spPr bwMode="gray">
          <a:xfrm>
            <a:off x="4300538" y="4989911"/>
            <a:ext cx="539750" cy="15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fontAlgn="base">
              <a:defRPr kumimoji="0" sz="800">
                <a:solidFill>
                  <a:schemeClr val="bg1"/>
                </a:solidFill>
                <a:latin typeface="+mn-lt"/>
              </a:defRPr>
            </a:lvl1pPr>
          </a:lstStyle>
          <a:p>
            <a:fld id="{E5C4FF1C-8F5E-4BC8-BCAF-207649A9C157}" type="slidenum">
              <a:rPr lang="de-DE" altLang="ja-JP" smtClean="0"/>
              <a:pPr/>
              <a:t>‹#›</a:t>
            </a:fld>
            <a:endParaRPr lang="de-DE" altLang="ja-JP"/>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31E7E3D4-71B0-43A5-8E6F-CDB42A74FCEA}" type="slidenum">
              <a:rPr lang="ja-JP" altLang="de-DE">
                <a:solidFill>
                  <a:srgbClr val="000000"/>
                </a:solidFill>
              </a:rPr>
              <a:pPr/>
              <a:t>‹#›</a:t>
            </a:fld>
            <a:endParaRPr lang="de-DE" altLang="ja-JP">
              <a:solidFill>
                <a:srgbClr val="000000"/>
              </a:solidFill>
            </a:endParaRPr>
          </a:p>
        </p:txBody>
      </p:sp>
    </p:spTree>
    <p:extLst>
      <p:ext uri="{BB962C8B-B14F-4D97-AF65-F5344CB8AC3E}">
        <p14:creationId xmlns:p14="http://schemas.microsoft.com/office/powerpoint/2010/main" val="3785611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8275" y="652464"/>
            <a:ext cx="4316413" cy="41945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88" y="652464"/>
            <a:ext cx="4318000" cy="41945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1713704D-89B3-4731-B545-4C9C6CCDCAF4}" type="slidenum">
              <a:rPr lang="ja-JP" altLang="de-DE">
                <a:solidFill>
                  <a:srgbClr val="000000"/>
                </a:solidFill>
              </a:rPr>
              <a:pPr/>
              <a:t>‹#›</a:t>
            </a:fld>
            <a:endParaRPr lang="de-DE" altLang="ja-JP">
              <a:solidFill>
                <a:srgbClr val="000000"/>
              </a:solidFill>
            </a:endParaRPr>
          </a:p>
        </p:txBody>
      </p:sp>
    </p:spTree>
    <p:extLst>
      <p:ext uri="{BB962C8B-B14F-4D97-AF65-F5344CB8AC3E}">
        <p14:creationId xmlns:p14="http://schemas.microsoft.com/office/powerpoint/2010/main" val="3253296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C71D97A6-7641-40A3-9F10-0FFB96C304DF}" type="slidenum">
              <a:rPr lang="ja-JP" altLang="de-DE">
                <a:solidFill>
                  <a:srgbClr val="000000"/>
                </a:solidFill>
              </a:rPr>
              <a:pPr/>
              <a:t>‹#›</a:t>
            </a:fld>
            <a:endParaRPr lang="de-DE" altLang="ja-JP">
              <a:solidFill>
                <a:srgbClr val="000000"/>
              </a:solidFill>
            </a:endParaRPr>
          </a:p>
        </p:txBody>
      </p:sp>
    </p:spTree>
    <p:extLst>
      <p:ext uri="{BB962C8B-B14F-4D97-AF65-F5344CB8AC3E}">
        <p14:creationId xmlns:p14="http://schemas.microsoft.com/office/powerpoint/2010/main" val="1396843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C164E814-9446-4CE1-8CA1-AF38C8D6ED9E}" type="slidenum">
              <a:rPr lang="ja-JP" altLang="de-DE">
                <a:solidFill>
                  <a:srgbClr val="000000"/>
                </a:solidFill>
              </a:rPr>
              <a:pPr/>
              <a:t>‹#›</a:t>
            </a:fld>
            <a:endParaRPr lang="de-DE" altLang="ja-JP">
              <a:solidFill>
                <a:srgbClr val="000000"/>
              </a:solidFill>
            </a:endParaRPr>
          </a:p>
        </p:txBody>
      </p:sp>
    </p:spTree>
    <p:extLst>
      <p:ext uri="{BB962C8B-B14F-4D97-AF65-F5344CB8AC3E}">
        <p14:creationId xmlns:p14="http://schemas.microsoft.com/office/powerpoint/2010/main" val="1575454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728FAA05-772C-483E-88B0-EAF11B4C8D29}" type="slidenum">
              <a:rPr lang="ja-JP" altLang="de-DE">
                <a:solidFill>
                  <a:srgbClr val="000000"/>
                </a:solidFill>
              </a:rPr>
              <a:pPr/>
              <a:t>‹#›</a:t>
            </a:fld>
            <a:endParaRPr lang="de-DE" altLang="ja-JP">
              <a:solidFill>
                <a:srgbClr val="000000"/>
              </a:solidFill>
            </a:endParaRPr>
          </a:p>
        </p:txBody>
      </p:sp>
    </p:spTree>
    <p:extLst>
      <p:ext uri="{BB962C8B-B14F-4D97-AF65-F5344CB8AC3E}">
        <p14:creationId xmlns:p14="http://schemas.microsoft.com/office/powerpoint/2010/main" val="3143652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DB2AD902-B1E8-449B-9F3F-F32C79CAF2BE}" type="slidenum">
              <a:rPr lang="ja-JP" altLang="de-DE">
                <a:solidFill>
                  <a:srgbClr val="000000"/>
                </a:solidFill>
              </a:rPr>
              <a:pPr/>
              <a:t>‹#›</a:t>
            </a:fld>
            <a:endParaRPr lang="de-DE" altLang="ja-JP">
              <a:solidFill>
                <a:srgbClr val="000000"/>
              </a:solidFill>
            </a:endParaRPr>
          </a:p>
        </p:txBody>
      </p:sp>
    </p:spTree>
    <p:extLst>
      <p:ext uri="{BB962C8B-B14F-4D97-AF65-F5344CB8AC3E}">
        <p14:creationId xmlns:p14="http://schemas.microsoft.com/office/powerpoint/2010/main" val="2712172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DD0F7CD6-8312-4167-B501-B75DD1C18734}" type="slidenum">
              <a:rPr lang="ja-JP" altLang="de-DE">
                <a:solidFill>
                  <a:srgbClr val="000000"/>
                </a:solidFill>
              </a:rPr>
              <a:pPr/>
              <a:t>‹#›</a:t>
            </a:fld>
            <a:endParaRPr lang="de-DE" altLang="ja-JP">
              <a:solidFill>
                <a:srgbClr val="000000"/>
              </a:solidFill>
            </a:endParaRPr>
          </a:p>
        </p:txBody>
      </p:sp>
    </p:spTree>
    <p:extLst>
      <p:ext uri="{BB962C8B-B14F-4D97-AF65-F5344CB8AC3E}">
        <p14:creationId xmlns:p14="http://schemas.microsoft.com/office/powerpoint/2010/main" val="4237951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7299450D-F3A4-49F2-BC24-C48BEF4F3D70}" type="slidenum">
              <a:rPr lang="ja-JP" altLang="de-DE">
                <a:solidFill>
                  <a:srgbClr val="000000"/>
                </a:solidFill>
              </a:rPr>
              <a:pPr/>
              <a:t>‹#›</a:t>
            </a:fld>
            <a:endParaRPr lang="de-DE" altLang="ja-JP">
              <a:solidFill>
                <a:srgbClr val="000000"/>
              </a:solidFill>
            </a:endParaRPr>
          </a:p>
        </p:txBody>
      </p:sp>
    </p:spTree>
    <p:extLst>
      <p:ext uri="{BB962C8B-B14F-4D97-AF65-F5344CB8AC3E}">
        <p14:creationId xmlns:p14="http://schemas.microsoft.com/office/powerpoint/2010/main" val="3299493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9578" y="-1191"/>
            <a:ext cx="2195513" cy="48482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8275" y="-1191"/>
            <a:ext cx="6438900" cy="48482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8C1C0644-0CFE-411A-A14C-5D026166A10F}" type="slidenum">
              <a:rPr lang="ja-JP" altLang="de-DE">
                <a:solidFill>
                  <a:srgbClr val="000000"/>
                </a:solidFill>
              </a:rPr>
              <a:pPr/>
              <a:t>‹#›</a:t>
            </a:fld>
            <a:endParaRPr lang="de-DE" altLang="ja-JP">
              <a:solidFill>
                <a:srgbClr val="000000"/>
              </a:solidFill>
            </a:endParaRPr>
          </a:p>
        </p:txBody>
      </p:sp>
    </p:spTree>
    <p:extLst>
      <p:ext uri="{BB962C8B-B14F-4D97-AF65-F5344CB8AC3E}">
        <p14:creationId xmlns:p14="http://schemas.microsoft.com/office/powerpoint/2010/main" val="3466439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 y="-1191"/>
            <a:ext cx="7970838" cy="520304"/>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7150" y="573883"/>
            <a:ext cx="4432300" cy="43362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573883"/>
            <a:ext cx="4432300" cy="43362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6"/>
          <p:cNvSpPr>
            <a:spLocks noGrp="1" noChangeArrowheads="1"/>
          </p:cNvSpPr>
          <p:nvPr>
            <p:ph type="ftr" sz="quarter" idx="10"/>
          </p:nvPr>
        </p:nvSpPr>
        <p:spPr>
          <a:ln/>
        </p:spPr>
        <p:txBody>
          <a:bodyPr/>
          <a:lstStyle>
            <a:lvl1pPr>
              <a:defRPr/>
            </a:lvl1pPr>
          </a:lstStyle>
          <a:p>
            <a:pPr>
              <a:defRPr/>
            </a:pPr>
            <a:r>
              <a:rPr lang="en-US" altLang="ja-JP" smtClean="0">
                <a:solidFill>
                  <a:srgbClr val="000000"/>
                </a:solidFill>
              </a:rPr>
              <a:t>Copyright 2019 FUJITSU SEMICONDUCTOR LIMITED</a:t>
            </a:r>
            <a:endParaRPr lang="en-US" altLang="ja-JP" dirty="0">
              <a:solidFill>
                <a:srgbClr val="000000"/>
              </a:solidFill>
            </a:endParaRPr>
          </a:p>
        </p:txBody>
      </p:sp>
      <p:sp>
        <p:nvSpPr>
          <p:cNvPr id="6" name="Rectangle 58"/>
          <p:cNvSpPr>
            <a:spLocks noGrp="1" noChangeArrowheads="1"/>
          </p:cNvSpPr>
          <p:nvPr>
            <p:ph type="sldNum" sz="quarter" idx="11"/>
          </p:nvPr>
        </p:nvSpPr>
        <p:spPr>
          <a:ln/>
        </p:spPr>
        <p:txBody>
          <a:bodyPr/>
          <a:lstStyle>
            <a:lvl1pPr>
              <a:defRPr/>
            </a:lvl1pPr>
          </a:lstStyle>
          <a:p>
            <a:pPr>
              <a:defRPr/>
            </a:pPr>
            <a:fld id="{46624DA4-F5E8-4861-BCC1-2E342BB084A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0050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中表紙">
    <p:spTree>
      <p:nvGrpSpPr>
        <p:cNvPr id="1" name=""/>
        <p:cNvGrpSpPr/>
        <p:nvPr/>
      </p:nvGrpSpPr>
      <p:grpSpPr>
        <a:xfrm>
          <a:off x="0" y="0"/>
          <a:ext cx="0" cy="0"/>
          <a:chOff x="0" y="0"/>
          <a:chExt cx="0" cy="0"/>
        </a:xfrm>
      </p:grpSpPr>
      <p:grpSp>
        <p:nvGrpSpPr>
          <p:cNvPr id="39" name="Group 84" descr="F_Tool_Middle_Cover"/>
          <p:cNvGrpSpPr>
            <a:grpSpLocks/>
          </p:cNvGrpSpPr>
          <p:nvPr userDrawn="1"/>
        </p:nvGrpSpPr>
        <p:grpSpPr bwMode="gray">
          <a:xfrm>
            <a:off x="0" y="1"/>
            <a:ext cx="9144000" cy="2934891"/>
            <a:chOff x="0" y="0"/>
            <a:chExt cx="5760" cy="2465"/>
          </a:xfrm>
        </p:grpSpPr>
        <p:pic>
          <p:nvPicPr>
            <p:cNvPr id="40" name="Picture 39" descr="MiddleGray_L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0"/>
              <a:ext cx="5760" cy="2465"/>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3"/>
            <p:cNvGrpSpPr>
              <a:grpSpLocks noChangeAspect="1"/>
            </p:cNvGrpSpPr>
            <p:nvPr/>
          </p:nvGrpSpPr>
          <p:grpSpPr bwMode="gray">
            <a:xfrm>
              <a:off x="4604" y="117"/>
              <a:ext cx="1038" cy="580"/>
              <a:chOff x="4604" y="117"/>
              <a:chExt cx="1038" cy="580"/>
            </a:xfrm>
          </p:grpSpPr>
          <p:sp>
            <p:nvSpPr>
              <p:cNvPr id="42" name="AutoShape 42"/>
              <p:cNvSpPr>
                <a:spLocks noChangeAspect="1" noChangeArrowheads="1" noTextEdit="1"/>
              </p:cNvSpPr>
              <p:nvPr/>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43" name="Freeform 44"/>
              <p:cNvSpPr>
                <a:spLocks/>
              </p:cNvSpPr>
              <p:nvPr/>
            </p:nvSpPr>
            <p:spPr bwMode="gray">
              <a:xfrm>
                <a:off x="5115" y="216"/>
                <a:ext cx="132" cy="10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 name="Freeform 45"/>
              <p:cNvSpPr>
                <a:spLocks/>
              </p:cNvSpPr>
              <p:nvPr/>
            </p:nvSpPr>
            <p:spPr bwMode="gray">
              <a:xfrm>
                <a:off x="4899" y="327"/>
                <a:ext cx="91" cy="148"/>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5" name="Freeform 46"/>
              <p:cNvSpPr>
                <a:spLocks/>
              </p:cNvSpPr>
              <p:nvPr/>
            </p:nvSpPr>
            <p:spPr bwMode="gray">
              <a:xfrm>
                <a:off x="5114" y="327"/>
                <a:ext cx="60" cy="207"/>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 name="Freeform 47"/>
              <p:cNvSpPr>
                <a:spLocks/>
              </p:cNvSpPr>
              <p:nvPr/>
            </p:nvSpPr>
            <p:spPr bwMode="gray">
              <a:xfrm>
                <a:off x="5180" y="327"/>
                <a:ext cx="47" cy="148"/>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 name="Freeform 48"/>
              <p:cNvSpPr>
                <a:spLocks/>
              </p:cNvSpPr>
              <p:nvPr/>
            </p:nvSpPr>
            <p:spPr bwMode="gray">
              <a:xfrm>
                <a:off x="5227" y="327"/>
                <a:ext cx="111" cy="148"/>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 name="Freeform 49"/>
              <p:cNvSpPr>
                <a:spLocks/>
              </p:cNvSpPr>
              <p:nvPr/>
            </p:nvSpPr>
            <p:spPr bwMode="gray">
              <a:xfrm>
                <a:off x="5429" y="327"/>
                <a:ext cx="124" cy="151"/>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 name="Freeform 50"/>
              <p:cNvSpPr>
                <a:spLocks/>
              </p:cNvSpPr>
              <p:nvPr/>
            </p:nvSpPr>
            <p:spPr bwMode="gray">
              <a:xfrm>
                <a:off x="4994" y="327"/>
                <a:ext cx="125" cy="151"/>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 name="Freeform 51"/>
              <p:cNvSpPr>
                <a:spLocks/>
              </p:cNvSpPr>
              <p:nvPr/>
            </p:nvSpPr>
            <p:spPr bwMode="gray">
              <a:xfrm>
                <a:off x="5333" y="324"/>
                <a:ext cx="95" cy="154"/>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
        <p:nvSpPr>
          <p:cNvPr id="647173" name="Rectangle 5"/>
          <p:cNvSpPr>
            <a:spLocks noGrp="1" noChangeArrowheads="1"/>
          </p:cNvSpPr>
          <p:nvPr>
            <p:ph type="subTitle" idx="1" hasCustomPrompt="1"/>
          </p:nvPr>
        </p:nvSpPr>
        <p:spPr bwMode="gray">
          <a:xfrm>
            <a:off x="323850" y="2772900"/>
            <a:ext cx="7923600" cy="1946700"/>
          </a:xfrm>
        </p:spPr>
        <p:txBody>
          <a:bodyPr/>
          <a:lstStyle>
            <a:lvl1pPr marL="304800" marR="0" indent="-304800" algn="l" defTabSz="457200" rtl="0" eaLnBrk="1" fontAlgn="base" latinLnBrk="0" hangingPunct="1">
              <a:lnSpc>
                <a:spcPct val="100000"/>
              </a:lnSpc>
              <a:spcBef>
                <a:spcPct val="10000"/>
              </a:spcBef>
              <a:spcAft>
                <a:spcPct val="10000"/>
              </a:spcAft>
              <a:buClr>
                <a:srgbClr val="87867E"/>
              </a:buClr>
              <a:buSzTx/>
              <a:buFont typeface="Wingdings" pitchFamily="2" charset="2"/>
              <a:buChar char="n"/>
              <a:tabLst/>
              <a:defRPr sz="2400"/>
            </a:lvl1pPr>
          </a:lstStyle>
          <a:p>
            <a:pPr lvl="0"/>
            <a:r>
              <a:rPr lang="ja-JP" altLang="en-US" noProof="0" dirty="0" smtClean="0"/>
              <a:t>マスタ サブタイトルの書式設定</a:t>
            </a:r>
            <a:endParaRPr kumimoji="1" lang="de-DE" altLang="ja-JP" sz="2400" b="0" i="0" u="none" strike="noStrike" kern="0" cap="none" spc="0" normalizeH="0" baseline="0" noProof="0" dirty="0">
              <a:ln>
                <a:noFill/>
              </a:ln>
              <a:solidFill>
                <a:srgbClr val="000000"/>
              </a:solidFill>
              <a:effectLst/>
              <a:uLnTx/>
              <a:uFillTx/>
              <a:latin typeface="+mn-lt"/>
              <a:ea typeface="+mn-ea"/>
              <a:cs typeface="+mn-cs"/>
            </a:endParaRPr>
          </a:p>
        </p:txBody>
      </p:sp>
      <p:sp>
        <p:nvSpPr>
          <p:cNvPr id="647174" name="Rectangle 6"/>
          <p:cNvSpPr>
            <a:spLocks noGrp="1" noChangeArrowheads="1"/>
          </p:cNvSpPr>
          <p:nvPr>
            <p:ph type="ctrTitle" hasCustomPrompt="1"/>
          </p:nvPr>
        </p:nvSpPr>
        <p:spPr bwMode="gray">
          <a:xfrm>
            <a:off x="323850" y="1331100"/>
            <a:ext cx="7923600" cy="1080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chemeClr val="tx1"/>
                </a:solidFill>
              </a:defRPr>
            </a:lvl1pPr>
          </a:lstStyle>
          <a:p>
            <a:pPr lvl="0"/>
            <a:r>
              <a:rPr lang="en-US" altLang="ja-JP" noProof="0" dirty="0" smtClean="0"/>
              <a:t/>
            </a:r>
            <a:br>
              <a:rPr lang="en-US" altLang="ja-JP" noProof="0" dirty="0" smtClean="0"/>
            </a:br>
            <a:r>
              <a:rPr lang="ja-JP" altLang="en-US" noProof="0" dirty="0" smtClean="0"/>
              <a:t>マスタ タイトルの書式設定</a:t>
            </a:r>
            <a:endParaRPr lang="de-DE" altLang="ja-JP" noProof="0" dirty="0" smtClean="0"/>
          </a:p>
        </p:txBody>
      </p:sp>
      <p:sp>
        <p:nvSpPr>
          <p:cNvPr id="647215" name="Rectangle 47"/>
          <p:cNvSpPr>
            <a:spLocks noGrp="1" noChangeArrowheads="1"/>
          </p:cNvSpPr>
          <p:nvPr>
            <p:ph type="ftr" sz="quarter" idx="3"/>
          </p:nvPr>
        </p:nvSpPr>
        <p:spPr bwMode="gray"/>
        <p:txBody>
          <a:bodyPr/>
          <a:lstStyle>
            <a:lvl1pPr>
              <a:defRPr/>
            </a:lvl1pPr>
          </a:lstStyle>
          <a:p>
            <a:r>
              <a:rPr lang="en-US" altLang="ja-JP" smtClean="0"/>
              <a:t>Copyright 2019 FUJITSU SEMICONDUCTOR LIMITED</a:t>
            </a:r>
            <a:endParaRPr lang="de-DE" altLang="ja-JP"/>
          </a:p>
        </p:txBody>
      </p:sp>
      <p:pic>
        <p:nvPicPr>
          <p:cNvPr id="2" name="BP_INTERNAL USE ONLY"/>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92089" y="4998245"/>
            <a:ext cx="1583789" cy="144119"/>
          </a:xfrm>
          <a:prstGeom prst="rect">
            <a:avLst/>
          </a:prstGeom>
        </p:spPr>
      </p:pic>
      <p:sp>
        <p:nvSpPr>
          <p:cNvPr id="51" name="Line 4"/>
          <p:cNvSpPr>
            <a:spLocks noChangeShapeType="1"/>
          </p:cNvSpPr>
          <p:nvPr userDrawn="1"/>
        </p:nvSpPr>
        <p:spPr bwMode="gray">
          <a:xfrm>
            <a:off x="0" y="4974431"/>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Rectangle 29"/>
          <p:cNvSpPr>
            <a:spLocks noGrp="1" noChangeArrowheads="1"/>
          </p:cNvSpPr>
          <p:nvPr>
            <p:ph type="sldNum" sz="quarter" idx="4"/>
          </p:nvPr>
        </p:nvSpPr>
        <p:spPr bwMode="gray">
          <a:xfrm>
            <a:off x="4300538" y="4989911"/>
            <a:ext cx="539750" cy="15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fontAlgn="base">
              <a:defRPr kumimoji="0" sz="800">
                <a:solidFill>
                  <a:schemeClr val="tx1"/>
                </a:solidFill>
                <a:latin typeface="+mn-lt"/>
              </a:defRPr>
            </a:lvl1pPr>
          </a:lstStyle>
          <a:p>
            <a:fld id="{E5C4FF1C-8F5E-4BC8-BCAF-207649A9C157}" type="slidenum">
              <a:rPr lang="de-DE" altLang="ja-JP"/>
              <a:pPr/>
              <a:t>‹#›</a:t>
            </a:fld>
            <a:endParaRPr lang="de-DE" altLang="ja-JP"/>
          </a:p>
        </p:txBody>
      </p:sp>
    </p:spTree>
    <p:extLst>
      <p:ext uri="{BB962C8B-B14F-4D97-AF65-F5344CB8AC3E}">
        <p14:creationId xmlns:p14="http://schemas.microsoft.com/office/powerpoint/2010/main" val="31489048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bwMode="gray"/>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endParaRPr lang="ja-JP" altLang="en-US" dirty="0"/>
          </a:p>
        </p:txBody>
      </p:sp>
      <p:sp>
        <p:nvSpPr>
          <p:cNvPr id="4" name="スライド番号プレースホルダー 3"/>
          <p:cNvSpPr>
            <a:spLocks noGrp="1"/>
          </p:cNvSpPr>
          <p:nvPr>
            <p:ph type="sldNum" sz="quarter" idx="10"/>
          </p:nvPr>
        </p:nvSpPr>
        <p:spPr bwMode="gray"/>
        <p:txBody>
          <a:bodyPr/>
          <a:lstStyle>
            <a:lvl1pPr>
              <a:defRPr/>
            </a:lvl1pPr>
          </a:lstStyle>
          <a:p>
            <a:fld id="{DE2B87E1-F9DF-4BEE-B07D-635D26011F4B}" type="slidenum">
              <a:rPr lang="de-DE" altLang="ja-JP"/>
              <a:pPr/>
              <a:t>‹#›</a:t>
            </a:fld>
            <a:endParaRPr lang="de-DE" altLang="ja-JP"/>
          </a:p>
        </p:txBody>
      </p:sp>
      <p:sp>
        <p:nvSpPr>
          <p:cNvPr id="5" name="フッター プレースホルダー 4"/>
          <p:cNvSpPr>
            <a:spLocks noGrp="1"/>
          </p:cNvSpPr>
          <p:nvPr>
            <p:ph type="ftr" sz="quarter" idx="11"/>
          </p:nvPr>
        </p:nvSpPr>
        <p:spPr bwMode="gray"/>
        <p:txBody>
          <a:bodyPr/>
          <a:lstStyle>
            <a:lvl1pPr>
              <a:defRPr/>
            </a:lvl1pPr>
          </a:lstStyle>
          <a:p>
            <a:r>
              <a:rPr lang="en-US" altLang="ja-JP" smtClean="0"/>
              <a:t>Copyright 2019 FUJITSU SEMICONDUCTOR LIMITED</a:t>
            </a:r>
            <a:endParaRPr lang="de-DE" altLang="ja-JP" dirty="0"/>
          </a:p>
        </p:txBody>
      </p:sp>
    </p:spTree>
    <p:extLst>
      <p:ext uri="{BB962C8B-B14F-4D97-AF65-F5344CB8AC3E}">
        <p14:creationId xmlns:p14="http://schemas.microsoft.com/office/powerpoint/2010/main" val="25316185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bwMode="gray">
          <a:xfrm>
            <a:off x="168275" y="652464"/>
            <a:ext cx="4316413" cy="4194572"/>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endParaRPr lang="ja-JP" altLang="en-US" dirty="0"/>
          </a:p>
        </p:txBody>
      </p:sp>
      <p:sp>
        <p:nvSpPr>
          <p:cNvPr id="4" name="コンテンツ プレースホルダー 3"/>
          <p:cNvSpPr>
            <a:spLocks noGrp="1"/>
          </p:cNvSpPr>
          <p:nvPr>
            <p:ph sz="half" idx="2"/>
          </p:nvPr>
        </p:nvSpPr>
        <p:spPr bwMode="gray">
          <a:xfrm>
            <a:off x="4637088" y="652464"/>
            <a:ext cx="4318000" cy="4194572"/>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endParaRPr lang="ja-JP" altLang="en-US" dirty="0"/>
          </a:p>
        </p:txBody>
      </p:sp>
      <p:sp>
        <p:nvSpPr>
          <p:cNvPr id="5" name="スライド番号プレースホルダー 4"/>
          <p:cNvSpPr>
            <a:spLocks noGrp="1"/>
          </p:cNvSpPr>
          <p:nvPr>
            <p:ph type="sldNum" sz="quarter" idx="10"/>
          </p:nvPr>
        </p:nvSpPr>
        <p:spPr bwMode="gray"/>
        <p:txBody>
          <a:bodyPr/>
          <a:lstStyle>
            <a:lvl1pPr>
              <a:defRPr/>
            </a:lvl1pPr>
          </a:lstStyle>
          <a:p>
            <a:fld id="{FCB7B9BA-EF19-4458-B462-893E29D19B1E}" type="slidenum">
              <a:rPr lang="de-DE" altLang="ja-JP"/>
              <a:pPr/>
              <a:t>‹#›</a:t>
            </a:fld>
            <a:endParaRPr lang="de-DE" altLang="ja-JP"/>
          </a:p>
        </p:txBody>
      </p:sp>
      <p:sp>
        <p:nvSpPr>
          <p:cNvPr id="6" name="フッター プレースホルダー 5"/>
          <p:cNvSpPr>
            <a:spLocks noGrp="1"/>
          </p:cNvSpPr>
          <p:nvPr>
            <p:ph type="ftr" sz="quarter" idx="11"/>
          </p:nvPr>
        </p:nvSpPr>
        <p:spPr bwMode="gray"/>
        <p:txBody>
          <a:bodyPr/>
          <a:lstStyle>
            <a:lvl1pPr>
              <a:defRPr/>
            </a:lvl1pPr>
          </a:lstStyle>
          <a:p>
            <a:r>
              <a:rPr lang="en-US" altLang="ja-JP" smtClean="0"/>
              <a:t>Copyright 2019 FUJITSU SEMICONDUCTOR LIMITED</a:t>
            </a:r>
            <a:endParaRPr lang="de-DE" altLang="ja-JP" dirty="0"/>
          </a:p>
        </p:txBody>
      </p:sp>
    </p:spTree>
    <p:extLst>
      <p:ext uri="{BB962C8B-B14F-4D97-AF65-F5344CB8AC3E}">
        <p14:creationId xmlns:p14="http://schemas.microsoft.com/office/powerpoint/2010/main" val="715321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bwMode="gray"/>
        <p:txBody>
          <a:bodyPr/>
          <a:lstStyle>
            <a:lvl1pPr>
              <a:defRPr/>
            </a:lvl1pPr>
          </a:lstStyle>
          <a:p>
            <a:fld id="{1195C95A-030B-42EE-9D8D-E0455A77345A}" type="slidenum">
              <a:rPr lang="de-DE" altLang="ja-JP"/>
              <a:pPr/>
              <a:t>‹#›</a:t>
            </a:fld>
            <a:endParaRPr lang="de-DE" altLang="ja-JP"/>
          </a:p>
        </p:txBody>
      </p:sp>
      <p:sp>
        <p:nvSpPr>
          <p:cNvPr id="4" name="フッター プレースホルダー 3"/>
          <p:cNvSpPr>
            <a:spLocks noGrp="1"/>
          </p:cNvSpPr>
          <p:nvPr>
            <p:ph type="ftr" sz="quarter" idx="11"/>
          </p:nvPr>
        </p:nvSpPr>
        <p:spPr bwMode="gray"/>
        <p:txBody>
          <a:bodyPr/>
          <a:lstStyle>
            <a:lvl1pPr>
              <a:defRPr/>
            </a:lvl1pPr>
          </a:lstStyle>
          <a:p>
            <a:r>
              <a:rPr lang="en-US" altLang="ja-JP" smtClean="0"/>
              <a:t>Copyright 2019 FUJITSU SEMICONDUCTOR LIMITED</a:t>
            </a:r>
            <a:endParaRPr lang="de-DE" altLang="ja-JP" dirty="0"/>
          </a:p>
        </p:txBody>
      </p:sp>
    </p:spTree>
    <p:extLst>
      <p:ext uri="{BB962C8B-B14F-4D97-AF65-F5344CB8AC3E}">
        <p14:creationId xmlns:p14="http://schemas.microsoft.com/office/powerpoint/2010/main" val="20736062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bwMode="gray"/>
        <p:txBody>
          <a:bodyPr/>
          <a:lstStyle>
            <a:lvl1pPr>
              <a:defRPr/>
            </a:lvl1pPr>
          </a:lstStyle>
          <a:p>
            <a:fld id="{E8E9CBD9-E97A-4244-BA2F-A59041725FCD}" type="slidenum">
              <a:rPr lang="de-DE" altLang="ja-JP"/>
              <a:pPr/>
              <a:t>‹#›</a:t>
            </a:fld>
            <a:endParaRPr lang="de-DE" altLang="ja-JP"/>
          </a:p>
        </p:txBody>
      </p:sp>
      <p:sp>
        <p:nvSpPr>
          <p:cNvPr id="3" name="フッター プレースホルダー 2"/>
          <p:cNvSpPr>
            <a:spLocks noGrp="1"/>
          </p:cNvSpPr>
          <p:nvPr>
            <p:ph type="ftr" sz="quarter" idx="11"/>
          </p:nvPr>
        </p:nvSpPr>
        <p:spPr bwMode="gray"/>
        <p:txBody>
          <a:bodyPr/>
          <a:lstStyle>
            <a:lvl1pPr>
              <a:defRPr/>
            </a:lvl1pPr>
          </a:lstStyle>
          <a:p>
            <a:r>
              <a:rPr lang="en-US" altLang="ja-JP" smtClean="0"/>
              <a:t>Copyright 2019 FUJITSU SEMICONDUCTOR LIMITED</a:t>
            </a:r>
            <a:endParaRPr lang="de-DE" altLang="ja-JP" dirty="0"/>
          </a:p>
        </p:txBody>
      </p:sp>
    </p:spTree>
    <p:extLst>
      <p:ext uri="{BB962C8B-B14F-4D97-AF65-F5344CB8AC3E}">
        <p14:creationId xmlns:p14="http://schemas.microsoft.com/office/powerpoint/2010/main" val="3261086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エンドカット">
    <p:spTree>
      <p:nvGrpSpPr>
        <p:cNvPr id="1" name=""/>
        <p:cNvGrpSpPr/>
        <p:nvPr/>
      </p:nvGrpSpPr>
      <p:grpSpPr>
        <a:xfrm>
          <a:off x="0" y="0"/>
          <a:ext cx="0" cy="0"/>
          <a:chOff x="0" y="0"/>
          <a:chExt cx="0" cy="0"/>
        </a:xfrm>
      </p:grpSpPr>
      <p:sp>
        <p:nvSpPr>
          <p:cNvPr id="38" name="Rectangle 29"/>
          <p:cNvSpPr>
            <a:spLocks noGrp="1" noChangeArrowheads="1"/>
          </p:cNvSpPr>
          <p:nvPr>
            <p:ph type="sldNum" sz="quarter" idx="4"/>
          </p:nvPr>
        </p:nvSpPr>
        <p:spPr bwMode="gray">
          <a:xfrm>
            <a:off x="4300538" y="4989911"/>
            <a:ext cx="539750" cy="15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fontAlgn="base">
              <a:defRPr kumimoji="0" sz="800">
                <a:solidFill>
                  <a:schemeClr val="bg1"/>
                </a:solidFill>
                <a:latin typeface="+mn-lt"/>
              </a:defRPr>
            </a:lvl1pPr>
          </a:lstStyle>
          <a:p>
            <a:fld id="{E5C4FF1C-8F5E-4BC8-BCAF-207649A9C157}" type="slidenum">
              <a:rPr lang="de-DE" altLang="ja-JP" smtClean="0"/>
              <a:pPr/>
              <a:t>‹#›</a:t>
            </a:fld>
            <a:endParaRPr lang="de-DE" altLang="ja-JP"/>
          </a:p>
        </p:txBody>
      </p:sp>
      <p:sp>
        <p:nvSpPr>
          <p:cNvPr id="39" name="Rectangle 30"/>
          <p:cNvSpPr>
            <a:spLocks noGrp="1" noChangeArrowheads="1"/>
          </p:cNvSpPr>
          <p:nvPr>
            <p:ph type="ftr" sz="quarter" idx="3"/>
          </p:nvPr>
        </p:nvSpPr>
        <p:spPr bwMode="gray">
          <a:xfrm>
            <a:off x="4935539" y="4989911"/>
            <a:ext cx="4022725" cy="15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fontAlgn="base">
              <a:defRPr kumimoji="0" sz="800">
                <a:solidFill>
                  <a:schemeClr val="bg1"/>
                </a:solidFill>
                <a:latin typeface="+mn-lt"/>
              </a:defRPr>
            </a:lvl1pPr>
          </a:lstStyle>
          <a:p>
            <a:r>
              <a:rPr lang="en-US" altLang="ja-JP" smtClean="0"/>
              <a:t>Copyright 2019 FUJITSU SEMICONDUCTOR LIMITED</a:t>
            </a:r>
            <a:endParaRPr lang="de-DE" altLang="ja-JP"/>
          </a:p>
        </p:txBody>
      </p:sp>
      <p:grpSp>
        <p:nvGrpSpPr>
          <p:cNvPr id="4" name="Group 38" descr="Message Lockup"/>
          <p:cNvGrpSpPr>
            <a:grpSpLocks/>
          </p:cNvGrpSpPr>
          <p:nvPr userDrawn="1"/>
        </p:nvGrpSpPr>
        <p:grpSpPr bwMode="gray">
          <a:xfrm>
            <a:off x="0" y="0"/>
            <a:ext cx="9144000" cy="5143500"/>
            <a:chOff x="0" y="0"/>
            <a:chExt cx="5760" cy="4320"/>
          </a:xfrm>
        </p:grpSpPr>
        <p:sp>
          <p:nvSpPr>
            <p:cNvPr id="5" name="Rectangle 4"/>
            <p:cNvSpPr>
              <a:spLocks noChangeArrowheads="1"/>
            </p:cNvSpPr>
            <p:nvPr/>
          </p:nvSpPr>
          <p:spPr bwMode="gray">
            <a:xfrm>
              <a:off x="0" y="0"/>
              <a:ext cx="5760" cy="4320"/>
            </a:xfrm>
            <a:prstGeom prst="rect">
              <a:avLst/>
            </a:prstGeom>
            <a:solidFill>
              <a:srgbClr val="FFFFFF"/>
            </a:solidFill>
            <a:ln>
              <a:noFill/>
            </a:ln>
            <a:effectLst/>
            <a:extLst>
              <a:ext uri="{91240B29-F687-4F45-9708-019B960494DF}">
                <a14:hiddenLine xmlns:a14="http://schemas.microsoft.com/office/drawing/2010/main" w="9525" algn="ctr">
                  <a:solidFill>
                    <a:srgbClr val="50505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p>
              <a:endParaRPr lang="ja-JP" altLang="en-US"/>
            </a:p>
          </p:txBody>
        </p:sp>
        <p:grpSp>
          <p:nvGrpSpPr>
            <p:cNvPr id="6" name="Group 7"/>
            <p:cNvGrpSpPr>
              <a:grpSpLocks noChangeAspect="1"/>
            </p:cNvGrpSpPr>
            <p:nvPr/>
          </p:nvGrpSpPr>
          <p:grpSpPr bwMode="gray">
            <a:xfrm>
              <a:off x="0" y="0"/>
              <a:ext cx="5760" cy="4320"/>
              <a:chOff x="0" y="0"/>
              <a:chExt cx="5760" cy="4320"/>
            </a:xfrm>
          </p:grpSpPr>
          <p:sp>
            <p:nvSpPr>
              <p:cNvPr id="7" name="AutoShape 6"/>
              <p:cNvSpPr>
                <a:spLocks noChangeAspect="1" noChangeArrowheads="1" noTextEdit="1"/>
              </p:cNvSpPr>
              <p:nvPr/>
            </p:nvSpPr>
            <p:spPr bwMode="gray">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 name="Freeform 8"/>
              <p:cNvSpPr>
                <a:spLocks/>
              </p:cNvSpPr>
              <p:nvPr/>
            </p:nvSpPr>
            <p:spPr bwMode="gray">
              <a:xfrm>
                <a:off x="1217" y="2598"/>
                <a:ext cx="97" cy="159"/>
              </a:xfrm>
              <a:custGeom>
                <a:avLst/>
                <a:gdLst>
                  <a:gd name="T0" fmla="*/ 0 w 484"/>
                  <a:gd name="T1" fmla="*/ 764 h 795"/>
                  <a:gd name="T2" fmla="*/ 0 w 484"/>
                  <a:gd name="T3" fmla="*/ 672 h 795"/>
                  <a:gd name="T4" fmla="*/ 186 w 484"/>
                  <a:gd name="T5" fmla="*/ 715 h 795"/>
                  <a:gd name="T6" fmla="*/ 371 w 484"/>
                  <a:gd name="T7" fmla="*/ 593 h 795"/>
                  <a:gd name="T8" fmla="*/ 339 w 484"/>
                  <a:gd name="T9" fmla="*/ 515 h 795"/>
                  <a:gd name="T10" fmla="*/ 284 w 484"/>
                  <a:gd name="T11" fmla="*/ 472 h 795"/>
                  <a:gd name="T12" fmla="*/ 212 w 484"/>
                  <a:gd name="T13" fmla="*/ 436 h 795"/>
                  <a:gd name="T14" fmla="*/ 65 w 484"/>
                  <a:gd name="T15" fmla="*/ 337 h 795"/>
                  <a:gd name="T16" fmla="*/ 13 w 484"/>
                  <a:gd name="T17" fmla="*/ 199 h 795"/>
                  <a:gd name="T18" fmla="*/ 94 w 484"/>
                  <a:gd name="T19" fmla="*/ 43 h 795"/>
                  <a:gd name="T20" fmla="*/ 269 w 484"/>
                  <a:gd name="T21" fmla="*/ 0 h 795"/>
                  <a:gd name="T22" fmla="*/ 430 w 484"/>
                  <a:gd name="T23" fmla="*/ 26 h 795"/>
                  <a:gd name="T24" fmla="*/ 430 w 484"/>
                  <a:gd name="T25" fmla="*/ 111 h 795"/>
                  <a:gd name="T26" fmla="*/ 274 w 484"/>
                  <a:gd name="T27" fmla="*/ 78 h 795"/>
                  <a:gd name="T28" fmla="*/ 169 w 484"/>
                  <a:gd name="T29" fmla="*/ 103 h 795"/>
                  <a:gd name="T30" fmla="*/ 126 w 484"/>
                  <a:gd name="T31" fmla="*/ 186 h 795"/>
                  <a:gd name="T32" fmla="*/ 156 w 484"/>
                  <a:gd name="T33" fmla="*/ 264 h 795"/>
                  <a:gd name="T34" fmla="*/ 286 w 484"/>
                  <a:gd name="T35" fmla="*/ 345 h 795"/>
                  <a:gd name="T36" fmla="*/ 391 w 484"/>
                  <a:gd name="T37" fmla="*/ 406 h 795"/>
                  <a:gd name="T38" fmla="*/ 464 w 484"/>
                  <a:gd name="T39" fmla="*/ 486 h 795"/>
                  <a:gd name="T40" fmla="*/ 484 w 484"/>
                  <a:gd name="T41" fmla="*/ 581 h 795"/>
                  <a:gd name="T42" fmla="*/ 193 w 484"/>
                  <a:gd name="T43" fmla="*/ 795 h 795"/>
                  <a:gd name="T44" fmla="*/ 0 w 484"/>
                  <a:gd name="T45" fmla="*/ 764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4" h="795">
                    <a:moveTo>
                      <a:pt x="0" y="764"/>
                    </a:moveTo>
                    <a:cubicBezTo>
                      <a:pt x="0" y="672"/>
                      <a:pt x="0" y="672"/>
                      <a:pt x="0" y="672"/>
                    </a:cubicBezTo>
                    <a:cubicBezTo>
                      <a:pt x="50" y="700"/>
                      <a:pt x="113" y="715"/>
                      <a:pt x="186" y="715"/>
                    </a:cubicBezTo>
                    <a:cubicBezTo>
                      <a:pt x="309" y="715"/>
                      <a:pt x="371" y="674"/>
                      <a:pt x="371" y="593"/>
                    </a:cubicBezTo>
                    <a:cubicBezTo>
                      <a:pt x="371" y="562"/>
                      <a:pt x="361" y="536"/>
                      <a:pt x="339" y="515"/>
                    </a:cubicBezTo>
                    <a:cubicBezTo>
                      <a:pt x="323" y="498"/>
                      <a:pt x="305" y="484"/>
                      <a:pt x="284" y="472"/>
                    </a:cubicBezTo>
                    <a:cubicBezTo>
                      <a:pt x="265" y="462"/>
                      <a:pt x="241" y="450"/>
                      <a:pt x="212" y="436"/>
                    </a:cubicBezTo>
                    <a:cubicBezTo>
                      <a:pt x="142" y="402"/>
                      <a:pt x="93" y="369"/>
                      <a:pt x="65" y="337"/>
                    </a:cubicBezTo>
                    <a:cubicBezTo>
                      <a:pt x="30" y="299"/>
                      <a:pt x="13" y="253"/>
                      <a:pt x="13" y="199"/>
                    </a:cubicBezTo>
                    <a:cubicBezTo>
                      <a:pt x="13" y="129"/>
                      <a:pt x="40" y="77"/>
                      <a:pt x="94" y="43"/>
                    </a:cubicBezTo>
                    <a:cubicBezTo>
                      <a:pt x="140" y="14"/>
                      <a:pt x="198" y="0"/>
                      <a:pt x="269" y="0"/>
                    </a:cubicBezTo>
                    <a:cubicBezTo>
                      <a:pt x="318" y="0"/>
                      <a:pt x="372" y="8"/>
                      <a:pt x="430" y="26"/>
                    </a:cubicBezTo>
                    <a:cubicBezTo>
                      <a:pt x="430" y="111"/>
                      <a:pt x="430" y="111"/>
                      <a:pt x="430" y="111"/>
                    </a:cubicBezTo>
                    <a:cubicBezTo>
                      <a:pt x="381" y="89"/>
                      <a:pt x="329" y="78"/>
                      <a:pt x="274" y="78"/>
                    </a:cubicBezTo>
                    <a:cubicBezTo>
                      <a:pt x="232" y="78"/>
                      <a:pt x="197" y="86"/>
                      <a:pt x="169" y="103"/>
                    </a:cubicBezTo>
                    <a:cubicBezTo>
                      <a:pt x="141" y="120"/>
                      <a:pt x="126" y="148"/>
                      <a:pt x="126" y="186"/>
                    </a:cubicBezTo>
                    <a:cubicBezTo>
                      <a:pt x="126" y="218"/>
                      <a:pt x="136" y="244"/>
                      <a:pt x="156" y="264"/>
                    </a:cubicBezTo>
                    <a:cubicBezTo>
                      <a:pt x="176" y="285"/>
                      <a:pt x="219" y="312"/>
                      <a:pt x="286" y="345"/>
                    </a:cubicBezTo>
                    <a:cubicBezTo>
                      <a:pt x="338" y="372"/>
                      <a:pt x="374" y="392"/>
                      <a:pt x="391" y="406"/>
                    </a:cubicBezTo>
                    <a:cubicBezTo>
                      <a:pt x="426" y="430"/>
                      <a:pt x="450" y="457"/>
                      <a:pt x="464" y="486"/>
                    </a:cubicBezTo>
                    <a:cubicBezTo>
                      <a:pt x="478" y="512"/>
                      <a:pt x="484" y="544"/>
                      <a:pt x="484" y="581"/>
                    </a:cubicBezTo>
                    <a:cubicBezTo>
                      <a:pt x="484" y="724"/>
                      <a:pt x="387" y="795"/>
                      <a:pt x="193" y="795"/>
                    </a:cubicBezTo>
                    <a:cubicBezTo>
                      <a:pt x="114" y="795"/>
                      <a:pt x="50" y="785"/>
                      <a:pt x="0" y="76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9"/>
              <p:cNvSpPr>
                <a:spLocks/>
              </p:cNvSpPr>
              <p:nvPr/>
            </p:nvSpPr>
            <p:spPr bwMode="gray">
              <a:xfrm>
                <a:off x="1349" y="2526"/>
                <a:ext cx="115" cy="227"/>
              </a:xfrm>
              <a:custGeom>
                <a:avLst/>
                <a:gdLst>
                  <a:gd name="T0" fmla="*/ 0 w 572"/>
                  <a:gd name="T1" fmla="*/ 1136 h 1136"/>
                  <a:gd name="T2" fmla="*/ 0 w 572"/>
                  <a:gd name="T3" fmla="*/ 0 h 1136"/>
                  <a:gd name="T4" fmla="*/ 129 w 572"/>
                  <a:gd name="T5" fmla="*/ 0 h 1136"/>
                  <a:gd name="T6" fmla="*/ 129 w 572"/>
                  <a:gd name="T7" fmla="*/ 400 h 1136"/>
                  <a:gd name="T8" fmla="*/ 319 w 572"/>
                  <a:gd name="T9" fmla="*/ 361 h 1136"/>
                  <a:gd name="T10" fmla="*/ 549 w 572"/>
                  <a:gd name="T11" fmla="*/ 479 h 1136"/>
                  <a:gd name="T12" fmla="*/ 572 w 572"/>
                  <a:gd name="T13" fmla="*/ 673 h 1136"/>
                  <a:gd name="T14" fmla="*/ 572 w 572"/>
                  <a:gd name="T15" fmla="*/ 1136 h 1136"/>
                  <a:gd name="T16" fmla="*/ 443 w 572"/>
                  <a:gd name="T17" fmla="*/ 1136 h 1136"/>
                  <a:gd name="T18" fmla="*/ 443 w 572"/>
                  <a:gd name="T19" fmla="*/ 653 h 1136"/>
                  <a:gd name="T20" fmla="*/ 420 w 572"/>
                  <a:gd name="T21" fmla="*/ 499 h 1136"/>
                  <a:gd name="T22" fmla="*/ 307 w 572"/>
                  <a:gd name="T23" fmla="*/ 439 h 1136"/>
                  <a:gd name="T24" fmla="*/ 129 w 572"/>
                  <a:gd name="T25" fmla="*/ 485 h 1136"/>
                  <a:gd name="T26" fmla="*/ 129 w 572"/>
                  <a:gd name="T27" fmla="*/ 1136 h 1136"/>
                  <a:gd name="T28" fmla="*/ 0 w 572"/>
                  <a:gd name="T29" fmla="*/ 1136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2" h="1136">
                    <a:moveTo>
                      <a:pt x="0" y="1136"/>
                    </a:moveTo>
                    <a:cubicBezTo>
                      <a:pt x="0" y="0"/>
                      <a:pt x="0" y="0"/>
                      <a:pt x="0" y="0"/>
                    </a:cubicBezTo>
                    <a:cubicBezTo>
                      <a:pt x="129" y="0"/>
                      <a:pt x="129" y="0"/>
                      <a:pt x="129" y="0"/>
                    </a:cubicBezTo>
                    <a:cubicBezTo>
                      <a:pt x="129" y="400"/>
                      <a:pt x="129" y="400"/>
                      <a:pt x="129" y="400"/>
                    </a:cubicBezTo>
                    <a:cubicBezTo>
                      <a:pt x="196" y="374"/>
                      <a:pt x="260" y="361"/>
                      <a:pt x="319" y="361"/>
                    </a:cubicBezTo>
                    <a:cubicBezTo>
                      <a:pt x="438" y="361"/>
                      <a:pt x="515" y="400"/>
                      <a:pt x="549" y="479"/>
                    </a:cubicBezTo>
                    <a:cubicBezTo>
                      <a:pt x="564" y="515"/>
                      <a:pt x="572" y="579"/>
                      <a:pt x="572" y="673"/>
                    </a:cubicBezTo>
                    <a:cubicBezTo>
                      <a:pt x="572" y="1136"/>
                      <a:pt x="572" y="1136"/>
                      <a:pt x="572" y="1136"/>
                    </a:cubicBezTo>
                    <a:cubicBezTo>
                      <a:pt x="443" y="1136"/>
                      <a:pt x="443" y="1136"/>
                      <a:pt x="443" y="1136"/>
                    </a:cubicBezTo>
                    <a:cubicBezTo>
                      <a:pt x="443" y="653"/>
                      <a:pt x="443" y="653"/>
                      <a:pt x="443" y="653"/>
                    </a:cubicBezTo>
                    <a:cubicBezTo>
                      <a:pt x="443" y="581"/>
                      <a:pt x="436" y="529"/>
                      <a:pt x="420" y="499"/>
                    </a:cubicBezTo>
                    <a:cubicBezTo>
                      <a:pt x="400" y="459"/>
                      <a:pt x="362" y="439"/>
                      <a:pt x="307" y="439"/>
                    </a:cubicBezTo>
                    <a:cubicBezTo>
                      <a:pt x="256" y="439"/>
                      <a:pt x="196" y="454"/>
                      <a:pt x="129" y="485"/>
                    </a:cubicBezTo>
                    <a:cubicBezTo>
                      <a:pt x="129" y="1136"/>
                      <a:pt x="129" y="1136"/>
                      <a:pt x="129" y="1136"/>
                    </a:cubicBezTo>
                    <a:lnTo>
                      <a:pt x="0" y="1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 name="Freeform 10"/>
              <p:cNvSpPr>
                <a:spLocks noEditPoints="1"/>
              </p:cNvSpPr>
              <p:nvPr/>
            </p:nvSpPr>
            <p:spPr bwMode="gray">
              <a:xfrm>
                <a:off x="1499" y="2598"/>
                <a:ext cx="117" cy="159"/>
              </a:xfrm>
              <a:custGeom>
                <a:avLst/>
                <a:gdLst>
                  <a:gd name="T0" fmla="*/ 456 w 585"/>
                  <a:gd name="T1" fmla="*/ 298 h 795"/>
                  <a:gd name="T2" fmla="*/ 456 w 585"/>
                  <a:gd name="T3" fmla="*/ 259 h 795"/>
                  <a:gd name="T4" fmla="*/ 432 w 585"/>
                  <a:gd name="T5" fmla="*/ 144 h 795"/>
                  <a:gd name="T6" fmla="*/ 283 w 585"/>
                  <a:gd name="T7" fmla="*/ 81 h 795"/>
                  <a:gd name="T8" fmla="*/ 73 w 585"/>
                  <a:gd name="T9" fmla="*/ 123 h 795"/>
                  <a:gd name="T10" fmla="*/ 73 w 585"/>
                  <a:gd name="T11" fmla="*/ 33 h 795"/>
                  <a:gd name="T12" fmla="*/ 296 w 585"/>
                  <a:gd name="T13" fmla="*/ 0 h 795"/>
                  <a:gd name="T14" fmla="*/ 539 w 585"/>
                  <a:gd name="T15" fmla="*/ 80 h 795"/>
                  <a:gd name="T16" fmla="*/ 582 w 585"/>
                  <a:gd name="T17" fmla="*/ 209 h 795"/>
                  <a:gd name="T18" fmla="*/ 585 w 585"/>
                  <a:gd name="T19" fmla="*/ 303 h 795"/>
                  <a:gd name="T20" fmla="*/ 585 w 585"/>
                  <a:gd name="T21" fmla="*/ 760 h 795"/>
                  <a:gd name="T22" fmla="*/ 305 w 585"/>
                  <a:gd name="T23" fmla="*/ 795 h 795"/>
                  <a:gd name="T24" fmla="*/ 86 w 585"/>
                  <a:gd name="T25" fmla="*/ 752 h 795"/>
                  <a:gd name="T26" fmla="*/ 0 w 585"/>
                  <a:gd name="T27" fmla="*/ 583 h 795"/>
                  <a:gd name="T28" fmla="*/ 99 w 585"/>
                  <a:gd name="T29" fmla="*/ 380 h 795"/>
                  <a:gd name="T30" fmla="*/ 350 w 585"/>
                  <a:gd name="T31" fmla="*/ 310 h 795"/>
                  <a:gd name="T32" fmla="*/ 456 w 585"/>
                  <a:gd name="T33" fmla="*/ 298 h 795"/>
                  <a:gd name="T34" fmla="*/ 456 w 585"/>
                  <a:gd name="T35" fmla="*/ 372 h 795"/>
                  <a:gd name="T36" fmla="*/ 278 w 585"/>
                  <a:gd name="T37" fmla="*/ 399 h 795"/>
                  <a:gd name="T38" fmla="*/ 132 w 585"/>
                  <a:gd name="T39" fmla="*/ 570 h 795"/>
                  <a:gd name="T40" fmla="*/ 175 w 585"/>
                  <a:gd name="T41" fmla="*/ 679 h 795"/>
                  <a:gd name="T42" fmla="*/ 325 w 585"/>
                  <a:gd name="T43" fmla="*/ 718 h 795"/>
                  <a:gd name="T44" fmla="*/ 456 w 585"/>
                  <a:gd name="T45" fmla="*/ 700 h 795"/>
                  <a:gd name="T46" fmla="*/ 456 w 585"/>
                  <a:gd name="T47" fmla="*/ 37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5" h="795">
                    <a:moveTo>
                      <a:pt x="456" y="298"/>
                    </a:moveTo>
                    <a:cubicBezTo>
                      <a:pt x="456" y="259"/>
                      <a:pt x="456" y="259"/>
                      <a:pt x="456" y="259"/>
                    </a:cubicBezTo>
                    <a:cubicBezTo>
                      <a:pt x="456" y="209"/>
                      <a:pt x="448" y="171"/>
                      <a:pt x="432" y="144"/>
                    </a:cubicBezTo>
                    <a:cubicBezTo>
                      <a:pt x="409" y="102"/>
                      <a:pt x="359" y="81"/>
                      <a:pt x="283" y="81"/>
                    </a:cubicBezTo>
                    <a:cubicBezTo>
                      <a:pt x="214" y="81"/>
                      <a:pt x="144" y="95"/>
                      <a:pt x="73" y="123"/>
                    </a:cubicBezTo>
                    <a:cubicBezTo>
                      <a:pt x="73" y="33"/>
                      <a:pt x="73" y="33"/>
                      <a:pt x="73" y="33"/>
                    </a:cubicBezTo>
                    <a:cubicBezTo>
                      <a:pt x="145" y="11"/>
                      <a:pt x="219" y="0"/>
                      <a:pt x="296" y="0"/>
                    </a:cubicBezTo>
                    <a:cubicBezTo>
                      <a:pt x="414" y="0"/>
                      <a:pt x="495" y="27"/>
                      <a:pt x="539" y="80"/>
                    </a:cubicBezTo>
                    <a:cubicBezTo>
                      <a:pt x="562" y="109"/>
                      <a:pt x="577" y="152"/>
                      <a:pt x="582" y="209"/>
                    </a:cubicBezTo>
                    <a:cubicBezTo>
                      <a:pt x="584" y="230"/>
                      <a:pt x="585" y="261"/>
                      <a:pt x="585" y="303"/>
                    </a:cubicBezTo>
                    <a:cubicBezTo>
                      <a:pt x="585" y="760"/>
                      <a:pt x="585" y="760"/>
                      <a:pt x="585" y="760"/>
                    </a:cubicBezTo>
                    <a:cubicBezTo>
                      <a:pt x="497" y="783"/>
                      <a:pt x="404" y="795"/>
                      <a:pt x="305" y="795"/>
                    </a:cubicBezTo>
                    <a:cubicBezTo>
                      <a:pt x="211" y="795"/>
                      <a:pt x="138" y="781"/>
                      <a:pt x="86" y="752"/>
                    </a:cubicBezTo>
                    <a:cubicBezTo>
                      <a:pt x="29" y="719"/>
                      <a:pt x="0" y="663"/>
                      <a:pt x="0" y="583"/>
                    </a:cubicBezTo>
                    <a:cubicBezTo>
                      <a:pt x="0" y="491"/>
                      <a:pt x="33" y="423"/>
                      <a:pt x="99" y="380"/>
                    </a:cubicBezTo>
                    <a:cubicBezTo>
                      <a:pt x="149" y="347"/>
                      <a:pt x="233" y="324"/>
                      <a:pt x="350" y="310"/>
                    </a:cubicBezTo>
                    <a:cubicBezTo>
                      <a:pt x="372" y="307"/>
                      <a:pt x="407" y="303"/>
                      <a:pt x="456" y="298"/>
                    </a:cubicBezTo>
                    <a:moveTo>
                      <a:pt x="456" y="372"/>
                    </a:moveTo>
                    <a:cubicBezTo>
                      <a:pt x="378" y="379"/>
                      <a:pt x="318" y="389"/>
                      <a:pt x="278" y="399"/>
                    </a:cubicBezTo>
                    <a:cubicBezTo>
                      <a:pt x="180" y="423"/>
                      <a:pt x="132" y="480"/>
                      <a:pt x="132" y="570"/>
                    </a:cubicBezTo>
                    <a:cubicBezTo>
                      <a:pt x="132" y="619"/>
                      <a:pt x="146" y="655"/>
                      <a:pt x="175" y="679"/>
                    </a:cubicBezTo>
                    <a:cubicBezTo>
                      <a:pt x="206" y="705"/>
                      <a:pt x="256" y="718"/>
                      <a:pt x="325" y="718"/>
                    </a:cubicBezTo>
                    <a:cubicBezTo>
                      <a:pt x="372" y="718"/>
                      <a:pt x="415" y="711"/>
                      <a:pt x="456" y="700"/>
                    </a:cubicBezTo>
                    <a:lnTo>
                      <a:pt x="456" y="3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Freeform 11"/>
              <p:cNvSpPr>
                <a:spLocks noEditPoints="1"/>
              </p:cNvSpPr>
              <p:nvPr/>
            </p:nvSpPr>
            <p:spPr bwMode="gray">
              <a:xfrm>
                <a:off x="1662" y="2598"/>
                <a:ext cx="119" cy="227"/>
              </a:xfrm>
              <a:custGeom>
                <a:avLst/>
                <a:gdLst>
                  <a:gd name="T0" fmla="*/ 129 w 592"/>
                  <a:gd name="T1" fmla="*/ 742 h 1136"/>
                  <a:gd name="T2" fmla="*/ 129 w 592"/>
                  <a:gd name="T3" fmla="*/ 1136 h 1136"/>
                  <a:gd name="T4" fmla="*/ 0 w 592"/>
                  <a:gd name="T5" fmla="*/ 1136 h 1136"/>
                  <a:gd name="T6" fmla="*/ 0 w 592"/>
                  <a:gd name="T7" fmla="*/ 30 h 1136"/>
                  <a:gd name="T8" fmla="*/ 260 w 592"/>
                  <a:gd name="T9" fmla="*/ 0 h 1136"/>
                  <a:gd name="T10" fmla="*/ 528 w 592"/>
                  <a:gd name="T11" fmla="*/ 118 h 1136"/>
                  <a:gd name="T12" fmla="*/ 592 w 592"/>
                  <a:gd name="T13" fmla="*/ 396 h 1136"/>
                  <a:gd name="T14" fmla="*/ 511 w 592"/>
                  <a:gd name="T15" fmla="*/ 691 h 1136"/>
                  <a:gd name="T16" fmla="*/ 287 w 592"/>
                  <a:gd name="T17" fmla="*/ 795 h 1136"/>
                  <a:gd name="T18" fmla="*/ 180 w 592"/>
                  <a:gd name="T19" fmla="*/ 775 h 1136"/>
                  <a:gd name="T20" fmla="*/ 129 w 592"/>
                  <a:gd name="T21" fmla="*/ 742 h 1136"/>
                  <a:gd name="T22" fmla="*/ 129 w 592"/>
                  <a:gd name="T23" fmla="*/ 653 h 1136"/>
                  <a:gd name="T24" fmla="*/ 272 w 592"/>
                  <a:gd name="T25" fmla="*/ 718 h 1136"/>
                  <a:gd name="T26" fmla="*/ 418 w 592"/>
                  <a:gd name="T27" fmla="*/ 618 h 1136"/>
                  <a:gd name="T28" fmla="*/ 461 w 592"/>
                  <a:gd name="T29" fmla="*/ 395 h 1136"/>
                  <a:gd name="T30" fmla="*/ 403 w 592"/>
                  <a:gd name="T31" fmla="*/ 147 h 1136"/>
                  <a:gd name="T32" fmla="*/ 241 w 592"/>
                  <a:gd name="T33" fmla="*/ 78 h 1136"/>
                  <a:gd name="T34" fmla="*/ 129 w 592"/>
                  <a:gd name="T35" fmla="*/ 87 h 1136"/>
                  <a:gd name="T36" fmla="*/ 129 w 592"/>
                  <a:gd name="T37" fmla="*/ 653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 h="1136">
                    <a:moveTo>
                      <a:pt x="129" y="742"/>
                    </a:moveTo>
                    <a:cubicBezTo>
                      <a:pt x="129" y="1136"/>
                      <a:pt x="129" y="1136"/>
                      <a:pt x="129" y="1136"/>
                    </a:cubicBezTo>
                    <a:cubicBezTo>
                      <a:pt x="0" y="1136"/>
                      <a:pt x="0" y="1136"/>
                      <a:pt x="0" y="1136"/>
                    </a:cubicBezTo>
                    <a:cubicBezTo>
                      <a:pt x="0" y="30"/>
                      <a:pt x="0" y="30"/>
                      <a:pt x="0" y="30"/>
                    </a:cubicBezTo>
                    <a:cubicBezTo>
                      <a:pt x="89" y="10"/>
                      <a:pt x="175" y="0"/>
                      <a:pt x="260" y="0"/>
                    </a:cubicBezTo>
                    <a:cubicBezTo>
                      <a:pt x="391" y="0"/>
                      <a:pt x="480" y="39"/>
                      <a:pt x="528" y="118"/>
                    </a:cubicBezTo>
                    <a:cubicBezTo>
                      <a:pt x="571" y="188"/>
                      <a:pt x="592" y="281"/>
                      <a:pt x="592" y="396"/>
                    </a:cubicBezTo>
                    <a:cubicBezTo>
                      <a:pt x="592" y="518"/>
                      <a:pt x="565" y="616"/>
                      <a:pt x="511" y="691"/>
                    </a:cubicBezTo>
                    <a:cubicBezTo>
                      <a:pt x="460" y="761"/>
                      <a:pt x="385" y="795"/>
                      <a:pt x="287" y="795"/>
                    </a:cubicBezTo>
                    <a:cubicBezTo>
                      <a:pt x="245" y="795"/>
                      <a:pt x="209" y="789"/>
                      <a:pt x="180" y="775"/>
                    </a:cubicBezTo>
                    <a:cubicBezTo>
                      <a:pt x="166" y="769"/>
                      <a:pt x="149" y="758"/>
                      <a:pt x="129" y="742"/>
                    </a:cubicBezTo>
                    <a:moveTo>
                      <a:pt x="129" y="653"/>
                    </a:moveTo>
                    <a:cubicBezTo>
                      <a:pt x="172" y="696"/>
                      <a:pt x="220" y="718"/>
                      <a:pt x="272" y="718"/>
                    </a:cubicBezTo>
                    <a:cubicBezTo>
                      <a:pt x="338" y="718"/>
                      <a:pt x="387" y="684"/>
                      <a:pt x="418" y="618"/>
                    </a:cubicBezTo>
                    <a:cubicBezTo>
                      <a:pt x="447" y="557"/>
                      <a:pt x="461" y="483"/>
                      <a:pt x="461" y="395"/>
                    </a:cubicBezTo>
                    <a:cubicBezTo>
                      <a:pt x="461" y="284"/>
                      <a:pt x="442" y="202"/>
                      <a:pt x="403" y="147"/>
                    </a:cubicBezTo>
                    <a:cubicBezTo>
                      <a:pt x="372" y="101"/>
                      <a:pt x="318" y="78"/>
                      <a:pt x="241" y="78"/>
                    </a:cubicBezTo>
                    <a:cubicBezTo>
                      <a:pt x="207" y="78"/>
                      <a:pt x="170" y="81"/>
                      <a:pt x="129" y="87"/>
                    </a:cubicBezTo>
                    <a:lnTo>
                      <a:pt x="129" y="6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Freeform 12"/>
              <p:cNvSpPr>
                <a:spLocks noEditPoints="1"/>
              </p:cNvSpPr>
              <p:nvPr/>
            </p:nvSpPr>
            <p:spPr bwMode="gray">
              <a:xfrm>
                <a:off x="1816" y="2547"/>
                <a:ext cx="32" cy="206"/>
              </a:xfrm>
              <a:custGeom>
                <a:avLst/>
                <a:gdLst>
                  <a:gd name="T0" fmla="*/ 78 w 157"/>
                  <a:gd name="T1" fmla="*/ 0 h 1031"/>
                  <a:gd name="T2" fmla="*/ 137 w 157"/>
                  <a:gd name="T3" fmla="*/ 26 h 1031"/>
                  <a:gd name="T4" fmla="*/ 157 w 157"/>
                  <a:gd name="T5" fmla="*/ 79 h 1031"/>
                  <a:gd name="T6" fmla="*/ 131 w 157"/>
                  <a:gd name="T7" fmla="*/ 139 h 1031"/>
                  <a:gd name="T8" fmla="*/ 78 w 157"/>
                  <a:gd name="T9" fmla="*/ 159 h 1031"/>
                  <a:gd name="T10" fmla="*/ 20 w 157"/>
                  <a:gd name="T11" fmla="*/ 133 h 1031"/>
                  <a:gd name="T12" fmla="*/ 0 w 157"/>
                  <a:gd name="T13" fmla="*/ 78 h 1031"/>
                  <a:gd name="T14" fmla="*/ 25 w 157"/>
                  <a:gd name="T15" fmla="*/ 20 h 1031"/>
                  <a:gd name="T16" fmla="*/ 78 w 157"/>
                  <a:gd name="T17" fmla="*/ 0 h 1031"/>
                  <a:gd name="T18" fmla="*/ 15 w 157"/>
                  <a:gd name="T19" fmla="*/ 277 h 1031"/>
                  <a:gd name="T20" fmla="*/ 144 w 157"/>
                  <a:gd name="T21" fmla="*/ 277 h 1031"/>
                  <a:gd name="T22" fmla="*/ 144 w 157"/>
                  <a:gd name="T23" fmla="*/ 1031 h 1031"/>
                  <a:gd name="T24" fmla="*/ 15 w 157"/>
                  <a:gd name="T25" fmla="*/ 1031 h 1031"/>
                  <a:gd name="T26" fmla="*/ 15 w 157"/>
                  <a:gd name="T27" fmla="*/ 277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031">
                    <a:moveTo>
                      <a:pt x="78" y="0"/>
                    </a:moveTo>
                    <a:cubicBezTo>
                      <a:pt x="102" y="0"/>
                      <a:pt x="121" y="9"/>
                      <a:pt x="137" y="26"/>
                    </a:cubicBezTo>
                    <a:cubicBezTo>
                      <a:pt x="150" y="42"/>
                      <a:pt x="157" y="59"/>
                      <a:pt x="157" y="79"/>
                    </a:cubicBezTo>
                    <a:cubicBezTo>
                      <a:pt x="157" y="103"/>
                      <a:pt x="148" y="123"/>
                      <a:pt x="131" y="139"/>
                    </a:cubicBezTo>
                    <a:cubicBezTo>
                      <a:pt x="116" y="152"/>
                      <a:pt x="99" y="159"/>
                      <a:pt x="78" y="159"/>
                    </a:cubicBezTo>
                    <a:cubicBezTo>
                      <a:pt x="54" y="159"/>
                      <a:pt x="35" y="150"/>
                      <a:pt x="20" y="133"/>
                    </a:cubicBezTo>
                    <a:cubicBezTo>
                      <a:pt x="6" y="118"/>
                      <a:pt x="0" y="99"/>
                      <a:pt x="0" y="78"/>
                    </a:cubicBezTo>
                    <a:cubicBezTo>
                      <a:pt x="0" y="56"/>
                      <a:pt x="8" y="37"/>
                      <a:pt x="25" y="20"/>
                    </a:cubicBezTo>
                    <a:cubicBezTo>
                      <a:pt x="40" y="7"/>
                      <a:pt x="58" y="0"/>
                      <a:pt x="78" y="0"/>
                    </a:cubicBezTo>
                    <a:moveTo>
                      <a:pt x="15" y="277"/>
                    </a:moveTo>
                    <a:cubicBezTo>
                      <a:pt x="144" y="277"/>
                      <a:pt x="144" y="277"/>
                      <a:pt x="144" y="277"/>
                    </a:cubicBezTo>
                    <a:cubicBezTo>
                      <a:pt x="144" y="1031"/>
                      <a:pt x="144" y="1031"/>
                      <a:pt x="144" y="1031"/>
                    </a:cubicBezTo>
                    <a:cubicBezTo>
                      <a:pt x="15" y="1031"/>
                      <a:pt x="15" y="1031"/>
                      <a:pt x="15" y="1031"/>
                    </a:cubicBezTo>
                    <a:lnTo>
                      <a:pt x="15" y="2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 name="Freeform 13"/>
              <p:cNvSpPr>
                <a:spLocks/>
              </p:cNvSpPr>
              <p:nvPr/>
            </p:nvSpPr>
            <p:spPr bwMode="gray">
              <a:xfrm>
                <a:off x="1894" y="2598"/>
                <a:ext cx="114" cy="155"/>
              </a:xfrm>
              <a:custGeom>
                <a:avLst/>
                <a:gdLst>
                  <a:gd name="T0" fmla="*/ 0 w 573"/>
                  <a:gd name="T1" fmla="*/ 775 h 775"/>
                  <a:gd name="T2" fmla="*/ 0 w 573"/>
                  <a:gd name="T3" fmla="*/ 30 h 775"/>
                  <a:gd name="T4" fmla="*/ 302 w 573"/>
                  <a:gd name="T5" fmla="*/ 0 h 775"/>
                  <a:gd name="T6" fmla="*/ 550 w 573"/>
                  <a:gd name="T7" fmla="*/ 119 h 775"/>
                  <a:gd name="T8" fmla="*/ 573 w 573"/>
                  <a:gd name="T9" fmla="*/ 312 h 775"/>
                  <a:gd name="T10" fmla="*/ 573 w 573"/>
                  <a:gd name="T11" fmla="*/ 775 h 775"/>
                  <a:gd name="T12" fmla="*/ 444 w 573"/>
                  <a:gd name="T13" fmla="*/ 775 h 775"/>
                  <a:gd name="T14" fmla="*/ 444 w 573"/>
                  <a:gd name="T15" fmla="*/ 320 h 775"/>
                  <a:gd name="T16" fmla="*/ 421 w 573"/>
                  <a:gd name="T17" fmla="*/ 140 h 775"/>
                  <a:gd name="T18" fmla="*/ 290 w 573"/>
                  <a:gd name="T19" fmla="*/ 78 h 775"/>
                  <a:gd name="T20" fmla="*/ 130 w 573"/>
                  <a:gd name="T21" fmla="*/ 94 h 775"/>
                  <a:gd name="T22" fmla="*/ 130 w 573"/>
                  <a:gd name="T23" fmla="*/ 775 h 775"/>
                  <a:gd name="T24" fmla="*/ 0 w 573"/>
                  <a:gd name="T25" fmla="*/ 775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3" h="775">
                    <a:moveTo>
                      <a:pt x="0" y="775"/>
                    </a:moveTo>
                    <a:cubicBezTo>
                      <a:pt x="0" y="30"/>
                      <a:pt x="0" y="30"/>
                      <a:pt x="0" y="30"/>
                    </a:cubicBezTo>
                    <a:cubicBezTo>
                      <a:pt x="120" y="10"/>
                      <a:pt x="220" y="0"/>
                      <a:pt x="302" y="0"/>
                    </a:cubicBezTo>
                    <a:cubicBezTo>
                      <a:pt x="434" y="0"/>
                      <a:pt x="516" y="39"/>
                      <a:pt x="550" y="119"/>
                    </a:cubicBezTo>
                    <a:cubicBezTo>
                      <a:pt x="565" y="155"/>
                      <a:pt x="573" y="220"/>
                      <a:pt x="573" y="312"/>
                    </a:cubicBezTo>
                    <a:cubicBezTo>
                      <a:pt x="573" y="775"/>
                      <a:pt x="573" y="775"/>
                      <a:pt x="573" y="775"/>
                    </a:cubicBezTo>
                    <a:cubicBezTo>
                      <a:pt x="444" y="775"/>
                      <a:pt x="444" y="775"/>
                      <a:pt x="444" y="775"/>
                    </a:cubicBezTo>
                    <a:cubicBezTo>
                      <a:pt x="444" y="320"/>
                      <a:pt x="444" y="320"/>
                      <a:pt x="444" y="320"/>
                    </a:cubicBezTo>
                    <a:cubicBezTo>
                      <a:pt x="444" y="230"/>
                      <a:pt x="436" y="171"/>
                      <a:pt x="421" y="140"/>
                    </a:cubicBezTo>
                    <a:cubicBezTo>
                      <a:pt x="400" y="99"/>
                      <a:pt x="356" y="78"/>
                      <a:pt x="290" y="78"/>
                    </a:cubicBezTo>
                    <a:cubicBezTo>
                      <a:pt x="237" y="78"/>
                      <a:pt x="184" y="83"/>
                      <a:pt x="130" y="94"/>
                    </a:cubicBezTo>
                    <a:cubicBezTo>
                      <a:pt x="130" y="775"/>
                      <a:pt x="130" y="775"/>
                      <a:pt x="130" y="775"/>
                    </a:cubicBez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Freeform 14"/>
              <p:cNvSpPr>
                <a:spLocks noEditPoints="1"/>
              </p:cNvSpPr>
              <p:nvPr/>
            </p:nvSpPr>
            <p:spPr bwMode="gray">
              <a:xfrm>
                <a:off x="2044" y="2598"/>
                <a:ext cx="119" cy="229"/>
              </a:xfrm>
              <a:custGeom>
                <a:avLst/>
                <a:gdLst>
                  <a:gd name="T0" fmla="*/ 466 w 595"/>
                  <a:gd name="T1" fmla="*/ 707 h 1147"/>
                  <a:gd name="T2" fmla="*/ 418 w 595"/>
                  <a:gd name="T3" fmla="*/ 752 h 1147"/>
                  <a:gd name="T4" fmla="*/ 268 w 595"/>
                  <a:gd name="T5" fmla="*/ 795 h 1147"/>
                  <a:gd name="T6" fmla="*/ 102 w 595"/>
                  <a:gd name="T7" fmla="*/ 740 h 1147"/>
                  <a:gd name="T8" fmla="*/ 0 w 595"/>
                  <a:gd name="T9" fmla="*/ 433 h 1147"/>
                  <a:gd name="T10" fmla="*/ 75 w 595"/>
                  <a:gd name="T11" fmla="*/ 137 h 1147"/>
                  <a:gd name="T12" fmla="*/ 356 w 595"/>
                  <a:gd name="T13" fmla="*/ 0 h 1147"/>
                  <a:gd name="T14" fmla="*/ 595 w 595"/>
                  <a:gd name="T15" fmla="*/ 30 h 1147"/>
                  <a:gd name="T16" fmla="*/ 595 w 595"/>
                  <a:gd name="T17" fmla="*/ 628 h 1147"/>
                  <a:gd name="T18" fmla="*/ 580 w 595"/>
                  <a:gd name="T19" fmla="*/ 881 h 1147"/>
                  <a:gd name="T20" fmla="*/ 441 w 595"/>
                  <a:gd name="T21" fmla="*/ 1099 h 1147"/>
                  <a:gd name="T22" fmla="*/ 200 w 595"/>
                  <a:gd name="T23" fmla="*/ 1147 h 1147"/>
                  <a:gd name="T24" fmla="*/ 103 w 595"/>
                  <a:gd name="T25" fmla="*/ 1141 h 1147"/>
                  <a:gd name="T26" fmla="*/ 103 w 595"/>
                  <a:gd name="T27" fmla="*/ 1064 h 1147"/>
                  <a:gd name="T28" fmla="*/ 199 w 595"/>
                  <a:gd name="T29" fmla="*/ 1069 h 1147"/>
                  <a:gd name="T30" fmla="*/ 357 w 595"/>
                  <a:gd name="T31" fmla="*/ 1041 h 1147"/>
                  <a:gd name="T32" fmla="*/ 454 w 595"/>
                  <a:gd name="T33" fmla="*/ 896 h 1147"/>
                  <a:gd name="T34" fmla="*/ 466 w 595"/>
                  <a:gd name="T35" fmla="*/ 748 h 1147"/>
                  <a:gd name="T36" fmla="*/ 466 w 595"/>
                  <a:gd name="T37" fmla="*/ 707 h 1147"/>
                  <a:gd name="T38" fmla="*/ 466 w 595"/>
                  <a:gd name="T39" fmla="*/ 85 h 1147"/>
                  <a:gd name="T40" fmla="*/ 369 w 595"/>
                  <a:gd name="T41" fmla="*/ 78 h 1147"/>
                  <a:gd name="T42" fmla="*/ 242 w 595"/>
                  <a:gd name="T43" fmla="*/ 111 h 1147"/>
                  <a:gd name="T44" fmla="*/ 159 w 595"/>
                  <a:gd name="T45" fmla="*/ 244 h 1147"/>
                  <a:gd name="T46" fmla="*/ 132 w 595"/>
                  <a:gd name="T47" fmla="*/ 438 h 1147"/>
                  <a:gd name="T48" fmla="*/ 183 w 595"/>
                  <a:gd name="T49" fmla="*/ 662 h 1147"/>
                  <a:gd name="T50" fmla="*/ 286 w 595"/>
                  <a:gd name="T51" fmla="*/ 718 h 1147"/>
                  <a:gd name="T52" fmla="*/ 388 w 595"/>
                  <a:gd name="T53" fmla="*/ 683 h 1147"/>
                  <a:gd name="T54" fmla="*/ 455 w 595"/>
                  <a:gd name="T55" fmla="*/ 592 h 1147"/>
                  <a:gd name="T56" fmla="*/ 466 w 595"/>
                  <a:gd name="T57" fmla="*/ 505 h 1147"/>
                  <a:gd name="T58" fmla="*/ 466 w 595"/>
                  <a:gd name="T59" fmla="*/ 85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5" h="1147">
                    <a:moveTo>
                      <a:pt x="466" y="707"/>
                    </a:moveTo>
                    <a:cubicBezTo>
                      <a:pt x="446" y="728"/>
                      <a:pt x="430" y="743"/>
                      <a:pt x="418" y="752"/>
                    </a:cubicBezTo>
                    <a:cubicBezTo>
                      <a:pt x="378" y="781"/>
                      <a:pt x="329" y="795"/>
                      <a:pt x="268" y="795"/>
                    </a:cubicBezTo>
                    <a:cubicBezTo>
                      <a:pt x="201" y="795"/>
                      <a:pt x="146" y="777"/>
                      <a:pt x="102" y="740"/>
                    </a:cubicBezTo>
                    <a:cubicBezTo>
                      <a:pt x="34" y="683"/>
                      <a:pt x="0" y="581"/>
                      <a:pt x="0" y="433"/>
                    </a:cubicBezTo>
                    <a:cubicBezTo>
                      <a:pt x="0" y="313"/>
                      <a:pt x="25" y="215"/>
                      <a:pt x="75" y="137"/>
                    </a:cubicBezTo>
                    <a:cubicBezTo>
                      <a:pt x="133" y="46"/>
                      <a:pt x="226" y="0"/>
                      <a:pt x="356" y="0"/>
                    </a:cubicBezTo>
                    <a:cubicBezTo>
                      <a:pt x="433" y="0"/>
                      <a:pt x="513" y="10"/>
                      <a:pt x="595" y="30"/>
                    </a:cubicBezTo>
                    <a:cubicBezTo>
                      <a:pt x="595" y="628"/>
                      <a:pt x="595" y="628"/>
                      <a:pt x="595" y="628"/>
                    </a:cubicBezTo>
                    <a:cubicBezTo>
                      <a:pt x="595" y="739"/>
                      <a:pt x="590" y="823"/>
                      <a:pt x="580" y="881"/>
                    </a:cubicBezTo>
                    <a:cubicBezTo>
                      <a:pt x="563" y="986"/>
                      <a:pt x="516" y="1059"/>
                      <a:pt x="441" y="1099"/>
                    </a:cubicBezTo>
                    <a:cubicBezTo>
                      <a:pt x="380" y="1131"/>
                      <a:pt x="299" y="1147"/>
                      <a:pt x="200" y="1147"/>
                    </a:cubicBezTo>
                    <a:cubicBezTo>
                      <a:pt x="172" y="1147"/>
                      <a:pt x="140" y="1145"/>
                      <a:pt x="103" y="1141"/>
                    </a:cubicBezTo>
                    <a:cubicBezTo>
                      <a:pt x="103" y="1064"/>
                      <a:pt x="103" y="1064"/>
                      <a:pt x="103" y="1064"/>
                    </a:cubicBezTo>
                    <a:cubicBezTo>
                      <a:pt x="136" y="1068"/>
                      <a:pt x="168" y="1069"/>
                      <a:pt x="199" y="1069"/>
                    </a:cubicBezTo>
                    <a:cubicBezTo>
                      <a:pt x="270" y="1069"/>
                      <a:pt x="322" y="1060"/>
                      <a:pt x="357" y="1041"/>
                    </a:cubicBezTo>
                    <a:cubicBezTo>
                      <a:pt x="408" y="1014"/>
                      <a:pt x="440" y="966"/>
                      <a:pt x="454" y="896"/>
                    </a:cubicBezTo>
                    <a:cubicBezTo>
                      <a:pt x="462" y="857"/>
                      <a:pt x="466" y="808"/>
                      <a:pt x="466" y="748"/>
                    </a:cubicBezTo>
                    <a:lnTo>
                      <a:pt x="466" y="707"/>
                    </a:lnTo>
                    <a:close/>
                    <a:moveTo>
                      <a:pt x="466" y="85"/>
                    </a:moveTo>
                    <a:cubicBezTo>
                      <a:pt x="430" y="80"/>
                      <a:pt x="398" y="78"/>
                      <a:pt x="369" y="78"/>
                    </a:cubicBezTo>
                    <a:cubicBezTo>
                      <a:pt x="315" y="78"/>
                      <a:pt x="272" y="89"/>
                      <a:pt x="242" y="111"/>
                    </a:cubicBezTo>
                    <a:cubicBezTo>
                      <a:pt x="207" y="136"/>
                      <a:pt x="179" y="180"/>
                      <a:pt x="159" y="244"/>
                    </a:cubicBezTo>
                    <a:cubicBezTo>
                      <a:pt x="141" y="299"/>
                      <a:pt x="132" y="364"/>
                      <a:pt x="132" y="438"/>
                    </a:cubicBezTo>
                    <a:cubicBezTo>
                      <a:pt x="132" y="540"/>
                      <a:pt x="149" y="615"/>
                      <a:pt x="183" y="662"/>
                    </a:cubicBezTo>
                    <a:cubicBezTo>
                      <a:pt x="209" y="699"/>
                      <a:pt x="243" y="718"/>
                      <a:pt x="286" y="718"/>
                    </a:cubicBezTo>
                    <a:cubicBezTo>
                      <a:pt x="323" y="718"/>
                      <a:pt x="357" y="706"/>
                      <a:pt x="388" y="683"/>
                    </a:cubicBezTo>
                    <a:cubicBezTo>
                      <a:pt x="420" y="660"/>
                      <a:pt x="442" y="629"/>
                      <a:pt x="455" y="592"/>
                    </a:cubicBezTo>
                    <a:cubicBezTo>
                      <a:pt x="462" y="572"/>
                      <a:pt x="466" y="543"/>
                      <a:pt x="466" y="505"/>
                    </a:cubicBezTo>
                    <a:lnTo>
                      <a:pt x="466"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 name="Freeform 15"/>
              <p:cNvSpPr>
                <a:spLocks/>
              </p:cNvSpPr>
              <p:nvPr/>
            </p:nvSpPr>
            <p:spPr bwMode="gray">
              <a:xfrm>
                <a:off x="2280" y="2561"/>
                <a:ext cx="67" cy="192"/>
              </a:xfrm>
              <a:custGeom>
                <a:avLst/>
                <a:gdLst>
                  <a:gd name="T0" fmla="*/ 0 w 332"/>
                  <a:gd name="T1" fmla="*/ 0 h 958"/>
                  <a:gd name="T2" fmla="*/ 129 w 332"/>
                  <a:gd name="T3" fmla="*/ 0 h 958"/>
                  <a:gd name="T4" fmla="*/ 129 w 332"/>
                  <a:gd name="T5" fmla="*/ 204 h 958"/>
                  <a:gd name="T6" fmla="*/ 332 w 332"/>
                  <a:gd name="T7" fmla="*/ 204 h 958"/>
                  <a:gd name="T8" fmla="*/ 332 w 332"/>
                  <a:gd name="T9" fmla="*/ 286 h 958"/>
                  <a:gd name="T10" fmla="*/ 129 w 332"/>
                  <a:gd name="T11" fmla="*/ 286 h 958"/>
                  <a:gd name="T12" fmla="*/ 129 w 332"/>
                  <a:gd name="T13" fmla="*/ 686 h 958"/>
                  <a:gd name="T14" fmla="*/ 163 w 332"/>
                  <a:gd name="T15" fmla="*/ 840 h 958"/>
                  <a:gd name="T16" fmla="*/ 235 w 332"/>
                  <a:gd name="T17" fmla="*/ 873 h 958"/>
                  <a:gd name="T18" fmla="*/ 290 w 332"/>
                  <a:gd name="T19" fmla="*/ 875 h 958"/>
                  <a:gd name="T20" fmla="*/ 332 w 332"/>
                  <a:gd name="T21" fmla="*/ 875 h 958"/>
                  <a:gd name="T22" fmla="*/ 332 w 332"/>
                  <a:gd name="T23" fmla="*/ 958 h 958"/>
                  <a:gd name="T24" fmla="*/ 263 w 332"/>
                  <a:gd name="T25" fmla="*/ 958 h 958"/>
                  <a:gd name="T26" fmla="*/ 132 w 332"/>
                  <a:gd name="T27" fmla="*/ 945 h 958"/>
                  <a:gd name="T28" fmla="*/ 12 w 332"/>
                  <a:gd name="T29" fmla="*/ 817 h 958"/>
                  <a:gd name="T30" fmla="*/ 0 w 332"/>
                  <a:gd name="T31" fmla="*/ 667 h 958"/>
                  <a:gd name="T32" fmla="*/ 0 w 332"/>
                  <a:gd name="T33" fmla="*/ 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2" h="958">
                    <a:moveTo>
                      <a:pt x="0" y="0"/>
                    </a:moveTo>
                    <a:cubicBezTo>
                      <a:pt x="129" y="0"/>
                      <a:pt x="129" y="0"/>
                      <a:pt x="129" y="0"/>
                    </a:cubicBezTo>
                    <a:cubicBezTo>
                      <a:pt x="129" y="204"/>
                      <a:pt x="129" y="204"/>
                      <a:pt x="129" y="204"/>
                    </a:cubicBezTo>
                    <a:cubicBezTo>
                      <a:pt x="332" y="204"/>
                      <a:pt x="332" y="204"/>
                      <a:pt x="332" y="204"/>
                    </a:cubicBezTo>
                    <a:cubicBezTo>
                      <a:pt x="332" y="286"/>
                      <a:pt x="332" y="286"/>
                      <a:pt x="332" y="286"/>
                    </a:cubicBezTo>
                    <a:cubicBezTo>
                      <a:pt x="129" y="286"/>
                      <a:pt x="129" y="286"/>
                      <a:pt x="129" y="286"/>
                    </a:cubicBezTo>
                    <a:cubicBezTo>
                      <a:pt x="129" y="686"/>
                      <a:pt x="129" y="686"/>
                      <a:pt x="129" y="686"/>
                    </a:cubicBezTo>
                    <a:cubicBezTo>
                      <a:pt x="129" y="762"/>
                      <a:pt x="140" y="813"/>
                      <a:pt x="163" y="840"/>
                    </a:cubicBezTo>
                    <a:cubicBezTo>
                      <a:pt x="179" y="858"/>
                      <a:pt x="203" y="869"/>
                      <a:pt x="235" y="873"/>
                    </a:cubicBezTo>
                    <a:cubicBezTo>
                      <a:pt x="245" y="875"/>
                      <a:pt x="264" y="875"/>
                      <a:pt x="290" y="875"/>
                    </a:cubicBezTo>
                    <a:cubicBezTo>
                      <a:pt x="332" y="875"/>
                      <a:pt x="332" y="875"/>
                      <a:pt x="332" y="875"/>
                    </a:cubicBezTo>
                    <a:cubicBezTo>
                      <a:pt x="332" y="958"/>
                      <a:pt x="332" y="958"/>
                      <a:pt x="332" y="958"/>
                    </a:cubicBezTo>
                    <a:cubicBezTo>
                      <a:pt x="263" y="958"/>
                      <a:pt x="263" y="958"/>
                      <a:pt x="263" y="958"/>
                    </a:cubicBezTo>
                    <a:cubicBezTo>
                      <a:pt x="207" y="958"/>
                      <a:pt x="164" y="953"/>
                      <a:pt x="132" y="945"/>
                    </a:cubicBezTo>
                    <a:cubicBezTo>
                      <a:pt x="67" y="927"/>
                      <a:pt x="27" y="884"/>
                      <a:pt x="12" y="817"/>
                    </a:cubicBezTo>
                    <a:cubicBezTo>
                      <a:pt x="4" y="781"/>
                      <a:pt x="0" y="731"/>
                      <a:pt x="0" y="66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 name="Freeform 16"/>
              <p:cNvSpPr>
                <a:spLocks noEditPoints="1"/>
              </p:cNvSpPr>
              <p:nvPr/>
            </p:nvSpPr>
            <p:spPr bwMode="gray">
              <a:xfrm>
                <a:off x="2374" y="2598"/>
                <a:ext cx="127" cy="159"/>
              </a:xfrm>
              <a:custGeom>
                <a:avLst/>
                <a:gdLst>
                  <a:gd name="T0" fmla="*/ 318 w 634"/>
                  <a:gd name="T1" fmla="*/ 0 h 795"/>
                  <a:gd name="T2" fmla="*/ 559 w 634"/>
                  <a:gd name="T3" fmla="*/ 107 h 795"/>
                  <a:gd name="T4" fmla="*/ 634 w 634"/>
                  <a:gd name="T5" fmla="*/ 398 h 795"/>
                  <a:gd name="T6" fmla="*/ 559 w 634"/>
                  <a:gd name="T7" fmla="*/ 688 h 795"/>
                  <a:gd name="T8" fmla="*/ 318 w 634"/>
                  <a:gd name="T9" fmla="*/ 795 h 795"/>
                  <a:gd name="T10" fmla="*/ 0 w 634"/>
                  <a:gd name="T11" fmla="*/ 393 h 795"/>
                  <a:gd name="T12" fmla="*/ 76 w 634"/>
                  <a:gd name="T13" fmla="*/ 107 h 795"/>
                  <a:gd name="T14" fmla="*/ 318 w 634"/>
                  <a:gd name="T15" fmla="*/ 0 h 795"/>
                  <a:gd name="T16" fmla="*/ 318 w 634"/>
                  <a:gd name="T17" fmla="*/ 78 h 795"/>
                  <a:gd name="T18" fmla="*/ 166 w 634"/>
                  <a:gd name="T19" fmla="*/ 176 h 795"/>
                  <a:gd name="T20" fmla="*/ 132 w 634"/>
                  <a:gd name="T21" fmla="*/ 394 h 795"/>
                  <a:gd name="T22" fmla="*/ 166 w 634"/>
                  <a:gd name="T23" fmla="*/ 619 h 795"/>
                  <a:gd name="T24" fmla="*/ 318 w 634"/>
                  <a:gd name="T25" fmla="*/ 718 h 795"/>
                  <a:gd name="T26" fmla="*/ 468 w 634"/>
                  <a:gd name="T27" fmla="*/ 619 h 795"/>
                  <a:gd name="T28" fmla="*/ 503 w 634"/>
                  <a:gd name="T29" fmla="*/ 398 h 795"/>
                  <a:gd name="T30" fmla="*/ 468 w 634"/>
                  <a:gd name="T31" fmla="*/ 176 h 795"/>
                  <a:gd name="T32" fmla="*/ 318 w 634"/>
                  <a:gd name="T33" fmla="*/ 7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4" h="795">
                    <a:moveTo>
                      <a:pt x="318" y="0"/>
                    </a:moveTo>
                    <a:cubicBezTo>
                      <a:pt x="426" y="0"/>
                      <a:pt x="506" y="36"/>
                      <a:pt x="559" y="107"/>
                    </a:cubicBezTo>
                    <a:cubicBezTo>
                      <a:pt x="609" y="176"/>
                      <a:pt x="634" y="273"/>
                      <a:pt x="634" y="398"/>
                    </a:cubicBezTo>
                    <a:cubicBezTo>
                      <a:pt x="634" y="521"/>
                      <a:pt x="609" y="618"/>
                      <a:pt x="559" y="688"/>
                    </a:cubicBezTo>
                    <a:cubicBezTo>
                      <a:pt x="507" y="760"/>
                      <a:pt x="427" y="795"/>
                      <a:pt x="318" y="795"/>
                    </a:cubicBezTo>
                    <a:cubicBezTo>
                      <a:pt x="106" y="795"/>
                      <a:pt x="0" y="661"/>
                      <a:pt x="0" y="393"/>
                    </a:cubicBezTo>
                    <a:cubicBezTo>
                      <a:pt x="0" y="271"/>
                      <a:pt x="26" y="176"/>
                      <a:pt x="76" y="107"/>
                    </a:cubicBezTo>
                    <a:cubicBezTo>
                      <a:pt x="129" y="36"/>
                      <a:pt x="209" y="0"/>
                      <a:pt x="318" y="0"/>
                    </a:cubicBezTo>
                    <a:moveTo>
                      <a:pt x="318" y="78"/>
                    </a:moveTo>
                    <a:cubicBezTo>
                      <a:pt x="245" y="78"/>
                      <a:pt x="194" y="110"/>
                      <a:pt x="166" y="176"/>
                    </a:cubicBezTo>
                    <a:cubicBezTo>
                      <a:pt x="144" y="230"/>
                      <a:pt x="132" y="303"/>
                      <a:pt x="132" y="394"/>
                    </a:cubicBezTo>
                    <a:cubicBezTo>
                      <a:pt x="132" y="490"/>
                      <a:pt x="144" y="565"/>
                      <a:pt x="166"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 name="Freeform 17"/>
              <p:cNvSpPr>
                <a:spLocks/>
              </p:cNvSpPr>
              <p:nvPr/>
            </p:nvSpPr>
            <p:spPr bwMode="gray">
              <a:xfrm>
                <a:off x="2538" y="2598"/>
                <a:ext cx="195" cy="155"/>
              </a:xfrm>
              <a:custGeom>
                <a:avLst/>
                <a:gdLst>
                  <a:gd name="T0" fmla="*/ 0 w 974"/>
                  <a:gd name="T1" fmla="*/ 775 h 775"/>
                  <a:gd name="T2" fmla="*/ 0 w 974"/>
                  <a:gd name="T3" fmla="*/ 30 h 775"/>
                  <a:gd name="T4" fmla="*/ 278 w 974"/>
                  <a:gd name="T5" fmla="*/ 0 h 775"/>
                  <a:gd name="T6" fmla="*/ 480 w 974"/>
                  <a:gd name="T7" fmla="*/ 49 h 775"/>
                  <a:gd name="T8" fmla="*/ 722 w 974"/>
                  <a:gd name="T9" fmla="*/ 0 h 775"/>
                  <a:gd name="T10" fmla="*/ 952 w 974"/>
                  <a:gd name="T11" fmla="*/ 119 h 775"/>
                  <a:gd name="T12" fmla="*/ 974 w 974"/>
                  <a:gd name="T13" fmla="*/ 312 h 775"/>
                  <a:gd name="T14" fmla="*/ 974 w 974"/>
                  <a:gd name="T15" fmla="*/ 775 h 775"/>
                  <a:gd name="T16" fmla="*/ 845 w 974"/>
                  <a:gd name="T17" fmla="*/ 775 h 775"/>
                  <a:gd name="T18" fmla="*/ 845 w 974"/>
                  <a:gd name="T19" fmla="*/ 320 h 775"/>
                  <a:gd name="T20" fmla="*/ 824 w 974"/>
                  <a:gd name="T21" fmla="*/ 141 h 775"/>
                  <a:gd name="T22" fmla="*/ 705 w 974"/>
                  <a:gd name="T23" fmla="*/ 78 h 775"/>
                  <a:gd name="T24" fmla="*/ 551 w 974"/>
                  <a:gd name="T25" fmla="*/ 113 h 775"/>
                  <a:gd name="T26" fmla="*/ 551 w 974"/>
                  <a:gd name="T27" fmla="*/ 775 h 775"/>
                  <a:gd name="T28" fmla="*/ 422 w 974"/>
                  <a:gd name="T29" fmla="*/ 775 h 775"/>
                  <a:gd name="T30" fmla="*/ 422 w 974"/>
                  <a:gd name="T31" fmla="*/ 314 h 775"/>
                  <a:gd name="T32" fmla="*/ 401 w 974"/>
                  <a:gd name="T33" fmla="*/ 141 h 775"/>
                  <a:gd name="T34" fmla="*/ 278 w 974"/>
                  <a:gd name="T35" fmla="*/ 78 h 775"/>
                  <a:gd name="T36" fmla="*/ 128 w 974"/>
                  <a:gd name="T37" fmla="*/ 94 h 775"/>
                  <a:gd name="T38" fmla="*/ 128 w 974"/>
                  <a:gd name="T39" fmla="*/ 775 h 775"/>
                  <a:gd name="T40" fmla="*/ 0 w 974"/>
                  <a:gd name="T41" fmla="*/ 775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4" h="775">
                    <a:moveTo>
                      <a:pt x="0" y="775"/>
                    </a:moveTo>
                    <a:cubicBezTo>
                      <a:pt x="0" y="30"/>
                      <a:pt x="0" y="30"/>
                      <a:pt x="0" y="30"/>
                    </a:cubicBezTo>
                    <a:cubicBezTo>
                      <a:pt x="117" y="10"/>
                      <a:pt x="210" y="0"/>
                      <a:pt x="278" y="0"/>
                    </a:cubicBezTo>
                    <a:cubicBezTo>
                      <a:pt x="367" y="0"/>
                      <a:pt x="435" y="16"/>
                      <a:pt x="480" y="49"/>
                    </a:cubicBezTo>
                    <a:cubicBezTo>
                      <a:pt x="561" y="16"/>
                      <a:pt x="642" y="0"/>
                      <a:pt x="722" y="0"/>
                    </a:cubicBezTo>
                    <a:cubicBezTo>
                      <a:pt x="843" y="0"/>
                      <a:pt x="920" y="40"/>
                      <a:pt x="952" y="119"/>
                    </a:cubicBezTo>
                    <a:cubicBezTo>
                      <a:pt x="967" y="156"/>
                      <a:pt x="974" y="220"/>
                      <a:pt x="974" y="312"/>
                    </a:cubicBezTo>
                    <a:cubicBezTo>
                      <a:pt x="974" y="775"/>
                      <a:pt x="974" y="775"/>
                      <a:pt x="974" y="775"/>
                    </a:cubicBezTo>
                    <a:cubicBezTo>
                      <a:pt x="845" y="775"/>
                      <a:pt x="845" y="775"/>
                      <a:pt x="845" y="775"/>
                    </a:cubicBezTo>
                    <a:cubicBezTo>
                      <a:pt x="845" y="320"/>
                      <a:pt x="845" y="320"/>
                      <a:pt x="845" y="320"/>
                    </a:cubicBezTo>
                    <a:cubicBezTo>
                      <a:pt x="845" y="231"/>
                      <a:pt x="838" y="172"/>
                      <a:pt x="824" y="141"/>
                    </a:cubicBezTo>
                    <a:cubicBezTo>
                      <a:pt x="805" y="99"/>
                      <a:pt x="765" y="78"/>
                      <a:pt x="705" y="78"/>
                    </a:cubicBezTo>
                    <a:cubicBezTo>
                      <a:pt x="654" y="78"/>
                      <a:pt x="603" y="90"/>
                      <a:pt x="551" y="113"/>
                    </a:cubicBezTo>
                    <a:cubicBezTo>
                      <a:pt x="551" y="775"/>
                      <a:pt x="551" y="775"/>
                      <a:pt x="551" y="775"/>
                    </a:cubicBezTo>
                    <a:cubicBezTo>
                      <a:pt x="422" y="775"/>
                      <a:pt x="422" y="775"/>
                      <a:pt x="422" y="775"/>
                    </a:cubicBezTo>
                    <a:cubicBezTo>
                      <a:pt x="422" y="314"/>
                      <a:pt x="422" y="314"/>
                      <a:pt x="422" y="314"/>
                    </a:cubicBezTo>
                    <a:cubicBezTo>
                      <a:pt x="422" y="229"/>
                      <a:pt x="415" y="171"/>
                      <a:pt x="401" y="141"/>
                    </a:cubicBezTo>
                    <a:cubicBezTo>
                      <a:pt x="382" y="99"/>
                      <a:pt x="341" y="78"/>
                      <a:pt x="278" y="78"/>
                    </a:cubicBezTo>
                    <a:cubicBezTo>
                      <a:pt x="231" y="78"/>
                      <a:pt x="181" y="83"/>
                      <a:pt x="128" y="94"/>
                    </a:cubicBezTo>
                    <a:cubicBezTo>
                      <a:pt x="128" y="775"/>
                      <a:pt x="128" y="775"/>
                      <a:pt x="128" y="775"/>
                    </a:cubicBez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 name="Freeform 18"/>
              <p:cNvSpPr>
                <a:spLocks noEditPoints="1"/>
              </p:cNvSpPr>
              <p:nvPr/>
            </p:nvSpPr>
            <p:spPr bwMode="gray">
              <a:xfrm>
                <a:off x="2768" y="2598"/>
                <a:ext cx="127" cy="159"/>
              </a:xfrm>
              <a:custGeom>
                <a:avLst/>
                <a:gdLst>
                  <a:gd name="T0" fmla="*/ 318 w 635"/>
                  <a:gd name="T1" fmla="*/ 0 h 795"/>
                  <a:gd name="T2" fmla="*/ 559 w 635"/>
                  <a:gd name="T3" fmla="*/ 107 h 795"/>
                  <a:gd name="T4" fmla="*/ 635 w 635"/>
                  <a:gd name="T5" fmla="*/ 398 h 795"/>
                  <a:gd name="T6" fmla="*/ 559 w 635"/>
                  <a:gd name="T7" fmla="*/ 688 h 795"/>
                  <a:gd name="T8" fmla="*/ 319 w 635"/>
                  <a:gd name="T9" fmla="*/ 795 h 795"/>
                  <a:gd name="T10" fmla="*/ 0 w 635"/>
                  <a:gd name="T11" fmla="*/ 393 h 795"/>
                  <a:gd name="T12" fmla="*/ 77 w 635"/>
                  <a:gd name="T13" fmla="*/ 107 h 795"/>
                  <a:gd name="T14" fmla="*/ 318 w 635"/>
                  <a:gd name="T15" fmla="*/ 0 h 795"/>
                  <a:gd name="T16" fmla="*/ 318 w 635"/>
                  <a:gd name="T17" fmla="*/ 78 h 795"/>
                  <a:gd name="T18" fmla="*/ 167 w 635"/>
                  <a:gd name="T19" fmla="*/ 176 h 795"/>
                  <a:gd name="T20" fmla="*/ 132 w 635"/>
                  <a:gd name="T21" fmla="*/ 394 h 795"/>
                  <a:gd name="T22" fmla="*/ 167 w 635"/>
                  <a:gd name="T23" fmla="*/ 619 h 795"/>
                  <a:gd name="T24" fmla="*/ 318 w 635"/>
                  <a:gd name="T25" fmla="*/ 718 h 795"/>
                  <a:gd name="T26" fmla="*/ 468 w 635"/>
                  <a:gd name="T27" fmla="*/ 619 h 795"/>
                  <a:gd name="T28" fmla="*/ 503 w 635"/>
                  <a:gd name="T29" fmla="*/ 398 h 795"/>
                  <a:gd name="T30" fmla="*/ 468 w 635"/>
                  <a:gd name="T31" fmla="*/ 176 h 795"/>
                  <a:gd name="T32" fmla="*/ 318 w 635"/>
                  <a:gd name="T33" fmla="*/ 7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5" h="795">
                    <a:moveTo>
                      <a:pt x="318" y="0"/>
                    </a:moveTo>
                    <a:cubicBezTo>
                      <a:pt x="426" y="0"/>
                      <a:pt x="506" y="36"/>
                      <a:pt x="559" y="107"/>
                    </a:cubicBezTo>
                    <a:cubicBezTo>
                      <a:pt x="609" y="176"/>
                      <a:pt x="635" y="273"/>
                      <a:pt x="635" y="398"/>
                    </a:cubicBezTo>
                    <a:cubicBezTo>
                      <a:pt x="635" y="521"/>
                      <a:pt x="609" y="618"/>
                      <a:pt x="559" y="688"/>
                    </a:cubicBezTo>
                    <a:cubicBezTo>
                      <a:pt x="507" y="760"/>
                      <a:pt x="427" y="795"/>
                      <a:pt x="319" y="795"/>
                    </a:cubicBezTo>
                    <a:cubicBezTo>
                      <a:pt x="107" y="795"/>
                      <a:pt x="0" y="661"/>
                      <a:pt x="0" y="393"/>
                    </a:cubicBezTo>
                    <a:cubicBezTo>
                      <a:pt x="0" y="271"/>
                      <a:pt x="26" y="176"/>
                      <a:pt x="77" y="107"/>
                    </a:cubicBezTo>
                    <a:cubicBezTo>
                      <a:pt x="129" y="36"/>
                      <a:pt x="209" y="0"/>
                      <a:pt x="318" y="0"/>
                    </a:cubicBezTo>
                    <a:moveTo>
                      <a:pt x="318" y="78"/>
                    </a:moveTo>
                    <a:cubicBezTo>
                      <a:pt x="245" y="78"/>
                      <a:pt x="194" y="110"/>
                      <a:pt x="167" y="176"/>
                    </a:cubicBezTo>
                    <a:cubicBezTo>
                      <a:pt x="144" y="230"/>
                      <a:pt x="132" y="303"/>
                      <a:pt x="132" y="394"/>
                    </a:cubicBezTo>
                    <a:cubicBezTo>
                      <a:pt x="132" y="490"/>
                      <a:pt x="144" y="565"/>
                      <a:pt x="167"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 name="Freeform 19"/>
              <p:cNvSpPr>
                <a:spLocks/>
              </p:cNvSpPr>
              <p:nvPr/>
            </p:nvSpPr>
            <p:spPr bwMode="gray">
              <a:xfrm>
                <a:off x="2934" y="2598"/>
                <a:ext cx="65" cy="155"/>
              </a:xfrm>
              <a:custGeom>
                <a:avLst/>
                <a:gdLst>
                  <a:gd name="T0" fmla="*/ 0 w 326"/>
                  <a:gd name="T1" fmla="*/ 775 h 775"/>
                  <a:gd name="T2" fmla="*/ 0 w 326"/>
                  <a:gd name="T3" fmla="*/ 33 h 775"/>
                  <a:gd name="T4" fmla="*/ 326 w 326"/>
                  <a:gd name="T5" fmla="*/ 0 h 775"/>
                  <a:gd name="T6" fmla="*/ 326 w 326"/>
                  <a:gd name="T7" fmla="*/ 81 h 775"/>
                  <a:gd name="T8" fmla="*/ 129 w 326"/>
                  <a:gd name="T9" fmla="*/ 94 h 775"/>
                  <a:gd name="T10" fmla="*/ 129 w 326"/>
                  <a:gd name="T11" fmla="*/ 775 h 775"/>
                  <a:gd name="T12" fmla="*/ 0 w 326"/>
                  <a:gd name="T13" fmla="*/ 775 h 775"/>
                </a:gdLst>
                <a:ahLst/>
                <a:cxnLst>
                  <a:cxn ang="0">
                    <a:pos x="T0" y="T1"/>
                  </a:cxn>
                  <a:cxn ang="0">
                    <a:pos x="T2" y="T3"/>
                  </a:cxn>
                  <a:cxn ang="0">
                    <a:pos x="T4" y="T5"/>
                  </a:cxn>
                  <a:cxn ang="0">
                    <a:pos x="T6" y="T7"/>
                  </a:cxn>
                  <a:cxn ang="0">
                    <a:pos x="T8" y="T9"/>
                  </a:cxn>
                  <a:cxn ang="0">
                    <a:pos x="T10" y="T11"/>
                  </a:cxn>
                  <a:cxn ang="0">
                    <a:pos x="T12" y="T13"/>
                  </a:cxn>
                </a:cxnLst>
                <a:rect l="0" t="0" r="r" b="b"/>
                <a:pathLst>
                  <a:path w="326" h="775">
                    <a:moveTo>
                      <a:pt x="0" y="775"/>
                    </a:moveTo>
                    <a:cubicBezTo>
                      <a:pt x="0" y="33"/>
                      <a:pt x="0" y="33"/>
                      <a:pt x="0" y="33"/>
                    </a:cubicBezTo>
                    <a:cubicBezTo>
                      <a:pt x="99" y="12"/>
                      <a:pt x="207" y="1"/>
                      <a:pt x="326" y="0"/>
                    </a:cubicBezTo>
                    <a:cubicBezTo>
                      <a:pt x="326" y="81"/>
                      <a:pt x="326" y="81"/>
                      <a:pt x="326" y="81"/>
                    </a:cubicBezTo>
                    <a:cubicBezTo>
                      <a:pt x="254" y="81"/>
                      <a:pt x="188" y="86"/>
                      <a:pt x="129" y="94"/>
                    </a:cubicBezTo>
                    <a:cubicBezTo>
                      <a:pt x="129" y="775"/>
                      <a:pt x="129" y="775"/>
                      <a:pt x="129" y="775"/>
                    </a:cubicBez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 name="Freeform 20"/>
              <p:cNvSpPr>
                <a:spLocks/>
              </p:cNvSpPr>
              <p:nvPr/>
            </p:nvSpPr>
            <p:spPr bwMode="gray">
              <a:xfrm>
                <a:off x="3028" y="2598"/>
                <a:ext cx="65" cy="155"/>
              </a:xfrm>
              <a:custGeom>
                <a:avLst/>
                <a:gdLst>
                  <a:gd name="T0" fmla="*/ 0 w 326"/>
                  <a:gd name="T1" fmla="*/ 775 h 775"/>
                  <a:gd name="T2" fmla="*/ 0 w 326"/>
                  <a:gd name="T3" fmla="*/ 33 h 775"/>
                  <a:gd name="T4" fmla="*/ 326 w 326"/>
                  <a:gd name="T5" fmla="*/ 0 h 775"/>
                  <a:gd name="T6" fmla="*/ 326 w 326"/>
                  <a:gd name="T7" fmla="*/ 81 h 775"/>
                  <a:gd name="T8" fmla="*/ 129 w 326"/>
                  <a:gd name="T9" fmla="*/ 94 h 775"/>
                  <a:gd name="T10" fmla="*/ 129 w 326"/>
                  <a:gd name="T11" fmla="*/ 775 h 775"/>
                  <a:gd name="T12" fmla="*/ 0 w 326"/>
                  <a:gd name="T13" fmla="*/ 775 h 775"/>
                </a:gdLst>
                <a:ahLst/>
                <a:cxnLst>
                  <a:cxn ang="0">
                    <a:pos x="T0" y="T1"/>
                  </a:cxn>
                  <a:cxn ang="0">
                    <a:pos x="T2" y="T3"/>
                  </a:cxn>
                  <a:cxn ang="0">
                    <a:pos x="T4" y="T5"/>
                  </a:cxn>
                  <a:cxn ang="0">
                    <a:pos x="T6" y="T7"/>
                  </a:cxn>
                  <a:cxn ang="0">
                    <a:pos x="T8" y="T9"/>
                  </a:cxn>
                  <a:cxn ang="0">
                    <a:pos x="T10" y="T11"/>
                  </a:cxn>
                  <a:cxn ang="0">
                    <a:pos x="T12" y="T13"/>
                  </a:cxn>
                </a:cxnLst>
                <a:rect l="0" t="0" r="r" b="b"/>
                <a:pathLst>
                  <a:path w="326" h="775">
                    <a:moveTo>
                      <a:pt x="0" y="775"/>
                    </a:moveTo>
                    <a:cubicBezTo>
                      <a:pt x="0" y="33"/>
                      <a:pt x="0" y="33"/>
                      <a:pt x="0" y="33"/>
                    </a:cubicBezTo>
                    <a:cubicBezTo>
                      <a:pt x="99" y="12"/>
                      <a:pt x="207" y="1"/>
                      <a:pt x="326" y="0"/>
                    </a:cubicBezTo>
                    <a:cubicBezTo>
                      <a:pt x="326" y="81"/>
                      <a:pt x="326" y="81"/>
                      <a:pt x="326" y="81"/>
                    </a:cubicBezTo>
                    <a:cubicBezTo>
                      <a:pt x="253" y="81"/>
                      <a:pt x="188" y="86"/>
                      <a:pt x="129" y="94"/>
                    </a:cubicBezTo>
                    <a:cubicBezTo>
                      <a:pt x="129" y="775"/>
                      <a:pt x="129" y="775"/>
                      <a:pt x="129" y="775"/>
                    </a:cubicBez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 name="Freeform 21"/>
              <p:cNvSpPr>
                <a:spLocks noEditPoints="1"/>
              </p:cNvSpPr>
              <p:nvPr/>
            </p:nvSpPr>
            <p:spPr bwMode="gray">
              <a:xfrm>
                <a:off x="3110" y="2598"/>
                <a:ext cx="127" cy="159"/>
              </a:xfrm>
              <a:custGeom>
                <a:avLst/>
                <a:gdLst>
                  <a:gd name="T0" fmla="*/ 317 w 634"/>
                  <a:gd name="T1" fmla="*/ 0 h 795"/>
                  <a:gd name="T2" fmla="*/ 558 w 634"/>
                  <a:gd name="T3" fmla="*/ 107 h 795"/>
                  <a:gd name="T4" fmla="*/ 634 w 634"/>
                  <a:gd name="T5" fmla="*/ 398 h 795"/>
                  <a:gd name="T6" fmla="*/ 558 w 634"/>
                  <a:gd name="T7" fmla="*/ 688 h 795"/>
                  <a:gd name="T8" fmla="*/ 318 w 634"/>
                  <a:gd name="T9" fmla="*/ 795 h 795"/>
                  <a:gd name="T10" fmla="*/ 0 w 634"/>
                  <a:gd name="T11" fmla="*/ 393 h 795"/>
                  <a:gd name="T12" fmla="*/ 76 w 634"/>
                  <a:gd name="T13" fmla="*/ 107 h 795"/>
                  <a:gd name="T14" fmla="*/ 317 w 634"/>
                  <a:gd name="T15" fmla="*/ 0 h 795"/>
                  <a:gd name="T16" fmla="*/ 317 w 634"/>
                  <a:gd name="T17" fmla="*/ 78 h 795"/>
                  <a:gd name="T18" fmla="*/ 166 w 634"/>
                  <a:gd name="T19" fmla="*/ 176 h 795"/>
                  <a:gd name="T20" fmla="*/ 132 w 634"/>
                  <a:gd name="T21" fmla="*/ 394 h 795"/>
                  <a:gd name="T22" fmla="*/ 166 w 634"/>
                  <a:gd name="T23" fmla="*/ 619 h 795"/>
                  <a:gd name="T24" fmla="*/ 317 w 634"/>
                  <a:gd name="T25" fmla="*/ 718 h 795"/>
                  <a:gd name="T26" fmla="*/ 468 w 634"/>
                  <a:gd name="T27" fmla="*/ 619 h 795"/>
                  <a:gd name="T28" fmla="*/ 502 w 634"/>
                  <a:gd name="T29" fmla="*/ 398 h 795"/>
                  <a:gd name="T30" fmla="*/ 468 w 634"/>
                  <a:gd name="T31" fmla="*/ 176 h 795"/>
                  <a:gd name="T32" fmla="*/ 317 w 634"/>
                  <a:gd name="T33" fmla="*/ 7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4" h="795">
                    <a:moveTo>
                      <a:pt x="317" y="0"/>
                    </a:moveTo>
                    <a:cubicBezTo>
                      <a:pt x="425" y="0"/>
                      <a:pt x="505" y="36"/>
                      <a:pt x="558" y="107"/>
                    </a:cubicBezTo>
                    <a:cubicBezTo>
                      <a:pt x="608" y="176"/>
                      <a:pt x="634" y="273"/>
                      <a:pt x="634" y="398"/>
                    </a:cubicBezTo>
                    <a:cubicBezTo>
                      <a:pt x="634" y="521"/>
                      <a:pt x="608" y="618"/>
                      <a:pt x="558" y="688"/>
                    </a:cubicBezTo>
                    <a:cubicBezTo>
                      <a:pt x="506" y="760"/>
                      <a:pt x="426" y="795"/>
                      <a:pt x="318" y="795"/>
                    </a:cubicBezTo>
                    <a:cubicBezTo>
                      <a:pt x="106" y="795"/>
                      <a:pt x="0" y="661"/>
                      <a:pt x="0" y="393"/>
                    </a:cubicBezTo>
                    <a:cubicBezTo>
                      <a:pt x="0" y="271"/>
                      <a:pt x="25" y="176"/>
                      <a:pt x="76" y="107"/>
                    </a:cubicBezTo>
                    <a:cubicBezTo>
                      <a:pt x="128" y="36"/>
                      <a:pt x="209" y="0"/>
                      <a:pt x="317" y="0"/>
                    </a:cubicBezTo>
                    <a:moveTo>
                      <a:pt x="317" y="78"/>
                    </a:moveTo>
                    <a:cubicBezTo>
                      <a:pt x="244" y="78"/>
                      <a:pt x="194" y="110"/>
                      <a:pt x="166" y="176"/>
                    </a:cubicBezTo>
                    <a:cubicBezTo>
                      <a:pt x="143" y="230"/>
                      <a:pt x="132" y="303"/>
                      <a:pt x="132" y="394"/>
                    </a:cubicBezTo>
                    <a:cubicBezTo>
                      <a:pt x="132" y="490"/>
                      <a:pt x="143" y="565"/>
                      <a:pt x="166" y="619"/>
                    </a:cubicBezTo>
                    <a:cubicBezTo>
                      <a:pt x="194" y="685"/>
                      <a:pt x="244" y="718"/>
                      <a:pt x="317" y="718"/>
                    </a:cubicBezTo>
                    <a:cubicBezTo>
                      <a:pt x="390" y="718"/>
                      <a:pt x="440" y="685"/>
                      <a:pt x="468" y="619"/>
                    </a:cubicBezTo>
                    <a:cubicBezTo>
                      <a:pt x="490" y="565"/>
                      <a:pt x="502" y="491"/>
                      <a:pt x="502" y="398"/>
                    </a:cubicBezTo>
                    <a:cubicBezTo>
                      <a:pt x="502" y="302"/>
                      <a:pt x="490" y="228"/>
                      <a:pt x="468" y="176"/>
                    </a:cubicBezTo>
                    <a:cubicBezTo>
                      <a:pt x="439" y="110"/>
                      <a:pt x="389" y="78"/>
                      <a:pt x="317" y="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22"/>
              <p:cNvSpPr>
                <a:spLocks/>
              </p:cNvSpPr>
              <p:nvPr/>
            </p:nvSpPr>
            <p:spPr bwMode="gray">
              <a:xfrm>
                <a:off x="3253" y="2602"/>
                <a:ext cx="195" cy="151"/>
              </a:xfrm>
              <a:custGeom>
                <a:avLst/>
                <a:gdLst>
                  <a:gd name="T0" fmla="*/ 213 w 971"/>
                  <a:gd name="T1" fmla="*/ 754 h 754"/>
                  <a:gd name="T2" fmla="*/ 0 w 971"/>
                  <a:gd name="T3" fmla="*/ 0 h 754"/>
                  <a:gd name="T4" fmla="*/ 130 w 971"/>
                  <a:gd name="T5" fmla="*/ 0 h 754"/>
                  <a:gd name="T6" fmla="*/ 290 w 971"/>
                  <a:gd name="T7" fmla="*/ 614 h 754"/>
                  <a:gd name="T8" fmla="*/ 431 w 971"/>
                  <a:gd name="T9" fmla="*/ 0 h 754"/>
                  <a:gd name="T10" fmla="*/ 558 w 971"/>
                  <a:gd name="T11" fmla="*/ 0 h 754"/>
                  <a:gd name="T12" fmla="*/ 706 w 971"/>
                  <a:gd name="T13" fmla="*/ 614 h 754"/>
                  <a:gd name="T14" fmla="*/ 866 w 971"/>
                  <a:gd name="T15" fmla="*/ 0 h 754"/>
                  <a:gd name="T16" fmla="*/ 971 w 971"/>
                  <a:gd name="T17" fmla="*/ 0 h 754"/>
                  <a:gd name="T18" fmla="*/ 758 w 971"/>
                  <a:gd name="T19" fmla="*/ 754 h 754"/>
                  <a:gd name="T20" fmla="*/ 631 w 971"/>
                  <a:gd name="T21" fmla="*/ 754 h 754"/>
                  <a:gd name="T22" fmla="*/ 517 w 971"/>
                  <a:gd name="T23" fmla="*/ 266 h 754"/>
                  <a:gd name="T24" fmla="*/ 489 w 971"/>
                  <a:gd name="T25" fmla="*/ 112 h 754"/>
                  <a:gd name="T26" fmla="*/ 460 w 971"/>
                  <a:gd name="T27" fmla="*/ 265 h 754"/>
                  <a:gd name="T28" fmla="*/ 347 w 971"/>
                  <a:gd name="T29" fmla="*/ 754 h 754"/>
                  <a:gd name="T30" fmla="*/ 213 w 971"/>
                  <a:gd name="T3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1" h="754">
                    <a:moveTo>
                      <a:pt x="213" y="754"/>
                    </a:moveTo>
                    <a:cubicBezTo>
                      <a:pt x="0" y="0"/>
                      <a:pt x="0" y="0"/>
                      <a:pt x="0" y="0"/>
                    </a:cubicBezTo>
                    <a:cubicBezTo>
                      <a:pt x="130" y="0"/>
                      <a:pt x="130" y="0"/>
                      <a:pt x="130" y="0"/>
                    </a:cubicBezTo>
                    <a:cubicBezTo>
                      <a:pt x="290" y="614"/>
                      <a:pt x="290" y="614"/>
                      <a:pt x="290" y="614"/>
                    </a:cubicBezTo>
                    <a:cubicBezTo>
                      <a:pt x="431" y="0"/>
                      <a:pt x="431" y="0"/>
                      <a:pt x="431" y="0"/>
                    </a:cubicBezTo>
                    <a:cubicBezTo>
                      <a:pt x="558" y="0"/>
                      <a:pt x="558" y="0"/>
                      <a:pt x="558" y="0"/>
                    </a:cubicBezTo>
                    <a:cubicBezTo>
                      <a:pt x="706" y="614"/>
                      <a:pt x="706" y="614"/>
                      <a:pt x="706" y="614"/>
                    </a:cubicBezTo>
                    <a:cubicBezTo>
                      <a:pt x="866" y="0"/>
                      <a:pt x="866" y="0"/>
                      <a:pt x="866" y="0"/>
                    </a:cubicBezTo>
                    <a:cubicBezTo>
                      <a:pt x="971" y="0"/>
                      <a:pt x="971" y="0"/>
                      <a:pt x="971" y="0"/>
                    </a:cubicBezTo>
                    <a:cubicBezTo>
                      <a:pt x="758" y="754"/>
                      <a:pt x="758" y="754"/>
                      <a:pt x="758" y="754"/>
                    </a:cubicBezTo>
                    <a:cubicBezTo>
                      <a:pt x="631" y="754"/>
                      <a:pt x="631" y="754"/>
                      <a:pt x="631" y="754"/>
                    </a:cubicBezTo>
                    <a:cubicBezTo>
                      <a:pt x="517" y="266"/>
                      <a:pt x="517" y="266"/>
                      <a:pt x="517" y="266"/>
                    </a:cubicBezTo>
                    <a:cubicBezTo>
                      <a:pt x="509" y="231"/>
                      <a:pt x="500" y="180"/>
                      <a:pt x="489" y="112"/>
                    </a:cubicBezTo>
                    <a:cubicBezTo>
                      <a:pt x="481" y="166"/>
                      <a:pt x="471" y="217"/>
                      <a:pt x="460" y="265"/>
                    </a:cubicBezTo>
                    <a:cubicBezTo>
                      <a:pt x="347" y="754"/>
                      <a:pt x="347" y="754"/>
                      <a:pt x="347" y="754"/>
                    </a:cubicBezTo>
                    <a:lnTo>
                      <a:pt x="213" y="7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 name="Freeform 23"/>
              <p:cNvSpPr>
                <a:spLocks/>
              </p:cNvSpPr>
              <p:nvPr/>
            </p:nvSpPr>
            <p:spPr bwMode="gray">
              <a:xfrm>
                <a:off x="3525" y="2602"/>
                <a:ext cx="194" cy="151"/>
              </a:xfrm>
              <a:custGeom>
                <a:avLst/>
                <a:gdLst>
                  <a:gd name="T0" fmla="*/ 213 w 971"/>
                  <a:gd name="T1" fmla="*/ 754 h 754"/>
                  <a:gd name="T2" fmla="*/ 0 w 971"/>
                  <a:gd name="T3" fmla="*/ 0 h 754"/>
                  <a:gd name="T4" fmla="*/ 130 w 971"/>
                  <a:gd name="T5" fmla="*/ 0 h 754"/>
                  <a:gd name="T6" fmla="*/ 290 w 971"/>
                  <a:gd name="T7" fmla="*/ 614 h 754"/>
                  <a:gd name="T8" fmla="*/ 431 w 971"/>
                  <a:gd name="T9" fmla="*/ 0 h 754"/>
                  <a:gd name="T10" fmla="*/ 559 w 971"/>
                  <a:gd name="T11" fmla="*/ 0 h 754"/>
                  <a:gd name="T12" fmla="*/ 706 w 971"/>
                  <a:gd name="T13" fmla="*/ 614 h 754"/>
                  <a:gd name="T14" fmla="*/ 866 w 971"/>
                  <a:gd name="T15" fmla="*/ 0 h 754"/>
                  <a:gd name="T16" fmla="*/ 971 w 971"/>
                  <a:gd name="T17" fmla="*/ 0 h 754"/>
                  <a:gd name="T18" fmla="*/ 758 w 971"/>
                  <a:gd name="T19" fmla="*/ 754 h 754"/>
                  <a:gd name="T20" fmla="*/ 631 w 971"/>
                  <a:gd name="T21" fmla="*/ 754 h 754"/>
                  <a:gd name="T22" fmla="*/ 518 w 971"/>
                  <a:gd name="T23" fmla="*/ 266 h 754"/>
                  <a:gd name="T24" fmla="*/ 489 w 971"/>
                  <a:gd name="T25" fmla="*/ 112 h 754"/>
                  <a:gd name="T26" fmla="*/ 460 w 971"/>
                  <a:gd name="T27" fmla="*/ 265 h 754"/>
                  <a:gd name="T28" fmla="*/ 347 w 971"/>
                  <a:gd name="T29" fmla="*/ 754 h 754"/>
                  <a:gd name="T30" fmla="*/ 213 w 971"/>
                  <a:gd name="T3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1" h="754">
                    <a:moveTo>
                      <a:pt x="213" y="754"/>
                    </a:moveTo>
                    <a:cubicBezTo>
                      <a:pt x="0" y="0"/>
                      <a:pt x="0" y="0"/>
                      <a:pt x="0" y="0"/>
                    </a:cubicBezTo>
                    <a:cubicBezTo>
                      <a:pt x="130" y="0"/>
                      <a:pt x="130" y="0"/>
                      <a:pt x="130" y="0"/>
                    </a:cubicBezTo>
                    <a:cubicBezTo>
                      <a:pt x="290" y="614"/>
                      <a:pt x="290" y="614"/>
                      <a:pt x="290" y="614"/>
                    </a:cubicBezTo>
                    <a:cubicBezTo>
                      <a:pt x="431" y="0"/>
                      <a:pt x="431" y="0"/>
                      <a:pt x="431" y="0"/>
                    </a:cubicBezTo>
                    <a:cubicBezTo>
                      <a:pt x="559" y="0"/>
                      <a:pt x="559" y="0"/>
                      <a:pt x="559" y="0"/>
                    </a:cubicBezTo>
                    <a:cubicBezTo>
                      <a:pt x="706" y="614"/>
                      <a:pt x="706" y="614"/>
                      <a:pt x="706" y="614"/>
                    </a:cubicBezTo>
                    <a:cubicBezTo>
                      <a:pt x="866" y="0"/>
                      <a:pt x="866" y="0"/>
                      <a:pt x="866" y="0"/>
                    </a:cubicBezTo>
                    <a:cubicBezTo>
                      <a:pt x="971" y="0"/>
                      <a:pt x="971" y="0"/>
                      <a:pt x="971" y="0"/>
                    </a:cubicBezTo>
                    <a:cubicBezTo>
                      <a:pt x="758" y="754"/>
                      <a:pt x="758" y="754"/>
                      <a:pt x="758" y="754"/>
                    </a:cubicBezTo>
                    <a:cubicBezTo>
                      <a:pt x="631" y="754"/>
                      <a:pt x="631" y="754"/>
                      <a:pt x="631" y="754"/>
                    </a:cubicBezTo>
                    <a:cubicBezTo>
                      <a:pt x="518" y="266"/>
                      <a:pt x="518" y="266"/>
                      <a:pt x="518" y="266"/>
                    </a:cubicBezTo>
                    <a:cubicBezTo>
                      <a:pt x="510" y="231"/>
                      <a:pt x="500" y="180"/>
                      <a:pt x="489" y="112"/>
                    </a:cubicBezTo>
                    <a:cubicBezTo>
                      <a:pt x="481" y="166"/>
                      <a:pt x="471" y="217"/>
                      <a:pt x="460" y="265"/>
                    </a:cubicBezTo>
                    <a:cubicBezTo>
                      <a:pt x="347" y="754"/>
                      <a:pt x="347" y="754"/>
                      <a:pt x="347" y="754"/>
                    </a:cubicBezTo>
                    <a:lnTo>
                      <a:pt x="213" y="7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Freeform 24"/>
              <p:cNvSpPr>
                <a:spLocks noEditPoints="1"/>
              </p:cNvSpPr>
              <p:nvPr/>
            </p:nvSpPr>
            <p:spPr bwMode="gray">
              <a:xfrm>
                <a:off x="3745" y="2547"/>
                <a:ext cx="31" cy="206"/>
              </a:xfrm>
              <a:custGeom>
                <a:avLst/>
                <a:gdLst>
                  <a:gd name="T0" fmla="*/ 79 w 157"/>
                  <a:gd name="T1" fmla="*/ 0 h 1031"/>
                  <a:gd name="T2" fmla="*/ 137 w 157"/>
                  <a:gd name="T3" fmla="*/ 26 h 1031"/>
                  <a:gd name="T4" fmla="*/ 157 w 157"/>
                  <a:gd name="T5" fmla="*/ 79 h 1031"/>
                  <a:gd name="T6" fmla="*/ 132 w 157"/>
                  <a:gd name="T7" fmla="*/ 139 h 1031"/>
                  <a:gd name="T8" fmla="*/ 78 w 157"/>
                  <a:gd name="T9" fmla="*/ 159 h 1031"/>
                  <a:gd name="T10" fmla="*/ 20 w 157"/>
                  <a:gd name="T11" fmla="*/ 133 h 1031"/>
                  <a:gd name="T12" fmla="*/ 0 w 157"/>
                  <a:gd name="T13" fmla="*/ 78 h 1031"/>
                  <a:gd name="T14" fmla="*/ 26 w 157"/>
                  <a:gd name="T15" fmla="*/ 20 h 1031"/>
                  <a:gd name="T16" fmla="*/ 79 w 157"/>
                  <a:gd name="T17" fmla="*/ 0 h 1031"/>
                  <a:gd name="T18" fmla="*/ 16 w 157"/>
                  <a:gd name="T19" fmla="*/ 277 h 1031"/>
                  <a:gd name="T20" fmla="*/ 144 w 157"/>
                  <a:gd name="T21" fmla="*/ 277 h 1031"/>
                  <a:gd name="T22" fmla="*/ 144 w 157"/>
                  <a:gd name="T23" fmla="*/ 1031 h 1031"/>
                  <a:gd name="T24" fmla="*/ 16 w 157"/>
                  <a:gd name="T25" fmla="*/ 1031 h 1031"/>
                  <a:gd name="T26" fmla="*/ 16 w 157"/>
                  <a:gd name="T27" fmla="*/ 277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031">
                    <a:moveTo>
                      <a:pt x="79" y="0"/>
                    </a:moveTo>
                    <a:cubicBezTo>
                      <a:pt x="102" y="0"/>
                      <a:pt x="122" y="9"/>
                      <a:pt x="137" y="26"/>
                    </a:cubicBezTo>
                    <a:cubicBezTo>
                      <a:pt x="151" y="42"/>
                      <a:pt x="157" y="59"/>
                      <a:pt x="157" y="79"/>
                    </a:cubicBezTo>
                    <a:cubicBezTo>
                      <a:pt x="157" y="103"/>
                      <a:pt x="149" y="123"/>
                      <a:pt x="132" y="139"/>
                    </a:cubicBezTo>
                    <a:cubicBezTo>
                      <a:pt x="117" y="152"/>
                      <a:pt x="99" y="159"/>
                      <a:pt x="78" y="159"/>
                    </a:cubicBezTo>
                    <a:cubicBezTo>
                      <a:pt x="55" y="159"/>
                      <a:pt x="35" y="150"/>
                      <a:pt x="20" y="133"/>
                    </a:cubicBezTo>
                    <a:cubicBezTo>
                      <a:pt x="6" y="118"/>
                      <a:pt x="0" y="99"/>
                      <a:pt x="0" y="78"/>
                    </a:cubicBezTo>
                    <a:cubicBezTo>
                      <a:pt x="0" y="56"/>
                      <a:pt x="9" y="37"/>
                      <a:pt x="26" y="20"/>
                    </a:cubicBezTo>
                    <a:cubicBezTo>
                      <a:pt x="41" y="7"/>
                      <a:pt x="58" y="0"/>
                      <a:pt x="79" y="0"/>
                    </a:cubicBezTo>
                    <a:moveTo>
                      <a:pt x="16" y="277"/>
                    </a:moveTo>
                    <a:cubicBezTo>
                      <a:pt x="144" y="277"/>
                      <a:pt x="144" y="277"/>
                      <a:pt x="144" y="277"/>
                    </a:cubicBezTo>
                    <a:cubicBezTo>
                      <a:pt x="144" y="1031"/>
                      <a:pt x="144" y="1031"/>
                      <a:pt x="144" y="1031"/>
                    </a:cubicBezTo>
                    <a:cubicBezTo>
                      <a:pt x="16" y="1031"/>
                      <a:pt x="16" y="1031"/>
                      <a:pt x="16" y="1031"/>
                    </a:cubicBezTo>
                    <a:lnTo>
                      <a:pt x="16" y="2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25"/>
              <p:cNvSpPr>
                <a:spLocks/>
              </p:cNvSpPr>
              <p:nvPr/>
            </p:nvSpPr>
            <p:spPr bwMode="gray">
              <a:xfrm>
                <a:off x="3820" y="2561"/>
                <a:ext cx="67" cy="192"/>
              </a:xfrm>
              <a:custGeom>
                <a:avLst/>
                <a:gdLst>
                  <a:gd name="T0" fmla="*/ 0 w 332"/>
                  <a:gd name="T1" fmla="*/ 0 h 958"/>
                  <a:gd name="T2" fmla="*/ 129 w 332"/>
                  <a:gd name="T3" fmla="*/ 0 h 958"/>
                  <a:gd name="T4" fmla="*/ 129 w 332"/>
                  <a:gd name="T5" fmla="*/ 204 h 958"/>
                  <a:gd name="T6" fmla="*/ 332 w 332"/>
                  <a:gd name="T7" fmla="*/ 204 h 958"/>
                  <a:gd name="T8" fmla="*/ 332 w 332"/>
                  <a:gd name="T9" fmla="*/ 286 h 958"/>
                  <a:gd name="T10" fmla="*/ 129 w 332"/>
                  <a:gd name="T11" fmla="*/ 286 h 958"/>
                  <a:gd name="T12" fmla="*/ 129 w 332"/>
                  <a:gd name="T13" fmla="*/ 686 h 958"/>
                  <a:gd name="T14" fmla="*/ 163 w 332"/>
                  <a:gd name="T15" fmla="*/ 840 h 958"/>
                  <a:gd name="T16" fmla="*/ 234 w 332"/>
                  <a:gd name="T17" fmla="*/ 873 h 958"/>
                  <a:gd name="T18" fmla="*/ 289 w 332"/>
                  <a:gd name="T19" fmla="*/ 875 h 958"/>
                  <a:gd name="T20" fmla="*/ 332 w 332"/>
                  <a:gd name="T21" fmla="*/ 875 h 958"/>
                  <a:gd name="T22" fmla="*/ 332 w 332"/>
                  <a:gd name="T23" fmla="*/ 958 h 958"/>
                  <a:gd name="T24" fmla="*/ 262 w 332"/>
                  <a:gd name="T25" fmla="*/ 958 h 958"/>
                  <a:gd name="T26" fmla="*/ 132 w 332"/>
                  <a:gd name="T27" fmla="*/ 945 h 958"/>
                  <a:gd name="T28" fmla="*/ 11 w 332"/>
                  <a:gd name="T29" fmla="*/ 817 h 958"/>
                  <a:gd name="T30" fmla="*/ 0 w 332"/>
                  <a:gd name="T31" fmla="*/ 667 h 958"/>
                  <a:gd name="T32" fmla="*/ 0 w 332"/>
                  <a:gd name="T33" fmla="*/ 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2" h="958">
                    <a:moveTo>
                      <a:pt x="0" y="0"/>
                    </a:moveTo>
                    <a:cubicBezTo>
                      <a:pt x="129" y="0"/>
                      <a:pt x="129" y="0"/>
                      <a:pt x="129" y="0"/>
                    </a:cubicBezTo>
                    <a:cubicBezTo>
                      <a:pt x="129" y="204"/>
                      <a:pt x="129" y="204"/>
                      <a:pt x="129" y="204"/>
                    </a:cubicBezTo>
                    <a:cubicBezTo>
                      <a:pt x="332" y="204"/>
                      <a:pt x="332" y="204"/>
                      <a:pt x="332" y="204"/>
                    </a:cubicBezTo>
                    <a:cubicBezTo>
                      <a:pt x="332" y="286"/>
                      <a:pt x="332" y="286"/>
                      <a:pt x="332" y="286"/>
                    </a:cubicBezTo>
                    <a:cubicBezTo>
                      <a:pt x="129" y="286"/>
                      <a:pt x="129" y="286"/>
                      <a:pt x="129" y="286"/>
                    </a:cubicBezTo>
                    <a:cubicBezTo>
                      <a:pt x="129" y="686"/>
                      <a:pt x="129" y="686"/>
                      <a:pt x="129" y="686"/>
                    </a:cubicBezTo>
                    <a:cubicBezTo>
                      <a:pt x="129" y="762"/>
                      <a:pt x="140" y="813"/>
                      <a:pt x="163" y="840"/>
                    </a:cubicBezTo>
                    <a:cubicBezTo>
                      <a:pt x="178" y="858"/>
                      <a:pt x="202" y="869"/>
                      <a:pt x="234" y="873"/>
                    </a:cubicBezTo>
                    <a:cubicBezTo>
                      <a:pt x="245" y="875"/>
                      <a:pt x="263" y="875"/>
                      <a:pt x="289" y="875"/>
                    </a:cubicBezTo>
                    <a:cubicBezTo>
                      <a:pt x="332" y="875"/>
                      <a:pt x="332" y="875"/>
                      <a:pt x="332" y="875"/>
                    </a:cubicBezTo>
                    <a:cubicBezTo>
                      <a:pt x="332" y="958"/>
                      <a:pt x="332" y="958"/>
                      <a:pt x="332" y="958"/>
                    </a:cubicBezTo>
                    <a:cubicBezTo>
                      <a:pt x="262" y="958"/>
                      <a:pt x="262" y="958"/>
                      <a:pt x="262" y="958"/>
                    </a:cubicBezTo>
                    <a:cubicBezTo>
                      <a:pt x="207" y="958"/>
                      <a:pt x="163" y="953"/>
                      <a:pt x="132" y="945"/>
                    </a:cubicBezTo>
                    <a:cubicBezTo>
                      <a:pt x="66" y="927"/>
                      <a:pt x="26" y="884"/>
                      <a:pt x="11" y="817"/>
                    </a:cubicBezTo>
                    <a:cubicBezTo>
                      <a:pt x="4" y="781"/>
                      <a:pt x="0" y="731"/>
                      <a:pt x="0" y="66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26"/>
              <p:cNvSpPr>
                <a:spLocks/>
              </p:cNvSpPr>
              <p:nvPr/>
            </p:nvSpPr>
            <p:spPr bwMode="gray">
              <a:xfrm>
                <a:off x="3918" y="2526"/>
                <a:ext cx="114" cy="227"/>
              </a:xfrm>
              <a:custGeom>
                <a:avLst/>
                <a:gdLst>
                  <a:gd name="T0" fmla="*/ 0 w 572"/>
                  <a:gd name="T1" fmla="*/ 1136 h 1136"/>
                  <a:gd name="T2" fmla="*/ 0 w 572"/>
                  <a:gd name="T3" fmla="*/ 0 h 1136"/>
                  <a:gd name="T4" fmla="*/ 129 w 572"/>
                  <a:gd name="T5" fmla="*/ 0 h 1136"/>
                  <a:gd name="T6" fmla="*/ 129 w 572"/>
                  <a:gd name="T7" fmla="*/ 400 h 1136"/>
                  <a:gd name="T8" fmla="*/ 319 w 572"/>
                  <a:gd name="T9" fmla="*/ 361 h 1136"/>
                  <a:gd name="T10" fmla="*/ 549 w 572"/>
                  <a:gd name="T11" fmla="*/ 479 h 1136"/>
                  <a:gd name="T12" fmla="*/ 572 w 572"/>
                  <a:gd name="T13" fmla="*/ 673 h 1136"/>
                  <a:gd name="T14" fmla="*/ 572 w 572"/>
                  <a:gd name="T15" fmla="*/ 1136 h 1136"/>
                  <a:gd name="T16" fmla="*/ 443 w 572"/>
                  <a:gd name="T17" fmla="*/ 1136 h 1136"/>
                  <a:gd name="T18" fmla="*/ 443 w 572"/>
                  <a:gd name="T19" fmla="*/ 653 h 1136"/>
                  <a:gd name="T20" fmla="*/ 420 w 572"/>
                  <a:gd name="T21" fmla="*/ 499 h 1136"/>
                  <a:gd name="T22" fmla="*/ 306 w 572"/>
                  <a:gd name="T23" fmla="*/ 439 h 1136"/>
                  <a:gd name="T24" fmla="*/ 129 w 572"/>
                  <a:gd name="T25" fmla="*/ 485 h 1136"/>
                  <a:gd name="T26" fmla="*/ 129 w 572"/>
                  <a:gd name="T27" fmla="*/ 1136 h 1136"/>
                  <a:gd name="T28" fmla="*/ 0 w 572"/>
                  <a:gd name="T29" fmla="*/ 1136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2" h="1136">
                    <a:moveTo>
                      <a:pt x="0" y="1136"/>
                    </a:moveTo>
                    <a:cubicBezTo>
                      <a:pt x="0" y="0"/>
                      <a:pt x="0" y="0"/>
                      <a:pt x="0" y="0"/>
                    </a:cubicBezTo>
                    <a:cubicBezTo>
                      <a:pt x="129" y="0"/>
                      <a:pt x="129" y="0"/>
                      <a:pt x="129" y="0"/>
                    </a:cubicBezTo>
                    <a:cubicBezTo>
                      <a:pt x="129" y="400"/>
                      <a:pt x="129" y="400"/>
                      <a:pt x="129" y="400"/>
                    </a:cubicBezTo>
                    <a:cubicBezTo>
                      <a:pt x="196" y="374"/>
                      <a:pt x="259" y="361"/>
                      <a:pt x="319" y="361"/>
                    </a:cubicBezTo>
                    <a:cubicBezTo>
                      <a:pt x="438" y="361"/>
                      <a:pt x="515" y="400"/>
                      <a:pt x="549" y="479"/>
                    </a:cubicBezTo>
                    <a:cubicBezTo>
                      <a:pt x="564" y="515"/>
                      <a:pt x="572" y="579"/>
                      <a:pt x="572" y="673"/>
                    </a:cubicBezTo>
                    <a:cubicBezTo>
                      <a:pt x="572" y="1136"/>
                      <a:pt x="572" y="1136"/>
                      <a:pt x="572" y="1136"/>
                    </a:cubicBezTo>
                    <a:cubicBezTo>
                      <a:pt x="443" y="1136"/>
                      <a:pt x="443" y="1136"/>
                      <a:pt x="443" y="1136"/>
                    </a:cubicBezTo>
                    <a:cubicBezTo>
                      <a:pt x="443" y="653"/>
                      <a:pt x="443" y="653"/>
                      <a:pt x="443" y="653"/>
                    </a:cubicBezTo>
                    <a:cubicBezTo>
                      <a:pt x="443" y="581"/>
                      <a:pt x="436" y="529"/>
                      <a:pt x="420" y="499"/>
                    </a:cubicBezTo>
                    <a:cubicBezTo>
                      <a:pt x="400" y="459"/>
                      <a:pt x="362" y="439"/>
                      <a:pt x="306" y="439"/>
                    </a:cubicBezTo>
                    <a:cubicBezTo>
                      <a:pt x="256" y="439"/>
                      <a:pt x="197" y="454"/>
                      <a:pt x="129" y="485"/>
                    </a:cubicBezTo>
                    <a:cubicBezTo>
                      <a:pt x="129" y="1136"/>
                      <a:pt x="129" y="1136"/>
                      <a:pt x="129" y="1136"/>
                    </a:cubicBezTo>
                    <a:lnTo>
                      <a:pt x="0" y="1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27"/>
              <p:cNvSpPr>
                <a:spLocks/>
              </p:cNvSpPr>
              <p:nvPr/>
            </p:nvSpPr>
            <p:spPr bwMode="gray">
              <a:xfrm>
                <a:off x="4128" y="2602"/>
                <a:ext cx="126" cy="223"/>
              </a:xfrm>
              <a:custGeom>
                <a:avLst/>
                <a:gdLst>
                  <a:gd name="T0" fmla="*/ 56 w 126"/>
                  <a:gd name="T1" fmla="*/ 153 h 223"/>
                  <a:gd name="T2" fmla="*/ 0 w 126"/>
                  <a:gd name="T3" fmla="*/ 0 h 223"/>
                  <a:gd name="T4" fmla="*/ 27 w 126"/>
                  <a:gd name="T5" fmla="*/ 0 h 223"/>
                  <a:gd name="T6" fmla="*/ 67 w 126"/>
                  <a:gd name="T7" fmla="*/ 120 h 223"/>
                  <a:gd name="T8" fmla="*/ 104 w 126"/>
                  <a:gd name="T9" fmla="*/ 0 h 223"/>
                  <a:gd name="T10" fmla="*/ 126 w 126"/>
                  <a:gd name="T11" fmla="*/ 0 h 223"/>
                  <a:gd name="T12" fmla="*/ 51 w 126"/>
                  <a:gd name="T13" fmla="*/ 223 h 223"/>
                  <a:gd name="T14" fmla="*/ 29 w 126"/>
                  <a:gd name="T15" fmla="*/ 223 h 223"/>
                  <a:gd name="T16" fmla="*/ 56 w 126"/>
                  <a:gd name="T17" fmla="*/ 15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23">
                    <a:moveTo>
                      <a:pt x="56" y="153"/>
                    </a:moveTo>
                    <a:lnTo>
                      <a:pt x="0" y="0"/>
                    </a:lnTo>
                    <a:lnTo>
                      <a:pt x="27" y="0"/>
                    </a:lnTo>
                    <a:lnTo>
                      <a:pt x="67" y="120"/>
                    </a:lnTo>
                    <a:lnTo>
                      <a:pt x="104" y="0"/>
                    </a:lnTo>
                    <a:lnTo>
                      <a:pt x="126" y="0"/>
                    </a:lnTo>
                    <a:lnTo>
                      <a:pt x="51" y="223"/>
                    </a:lnTo>
                    <a:lnTo>
                      <a:pt x="29" y="223"/>
                    </a:lnTo>
                    <a:lnTo>
                      <a:pt x="56"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28"/>
              <p:cNvSpPr>
                <a:spLocks noEditPoints="1"/>
              </p:cNvSpPr>
              <p:nvPr/>
            </p:nvSpPr>
            <p:spPr bwMode="gray">
              <a:xfrm>
                <a:off x="4270" y="2598"/>
                <a:ext cx="127" cy="159"/>
              </a:xfrm>
              <a:custGeom>
                <a:avLst/>
                <a:gdLst>
                  <a:gd name="T0" fmla="*/ 318 w 634"/>
                  <a:gd name="T1" fmla="*/ 0 h 795"/>
                  <a:gd name="T2" fmla="*/ 559 w 634"/>
                  <a:gd name="T3" fmla="*/ 107 h 795"/>
                  <a:gd name="T4" fmla="*/ 634 w 634"/>
                  <a:gd name="T5" fmla="*/ 398 h 795"/>
                  <a:gd name="T6" fmla="*/ 559 w 634"/>
                  <a:gd name="T7" fmla="*/ 688 h 795"/>
                  <a:gd name="T8" fmla="*/ 318 w 634"/>
                  <a:gd name="T9" fmla="*/ 795 h 795"/>
                  <a:gd name="T10" fmla="*/ 0 w 634"/>
                  <a:gd name="T11" fmla="*/ 393 h 795"/>
                  <a:gd name="T12" fmla="*/ 76 w 634"/>
                  <a:gd name="T13" fmla="*/ 107 h 795"/>
                  <a:gd name="T14" fmla="*/ 318 w 634"/>
                  <a:gd name="T15" fmla="*/ 0 h 795"/>
                  <a:gd name="T16" fmla="*/ 318 w 634"/>
                  <a:gd name="T17" fmla="*/ 78 h 795"/>
                  <a:gd name="T18" fmla="*/ 167 w 634"/>
                  <a:gd name="T19" fmla="*/ 176 h 795"/>
                  <a:gd name="T20" fmla="*/ 132 w 634"/>
                  <a:gd name="T21" fmla="*/ 394 h 795"/>
                  <a:gd name="T22" fmla="*/ 167 w 634"/>
                  <a:gd name="T23" fmla="*/ 619 h 795"/>
                  <a:gd name="T24" fmla="*/ 318 w 634"/>
                  <a:gd name="T25" fmla="*/ 718 h 795"/>
                  <a:gd name="T26" fmla="*/ 468 w 634"/>
                  <a:gd name="T27" fmla="*/ 619 h 795"/>
                  <a:gd name="T28" fmla="*/ 503 w 634"/>
                  <a:gd name="T29" fmla="*/ 398 h 795"/>
                  <a:gd name="T30" fmla="*/ 468 w 634"/>
                  <a:gd name="T31" fmla="*/ 176 h 795"/>
                  <a:gd name="T32" fmla="*/ 318 w 634"/>
                  <a:gd name="T33" fmla="*/ 7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4" h="795">
                    <a:moveTo>
                      <a:pt x="318" y="0"/>
                    </a:moveTo>
                    <a:cubicBezTo>
                      <a:pt x="426" y="0"/>
                      <a:pt x="506" y="36"/>
                      <a:pt x="559" y="107"/>
                    </a:cubicBezTo>
                    <a:cubicBezTo>
                      <a:pt x="609" y="176"/>
                      <a:pt x="634" y="273"/>
                      <a:pt x="634" y="398"/>
                    </a:cubicBezTo>
                    <a:cubicBezTo>
                      <a:pt x="634" y="521"/>
                      <a:pt x="609" y="618"/>
                      <a:pt x="559" y="688"/>
                    </a:cubicBezTo>
                    <a:cubicBezTo>
                      <a:pt x="507" y="760"/>
                      <a:pt x="427" y="795"/>
                      <a:pt x="318" y="795"/>
                    </a:cubicBezTo>
                    <a:cubicBezTo>
                      <a:pt x="106" y="795"/>
                      <a:pt x="0" y="661"/>
                      <a:pt x="0" y="393"/>
                    </a:cubicBezTo>
                    <a:cubicBezTo>
                      <a:pt x="0" y="271"/>
                      <a:pt x="26" y="176"/>
                      <a:pt x="76" y="107"/>
                    </a:cubicBezTo>
                    <a:cubicBezTo>
                      <a:pt x="129" y="36"/>
                      <a:pt x="210" y="0"/>
                      <a:pt x="318" y="0"/>
                    </a:cubicBezTo>
                    <a:moveTo>
                      <a:pt x="318" y="78"/>
                    </a:moveTo>
                    <a:cubicBezTo>
                      <a:pt x="245" y="78"/>
                      <a:pt x="194" y="110"/>
                      <a:pt x="167" y="176"/>
                    </a:cubicBezTo>
                    <a:cubicBezTo>
                      <a:pt x="144" y="230"/>
                      <a:pt x="132" y="303"/>
                      <a:pt x="132" y="394"/>
                    </a:cubicBezTo>
                    <a:cubicBezTo>
                      <a:pt x="132" y="490"/>
                      <a:pt x="144" y="565"/>
                      <a:pt x="167"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29"/>
              <p:cNvSpPr>
                <a:spLocks/>
              </p:cNvSpPr>
              <p:nvPr/>
            </p:nvSpPr>
            <p:spPr bwMode="gray">
              <a:xfrm>
                <a:off x="4433" y="2602"/>
                <a:ext cx="110" cy="155"/>
              </a:xfrm>
              <a:custGeom>
                <a:avLst/>
                <a:gdLst>
                  <a:gd name="T0" fmla="*/ 0 w 550"/>
                  <a:gd name="T1" fmla="*/ 0 h 774"/>
                  <a:gd name="T2" fmla="*/ 129 w 550"/>
                  <a:gd name="T3" fmla="*/ 0 h 774"/>
                  <a:gd name="T4" fmla="*/ 129 w 550"/>
                  <a:gd name="T5" fmla="*/ 465 h 774"/>
                  <a:gd name="T6" fmla="*/ 152 w 550"/>
                  <a:gd name="T7" fmla="*/ 636 h 774"/>
                  <a:gd name="T8" fmla="*/ 206 w 550"/>
                  <a:gd name="T9" fmla="*/ 685 h 774"/>
                  <a:gd name="T10" fmla="*/ 289 w 550"/>
                  <a:gd name="T11" fmla="*/ 697 h 774"/>
                  <a:gd name="T12" fmla="*/ 422 w 550"/>
                  <a:gd name="T13" fmla="*/ 677 h 774"/>
                  <a:gd name="T14" fmla="*/ 422 w 550"/>
                  <a:gd name="T15" fmla="*/ 0 h 774"/>
                  <a:gd name="T16" fmla="*/ 550 w 550"/>
                  <a:gd name="T17" fmla="*/ 0 h 774"/>
                  <a:gd name="T18" fmla="*/ 550 w 550"/>
                  <a:gd name="T19" fmla="*/ 742 h 774"/>
                  <a:gd name="T20" fmla="*/ 281 w 550"/>
                  <a:gd name="T21" fmla="*/ 774 h 774"/>
                  <a:gd name="T22" fmla="*/ 90 w 550"/>
                  <a:gd name="T23" fmla="*/ 734 h 774"/>
                  <a:gd name="T24" fmla="*/ 7 w 550"/>
                  <a:gd name="T25" fmla="*/ 593 h 774"/>
                  <a:gd name="T26" fmla="*/ 0 w 550"/>
                  <a:gd name="T27" fmla="*/ 475 h 774"/>
                  <a:gd name="T28" fmla="*/ 0 w 550"/>
                  <a:gd name="T29"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0" h="774">
                    <a:moveTo>
                      <a:pt x="0" y="0"/>
                    </a:moveTo>
                    <a:cubicBezTo>
                      <a:pt x="129" y="0"/>
                      <a:pt x="129" y="0"/>
                      <a:pt x="129" y="0"/>
                    </a:cubicBezTo>
                    <a:cubicBezTo>
                      <a:pt x="129" y="465"/>
                      <a:pt x="129" y="465"/>
                      <a:pt x="129" y="465"/>
                    </a:cubicBezTo>
                    <a:cubicBezTo>
                      <a:pt x="129" y="550"/>
                      <a:pt x="137" y="608"/>
                      <a:pt x="152" y="636"/>
                    </a:cubicBezTo>
                    <a:cubicBezTo>
                      <a:pt x="165" y="660"/>
                      <a:pt x="183" y="676"/>
                      <a:pt x="206" y="685"/>
                    </a:cubicBezTo>
                    <a:cubicBezTo>
                      <a:pt x="225" y="693"/>
                      <a:pt x="253" y="697"/>
                      <a:pt x="289" y="697"/>
                    </a:cubicBezTo>
                    <a:cubicBezTo>
                      <a:pt x="331" y="697"/>
                      <a:pt x="375" y="690"/>
                      <a:pt x="422" y="677"/>
                    </a:cubicBezTo>
                    <a:cubicBezTo>
                      <a:pt x="422" y="0"/>
                      <a:pt x="422" y="0"/>
                      <a:pt x="422" y="0"/>
                    </a:cubicBezTo>
                    <a:cubicBezTo>
                      <a:pt x="550" y="0"/>
                      <a:pt x="550" y="0"/>
                      <a:pt x="550" y="0"/>
                    </a:cubicBezTo>
                    <a:cubicBezTo>
                      <a:pt x="550" y="742"/>
                      <a:pt x="550" y="742"/>
                      <a:pt x="550" y="742"/>
                    </a:cubicBezTo>
                    <a:cubicBezTo>
                      <a:pt x="455" y="763"/>
                      <a:pt x="365" y="774"/>
                      <a:pt x="281" y="774"/>
                    </a:cubicBezTo>
                    <a:cubicBezTo>
                      <a:pt x="196" y="774"/>
                      <a:pt x="132" y="761"/>
                      <a:pt x="90" y="734"/>
                    </a:cubicBezTo>
                    <a:cubicBezTo>
                      <a:pt x="43" y="704"/>
                      <a:pt x="15" y="657"/>
                      <a:pt x="7" y="593"/>
                    </a:cubicBezTo>
                    <a:cubicBezTo>
                      <a:pt x="2" y="563"/>
                      <a:pt x="0" y="523"/>
                      <a:pt x="0" y="475"/>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 name="Freeform 30"/>
              <p:cNvSpPr>
                <a:spLocks/>
              </p:cNvSpPr>
              <p:nvPr/>
            </p:nvSpPr>
            <p:spPr bwMode="gray">
              <a:xfrm>
                <a:off x="2479" y="1143"/>
                <a:ext cx="496" cy="383"/>
              </a:xfrm>
              <a:custGeom>
                <a:avLst/>
                <a:gdLst>
                  <a:gd name="T0" fmla="*/ 1006 w 2477"/>
                  <a:gd name="T1" fmla="*/ 801 h 1913"/>
                  <a:gd name="T2" fmla="*/ 627 w 2477"/>
                  <a:gd name="T3" fmla="*/ 673 h 1913"/>
                  <a:gd name="T4" fmla="*/ 1 w 2477"/>
                  <a:gd name="T5" fmla="*/ 1294 h 1913"/>
                  <a:gd name="T6" fmla="*/ 627 w 2477"/>
                  <a:gd name="T7" fmla="*/ 1912 h 1913"/>
                  <a:gd name="T8" fmla="*/ 1103 w 2477"/>
                  <a:gd name="T9" fmla="*/ 1696 h 1913"/>
                  <a:gd name="T10" fmla="*/ 1103 w 2477"/>
                  <a:gd name="T11" fmla="*/ 1355 h 1913"/>
                  <a:gd name="T12" fmla="*/ 807 w 2477"/>
                  <a:gd name="T13" fmla="*/ 1643 h 1913"/>
                  <a:gd name="T14" fmla="*/ 627 w 2477"/>
                  <a:gd name="T15" fmla="*/ 1681 h 1913"/>
                  <a:gd name="T16" fmla="*/ 235 w 2477"/>
                  <a:gd name="T17" fmla="*/ 1294 h 1913"/>
                  <a:gd name="T18" fmla="*/ 627 w 2477"/>
                  <a:gd name="T19" fmla="*/ 905 h 1913"/>
                  <a:gd name="T20" fmla="*/ 902 w 2477"/>
                  <a:gd name="T21" fmla="*/ 1019 h 1913"/>
                  <a:gd name="T22" fmla="*/ 1145 w 2477"/>
                  <a:gd name="T23" fmla="*/ 1298 h 1913"/>
                  <a:gd name="T24" fmla="*/ 1708 w 2477"/>
                  <a:gd name="T25" fmla="*/ 1544 h 1913"/>
                  <a:gd name="T26" fmla="*/ 2477 w 2477"/>
                  <a:gd name="T27" fmla="*/ 777 h 1913"/>
                  <a:gd name="T28" fmla="*/ 1708 w 2477"/>
                  <a:gd name="T29" fmla="*/ 0 h 1913"/>
                  <a:gd name="T30" fmla="*/ 1103 w 2477"/>
                  <a:gd name="T31" fmla="*/ 309 h 1913"/>
                  <a:gd name="T32" fmla="*/ 1103 w 2477"/>
                  <a:gd name="T33" fmla="*/ 771 h 1913"/>
                  <a:gd name="T34" fmla="*/ 1708 w 2477"/>
                  <a:gd name="T35" fmla="*/ 244 h 1913"/>
                  <a:gd name="T36" fmla="*/ 2236 w 2477"/>
                  <a:gd name="T37" fmla="*/ 777 h 1913"/>
                  <a:gd name="T38" fmla="*/ 1708 w 2477"/>
                  <a:gd name="T39" fmla="*/ 1305 h 1913"/>
                  <a:gd name="T40" fmla="*/ 1365 w 2477"/>
                  <a:gd name="T41" fmla="*/ 1179 h 1913"/>
                  <a:gd name="T42" fmla="*/ 1006 w 2477"/>
                  <a:gd name="T43" fmla="*/ 801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77" h="1913">
                    <a:moveTo>
                      <a:pt x="1006" y="801"/>
                    </a:moveTo>
                    <a:cubicBezTo>
                      <a:pt x="916" y="722"/>
                      <a:pt x="771" y="674"/>
                      <a:pt x="627" y="673"/>
                    </a:cubicBezTo>
                    <a:cubicBezTo>
                      <a:pt x="283" y="672"/>
                      <a:pt x="2" y="944"/>
                      <a:pt x="1" y="1294"/>
                    </a:cubicBezTo>
                    <a:cubicBezTo>
                      <a:pt x="0" y="1638"/>
                      <a:pt x="283" y="1911"/>
                      <a:pt x="627" y="1912"/>
                    </a:cubicBezTo>
                    <a:cubicBezTo>
                      <a:pt x="820" y="1913"/>
                      <a:pt x="988" y="1834"/>
                      <a:pt x="1103" y="1696"/>
                    </a:cubicBezTo>
                    <a:cubicBezTo>
                      <a:pt x="1103" y="1355"/>
                      <a:pt x="1103" y="1355"/>
                      <a:pt x="1103" y="1355"/>
                    </a:cubicBezTo>
                    <a:cubicBezTo>
                      <a:pt x="1042" y="1461"/>
                      <a:pt x="918" y="1597"/>
                      <a:pt x="807" y="1643"/>
                    </a:cubicBezTo>
                    <a:cubicBezTo>
                      <a:pt x="751" y="1666"/>
                      <a:pt x="694" y="1681"/>
                      <a:pt x="627" y="1681"/>
                    </a:cubicBezTo>
                    <a:cubicBezTo>
                      <a:pt x="412" y="1681"/>
                      <a:pt x="235" y="1514"/>
                      <a:pt x="235" y="1294"/>
                    </a:cubicBezTo>
                    <a:cubicBezTo>
                      <a:pt x="235" y="1091"/>
                      <a:pt x="398" y="904"/>
                      <a:pt x="627" y="905"/>
                    </a:cubicBezTo>
                    <a:cubicBezTo>
                      <a:pt x="734" y="905"/>
                      <a:pt x="831" y="949"/>
                      <a:pt x="902" y="1019"/>
                    </a:cubicBezTo>
                    <a:cubicBezTo>
                      <a:pt x="976" y="1090"/>
                      <a:pt x="1090" y="1239"/>
                      <a:pt x="1145" y="1298"/>
                    </a:cubicBezTo>
                    <a:cubicBezTo>
                      <a:pt x="1285" y="1449"/>
                      <a:pt x="1486" y="1543"/>
                      <a:pt x="1708" y="1544"/>
                    </a:cubicBezTo>
                    <a:cubicBezTo>
                      <a:pt x="2132" y="1545"/>
                      <a:pt x="2477" y="1201"/>
                      <a:pt x="2477" y="777"/>
                    </a:cubicBezTo>
                    <a:cubicBezTo>
                      <a:pt x="2477" y="353"/>
                      <a:pt x="2132" y="0"/>
                      <a:pt x="1708" y="0"/>
                    </a:cubicBezTo>
                    <a:cubicBezTo>
                      <a:pt x="1461" y="0"/>
                      <a:pt x="1244" y="129"/>
                      <a:pt x="1103" y="309"/>
                    </a:cubicBezTo>
                    <a:cubicBezTo>
                      <a:pt x="1103" y="771"/>
                      <a:pt x="1103" y="771"/>
                      <a:pt x="1103" y="771"/>
                    </a:cubicBezTo>
                    <a:cubicBezTo>
                      <a:pt x="1210" y="478"/>
                      <a:pt x="1404" y="244"/>
                      <a:pt x="1708" y="244"/>
                    </a:cubicBezTo>
                    <a:cubicBezTo>
                      <a:pt x="2000" y="244"/>
                      <a:pt x="2237" y="485"/>
                      <a:pt x="2236" y="777"/>
                    </a:cubicBezTo>
                    <a:cubicBezTo>
                      <a:pt x="2235" y="1069"/>
                      <a:pt x="2000" y="1305"/>
                      <a:pt x="1708" y="1305"/>
                    </a:cubicBezTo>
                    <a:cubicBezTo>
                      <a:pt x="1578" y="1304"/>
                      <a:pt x="1457" y="1257"/>
                      <a:pt x="1365" y="1179"/>
                    </a:cubicBezTo>
                    <a:cubicBezTo>
                      <a:pt x="1251" y="1090"/>
                      <a:pt x="1124" y="901"/>
                      <a:pt x="1006" y="801"/>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31"/>
              <p:cNvSpPr>
                <a:spLocks/>
              </p:cNvSpPr>
              <p:nvPr/>
            </p:nvSpPr>
            <p:spPr bwMode="gray">
              <a:xfrm>
                <a:off x="1671" y="1560"/>
                <a:ext cx="340" cy="556"/>
              </a:xfrm>
              <a:custGeom>
                <a:avLst/>
                <a:gdLst>
                  <a:gd name="T0" fmla="*/ 0 w 1700"/>
                  <a:gd name="T1" fmla="*/ 0 h 2777"/>
                  <a:gd name="T2" fmla="*/ 1700 w 1700"/>
                  <a:gd name="T3" fmla="*/ 0 h 2777"/>
                  <a:gd name="T4" fmla="*/ 1700 w 1700"/>
                  <a:gd name="T5" fmla="*/ 473 h 2777"/>
                  <a:gd name="T6" fmla="*/ 1429 w 1700"/>
                  <a:gd name="T7" fmla="*/ 286 h 2777"/>
                  <a:gd name="T8" fmla="*/ 642 w 1700"/>
                  <a:gd name="T9" fmla="*/ 286 h 2777"/>
                  <a:gd name="T10" fmla="*/ 642 w 1700"/>
                  <a:gd name="T11" fmla="*/ 1104 h 2777"/>
                  <a:gd name="T12" fmla="*/ 1495 w 1700"/>
                  <a:gd name="T13" fmla="*/ 1104 h 2777"/>
                  <a:gd name="T14" fmla="*/ 1495 w 1700"/>
                  <a:gd name="T15" fmla="*/ 1537 h 2777"/>
                  <a:gd name="T16" fmla="*/ 1262 w 1700"/>
                  <a:gd name="T17" fmla="*/ 1398 h 2777"/>
                  <a:gd name="T18" fmla="*/ 642 w 1700"/>
                  <a:gd name="T19" fmla="*/ 1398 h 2777"/>
                  <a:gd name="T20" fmla="*/ 642 w 1700"/>
                  <a:gd name="T21" fmla="*/ 2515 h 2777"/>
                  <a:gd name="T22" fmla="*/ 820 w 1700"/>
                  <a:gd name="T23" fmla="*/ 2777 h 2777"/>
                  <a:gd name="T24" fmla="*/ 11 w 1700"/>
                  <a:gd name="T25" fmla="*/ 2777 h 2777"/>
                  <a:gd name="T26" fmla="*/ 181 w 1700"/>
                  <a:gd name="T27" fmla="*/ 2515 h 2777"/>
                  <a:gd name="T28" fmla="*/ 181 w 1700"/>
                  <a:gd name="T29" fmla="*/ 291 h 2777"/>
                  <a:gd name="T30" fmla="*/ 0 w 1700"/>
                  <a:gd name="T31" fmla="*/ 0 h 2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00" h="2777">
                    <a:moveTo>
                      <a:pt x="0" y="0"/>
                    </a:moveTo>
                    <a:cubicBezTo>
                      <a:pt x="1700" y="0"/>
                      <a:pt x="1700" y="0"/>
                      <a:pt x="1700" y="0"/>
                    </a:cubicBezTo>
                    <a:cubicBezTo>
                      <a:pt x="1700" y="473"/>
                      <a:pt x="1700" y="473"/>
                      <a:pt x="1700" y="473"/>
                    </a:cubicBezTo>
                    <a:cubicBezTo>
                      <a:pt x="1700" y="473"/>
                      <a:pt x="1613" y="287"/>
                      <a:pt x="1429" y="286"/>
                    </a:cubicBezTo>
                    <a:cubicBezTo>
                      <a:pt x="642" y="286"/>
                      <a:pt x="642" y="286"/>
                      <a:pt x="642" y="286"/>
                    </a:cubicBezTo>
                    <a:cubicBezTo>
                      <a:pt x="642" y="1104"/>
                      <a:pt x="642" y="1104"/>
                      <a:pt x="642" y="1104"/>
                    </a:cubicBezTo>
                    <a:cubicBezTo>
                      <a:pt x="1495" y="1104"/>
                      <a:pt x="1495" y="1104"/>
                      <a:pt x="1495" y="1104"/>
                    </a:cubicBezTo>
                    <a:cubicBezTo>
                      <a:pt x="1495" y="1537"/>
                      <a:pt x="1495" y="1537"/>
                      <a:pt x="1495" y="1537"/>
                    </a:cubicBezTo>
                    <a:cubicBezTo>
                      <a:pt x="1495" y="1537"/>
                      <a:pt x="1468" y="1399"/>
                      <a:pt x="1262" y="1398"/>
                    </a:cubicBezTo>
                    <a:cubicBezTo>
                      <a:pt x="642" y="1398"/>
                      <a:pt x="642" y="1398"/>
                      <a:pt x="642" y="1398"/>
                    </a:cubicBezTo>
                    <a:cubicBezTo>
                      <a:pt x="642" y="2515"/>
                      <a:pt x="642" y="2515"/>
                      <a:pt x="642" y="2515"/>
                    </a:cubicBezTo>
                    <a:cubicBezTo>
                      <a:pt x="642" y="2679"/>
                      <a:pt x="820" y="2777"/>
                      <a:pt x="820" y="2777"/>
                    </a:cubicBezTo>
                    <a:cubicBezTo>
                      <a:pt x="11" y="2777"/>
                      <a:pt x="11" y="2777"/>
                      <a:pt x="11" y="2777"/>
                    </a:cubicBezTo>
                    <a:cubicBezTo>
                      <a:pt x="11" y="2777"/>
                      <a:pt x="181" y="2691"/>
                      <a:pt x="181" y="2515"/>
                    </a:cubicBezTo>
                    <a:cubicBezTo>
                      <a:pt x="181" y="291"/>
                      <a:pt x="181" y="291"/>
                      <a:pt x="181" y="291"/>
                    </a:cubicBezTo>
                    <a:cubicBezTo>
                      <a:pt x="181" y="104"/>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 name="Freeform 32"/>
              <p:cNvSpPr>
                <a:spLocks/>
              </p:cNvSpPr>
              <p:nvPr/>
            </p:nvSpPr>
            <p:spPr bwMode="gray">
              <a:xfrm>
                <a:off x="2475" y="1560"/>
                <a:ext cx="224" cy="775"/>
              </a:xfrm>
              <a:custGeom>
                <a:avLst/>
                <a:gdLst>
                  <a:gd name="T0" fmla="*/ 257 w 1123"/>
                  <a:gd name="T1" fmla="*/ 0 h 3872"/>
                  <a:gd name="T2" fmla="*/ 1123 w 1123"/>
                  <a:gd name="T3" fmla="*/ 0 h 3872"/>
                  <a:gd name="T4" fmla="*/ 929 w 1123"/>
                  <a:gd name="T5" fmla="*/ 242 h 3872"/>
                  <a:gd name="T6" fmla="*/ 929 w 1123"/>
                  <a:gd name="T7" fmla="*/ 2847 h 3872"/>
                  <a:gd name="T8" fmla="*/ 0 w 1123"/>
                  <a:gd name="T9" fmla="*/ 3869 h 3872"/>
                  <a:gd name="T10" fmla="*/ 443 w 1123"/>
                  <a:gd name="T11" fmla="*/ 2847 h 3872"/>
                  <a:gd name="T12" fmla="*/ 443 w 1123"/>
                  <a:gd name="T13" fmla="*/ 242 h 3872"/>
                  <a:gd name="T14" fmla="*/ 257 w 1123"/>
                  <a:gd name="T15" fmla="*/ 0 h 38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3872">
                    <a:moveTo>
                      <a:pt x="257" y="0"/>
                    </a:moveTo>
                    <a:cubicBezTo>
                      <a:pt x="1123" y="0"/>
                      <a:pt x="1123" y="0"/>
                      <a:pt x="1123" y="0"/>
                    </a:cubicBezTo>
                    <a:cubicBezTo>
                      <a:pt x="1123" y="0"/>
                      <a:pt x="929" y="92"/>
                      <a:pt x="929" y="242"/>
                    </a:cubicBezTo>
                    <a:cubicBezTo>
                      <a:pt x="929" y="2847"/>
                      <a:pt x="929" y="2847"/>
                      <a:pt x="929" y="2847"/>
                    </a:cubicBezTo>
                    <a:cubicBezTo>
                      <a:pt x="929" y="3727"/>
                      <a:pt x="46" y="3872"/>
                      <a:pt x="0" y="3869"/>
                    </a:cubicBezTo>
                    <a:cubicBezTo>
                      <a:pt x="75" y="3821"/>
                      <a:pt x="442" y="3508"/>
                      <a:pt x="443" y="2847"/>
                    </a:cubicBezTo>
                    <a:cubicBezTo>
                      <a:pt x="443" y="242"/>
                      <a:pt x="443" y="242"/>
                      <a:pt x="443" y="242"/>
                    </a:cubicBezTo>
                    <a:cubicBezTo>
                      <a:pt x="444" y="100"/>
                      <a:pt x="257" y="0"/>
                      <a:pt x="25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 name="Freeform 33"/>
              <p:cNvSpPr>
                <a:spLocks/>
              </p:cNvSpPr>
              <p:nvPr/>
            </p:nvSpPr>
            <p:spPr bwMode="gray">
              <a:xfrm>
                <a:off x="2723" y="1560"/>
                <a:ext cx="174" cy="556"/>
              </a:xfrm>
              <a:custGeom>
                <a:avLst/>
                <a:gdLst>
                  <a:gd name="T0" fmla="*/ 0 w 868"/>
                  <a:gd name="T1" fmla="*/ 0 h 2778"/>
                  <a:gd name="T2" fmla="*/ 868 w 868"/>
                  <a:gd name="T3" fmla="*/ 0 h 2778"/>
                  <a:gd name="T4" fmla="*/ 675 w 868"/>
                  <a:gd name="T5" fmla="*/ 245 h 2778"/>
                  <a:gd name="T6" fmla="*/ 675 w 868"/>
                  <a:gd name="T7" fmla="*/ 2514 h 2778"/>
                  <a:gd name="T8" fmla="*/ 868 w 868"/>
                  <a:gd name="T9" fmla="*/ 2778 h 2778"/>
                  <a:gd name="T10" fmla="*/ 0 w 868"/>
                  <a:gd name="T11" fmla="*/ 2778 h 2778"/>
                  <a:gd name="T12" fmla="*/ 193 w 868"/>
                  <a:gd name="T13" fmla="*/ 2514 h 2778"/>
                  <a:gd name="T14" fmla="*/ 193 w 868"/>
                  <a:gd name="T15" fmla="*/ 245 h 2778"/>
                  <a:gd name="T16" fmla="*/ 0 w 868"/>
                  <a:gd name="T17" fmla="*/ 0 h 2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 h="2778">
                    <a:moveTo>
                      <a:pt x="0" y="0"/>
                    </a:moveTo>
                    <a:cubicBezTo>
                      <a:pt x="868" y="0"/>
                      <a:pt x="868" y="0"/>
                      <a:pt x="868" y="0"/>
                    </a:cubicBezTo>
                    <a:cubicBezTo>
                      <a:pt x="868" y="0"/>
                      <a:pt x="675" y="92"/>
                      <a:pt x="675" y="245"/>
                    </a:cubicBezTo>
                    <a:cubicBezTo>
                      <a:pt x="675" y="2514"/>
                      <a:pt x="675" y="2514"/>
                      <a:pt x="675" y="2514"/>
                    </a:cubicBezTo>
                    <a:cubicBezTo>
                      <a:pt x="675" y="2677"/>
                      <a:pt x="868" y="2778"/>
                      <a:pt x="868" y="2778"/>
                    </a:cubicBezTo>
                    <a:cubicBezTo>
                      <a:pt x="0" y="2778"/>
                      <a:pt x="0" y="2778"/>
                      <a:pt x="0" y="2778"/>
                    </a:cubicBezTo>
                    <a:cubicBezTo>
                      <a:pt x="0" y="2778"/>
                      <a:pt x="193" y="2677"/>
                      <a:pt x="193" y="2514"/>
                    </a:cubicBezTo>
                    <a:cubicBezTo>
                      <a:pt x="193" y="245"/>
                      <a:pt x="193" y="245"/>
                      <a:pt x="193" y="245"/>
                    </a:cubicBezTo>
                    <a:cubicBezTo>
                      <a:pt x="193" y="92"/>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 name="Freeform 34"/>
              <p:cNvSpPr>
                <a:spLocks/>
              </p:cNvSpPr>
              <p:nvPr/>
            </p:nvSpPr>
            <p:spPr bwMode="gray">
              <a:xfrm>
                <a:off x="2898" y="1560"/>
                <a:ext cx="416" cy="556"/>
              </a:xfrm>
              <a:custGeom>
                <a:avLst/>
                <a:gdLst>
                  <a:gd name="T0" fmla="*/ 170 w 2079"/>
                  <a:gd name="T1" fmla="*/ 0 h 2777"/>
                  <a:gd name="T2" fmla="*/ 2079 w 2079"/>
                  <a:gd name="T3" fmla="*/ 0 h 2777"/>
                  <a:gd name="T4" fmla="*/ 1917 w 2079"/>
                  <a:gd name="T5" fmla="*/ 505 h 2777"/>
                  <a:gd name="T6" fmla="*/ 1684 w 2079"/>
                  <a:gd name="T7" fmla="*/ 293 h 2777"/>
                  <a:gd name="T8" fmla="*/ 1288 w 2079"/>
                  <a:gd name="T9" fmla="*/ 293 h 2777"/>
                  <a:gd name="T10" fmla="*/ 1288 w 2079"/>
                  <a:gd name="T11" fmla="*/ 2515 h 2777"/>
                  <a:gd name="T12" fmla="*/ 1474 w 2079"/>
                  <a:gd name="T13" fmla="*/ 2777 h 2777"/>
                  <a:gd name="T14" fmla="*/ 624 w 2079"/>
                  <a:gd name="T15" fmla="*/ 2777 h 2777"/>
                  <a:gd name="T16" fmla="*/ 808 w 2079"/>
                  <a:gd name="T17" fmla="*/ 2515 h 2777"/>
                  <a:gd name="T18" fmla="*/ 808 w 2079"/>
                  <a:gd name="T19" fmla="*/ 293 h 2777"/>
                  <a:gd name="T20" fmla="*/ 330 w 2079"/>
                  <a:gd name="T21" fmla="*/ 293 h 2777"/>
                  <a:gd name="T22" fmla="*/ 0 w 2079"/>
                  <a:gd name="T23" fmla="*/ 547 h 2777"/>
                  <a:gd name="T24" fmla="*/ 170 w 2079"/>
                  <a:gd name="T25" fmla="*/ 0 h 2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9" h="2777">
                    <a:moveTo>
                      <a:pt x="170" y="0"/>
                    </a:moveTo>
                    <a:cubicBezTo>
                      <a:pt x="2079" y="0"/>
                      <a:pt x="2079" y="0"/>
                      <a:pt x="2079" y="0"/>
                    </a:cubicBezTo>
                    <a:cubicBezTo>
                      <a:pt x="1917" y="505"/>
                      <a:pt x="1917" y="505"/>
                      <a:pt x="1917" y="505"/>
                    </a:cubicBezTo>
                    <a:cubicBezTo>
                      <a:pt x="1917" y="505"/>
                      <a:pt x="1869" y="293"/>
                      <a:pt x="1684" y="293"/>
                    </a:cubicBezTo>
                    <a:cubicBezTo>
                      <a:pt x="1288" y="293"/>
                      <a:pt x="1288" y="293"/>
                      <a:pt x="1288" y="293"/>
                    </a:cubicBezTo>
                    <a:cubicBezTo>
                      <a:pt x="1288" y="2515"/>
                      <a:pt x="1288" y="2515"/>
                      <a:pt x="1288" y="2515"/>
                    </a:cubicBezTo>
                    <a:cubicBezTo>
                      <a:pt x="1288" y="2656"/>
                      <a:pt x="1474" y="2777"/>
                      <a:pt x="1474" y="2777"/>
                    </a:cubicBezTo>
                    <a:cubicBezTo>
                      <a:pt x="624" y="2777"/>
                      <a:pt x="624" y="2777"/>
                      <a:pt x="624" y="2777"/>
                    </a:cubicBezTo>
                    <a:cubicBezTo>
                      <a:pt x="624" y="2777"/>
                      <a:pt x="809" y="2668"/>
                      <a:pt x="808" y="2515"/>
                    </a:cubicBezTo>
                    <a:cubicBezTo>
                      <a:pt x="808" y="293"/>
                      <a:pt x="808" y="293"/>
                      <a:pt x="808" y="293"/>
                    </a:cubicBezTo>
                    <a:cubicBezTo>
                      <a:pt x="330" y="293"/>
                      <a:pt x="330" y="293"/>
                      <a:pt x="330" y="293"/>
                    </a:cubicBezTo>
                    <a:cubicBezTo>
                      <a:pt x="195" y="293"/>
                      <a:pt x="0" y="547"/>
                      <a:pt x="0" y="547"/>
                    </a:cubicBezTo>
                    <a:lnTo>
                      <a:pt x="17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 name="Freeform 35"/>
              <p:cNvSpPr>
                <a:spLocks/>
              </p:cNvSpPr>
              <p:nvPr/>
            </p:nvSpPr>
            <p:spPr bwMode="gray">
              <a:xfrm>
                <a:off x="3654" y="1560"/>
                <a:ext cx="465" cy="564"/>
              </a:xfrm>
              <a:custGeom>
                <a:avLst/>
                <a:gdLst>
                  <a:gd name="T0" fmla="*/ 1488 w 2324"/>
                  <a:gd name="T1" fmla="*/ 0 h 2820"/>
                  <a:gd name="T2" fmla="*/ 2324 w 2324"/>
                  <a:gd name="T3" fmla="*/ 0 h 2820"/>
                  <a:gd name="T4" fmla="*/ 2145 w 2324"/>
                  <a:gd name="T5" fmla="*/ 244 h 2820"/>
                  <a:gd name="T6" fmla="*/ 2145 w 2324"/>
                  <a:gd name="T7" fmla="*/ 1926 h 2820"/>
                  <a:gd name="T8" fmla="*/ 1185 w 2324"/>
                  <a:gd name="T9" fmla="*/ 2820 h 2820"/>
                  <a:gd name="T10" fmla="*/ 185 w 2324"/>
                  <a:gd name="T11" fmla="*/ 1926 h 2820"/>
                  <a:gd name="T12" fmla="*/ 185 w 2324"/>
                  <a:gd name="T13" fmla="*/ 244 h 2820"/>
                  <a:gd name="T14" fmla="*/ 0 w 2324"/>
                  <a:gd name="T15" fmla="*/ 0 h 2820"/>
                  <a:gd name="T16" fmla="*/ 861 w 2324"/>
                  <a:gd name="T17" fmla="*/ 0 h 2820"/>
                  <a:gd name="T18" fmla="*/ 669 w 2324"/>
                  <a:gd name="T19" fmla="*/ 244 h 2820"/>
                  <a:gd name="T20" fmla="*/ 669 w 2324"/>
                  <a:gd name="T21" fmla="*/ 1926 h 2820"/>
                  <a:gd name="T22" fmla="*/ 1185 w 2324"/>
                  <a:gd name="T23" fmla="*/ 2519 h 2820"/>
                  <a:gd name="T24" fmla="*/ 1677 w 2324"/>
                  <a:gd name="T25" fmla="*/ 1926 h 2820"/>
                  <a:gd name="T26" fmla="*/ 1677 w 2324"/>
                  <a:gd name="T27" fmla="*/ 244 h 2820"/>
                  <a:gd name="T28" fmla="*/ 1488 w 2324"/>
                  <a:gd name="T29" fmla="*/ 0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24" h="2820">
                    <a:moveTo>
                      <a:pt x="1488" y="0"/>
                    </a:moveTo>
                    <a:cubicBezTo>
                      <a:pt x="2324" y="0"/>
                      <a:pt x="2324" y="0"/>
                      <a:pt x="2324" y="0"/>
                    </a:cubicBezTo>
                    <a:cubicBezTo>
                      <a:pt x="2324" y="0"/>
                      <a:pt x="2145" y="94"/>
                      <a:pt x="2145" y="244"/>
                    </a:cubicBezTo>
                    <a:cubicBezTo>
                      <a:pt x="2145" y="1926"/>
                      <a:pt x="2145" y="1926"/>
                      <a:pt x="2145" y="1926"/>
                    </a:cubicBezTo>
                    <a:cubicBezTo>
                      <a:pt x="2144" y="2610"/>
                      <a:pt x="1578" y="2820"/>
                      <a:pt x="1185" y="2820"/>
                    </a:cubicBezTo>
                    <a:cubicBezTo>
                      <a:pt x="795" y="2820"/>
                      <a:pt x="184" y="2607"/>
                      <a:pt x="185" y="1926"/>
                    </a:cubicBezTo>
                    <a:cubicBezTo>
                      <a:pt x="185" y="244"/>
                      <a:pt x="185" y="244"/>
                      <a:pt x="185" y="244"/>
                    </a:cubicBezTo>
                    <a:cubicBezTo>
                      <a:pt x="185" y="94"/>
                      <a:pt x="0" y="0"/>
                      <a:pt x="0" y="0"/>
                    </a:cubicBezTo>
                    <a:cubicBezTo>
                      <a:pt x="861" y="0"/>
                      <a:pt x="861" y="0"/>
                      <a:pt x="861" y="0"/>
                    </a:cubicBezTo>
                    <a:cubicBezTo>
                      <a:pt x="861" y="0"/>
                      <a:pt x="669" y="92"/>
                      <a:pt x="669" y="244"/>
                    </a:cubicBezTo>
                    <a:cubicBezTo>
                      <a:pt x="669" y="1926"/>
                      <a:pt x="669" y="1926"/>
                      <a:pt x="669" y="1926"/>
                    </a:cubicBezTo>
                    <a:cubicBezTo>
                      <a:pt x="669" y="2285"/>
                      <a:pt x="907" y="2519"/>
                      <a:pt x="1185" y="2519"/>
                    </a:cubicBezTo>
                    <a:cubicBezTo>
                      <a:pt x="1464" y="2519"/>
                      <a:pt x="1676" y="2275"/>
                      <a:pt x="1677" y="1926"/>
                    </a:cubicBezTo>
                    <a:cubicBezTo>
                      <a:pt x="1677" y="244"/>
                      <a:pt x="1677" y="244"/>
                      <a:pt x="1677" y="244"/>
                    </a:cubicBezTo>
                    <a:cubicBezTo>
                      <a:pt x="1677" y="94"/>
                      <a:pt x="1488" y="0"/>
                      <a:pt x="1488"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 name="Freeform 36"/>
              <p:cNvSpPr>
                <a:spLocks/>
              </p:cNvSpPr>
              <p:nvPr/>
            </p:nvSpPr>
            <p:spPr bwMode="gray">
              <a:xfrm>
                <a:off x="2027" y="1560"/>
                <a:ext cx="469" cy="566"/>
              </a:xfrm>
              <a:custGeom>
                <a:avLst/>
                <a:gdLst>
                  <a:gd name="T0" fmla="*/ 1495 w 2347"/>
                  <a:gd name="T1" fmla="*/ 0 h 2827"/>
                  <a:gd name="T2" fmla="*/ 2347 w 2347"/>
                  <a:gd name="T3" fmla="*/ 0 h 2827"/>
                  <a:gd name="T4" fmla="*/ 2166 w 2347"/>
                  <a:gd name="T5" fmla="*/ 247 h 2827"/>
                  <a:gd name="T6" fmla="*/ 2166 w 2347"/>
                  <a:gd name="T7" fmla="*/ 1925 h 2827"/>
                  <a:gd name="T8" fmla="*/ 1176 w 2347"/>
                  <a:gd name="T9" fmla="*/ 2827 h 2827"/>
                  <a:gd name="T10" fmla="*/ 175 w 2347"/>
                  <a:gd name="T11" fmla="*/ 1925 h 2827"/>
                  <a:gd name="T12" fmla="*/ 174 w 2347"/>
                  <a:gd name="T13" fmla="*/ 247 h 2827"/>
                  <a:gd name="T14" fmla="*/ 0 w 2347"/>
                  <a:gd name="T15" fmla="*/ 0 h 2827"/>
                  <a:gd name="T16" fmla="*/ 860 w 2347"/>
                  <a:gd name="T17" fmla="*/ 0 h 2827"/>
                  <a:gd name="T18" fmla="*/ 661 w 2347"/>
                  <a:gd name="T19" fmla="*/ 247 h 2827"/>
                  <a:gd name="T20" fmla="*/ 660 w 2347"/>
                  <a:gd name="T21" fmla="*/ 1925 h 2827"/>
                  <a:gd name="T22" fmla="*/ 1176 w 2347"/>
                  <a:gd name="T23" fmla="*/ 2527 h 2827"/>
                  <a:gd name="T24" fmla="*/ 1678 w 2347"/>
                  <a:gd name="T25" fmla="*/ 1925 h 2827"/>
                  <a:gd name="T26" fmla="*/ 1679 w 2347"/>
                  <a:gd name="T27" fmla="*/ 247 h 2827"/>
                  <a:gd name="T28" fmla="*/ 1495 w 2347"/>
                  <a:gd name="T29" fmla="*/ 0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7" h="2827">
                    <a:moveTo>
                      <a:pt x="1495" y="0"/>
                    </a:moveTo>
                    <a:cubicBezTo>
                      <a:pt x="2347" y="0"/>
                      <a:pt x="2347" y="0"/>
                      <a:pt x="2347" y="0"/>
                    </a:cubicBezTo>
                    <a:cubicBezTo>
                      <a:pt x="2347" y="0"/>
                      <a:pt x="2166" y="98"/>
                      <a:pt x="2166" y="247"/>
                    </a:cubicBezTo>
                    <a:cubicBezTo>
                      <a:pt x="2166" y="248"/>
                      <a:pt x="2166" y="1925"/>
                      <a:pt x="2166" y="1925"/>
                    </a:cubicBezTo>
                    <a:cubicBezTo>
                      <a:pt x="2166" y="2611"/>
                      <a:pt x="1573" y="2827"/>
                      <a:pt x="1176" y="2827"/>
                    </a:cubicBezTo>
                    <a:cubicBezTo>
                      <a:pt x="786" y="2827"/>
                      <a:pt x="175" y="2608"/>
                      <a:pt x="175" y="1925"/>
                    </a:cubicBezTo>
                    <a:cubicBezTo>
                      <a:pt x="174" y="247"/>
                      <a:pt x="174" y="247"/>
                      <a:pt x="174" y="247"/>
                    </a:cubicBezTo>
                    <a:cubicBezTo>
                      <a:pt x="174" y="97"/>
                      <a:pt x="0" y="0"/>
                      <a:pt x="0" y="0"/>
                    </a:cubicBezTo>
                    <a:cubicBezTo>
                      <a:pt x="860" y="0"/>
                      <a:pt x="860" y="0"/>
                      <a:pt x="860" y="0"/>
                    </a:cubicBezTo>
                    <a:cubicBezTo>
                      <a:pt x="860" y="0"/>
                      <a:pt x="661" y="98"/>
                      <a:pt x="661" y="247"/>
                    </a:cubicBezTo>
                    <a:cubicBezTo>
                      <a:pt x="660" y="1925"/>
                      <a:pt x="660" y="1925"/>
                      <a:pt x="660" y="1925"/>
                    </a:cubicBezTo>
                    <a:cubicBezTo>
                      <a:pt x="660" y="2280"/>
                      <a:pt x="897" y="2525"/>
                      <a:pt x="1176" y="2527"/>
                    </a:cubicBezTo>
                    <a:cubicBezTo>
                      <a:pt x="1454" y="2528"/>
                      <a:pt x="1678" y="2277"/>
                      <a:pt x="1678" y="1925"/>
                    </a:cubicBezTo>
                    <a:cubicBezTo>
                      <a:pt x="1679" y="247"/>
                      <a:pt x="1679" y="247"/>
                      <a:pt x="1679" y="247"/>
                    </a:cubicBezTo>
                    <a:cubicBezTo>
                      <a:pt x="1679" y="97"/>
                      <a:pt x="1495" y="0"/>
                      <a:pt x="1495"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 name="Freeform 37"/>
              <p:cNvSpPr>
                <a:spLocks/>
              </p:cNvSpPr>
              <p:nvPr/>
            </p:nvSpPr>
            <p:spPr bwMode="gray">
              <a:xfrm>
                <a:off x="3295" y="1549"/>
                <a:ext cx="358" cy="577"/>
              </a:xfrm>
              <a:custGeom>
                <a:avLst/>
                <a:gdLst>
                  <a:gd name="T0" fmla="*/ 1537 w 1788"/>
                  <a:gd name="T1" fmla="*/ 501 h 2885"/>
                  <a:gd name="T2" fmla="*/ 1067 w 1788"/>
                  <a:gd name="T3" fmla="*/ 289 h 2885"/>
                  <a:gd name="T4" fmla="*/ 528 w 1788"/>
                  <a:gd name="T5" fmla="*/ 709 h 2885"/>
                  <a:gd name="T6" fmla="*/ 1042 w 1788"/>
                  <a:gd name="T7" fmla="*/ 1230 h 2885"/>
                  <a:gd name="T8" fmla="*/ 1786 w 1788"/>
                  <a:gd name="T9" fmla="*/ 2067 h 2885"/>
                  <a:gd name="T10" fmla="*/ 681 w 1788"/>
                  <a:gd name="T11" fmla="*/ 2885 h 2885"/>
                  <a:gd name="T12" fmla="*/ 162 w 1788"/>
                  <a:gd name="T13" fmla="*/ 2813 h 2885"/>
                  <a:gd name="T14" fmla="*/ 0 w 1788"/>
                  <a:gd name="T15" fmla="*/ 2280 h 2885"/>
                  <a:gd name="T16" fmla="*/ 689 w 1788"/>
                  <a:gd name="T17" fmla="*/ 2582 h 2885"/>
                  <a:gd name="T18" fmla="*/ 1311 w 1788"/>
                  <a:gd name="T19" fmla="*/ 2126 h 2885"/>
                  <a:gd name="T20" fmla="*/ 48 w 1788"/>
                  <a:gd name="T21" fmla="*/ 765 h 2885"/>
                  <a:gd name="T22" fmla="*/ 1019 w 1788"/>
                  <a:gd name="T23" fmla="*/ 0 h 2885"/>
                  <a:gd name="T24" fmla="*/ 1537 w 1788"/>
                  <a:gd name="T25" fmla="*/ 72 h 2885"/>
                  <a:gd name="T26" fmla="*/ 1537 w 1788"/>
                  <a:gd name="T27" fmla="*/ 501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8" h="2885">
                    <a:moveTo>
                      <a:pt x="1537" y="501"/>
                    </a:moveTo>
                    <a:cubicBezTo>
                      <a:pt x="1537" y="501"/>
                      <a:pt x="1416" y="290"/>
                      <a:pt x="1067" y="289"/>
                    </a:cubicBezTo>
                    <a:cubicBezTo>
                      <a:pt x="718" y="288"/>
                      <a:pt x="529" y="471"/>
                      <a:pt x="528" y="709"/>
                    </a:cubicBezTo>
                    <a:cubicBezTo>
                      <a:pt x="527" y="978"/>
                      <a:pt x="729" y="1079"/>
                      <a:pt x="1042" y="1230"/>
                    </a:cubicBezTo>
                    <a:cubicBezTo>
                      <a:pt x="1340" y="1373"/>
                      <a:pt x="1788" y="1570"/>
                      <a:pt x="1786" y="2067"/>
                    </a:cubicBezTo>
                    <a:cubicBezTo>
                      <a:pt x="1785" y="2513"/>
                      <a:pt x="1390" y="2885"/>
                      <a:pt x="681" y="2885"/>
                    </a:cubicBezTo>
                    <a:cubicBezTo>
                      <a:pt x="463" y="2884"/>
                      <a:pt x="162" y="2813"/>
                      <a:pt x="162" y="2813"/>
                    </a:cubicBezTo>
                    <a:cubicBezTo>
                      <a:pt x="0" y="2280"/>
                      <a:pt x="0" y="2280"/>
                      <a:pt x="0" y="2280"/>
                    </a:cubicBezTo>
                    <a:cubicBezTo>
                      <a:pt x="150" y="2426"/>
                      <a:pt x="416" y="2582"/>
                      <a:pt x="689" y="2582"/>
                    </a:cubicBezTo>
                    <a:cubicBezTo>
                      <a:pt x="973" y="2582"/>
                      <a:pt x="1311" y="2407"/>
                      <a:pt x="1311" y="2126"/>
                    </a:cubicBezTo>
                    <a:cubicBezTo>
                      <a:pt x="1311" y="1583"/>
                      <a:pt x="48" y="1674"/>
                      <a:pt x="48" y="765"/>
                    </a:cubicBezTo>
                    <a:cubicBezTo>
                      <a:pt x="48" y="453"/>
                      <a:pt x="266" y="0"/>
                      <a:pt x="1019" y="0"/>
                    </a:cubicBezTo>
                    <a:cubicBezTo>
                      <a:pt x="1264" y="0"/>
                      <a:pt x="1537" y="72"/>
                      <a:pt x="1537" y="72"/>
                    </a:cubicBezTo>
                    <a:lnTo>
                      <a:pt x="1537" y="5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Tree>
    <p:extLst>
      <p:ext uri="{BB962C8B-B14F-4D97-AF65-F5344CB8AC3E}">
        <p14:creationId xmlns:p14="http://schemas.microsoft.com/office/powerpoint/2010/main" val="39761979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47177" name="Picture 9" descr="TitleRed_L"/>
          <p:cNvPicPr>
            <a:picLocks noChangeAspect="1" noChangeArrowheads="1"/>
          </p:cNvPicPr>
          <p:nvPr userDrawn="1"/>
        </p:nvPicPr>
        <p:blipFill>
          <a:blip r:embed="rId2" cstate="print"/>
          <a:srcRect/>
          <a:stretch>
            <a:fillRect/>
          </a:stretch>
        </p:blipFill>
        <p:spPr bwMode="auto">
          <a:xfrm>
            <a:off x="0" y="0"/>
            <a:ext cx="9144000" cy="3642122"/>
          </a:xfrm>
          <a:prstGeom prst="rect">
            <a:avLst/>
          </a:prstGeom>
          <a:noFill/>
        </p:spPr>
      </p:pic>
      <p:pic>
        <p:nvPicPr>
          <p:cNvPr id="647178" name="Picture 10" descr="Fujitsu_logo_white"/>
          <p:cNvPicPr>
            <a:picLocks noChangeAspect="1" noChangeArrowheads="1"/>
          </p:cNvPicPr>
          <p:nvPr userDrawn="1"/>
        </p:nvPicPr>
        <p:blipFill>
          <a:blip r:embed="rId3" cstate="print"/>
          <a:srcRect/>
          <a:stretch>
            <a:fillRect/>
          </a:stretch>
        </p:blipFill>
        <p:spPr bwMode="auto">
          <a:xfrm>
            <a:off x="7381878" y="257176"/>
            <a:ext cx="1427163" cy="534591"/>
          </a:xfrm>
          <a:prstGeom prst="rect">
            <a:avLst/>
          </a:prstGeom>
          <a:noFill/>
        </p:spPr>
      </p:pic>
      <p:sp>
        <p:nvSpPr>
          <p:cNvPr id="647173" name="Rectangle 5"/>
          <p:cNvSpPr>
            <a:spLocks noGrp="1" noChangeArrowheads="1"/>
          </p:cNvSpPr>
          <p:nvPr>
            <p:ph type="subTitle" idx="1"/>
          </p:nvPr>
        </p:nvSpPr>
        <p:spPr bwMode="auto">
          <a:xfrm>
            <a:off x="323850" y="3434954"/>
            <a:ext cx="7920038" cy="1338263"/>
          </a:xfrm>
        </p:spPr>
        <p:txBody>
          <a:bodyPr/>
          <a:lstStyle>
            <a:lvl1pPr marL="0" indent="0">
              <a:lnSpc>
                <a:spcPct val="100000"/>
              </a:lnSpc>
              <a:spcBef>
                <a:spcPct val="0"/>
              </a:spcBef>
              <a:spcAft>
                <a:spcPct val="0"/>
              </a:spcAft>
              <a:buFont typeface="Wingdings" pitchFamily="2" charset="2"/>
              <a:buNone/>
              <a:defRPr/>
            </a:lvl1pPr>
          </a:lstStyle>
          <a:p>
            <a:r>
              <a:rPr lang="en-US" altLang="ja-JP"/>
              <a:t>Master subtitle</a:t>
            </a:r>
          </a:p>
          <a:p>
            <a:r>
              <a:rPr lang="en-US" altLang="ja-JP"/>
              <a:t>Master subtitle</a:t>
            </a:r>
          </a:p>
          <a:p>
            <a:r>
              <a:rPr lang="en-US" altLang="ja-JP"/>
              <a:t>Master subtitle</a:t>
            </a:r>
          </a:p>
          <a:p>
            <a:r>
              <a:rPr lang="en-US" altLang="ja-JP"/>
              <a:t>Master subtitle</a:t>
            </a:r>
          </a:p>
        </p:txBody>
      </p:sp>
      <p:sp>
        <p:nvSpPr>
          <p:cNvPr id="647174" name="Rectangle 6"/>
          <p:cNvSpPr>
            <a:spLocks noGrp="1" noChangeArrowheads="1"/>
          </p:cNvSpPr>
          <p:nvPr>
            <p:ph type="ctrTitle"/>
          </p:nvPr>
        </p:nvSpPr>
        <p:spPr bwMode="auto">
          <a:xfrm>
            <a:off x="323850" y="1303736"/>
            <a:ext cx="7920038" cy="1770459"/>
          </a:xfrm>
        </p:spPr>
        <p:txBody>
          <a:bodyPr anchor="b"/>
          <a:lstStyle>
            <a:lvl1pPr>
              <a:defRPr sz="4400">
                <a:solidFill>
                  <a:srgbClr val="FFFFFF"/>
                </a:solidFill>
              </a:defRPr>
            </a:lvl1pPr>
          </a:lstStyle>
          <a:p>
            <a:r>
              <a:rPr lang="en-US" altLang="ja-JP"/>
              <a:t>Master title</a:t>
            </a:r>
            <a:br>
              <a:rPr lang="en-US" altLang="ja-JP"/>
            </a:br>
            <a:r>
              <a:rPr lang="en-US" altLang="ja-JP"/>
              <a:t>Master title</a:t>
            </a:r>
            <a:br>
              <a:rPr lang="en-US" altLang="ja-JP"/>
            </a:br>
            <a:r>
              <a:rPr lang="en-US" altLang="ja-JP"/>
              <a:t>Master title</a:t>
            </a:r>
            <a:endParaRPr lang="de-DE" altLang="ja-JP"/>
          </a:p>
        </p:txBody>
      </p:sp>
      <p:sp>
        <p:nvSpPr>
          <p:cNvPr id="647175" name="Rectangle 7"/>
          <p:cNvSpPr>
            <a:spLocks noGrp="1" noChangeArrowheads="1"/>
          </p:cNvSpPr>
          <p:nvPr>
            <p:ph type="ftr" sz="quarter" idx="3"/>
          </p:nvPr>
        </p:nvSpPr>
        <p:spPr>
          <a:xfrm>
            <a:off x="5911850" y="4908949"/>
            <a:ext cx="2895600" cy="201215"/>
          </a:xfrm>
        </p:spPr>
        <p:txBody>
          <a:bodyPr/>
          <a:lstStyle>
            <a:lvl1pPr>
              <a:defRPr/>
            </a:lvl1pPr>
          </a:lstStyle>
          <a:p>
            <a:r>
              <a:rPr lang="en-US" altLang="ja-JP" smtClean="0">
                <a:solidFill>
                  <a:srgbClr val="000000"/>
                </a:solidFill>
              </a:rPr>
              <a:t>Copyright 2019 FUJITSU SEMICONDUCTOR LIMITED</a:t>
            </a:r>
            <a:endParaRPr lang="de-DE" altLang="ja-JP" dirty="0">
              <a:solidFill>
                <a:srgbClr val="000000"/>
              </a:solidFill>
            </a:endParaRPr>
          </a:p>
        </p:txBody>
      </p:sp>
    </p:spTree>
    <p:extLst>
      <p:ext uri="{BB962C8B-B14F-4D97-AF65-F5344CB8AC3E}">
        <p14:creationId xmlns:p14="http://schemas.microsoft.com/office/powerpoint/2010/main" val="1662016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F2D920BD-DB3E-494D-830B-EFB4449FB4A4}" type="slidenum">
              <a:rPr lang="ja-JP" altLang="de-DE">
                <a:solidFill>
                  <a:srgbClr val="000000"/>
                </a:solidFill>
              </a:rPr>
              <a:pPr/>
              <a:t>‹#›</a:t>
            </a:fld>
            <a:endParaRPr lang="de-DE" altLang="ja-JP">
              <a:solidFill>
                <a:srgbClr val="000000"/>
              </a:solidFill>
            </a:endParaRPr>
          </a:p>
        </p:txBody>
      </p:sp>
      <p:sp>
        <p:nvSpPr>
          <p:cNvPr id="7" name="Footer Placeholder 3"/>
          <p:cNvSpPr>
            <a:spLocks noGrp="1"/>
          </p:cNvSpPr>
          <p:nvPr>
            <p:ph type="ftr" sz="quarter" idx="10"/>
          </p:nvPr>
        </p:nvSpPr>
        <p:spPr>
          <a:xfrm>
            <a:off x="5724128" y="4908949"/>
            <a:ext cx="3235722" cy="201215"/>
          </a:xfrm>
        </p:spPr>
        <p:txBody>
          <a:bodyPr/>
          <a:lstStyle>
            <a:lvl1pPr>
              <a:defRPr/>
            </a:lvl1pPr>
          </a:lstStyle>
          <a:p>
            <a:r>
              <a:rPr lang="en-US" altLang="ja-JP" smtClean="0">
                <a:solidFill>
                  <a:srgbClr val="000000"/>
                </a:solidFill>
              </a:rPr>
              <a:t>Copyright 2019 FUJITSU SEMICONDUCTOR LIMITED</a:t>
            </a:r>
            <a:endParaRPr lang="de-DE" altLang="ja-JP" dirty="0">
              <a:solidFill>
                <a:srgbClr val="000000"/>
              </a:solidFill>
            </a:endParaRPr>
          </a:p>
        </p:txBody>
      </p:sp>
    </p:spTree>
    <p:extLst>
      <p:ext uri="{BB962C8B-B14F-4D97-AF65-F5344CB8AC3E}">
        <p14:creationId xmlns:p14="http://schemas.microsoft.com/office/powerpoint/2010/main" val="234926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7.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646175" name="Picture 31" descr="ContentGray20_L150"/>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gray">
          <a:xfrm>
            <a:off x="0" y="0"/>
            <a:ext cx="9144000" cy="804863"/>
          </a:xfrm>
          <a:prstGeom prst="rect">
            <a:avLst/>
          </a:prstGeom>
          <a:noFill/>
          <a:extLst>
            <a:ext uri="{909E8E84-426E-40DD-AFC4-6F175D3DCCD1}">
              <a14:hiddenFill xmlns:a14="http://schemas.microsoft.com/office/drawing/2010/main">
                <a:solidFill>
                  <a:srgbClr val="FFFFFF"/>
                </a:solidFill>
              </a14:hiddenFill>
            </a:ext>
          </a:extLst>
        </p:spPr>
      </p:pic>
      <p:sp>
        <p:nvSpPr>
          <p:cNvPr id="646148" name="Line 4"/>
          <p:cNvSpPr>
            <a:spLocks noChangeShapeType="1"/>
          </p:cNvSpPr>
          <p:nvPr userDrawn="1"/>
        </p:nvSpPr>
        <p:spPr bwMode="gray">
          <a:xfrm>
            <a:off x="0" y="4974431"/>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6151" name="Rectangle 7"/>
          <p:cNvSpPr>
            <a:spLocks noGrp="1" noChangeArrowheads="1"/>
          </p:cNvSpPr>
          <p:nvPr>
            <p:ph type="title"/>
          </p:nvPr>
        </p:nvSpPr>
        <p:spPr bwMode="gray">
          <a:xfrm>
            <a:off x="169865" y="-1191"/>
            <a:ext cx="7858125" cy="52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646152" name="Rectangle 8"/>
          <p:cNvSpPr>
            <a:spLocks noGrp="1" noChangeArrowheads="1"/>
          </p:cNvSpPr>
          <p:nvPr>
            <p:ph type="body" idx="1"/>
          </p:nvPr>
        </p:nvSpPr>
        <p:spPr bwMode="gray">
          <a:xfrm>
            <a:off x="168275" y="652464"/>
            <a:ext cx="8786813" cy="419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dirty="0" smtClean="0"/>
              <a:t>マスタテキスト</a:t>
            </a:r>
            <a:r>
              <a:rPr lang="en-US" altLang="ja-JP" dirty="0" smtClean="0"/>
              <a:t>24</a:t>
            </a:r>
            <a:r>
              <a:rPr lang="ja-JP" altLang="en-US" dirty="0" err="1" smtClean="0"/>
              <a:t>ｐ</a:t>
            </a:r>
            <a:r>
              <a:rPr lang="ja-JP" altLang="en-US" dirty="0" smtClean="0"/>
              <a:t>ああああああああああああああああああああああああああああああああああああああああああああああああああ</a:t>
            </a:r>
          </a:p>
          <a:p>
            <a:pPr lvl="1"/>
            <a:r>
              <a:rPr lang="ja-JP" altLang="en-US" dirty="0" smtClean="0"/>
              <a:t>マスタテキスト</a:t>
            </a:r>
            <a:r>
              <a:rPr lang="en-US" altLang="ja-JP" dirty="0" smtClean="0"/>
              <a:t>20</a:t>
            </a:r>
            <a:r>
              <a:rPr lang="ja-JP" altLang="en-US" dirty="0" err="1" smtClean="0"/>
              <a:t>ｐ</a:t>
            </a:r>
            <a:r>
              <a:rPr lang="ja-JP" altLang="en-US" dirty="0" smtClean="0"/>
              <a:t>ああああああああああああああああああああああああああああああああああああああああああああ</a:t>
            </a:r>
          </a:p>
          <a:p>
            <a:pPr lvl="2"/>
            <a:r>
              <a:rPr lang="ja-JP" altLang="en-US" dirty="0" smtClean="0"/>
              <a:t>マスタテキスト</a:t>
            </a:r>
            <a:r>
              <a:rPr lang="en-US" altLang="ja-JP" dirty="0" smtClean="0"/>
              <a:t>18</a:t>
            </a:r>
            <a:r>
              <a:rPr lang="ja-JP" altLang="en-US" dirty="0" err="1" smtClean="0"/>
              <a:t>ｐ</a:t>
            </a:r>
            <a:r>
              <a:rPr lang="ja-JP" altLang="en-US" dirty="0" smtClean="0"/>
              <a:t>ああああああああああああああああああああああああああああああああああああああああああああああ</a:t>
            </a:r>
          </a:p>
          <a:p>
            <a:pPr lvl="3"/>
            <a:r>
              <a:rPr lang="ja-JP" altLang="en-US" dirty="0" smtClean="0"/>
              <a:t>マスタテキスト</a:t>
            </a:r>
            <a:r>
              <a:rPr lang="en-US" altLang="ja-JP" dirty="0" smtClean="0"/>
              <a:t>16</a:t>
            </a:r>
            <a:r>
              <a:rPr lang="ja-JP" altLang="en-US" dirty="0" err="1" smtClean="0"/>
              <a:t>ｐ</a:t>
            </a:r>
            <a:r>
              <a:rPr lang="ja-JP" altLang="en-US" dirty="0" smtClean="0"/>
              <a:t>あああああああああああああああああああああああああああああああああああああああああああああああ</a:t>
            </a:r>
          </a:p>
        </p:txBody>
      </p:sp>
      <p:grpSp>
        <p:nvGrpSpPr>
          <p:cNvPr id="646163" name="Group 19"/>
          <p:cNvGrpSpPr>
            <a:grpSpLocks noChangeAspect="1"/>
          </p:cNvGrpSpPr>
          <p:nvPr userDrawn="1"/>
        </p:nvGrpSpPr>
        <p:grpSpPr bwMode="gray">
          <a:xfrm>
            <a:off x="7888291" y="59533"/>
            <a:ext cx="1176337" cy="492919"/>
            <a:chOff x="4969" y="50"/>
            <a:chExt cx="741" cy="414"/>
          </a:xfrm>
        </p:grpSpPr>
        <p:sp>
          <p:nvSpPr>
            <p:cNvPr id="646162" name="AutoShape 18"/>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46164" name="Freeform 20"/>
            <p:cNvSpPr>
              <a:spLocks/>
            </p:cNvSpPr>
            <p:nvPr userDrawn="1"/>
          </p:nvSpPr>
          <p:spPr bwMode="gray">
            <a:xfrm>
              <a:off x="5334" y="121"/>
              <a:ext cx="94" cy="7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65" name="Freeform 21"/>
            <p:cNvSpPr>
              <a:spLocks/>
            </p:cNvSpPr>
            <p:nvPr userDrawn="1"/>
          </p:nvSpPr>
          <p:spPr bwMode="gray">
            <a:xfrm>
              <a:off x="5180" y="200"/>
              <a:ext cx="65" cy="106"/>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66" name="Freeform 22"/>
            <p:cNvSpPr>
              <a:spLocks/>
            </p:cNvSpPr>
            <p:nvPr userDrawn="1"/>
          </p:nvSpPr>
          <p:spPr bwMode="gray">
            <a:xfrm>
              <a:off x="5333" y="200"/>
              <a:ext cx="43" cy="14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67" name="Freeform 23"/>
            <p:cNvSpPr>
              <a:spLocks/>
            </p:cNvSpPr>
            <p:nvPr userDrawn="1"/>
          </p:nvSpPr>
          <p:spPr bwMode="gray">
            <a:xfrm>
              <a:off x="5380" y="200"/>
              <a:ext cx="33" cy="106"/>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68" name="Freeform 24"/>
            <p:cNvSpPr>
              <a:spLocks/>
            </p:cNvSpPr>
            <p:nvPr userDrawn="1"/>
          </p:nvSpPr>
          <p:spPr bwMode="gray">
            <a:xfrm>
              <a:off x="5414" y="200"/>
              <a:ext cx="79" cy="106"/>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69" name="Freeform 25"/>
            <p:cNvSpPr>
              <a:spLocks/>
            </p:cNvSpPr>
            <p:nvPr userDrawn="1"/>
          </p:nvSpPr>
          <p:spPr bwMode="gray">
            <a:xfrm>
              <a:off x="5558" y="200"/>
              <a:ext cx="88" cy="107"/>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70" name="Freeform 26"/>
            <p:cNvSpPr>
              <a:spLocks/>
            </p:cNvSpPr>
            <p:nvPr userDrawn="1"/>
          </p:nvSpPr>
          <p:spPr bwMode="gray">
            <a:xfrm>
              <a:off x="5248" y="200"/>
              <a:ext cx="89" cy="108"/>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71" name="Freeform 27"/>
            <p:cNvSpPr>
              <a:spLocks/>
            </p:cNvSpPr>
            <p:nvPr userDrawn="1"/>
          </p:nvSpPr>
          <p:spPr bwMode="gray">
            <a:xfrm>
              <a:off x="5489" y="198"/>
              <a:ext cx="69" cy="110"/>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646173" name="Rectangle 29"/>
          <p:cNvSpPr>
            <a:spLocks noGrp="1" noChangeArrowheads="1"/>
          </p:cNvSpPr>
          <p:nvPr>
            <p:ph type="sldNum" sz="quarter" idx="4"/>
          </p:nvPr>
        </p:nvSpPr>
        <p:spPr bwMode="gray">
          <a:xfrm>
            <a:off x="4300538" y="4989911"/>
            <a:ext cx="539750" cy="15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fontAlgn="base">
              <a:defRPr kumimoji="0" sz="800">
                <a:solidFill>
                  <a:schemeClr val="tx1"/>
                </a:solidFill>
                <a:latin typeface="+mn-lt"/>
              </a:defRPr>
            </a:lvl1pPr>
          </a:lstStyle>
          <a:p>
            <a:fld id="{E5C4FF1C-8F5E-4BC8-BCAF-207649A9C157}" type="slidenum">
              <a:rPr lang="de-DE" altLang="ja-JP"/>
              <a:pPr/>
              <a:t>‹#›</a:t>
            </a:fld>
            <a:endParaRPr lang="de-DE" altLang="ja-JP"/>
          </a:p>
        </p:txBody>
      </p:sp>
      <p:sp>
        <p:nvSpPr>
          <p:cNvPr id="646174" name="Rectangle 30"/>
          <p:cNvSpPr>
            <a:spLocks noGrp="1" noChangeArrowheads="1"/>
          </p:cNvSpPr>
          <p:nvPr>
            <p:ph type="ftr" sz="quarter" idx="3"/>
          </p:nvPr>
        </p:nvSpPr>
        <p:spPr bwMode="gray">
          <a:xfrm>
            <a:off x="4935539" y="4989911"/>
            <a:ext cx="4022725" cy="15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fontAlgn="base">
              <a:defRPr kumimoji="0" sz="800">
                <a:solidFill>
                  <a:schemeClr val="tx1"/>
                </a:solidFill>
                <a:latin typeface="+mn-lt"/>
              </a:defRPr>
            </a:lvl1pPr>
          </a:lstStyle>
          <a:p>
            <a:r>
              <a:rPr lang="en-US" altLang="ja-JP" smtClean="0"/>
              <a:t>Copyright 2019 FUJITSU SEMICONDUCTOR LIMITED</a:t>
            </a:r>
            <a:endParaRPr lang="de-DE" altLang="ja-JP"/>
          </a:p>
        </p:txBody>
      </p:sp>
      <p:pic>
        <p:nvPicPr>
          <p:cNvPr id="2" name="図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gray">
          <a:xfrm>
            <a:off x="192089" y="4998245"/>
            <a:ext cx="1583789" cy="144119"/>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61" r:id="rId2"/>
    <p:sldLayoutId id="2147483654" r:id="rId3"/>
    <p:sldLayoutId id="2147483656" r:id="rId4"/>
    <p:sldLayoutId id="2147483658" r:id="rId5"/>
    <p:sldLayoutId id="2147483659" r:id="rId6"/>
    <p:sldLayoutId id="2147483660" r:id="rId7"/>
  </p:sldLayoutIdLst>
  <p:timing>
    <p:tnLst>
      <p:par>
        <p:cTn id="1" dur="indefinite" restart="never" nodeType="tmRoot"/>
      </p:par>
    </p:tnLst>
  </p:timing>
  <p:hf hdr="0"/>
  <p:txStyles>
    <p:titleStyle>
      <a:lvl1pPr algn="l" rtl="0" fontAlgn="base">
        <a:spcBef>
          <a:spcPct val="0"/>
        </a:spcBef>
        <a:spcAft>
          <a:spcPct val="0"/>
        </a:spcAft>
        <a:tabLst>
          <a:tab pos="3676650" algn="l"/>
        </a:tabLst>
        <a:defRPr kumimoji="1" sz="3200">
          <a:solidFill>
            <a:schemeClr val="tx2"/>
          </a:solidFill>
          <a:latin typeface="+mj-lt"/>
          <a:ea typeface="+mj-ea"/>
          <a:cs typeface="+mj-cs"/>
        </a:defRPr>
      </a:lvl1pPr>
      <a:lvl2pPr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2pPr>
      <a:lvl3pPr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3pPr>
      <a:lvl4pPr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4pPr>
      <a:lvl5pPr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5pPr>
      <a:lvl6pPr marL="4572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6pPr>
      <a:lvl7pPr marL="9144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7pPr>
      <a:lvl8pPr marL="13716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8pPr>
      <a:lvl9pPr marL="18288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9pPr>
    </p:titleStyle>
    <p:bodyStyle>
      <a:lvl1pPr marL="290513" indent="-290513" algn="l" defTabSz="457200" rtl="0" fontAlgn="base">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fontAlgn="base">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fontAlgn="base">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fontAlgn="base">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fontAlgn="base">
        <a:spcBef>
          <a:spcPct val="0"/>
        </a:spcBef>
        <a:spcAft>
          <a:spcPct val="0"/>
        </a:spcAft>
        <a:buBlip>
          <a:blip r:embed="rId11"/>
        </a:buBlip>
        <a:defRPr kumimoji="1" sz="2000">
          <a:solidFill>
            <a:srgbClr val="000000"/>
          </a:solidFill>
          <a:latin typeface="+mn-lt"/>
          <a:ea typeface="+mn-ea"/>
          <a:cs typeface="+mn-cs"/>
        </a:defRPr>
      </a:lvl5pPr>
      <a:lvl6pPr marL="2762250" indent="365125" algn="l" defTabSz="457200" rtl="0" fontAlgn="base">
        <a:spcBef>
          <a:spcPct val="0"/>
        </a:spcBef>
        <a:spcAft>
          <a:spcPct val="0"/>
        </a:spcAft>
        <a:buBlip>
          <a:blip r:embed="rId11"/>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11"/>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11"/>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11"/>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646146" name="Picture 2" descr="ContentGray_2_L"/>
          <p:cNvPicPr>
            <a:picLocks noChangeAspect="1" noChangeArrowheads="1"/>
          </p:cNvPicPr>
          <p:nvPr userDrawn="1"/>
        </p:nvPicPr>
        <p:blipFill>
          <a:blip r:embed="rId14" cstate="print"/>
          <a:srcRect/>
          <a:stretch>
            <a:fillRect/>
          </a:stretch>
        </p:blipFill>
        <p:spPr bwMode="auto">
          <a:xfrm>
            <a:off x="0" y="0"/>
            <a:ext cx="9144000" cy="802481"/>
          </a:xfrm>
          <a:prstGeom prst="rect">
            <a:avLst/>
          </a:prstGeom>
          <a:noFill/>
        </p:spPr>
      </p:pic>
      <p:sp>
        <p:nvSpPr>
          <p:cNvPr id="646147" name="Rectangle 3"/>
          <p:cNvSpPr>
            <a:spLocks noGrp="1" noChangeArrowheads="1"/>
          </p:cNvSpPr>
          <p:nvPr>
            <p:ph type="ftr" sz="quarter" idx="3"/>
          </p:nvPr>
        </p:nvSpPr>
        <p:spPr bwMode="auto">
          <a:xfrm>
            <a:off x="5724128" y="4908949"/>
            <a:ext cx="3235722" cy="20121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fontAlgn="base">
              <a:defRPr kumimoji="0" sz="800">
                <a:solidFill>
                  <a:schemeClr val="tx1"/>
                </a:solidFill>
                <a:latin typeface="+mn-lt"/>
              </a:defRPr>
            </a:lvl1pPr>
          </a:lstStyle>
          <a:p>
            <a:r>
              <a:rPr lang="en-US" altLang="ja-JP" smtClean="0">
                <a:solidFill>
                  <a:srgbClr val="000000"/>
                </a:solidFill>
                <a:ea typeface="ＭＳ Ｐゴシック" charset="-128"/>
              </a:rPr>
              <a:t>Copyright 2019 FUJITSU SEMICONDUCTOR LIMITED</a:t>
            </a:r>
            <a:endParaRPr lang="de-DE" altLang="ja-JP" dirty="0">
              <a:solidFill>
                <a:srgbClr val="000000"/>
              </a:solidFill>
              <a:ea typeface="ＭＳ Ｐゴシック" charset="-128"/>
            </a:endParaRPr>
          </a:p>
        </p:txBody>
      </p:sp>
      <p:sp>
        <p:nvSpPr>
          <p:cNvPr id="646148" name="Line 4"/>
          <p:cNvSpPr>
            <a:spLocks noChangeShapeType="1"/>
          </p:cNvSpPr>
          <p:nvPr userDrawn="1"/>
        </p:nvSpPr>
        <p:spPr bwMode="auto">
          <a:xfrm>
            <a:off x="0" y="4974431"/>
            <a:ext cx="9144000" cy="0"/>
          </a:xfrm>
          <a:prstGeom prst="line">
            <a:avLst/>
          </a:prstGeom>
          <a:noFill/>
          <a:ln w="12700">
            <a:solidFill>
              <a:srgbClr val="87867E"/>
            </a:solidFill>
            <a:round/>
            <a:headEnd/>
            <a:tailEnd/>
          </a:ln>
          <a:effectLst/>
        </p:spPr>
        <p:txBody>
          <a:bodyPr/>
          <a:lstStyle/>
          <a:p>
            <a:endParaRPr lang="en-US">
              <a:latin typeface="ＭＳ Ｐゴシック" charset="-128"/>
              <a:ea typeface="ＭＳ Ｐゴシック" charset="-128"/>
            </a:endParaRPr>
          </a:p>
        </p:txBody>
      </p:sp>
      <p:sp>
        <p:nvSpPr>
          <p:cNvPr id="646150" name="Rectangle 6"/>
          <p:cNvSpPr>
            <a:spLocks noGrp="1" noChangeArrowheads="1"/>
          </p:cNvSpPr>
          <p:nvPr>
            <p:ph type="sldNum" sz="quarter" idx="4"/>
          </p:nvPr>
        </p:nvSpPr>
        <p:spPr bwMode="auto">
          <a:xfrm>
            <a:off x="3503613" y="4962526"/>
            <a:ext cx="2133600" cy="14763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fontAlgn="base">
              <a:defRPr kumimoji="0" sz="800">
                <a:solidFill>
                  <a:schemeClr val="tx1"/>
                </a:solidFill>
                <a:latin typeface="+mn-lt"/>
              </a:defRPr>
            </a:lvl1pPr>
          </a:lstStyle>
          <a:p>
            <a:fld id="{E29BBC3C-C0B6-4654-838B-3EB137DB14D6}" type="slidenum">
              <a:rPr lang="ja-JP" altLang="de-DE">
                <a:solidFill>
                  <a:srgbClr val="000000"/>
                </a:solidFill>
                <a:ea typeface="ＭＳ Ｐゴシック" charset="-128"/>
              </a:rPr>
              <a:pPr/>
              <a:t>‹#›</a:t>
            </a:fld>
            <a:endParaRPr lang="de-DE" altLang="ja-JP">
              <a:solidFill>
                <a:srgbClr val="000000"/>
              </a:solidFill>
              <a:ea typeface="ＭＳ Ｐゴシック" charset="-128"/>
            </a:endParaRPr>
          </a:p>
        </p:txBody>
      </p:sp>
      <p:sp>
        <p:nvSpPr>
          <p:cNvPr id="646151" name="Rectangle 7"/>
          <p:cNvSpPr>
            <a:spLocks noGrp="1" noChangeArrowheads="1"/>
          </p:cNvSpPr>
          <p:nvPr>
            <p:ph type="title"/>
          </p:nvPr>
        </p:nvSpPr>
        <p:spPr bwMode="gray">
          <a:xfrm>
            <a:off x="169865" y="-1191"/>
            <a:ext cx="7858125" cy="52030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altLang="ja-JP" smtClean="0"/>
              <a:t>Master title</a:t>
            </a:r>
          </a:p>
        </p:txBody>
      </p:sp>
      <p:sp>
        <p:nvSpPr>
          <p:cNvPr id="646152" name="Rectangle 8"/>
          <p:cNvSpPr>
            <a:spLocks noGrp="1" noChangeArrowheads="1"/>
          </p:cNvSpPr>
          <p:nvPr>
            <p:ph type="body" idx="1"/>
          </p:nvPr>
        </p:nvSpPr>
        <p:spPr bwMode="gray">
          <a:xfrm>
            <a:off x="168275" y="652464"/>
            <a:ext cx="8786813" cy="41945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ja-JP" smtClean="0"/>
              <a:t>Headline Headline Headline Headline Headline Headline Headline Headline Headline Headline Headline Headline</a:t>
            </a:r>
          </a:p>
          <a:p>
            <a:pPr lvl="1"/>
            <a:r>
              <a:rPr lang="en-US" altLang="ja-JP" smtClean="0"/>
              <a:t>1st subhead 1st subhead 1st subhead 1st subhead 1st subhead 1st subhead 1st subhead 1st subhead 1st subhead 1st subhead </a:t>
            </a:r>
          </a:p>
          <a:p>
            <a:pPr lvl="2"/>
            <a:r>
              <a:rPr lang="en-US" altLang="ja-JP" smtClean="0"/>
              <a:t>2nd subhead 2nd subhead 2nd subhead 2nd subhead 2nd subhead 2nd subhead 2nd subhead 2nd subhead 2nd subhead 2nd subhead </a:t>
            </a:r>
          </a:p>
          <a:p>
            <a:pPr lvl="3"/>
            <a:r>
              <a:rPr lang="en-US" altLang="ja-JP" smtClean="0"/>
              <a:t>Text Text Text Text Text Text Text Text Text Text Text Text Text Text Text Text Text Text Text Text Text Text Text Text Text Text Text Text Text Text Text Text </a:t>
            </a:r>
          </a:p>
        </p:txBody>
      </p:sp>
      <p:pic>
        <p:nvPicPr>
          <p:cNvPr id="646154" name="Picture 10" descr="Fujitsu_logo_klein"/>
          <p:cNvPicPr preferRelativeResize="0">
            <a:picLocks noChangeAspect="1" noChangeArrowheads="1"/>
          </p:cNvPicPr>
          <p:nvPr userDrawn="1"/>
        </p:nvPicPr>
        <p:blipFill>
          <a:blip r:embed="rId15" cstate="print"/>
          <a:srcRect/>
          <a:stretch>
            <a:fillRect/>
          </a:stretch>
        </p:blipFill>
        <p:spPr bwMode="auto">
          <a:xfrm>
            <a:off x="8224838" y="144066"/>
            <a:ext cx="741362" cy="270272"/>
          </a:xfrm>
          <a:prstGeom prst="rect">
            <a:avLst/>
          </a:prstGeom>
          <a:noFill/>
        </p:spPr>
      </p:pic>
    </p:spTree>
    <p:extLst>
      <p:ext uri="{BB962C8B-B14F-4D97-AF65-F5344CB8AC3E}">
        <p14:creationId xmlns:p14="http://schemas.microsoft.com/office/powerpoint/2010/main" val="16218371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p:txStyles>
    <p:titleStyle>
      <a:lvl1pPr algn="l" rtl="0" fontAlgn="base">
        <a:spcBef>
          <a:spcPct val="0"/>
        </a:spcBef>
        <a:spcAft>
          <a:spcPct val="0"/>
        </a:spcAft>
        <a:tabLst>
          <a:tab pos="3676650" algn="l"/>
        </a:tabLst>
        <a:defRPr kumimoji="1" sz="3200">
          <a:solidFill>
            <a:schemeClr val="tx2"/>
          </a:solidFill>
          <a:latin typeface="+mj-lt"/>
          <a:ea typeface="+mj-ea"/>
          <a:cs typeface="+mj-cs"/>
        </a:defRPr>
      </a:lvl1pPr>
      <a:lvl2pPr algn="l" rtl="0" fontAlgn="base">
        <a:spcBef>
          <a:spcPct val="0"/>
        </a:spcBef>
        <a:spcAft>
          <a:spcPct val="0"/>
        </a:spcAft>
        <a:tabLst>
          <a:tab pos="3676650" algn="l"/>
        </a:tabLst>
        <a:defRPr kumimoji="1" sz="3200">
          <a:solidFill>
            <a:schemeClr val="tx2"/>
          </a:solidFill>
          <a:latin typeface="Arial" charset="0"/>
          <a:ea typeface="ＭＳ Ｐゴシック" charset="-128"/>
        </a:defRPr>
      </a:lvl2pPr>
      <a:lvl3pPr algn="l" rtl="0" fontAlgn="base">
        <a:spcBef>
          <a:spcPct val="0"/>
        </a:spcBef>
        <a:spcAft>
          <a:spcPct val="0"/>
        </a:spcAft>
        <a:tabLst>
          <a:tab pos="3676650" algn="l"/>
        </a:tabLst>
        <a:defRPr kumimoji="1" sz="3200">
          <a:solidFill>
            <a:schemeClr val="tx2"/>
          </a:solidFill>
          <a:latin typeface="Arial" charset="0"/>
          <a:ea typeface="ＭＳ Ｐゴシック" charset="-128"/>
        </a:defRPr>
      </a:lvl3pPr>
      <a:lvl4pPr algn="l" rtl="0" fontAlgn="base">
        <a:spcBef>
          <a:spcPct val="0"/>
        </a:spcBef>
        <a:spcAft>
          <a:spcPct val="0"/>
        </a:spcAft>
        <a:tabLst>
          <a:tab pos="3676650" algn="l"/>
        </a:tabLst>
        <a:defRPr kumimoji="1" sz="3200">
          <a:solidFill>
            <a:schemeClr val="tx2"/>
          </a:solidFill>
          <a:latin typeface="Arial" charset="0"/>
          <a:ea typeface="ＭＳ Ｐゴシック" charset="-128"/>
        </a:defRPr>
      </a:lvl4pPr>
      <a:lvl5pPr algn="l" rtl="0" fontAlgn="base">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fontAlgn="base">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fontAlgn="base">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fontAlgn="base">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fontAlgn="base">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fontAlgn="base">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fontAlgn="base">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fontAlgn="base">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fontAlgn="base">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fontAlgn="base">
        <a:spcBef>
          <a:spcPct val="0"/>
        </a:spcBef>
        <a:spcAft>
          <a:spcPct val="0"/>
        </a:spcAft>
        <a:buBlip>
          <a:blip r:embed="rId16"/>
        </a:buBlip>
        <a:defRPr kumimoji="1" sz="2000">
          <a:solidFill>
            <a:srgbClr val="000000"/>
          </a:solidFill>
          <a:latin typeface="+mn-lt"/>
          <a:ea typeface="+mn-ea"/>
          <a:cs typeface="+mn-cs"/>
        </a:defRPr>
      </a:lvl5pPr>
      <a:lvl6pPr marL="2762250" indent="365125" algn="l" defTabSz="457200" rtl="0" fontAlgn="base">
        <a:spcBef>
          <a:spcPct val="0"/>
        </a:spcBef>
        <a:spcAft>
          <a:spcPct val="0"/>
        </a:spcAft>
        <a:buBlip>
          <a:blip r:embed="rId16"/>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16"/>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16"/>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16"/>
        </a:buBlip>
        <a:defRPr kumimoji="1"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hyperlink" Target="http://www.kodansha-bc.com/bc/wp-content/uploads/2014/11/31.jpg" TargetMode="Externa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45.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chart" Target="../charts/chart4.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jpeg"/><Relationship Id="rId3" Type="http://schemas.openxmlformats.org/officeDocument/2006/relationships/image" Target="../media/image49.png"/><Relationship Id="rId7" Type="http://schemas.openxmlformats.org/officeDocument/2006/relationships/image" Target="../media/image52.wmf"/><Relationship Id="rId12" Type="http://schemas.openxmlformats.org/officeDocument/2006/relationships/image" Target="../media/image57.jpeg"/><Relationship Id="rId2" Type="http://schemas.openxmlformats.org/officeDocument/2006/relationships/notesSlide" Target="../notesSlides/notesSlide46.xml"/><Relationship Id="rId16" Type="http://schemas.openxmlformats.org/officeDocument/2006/relationships/image" Target="../media/image61.jpeg"/><Relationship Id="rId1" Type="http://schemas.openxmlformats.org/officeDocument/2006/relationships/slideLayout" Target="../slideLayouts/slideLayout13.xml"/><Relationship Id="rId6" Type="http://schemas.openxmlformats.org/officeDocument/2006/relationships/image" Target="../media/image51.wmf"/><Relationship Id="rId11" Type="http://schemas.openxmlformats.org/officeDocument/2006/relationships/image" Target="../media/image56.png"/><Relationship Id="rId5" Type="http://schemas.openxmlformats.org/officeDocument/2006/relationships/image" Target="../media/image50.wmf"/><Relationship Id="rId15" Type="http://schemas.openxmlformats.org/officeDocument/2006/relationships/image" Target="../media/image60.png"/><Relationship Id="rId10" Type="http://schemas.openxmlformats.org/officeDocument/2006/relationships/image" Target="../media/image55.jpeg"/><Relationship Id="rId4" Type="http://schemas.openxmlformats.org/officeDocument/2006/relationships/image" Target="../media/image3.jpeg"/><Relationship Id="rId9" Type="http://schemas.openxmlformats.org/officeDocument/2006/relationships/image" Target="../media/image54.jpeg"/><Relationship Id="rId1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hyogo-mitsubishi.com/assets_c/2016/02/evphev2015sales_world.001-16721.htm"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sg/url?sa=i&amp;rct=j&amp;q=&amp;esrc=s&amp;source=images&amp;cd=&amp;cad=rja&amp;uact=8&amp;ved=0ahUKEwinncborabVAhXCi5QKHXiNA3wQjRwIBw&amp;url=http://www.beet-holdings.com/en/tricycle/vcu.php&amp;psig=AFQjCNGekIOz-EDSR8-UO84-KsllDaLADQ&amp;ust=1501138221094751"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9" name="Rectangle 3"/>
          <p:cNvSpPr>
            <a:spLocks noGrp="1" noChangeArrowheads="1"/>
          </p:cNvSpPr>
          <p:nvPr>
            <p:ph type="subTitle" idx="1"/>
            <p:custDataLst>
              <p:tags r:id="rId1"/>
            </p:custDataLst>
          </p:nvPr>
        </p:nvSpPr>
        <p:spPr bwMode="gray">
          <a:xfrm>
            <a:off x="323850" y="3501740"/>
            <a:ext cx="7920038" cy="1338263"/>
          </a:xfrm>
        </p:spPr>
        <p:txBody>
          <a:bodyPr/>
          <a:lstStyle/>
          <a:p>
            <a:r>
              <a:rPr lang="en-US" altLang="zh-CN" dirty="0" smtClean="0"/>
              <a:t>Apr</a:t>
            </a:r>
            <a:r>
              <a:rPr lang="en-US" altLang="ja-JP" dirty="0" smtClean="0"/>
              <a:t>.2019 </a:t>
            </a:r>
          </a:p>
          <a:p>
            <a:r>
              <a:rPr lang="en-US" altLang="ja-JP" dirty="0" smtClean="0"/>
              <a:t>Product Management Department</a:t>
            </a:r>
          </a:p>
          <a:p>
            <a:r>
              <a:rPr lang="en-US" altLang="ja-JP" b="1" dirty="0" smtClean="0"/>
              <a:t>Fujitsu Electronics(Shanghai) </a:t>
            </a:r>
            <a:r>
              <a:rPr lang="en-US" altLang="ja-JP" b="1" dirty="0" err="1" smtClean="0"/>
              <a:t>Co.,Ltd</a:t>
            </a:r>
            <a:endParaRPr lang="en-US" altLang="ja-JP" b="1" dirty="0"/>
          </a:p>
        </p:txBody>
      </p:sp>
      <p:sp>
        <p:nvSpPr>
          <p:cNvPr id="551938" name="Rectangle 2"/>
          <p:cNvSpPr>
            <a:spLocks noGrp="1" noChangeArrowheads="1"/>
          </p:cNvSpPr>
          <p:nvPr>
            <p:ph type="ctrTitle"/>
          </p:nvPr>
        </p:nvSpPr>
        <p:spPr bwMode="gray">
          <a:xfrm>
            <a:off x="0" y="1303736"/>
            <a:ext cx="9144000" cy="1770459"/>
          </a:xfrm>
        </p:spPr>
        <p:txBody>
          <a:bodyPr/>
          <a:lstStyle/>
          <a:p>
            <a:r>
              <a:rPr lang="en-US" altLang="ja-JP" sz="4000" dirty="0" smtClean="0">
                <a:latin typeface="黑体" panose="02010609060101010101" pitchFamily="49" charset="-122"/>
                <a:ea typeface="黑体" panose="02010609060101010101" pitchFamily="49" charset="-122"/>
              </a:rPr>
              <a:t>FRAM-</a:t>
            </a:r>
            <a:r>
              <a:rPr lang="zh-CN" altLang="en-US" sz="4000" dirty="0" smtClean="0">
                <a:latin typeface="黑体" panose="02010609060101010101" pitchFamily="49" charset="-122"/>
                <a:ea typeface="黑体" panose="02010609060101010101" pitchFamily="49" charset="-122"/>
              </a:rPr>
              <a:t>高性能存储器，是优化车载电子系统的最佳存储解决方案</a:t>
            </a:r>
            <a:r>
              <a:rPr lang="en-US" altLang="zh-CN" sz="3600" dirty="0" smtClean="0">
                <a:latin typeface="黑体" panose="02010609060101010101" pitchFamily="49" charset="-122"/>
                <a:ea typeface="黑体" panose="02010609060101010101" pitchFamily="49" charset="-122"/>
              </a:rPr>
              <a:t/>
            </a:r>
            <a:br>
              <a:rPr lang="en-US" altLang="zh-CN" sz="3600" dirty="0" smtClean="0">
                <a:latin typeface="黑体" panose="02010609060101010101" pitchFamily="49" charset="-122"/>
                <a:ea typeface="黑体" panose="02010609060101010101" pitchFamily="49" charset="-122"/>
              </a:rPr>
            </a:br>
            <a:r>
              <a:rPr lang="en-US" altLang="zh-CN" sz="3600" dirty="0" smtClean="0">
                <a:latin typeface="黑体" panose="02010609060101010101" pitchFamily="49" charset="-122"/>
                <a:ea typeface="黑体" panose="02010609060101010101" pitchFamily="49" charset="-122"/>
              </a:rPr>
              <a:t>-</a:t>
            </a:r>
            <a:r>
              <a:rPr lang="zh-CN" altLang="en-US" sz="3600" dirty="0" smtClean="0">
                <a:latin typeface="黑体" panose="02010609060101010101" pitchFamily="49" charset="-122"/>
                <a:ea typeface="黑体" panose="02010609060101010101" pitchFamily="49" charset="-122"/>
              </a:rPr>
              <a:t>新能源汽车和自动驾驶</a:t>
            </a:r>
            <a:r>
              <a:rPr lang="zh-CN" altLang="en-US" sz="3600" dirty="0">
                <a:latin typeface="黑体" panose="02010609060101010101" pitchFamily="49" charset="-122"/>
                <a:ea typeface="黑体" panose="02010609060101010101" pitchFamily="49" charset="-122"/>
              </a:rPr>
              <a:t>技术</a:t>
            </a:r>
            <a:r>
              <a:rPr lang="zh-CN" altLang="en-US" sz="3600" dirty="0" smtClean="0">
                <a:latin typeface="黑体" panose="02010609060101010101" pitchFamily="49" charset="-122"/>
                <a:ea typeface="黑体" panose="02010609060101010101" pitchFamily="49" charset="-122"/>
              </a:rPr>
              <a:t>中的应用</a:t>
            </a:r>
            <a:r>
              <a:rPr lang="en-US" altLang="zh-CN" sz="3600" dirty="0" smtClean="0">
                <a:latin typeface="黑体" panose="02010609060101010101" pitchFamily="49" charset="-122"/>
                <a:ea typeface="黑体" panose="02010609060101010101" pitchFamily="49" charset="-122"/>
              </a:rPr>
              <a:t>-</a:t>
            </a:r>
            <a:r>
              <a:rPr lang="en-US" altLang="ja-JP" sz="3600" dirty="0" smtClean="0">
                <a:latin typeface="黑体" panose="02010609060101010101" pitchFamily="49" charset="-122"/>
                <a:ea typeface="黑体" panose="02010609060101010101" pitchFamily="49" charset="-122"/>
              </a:rPr>
              <a:t/>
            </a:r>
            <a:br>
              <a:rPr lang="en-US" altLang="ja-JP" sz="3600" dirty="0" smtClean="0">
                <a:latin typeface="黑体" panose="02010609060101010101" pitchFamily="49" charset="-122"/>
                <a:ea typeface="黑体" panose="02010609060101010101" pitchFamily="49" charset="-122"/>
              </a:rPr>
            </a:br>
            <a:endParaRPr lang="en-US" altLang="ja-JP" sz="4000" dirty="0">
              <a:latin typeface="黑体" panose="02010609060101010101" pitchFamily="49" charset="-122"/>
              <a:ea typeface="黑体" panose="02010609060101010101" pitchFamily="49" charset="-122"/>
            </a:endParaRPr>
          </a:p>
        </p:txBody>
      </p:sp>
      <p:sp>
        <p:nvSpPr>
          <p:cNvPr id="5" name="Rectangle 7"/>
          <p:cNvSpPr>
            <a:spLocks noGrp="1" noChangeArrowheads="1"/>
          </p:cNvSpPr>
          <p:nvPr>
            <p:ph type="ftr" sz="quarter" idx="3"/>
          </p:nvPr>
        </p:nvSpPr>
        <p:spPr>
          <a:prstGeom prst="rect">
            <a:avLst/>
          </a:prstGeom>
        </p:spPr>
        <p:txBody>
          <a:bodyPr/>
          <a:lstStyle/>
          <a:p>
            <a:r>
              <a:rPr lang="en-US" altLang="ja-JP" smtClean="0"/>
              <a:t>Copyright 2019 FUJITSU SEMICONDUCTOR LIMITED</a:t>
            </a:r>
            <a:endParaRPr lang="de-DE" altLang="ja-JP" dirty="0"/>
          </a:p>
        </p:txBody>
      </p:sp>
    </p:spTree>
    <p:extLst>
      <p:ext uri="{BB962C8B-B14F-4D97-AF65-F5344CB8AC3E}">
        <p14:creationId xmlns:p14="http://schemas.microsoft.com/office/powerpoint/2010/main" val="1225223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BMS</a:t>
            </a:r>
            <a:r>
              <a:rPr lang="zh-CN" altLang="en-US" dirty="0" smtClean="0"/>
              <a:t>的主要信息数据</a:t>
            </a:r>
            <a:endParaRPr lang="zh-CN" altLang="en-US" dirty="0"/>
          </a:p>
        </p:txBody>
      </p:sp>
      <p:sp>
        <p:nvSpPr>
          <p:cNvPr id="5" name="Footer Placeholder 4"/>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8" name="Rectangle 7"/>
          <p:cNvSpPr/>
          <p:nvPr/>
        </p:nvSpPr>
        <p:spPr bwMode="auto">
          <a:xfrm>
            <a:off x="539552" y="1167594"/>
            <a:ext cx="792088" cy="2916324"/>
          </a:xfrm>
          <a:prstGeom prst="rect">
            <a:avLst/>
          </a:prstGeom>
          <a:solidFill>
            <a:srgbClr val="E6EEF4"/>
          </a:solidFill>
          <a:extLst/>
        </p:spPr>
        <p:txBody>
          <a:bodyPr vert="vert270" wrap="none" lIns="180000" tIns="0" rIns="180000" bIns="0" rtlCol="0" anchor="ctr" anchorCtr="0"/>
          <a:lstStyle/>
          <a:p>
            <a:pPr fontAlgn="auto">
              <a:spcBef>
                <a:spcPts val="0"/>
              </a:spcBef>
              <a:spcAft>
                <a:spcPts val="0"/>
              </a:spcAft>
            </a:pPr>
            <a:r>
              <a:rPr kumimoji="0" lang="en-US" altLang="zh-CN" sz="2000" dirty="0" smtClean="0">
                <a:solidFill>
                  <a:schemeClr val="tx1"/>
                </a:solidFill>
                <a:latin typeface="+mn-lt"/>
              </a:rPr>
              <a:t>BMS</a:t>
            </a:r>
          </a:p>
          <a:p>
            <a:pPr fontAlgn="auto">
              <a:spcBef>
                <a:spcPts val="0"/>
              </a:spcBef>
              <a:spcAft>
                <a:spcPts val="0"/>
              </a:spcAft>
            </a:pPr>
            <a:r>
              <a:rPr kumimoji="0" lang="en-US" altLang="zh-CN" sz="2000" dirty="0" smtClean="0">
                <a:solidFill>
                  <a:schemeClr val="tx1"/>
                </a:solidFill>
                <a:latin typeface="+mn-lt"/>
              </a:rPr>
              <a:t>(Battery Management S</a:t>
            </a:r>
            <a:r>
              <a:rPr kumimoji="0" lang="en-US" altLang="zh-CN" sz="2000" dirty="0">
                <a:solidFill>
                  <a:schemeClr val="tx1"/>
                </a:solidFill>
                <a:latin typeface="+mn-lt"/>
              </a:rPr>
              <a:t>y</a:t>
            </a:r>
            <a:r>
              <a:rPr kumimoji="0" lang="en-US" altLang="zh-CN" sz="2000" dirty="0" smtClean="0">
                <a:solidFill>
                  <a:schemeClr val="tx1"/>
                </a:solidFill>
                <a:latin typeface="+mn-lt"/>
              </a:rPr>
              <a:t>stem</a:t>
            </a:r>
            <a:r>
              <a:rPr kumimoji="0" lang="zh-CN" altLang="en-US" sz="2000" dirty="0" smtClean="0">
                <a:solidFill>
                  <a:schemeClr val="tx1"/>
                </a:solidFill>
                <a:latin typeface="+mn-lt"/>
              </a:rPr>
              <a:t>）</a:t>
            </a:r>
          </a:p>
        </p:txBody>
      </p:sp>
      <p:sp>
        <p:nvSpPr>
          <p:cNvPr id="9" name="TextBox 8"/>
          <p:cNvSpPr txBox="1"/>
          <p:nvPr/>
        </p:nvSpPr>
        <p:spPr>
          <a:xfrm>
            <a:off x="1691680" y="843558"/>
            <a:ext cx="7272808" cy="3785652"/>
          </a:xfrm>
          <a:prstGeom prst="rect">
            <a:avLst/>
          </a:prstGeom>
          <a:noFill/>
        </p:spPr>
        <p:txBody>
          <a:bodyPr wrap="square" rtlCol="0">
            <a:spAutoFit/>
          </a:bodyPr>
          <a:lstStyle/>
          <a:p>
            <a:pPr marL="285750" indent="-285750" algn="l">
              <a:buFont typeface="Wingdings" pitchFamily="2" charset="2"/>
              <a:buChar char="Ø"/>
            </a:pPr>
            <a:r>
              <a:rPr lang="zh-CN" altLang="en-US" sz="2400" dirty="0" smtClean="0">
                <a:latin typeface="微软雅黑" panose="020B0503020204020204" pitchFamily="34" charset="-122"/>
                <a:ea typeface="微软雅黑" panose="020B0503020204020204" pitchFamily="34" charset="-122"/>
              </a:rPr>
              <a:t>保护功能</a:t>
            </a:r>
            <a:r>
              <a:rPr lang="en-US" altLang="zh-CN" sz="2400" dirty="0" smtClean="0">
                <a:latin typeface="微软雅黑" panose="020B0503020204020204" pitchFamily="34" charset="-122"/>
                <a:ea typeface="微软雅黑" panose="020B0503020204020204" pitchFamily="34" charset="-122"/>
              </a:rPr>
              <a:t>/Protection</a:t>
            </a:r>
          </a:p>
          <a:p>
            <a:pPr marL="285750" indent="-285750" algn="l">
              <a:buFont typeface="Wingdings" pitchFamily="2" charset="2"/>
              <a:buChar char="Ø"/>
            </a:pPr>
            <a:r>
              <a:rPr lang="zh-CN" altLang="en-US" sz="2400" dirty="0">
                <a:latin typeface="微软雅黑" panose="020B0503020204020204" pitchFamily="34" charset="-122"/>
                <a:ea typeface="微软雅黑" panose="020B0503020204020204" pitchFamily="34" charset="-122"/>
              </a:rPr>
              <a:t>均衡管</a:t>
            </a:r>
            <a:r>
              <a:rPr lang="zh-CN" altLang="en-US" sz="2400" dirty="0" smtClean="0">
                <a:latin typeface="微软雅黑" panose="020B0503020204020204" pitchFamily="34" charset="-122"/>
                <a:ea typeface="微软雅黑" panose="020B0503020204020204" pitchFamily="34" charset="-122"/>
              </a:rPr>
              <a:t>理</a:t>
            </a:r>
            <a:r>
              <a:rPr lang="en-US" altLang="zh-CN" sz="2400" dirty="0" smtClean="0">
                <a:latin typeface="微软雅黑" panose="020B0503020204020204" pitchFamily="34" charset="-122"/>
                <a:ea typeface="微软雅黑" panose="020B0503020204020204" pitchFamily="34" charset="-122"/>
              </a:rPr>
              <a:t>/Cell Balance Management</a:t>
            </a:r>
          </a:p>
          <a:p>
            <a:pPr marL="285750" indent="-285750" algn="l">
              <a:buFont typeface="Wingdings" pitchFamily="2" charset="2"/>
              <a:buChar char="Ø"/>
            </a:pPr>
            <a:r>
              <a:rPr lang="zh-CN" altLang="en-US" sz="2400" dirty="0">
                <a:solidFill>
                  <a:srgbClr val="FF0000"/>
                </a:solidFill>
                <a:latin typeface="微软雅黑" panose="020B0503020204020204" pitchFamily="34" charset="-122"/>
                <a:ea typeface="微软雅黑" panose="020B0503020204020204" pitchFamily="34" charset="-122"/>
              </a:rPr>
              <a:t>健</a:t>
            </a:r>
            <a:r>
              <a:rPr lang="zh-CN" altLang="en-US" sz="2400" dirty="0" smtClean="0">
                <a:solidFill>
                  <a:srgbClr val="FF0000"/>
                </a:solidFill>
                <a:latin typeface="微软雅黑" panose="020B0503020204020204" pitchFamily="34" charset="-122"/>
                <a:ea typeface="微软雅黑" panose="020B0503020204020204" pitchFamily="34" charset="-122"/>
              </a:rPr>
              <a:t>康状态</a:t>
            </a:r>
            <a:r>
              <a:rPr lang="en-US" altLang="zh-CN" sz="2400" dirty="0" smtClean="0">
                <a:solidFill>
                  <a:srgbClr val="FF0000"/>
                </a:solidFill>
                <a:latin typeface="微软雅黑" panose="020B0503020204020204" pitchFamily="34" charset="-122"/>
                <a:ea typeface="微软雅黑" panose="020B0503020204020204" pitchFamily="34" charset="-122"/>
              </a:rPr>
              <a:t>/</a:t>
            </a:r>
            <a:r>
              <a:rPr lang="en-US" altLang="zh-CN" sz="2400" dirty="0" err="1" smtClean="0">
                <a:solidFill>
                  <a:srgbClr val="FF0000"/>
                </a:solidFill>
                <a:latin typeface="微软雅黑" panose="020B0503020204020204" pitchFamily="34" charset="-122"/>
                <a:ea typeface="微软雅黑" panose="020B0503020204020204" pitchFamily="34" charset="-122"/>
              </a:rPr>
              <a:t>SOH:Sate</a:t>
            </a:r>
            <a:r>
              <a:rPr lang="en-US" altLang="zh-CN" sz="2400" dirty="0" smtClean="0">
                <a:solidFill>
                  <a:srgbClr val="FF0000"/>
                </a:solidFill>
                <a:latin typeface="微软雅黑" panose="020B0503020204020204" pitchFamily="34" charset="-122"/>
                <a:ea typeface="微软雅黑" panose="020B0503020204020204" pitchFamily="34" charset="-122"/>
              </a:rPr>
              <a:t> of Health</a:t>
            </a:r>
          </a:p>
          <a:p>
            <a:pPr marL="285750" indent="-285750" algn="l">
              <a:buFont typeface="Wingdings" pitchFamily="2" charset="2"/>
              <a:buChar char="Ø"/>
            </a:pPr>
            <a:r>
              <a:rPr lang="zh-CN" altLang="en-US" sz="2400" dirty="0">
                <a:solidFill>
                  <a:srgbClr val="FF0000"/>
                </a:solidFill>
                <a:latin typeface="微软雅黑" panose="020B0503020204020204" pitchFamily="34" charset="-122"/>
                <a:ea typeface="微软雅黑" panose="020B0503020204020204" pitchFamily="34" charset="-122"/>
              </a:rPr>
              <a:t>电</a:t>
            </a:r>
            <a:r>
              <a:rPr lang="zh-CN" altLang="en-US" sz="2400" dirty="0" smtClean="0">
                <a:solidFill>
                  <a:srgbClr val="FF0000"/>
                </a:solidFill>
                <a:latin typeface="微软雅黑" panose="020B0503020204020204" pitchFamily="34" charset="-122"/>
                <a:ea typeface="微软雅黑" panose="020B0503020204020204" pitchFamily="34" charset="-122"/>
              </a:rPr>
              <a:t>量计量</a:t>
            </a:r>
            <a:r>
              <a:rPr lang="en-US" altLang="zh-CN" sz="2400" dirty="0" smtClean="0">
                <a:solidFill>
                  <a:srgbClr val="FF0000"/>
                </a:solidFill>
                <a:latin typeface="微软雅黑" panose="020B0503020204020204" pitchFamily="34" charset="-122"/>
                <a:ea typeface="微软雅黑" panose="020B0503020204020204" pitchFamily="34" charset="-122"/>
              </a:rPr>
              <a:t>/</a:t>
            </a:r>
            <a:r>
              <a:rPr lang="en-US" altLang="zh-CN" sz="2400" dirty="0" err="1" smtClean="0">
                <a:solidFill>
                  <a:srgbClr val="FF0000"/>
                </a:solidFill>
                <a:latin typeface="微软雅黑" panose="020B0503020204020204" pitchFamily="34" charset="-122"/>
                <a:ea typeface="微软雅黑" panose="020B0503020204020204" pitchFamily="34" charset="-122"/>
              </a:rPr>
              <a:t>SOC:State</a:t>
            </a:r>
            <a:r>
              <a:rPr lang="en-US" altLang="zh-CN" sz="2400" dirty="0" smtClean="0">
                <a:solidFill>
                  <a:srgbClr val="FF0000"/>
                </a:solidFill>
                <a:latin typeface="微软雅黑" panose="020B0503020204020204" pitchFamily="34" charset="-122"/>
                <a:ea typeface="微软雅黑" panose="020B0503020204020204" pitchFamily="34" charset="-122"/>
              </a:rPr>
              <a:t> of Charge</a:t>
            </a:r>
          </a:p>
          <a:p>
            <a:pPr marL="285750" indent="-285750" algn="l">
              <a:buFont typeface="Wingdings" pitchFamily="2" charset="2"/>
              <a:buChar char="Ø"/>
            </a:pPr>
            <a:r>
              <a:rPr lang="zh-CN" altLang="en-US" sz="2400" dirty="0" smtClean="0">
                <a:latin typeface="微软雅黑" panose="020B0503020204020204" pitchFamily="34" charset="-122"/>
                <a:ea typeface="微软雅黑" panose="020B0503020204020204" pitchFamily="34" charset="-122"/>
              </a:rPr>
              <a:t>后备态管理</a:t>
            </a:r>
            <a:r>
              <a:rPr lang="en-US" altLang="zh-CN" sz="2400" dirty="0" smtClean="0">
                <a:latin typeface="微软雅黑" panose="020B0503020204020204" pitchFamily="34" charset="-122"/>
                <a:ea typeface="微软雅黑" panose="020B0503020204020204" pitchFamily="34" charset="-122"/>
              </a:rPr>
              <a:t>/</a:t>
            </a:r>
            <a:r>
              <a:rPr lang="en-US" altLang="zh-CN" sz="2400" dirty="0" err="1" smtClean="0">
                <a:latin typeface="微软雅黑" panose="020B0503020204020204" pitchFamily="34" charset="-122"/>
                <a:ea typeface="微软雅黑" panose="020B0503020204020204" pitchFamily="34" charset="-122"/>
              </a:rPr>
              <a:t>SOB:State</a:t>
            </a:r>
            <a:r>
              <a:rPr lang="en-US" altLang="zh-CN" sz="2400" dirty="0" smtClean="0">
                <a:latin typeface="微软雅黑" panose="020B0503020204020204" pitchFamily="34" charset="-122"/>
                <a:ea typeface="微软雅黑" panose="020B0503020204020204" pitchFamily="34" charset="-122"/>
              </a:rPr>
              <a:t> of Back-up</a:t>
            </a:r>
          </a:p>
          <a:p>
            <a:pPr marL="285750" indent="-285750" algn="l">
              <a:buFont typeface="Wingdings" pitchFamily="2" charset="2"/>
              <a:buChar char="Ø"/>
            </a:pPr>
            <a:r>
              <a:rPr lang="zh-CN" altLang="en-US" sz="2400" dirty="0">
                <a:latin typeface="微软雅黑" panose="020B0503020204020204" pitchFamily="34" charset="-122"/>
                <a:ea typeface="微软雅黑" panose="020B0503020204020204" pitchFamily="34" charset="-122"/>
              </a:rPr>
              <a:t>内</a:t>
            </a:r>
            <a:r>
              <a:rPr lang="zh-CN" altLang="en-US" sz="2400" dirty="0" smtClean="0">
                <a:latin typeface="微软雅黑" panose="020B0503020204020204" pitchFamily="34" charset="-122"/>
                <a:ea typeface="微软雅黑" panose="020B0503020204020204" pitchFamily="34" charset="-122"/>
              </a:rPr>
              <a:t>置充电管理</a:t>
            </a:r>
            <a:r>
              <a:rPr lang="en-US" altLang="zh-CN" sz="2400" dirty="0" smtClean="0">
                <a:latin typeface="微软雅黑" panose="020B0503020204020204" pitchFamily="34" charset="-122"/>
                <a:ea typeface="微软雅黑" panose="020B0503020204020204" pitchFamily="34" charset="-122"/>
              </a:rPr>
              <a:t>/Charge management</a:t>
            </a:r>
          </a:p>
          <a:p>
            <a:pPr marL="285750" indent="-285750" algn="l">
              <a:buFont typeface="Wingdings" pitchFamily="2" charset="2"/>
              <a:buChar char="Ø"/>
            </a:pPr>
            <a:r>
              <a:rPr lang="zh-CN" altLang="en-US" sz="2400" dirty="0">
                <a:latin typeface="微软雅黑" panose="020B0503020204020204" pitchFamily="34" charset="-122"/>
                <a:ea typeface="微软雅黑" panose="020B0503020204020204" pitchFamily="34" charset="-122"/>
              </a:rPr>
              <a:t>实</a:t>
            </a:r>
            <a:r>
              <a:rPr lang="zh-CN" altLang="en-US" sz="2400" dirty="0" smtClean="0">
                <a:latin typeface="微软雅黑" panose="020B0503020204020204" pitchFamily="34" charset="-122"/>
                <a:ea typeface="微软雅黑" panose="020B0503020204020204" pitchFamily="34" charset="-122"/>
              </a:rPr>
              <a:t>时通信</a:t>
            </a:r>
            <a:r>
              <a:rPr lang="en-US" altLang="zh-CN" sz="2400" dirty="0" smtClean="0">
                <a:latin typeface="微软雅黑" panose="020B0503020204020204" pitchFamily="34" charset="-122"/>
                <a:ea typeface="微软雅黑" panose="020B0503020204020204" pitchFamily="34" charset="-122"/>
              </a:rPr>
              <a:t>/communication</a:t>
            </a:r>
          </a:p>
          <a:p>
            <a:pPr marL="285750" indent="-285750" algn="l">
              <a:buFont typeface="Wingdings" pitchFamily="2" charset="2"/>
              <a:buChar char="Ø"/>
            </a:pPr>
            <a:r>
              <a:rPr lang="zh-CN" altLang="en-US" sz="2400" dirty="0" smtClean="0">
                <a:solidFill>
                  <a:schemeClr val="tx1"/>
                </a:solidFill>
                <a:latin typeface="微软雅黑" panose="020B0503020204020204" pitchFamily="34" charset="-122"/>
                <a:ea typeface="微软雅黑" panose="020B0503020204020204" pitchFamily="34" charset="-122"/>
              </a:rPr>
              <a:t>电压，温度检测</a:t>
            </a:r>
            <a:r>
              <a:rPr lang="en-US" altLang="zh-CN" sz="2400" dirty="0" smtClean="0">
                <a:solidFill>
                  <a:schemeClr val="tx1"/>
                </a:solidFill>
                <a:latin typeface="微软雅黑" panose="020B0503020204020204" pitchFamily="34" charset="-122"/>
                <a:ea typeface="微软雅黑" panose="020B0503020204020204" pitchFamily="34" charset="-122"/>
              </a:rPr>
              <a:t>/</a:t>
            </a:r>
            <a:r>
              <a:rPr lang="en-US" altLang="zh-CN" sz="2400" dirty="0" err="1" smtClean="0">
                <a:solidFill>
                  <a:schemeClr val="tx1"/>
                </a:solidFill>
                <a:latin typeface="微软雅黑" panose="020B0503020204020204" pitchFamily="34" charset="-122"/>
                <a:ea typeface="微软雅黑" panose="020B0503020204020204" pitchFamily="34" charset="-122"/>
              </a:rPr>
              <a:t>Voltage&amp;Temperature</a:t>
            </a:r>
            <a:r>
              <a:rPr lang="en-US" altLang="zh-CN" sz="2400" dirty="0" smtClean="0">
                <a:solidFill>
                  <a:schemeClr val="tx1"/>
                </a:solidFill>
                <a:latin typeface="微软雅黑" panose="020B0503020204020204" pitchFamily="34" charset="-122"/>
                <a:ea typeface="微软雅黑" panose="020B0503020204020204" pitchFamily="34" charset="-122"/>
              </a:rPr>
              <a:t> Measurement</a:t>
            </a:r>
          </a:p>
          <a:p>
            <a:pPr marL="285750" indent="-285750" algn="l">
              <a:buFont typeface="Wingdings" pitchFamily="2" charset="2"/>
              <a:buChar char="Ø"/>
            </a:pPr>
            <a:r>
              <a:rPr lang="zh-CN" altLang="en-US" sz="2400" dirty="0" smtClean="0">
                <a:solidFill>
                  <a:srgbClr val="FF0000"/>
                </a:solidFill>
                <a:latin typeface="微软雅黑" panose="020B0503020204020204" pitchFamily="34" charset="-122"/>
                <a:ea typeface="微软雅黑" panose="020B0503020204020204" pitchFamily="34" charset="-122"/>
              </a:rPr>
              <a:t>故障数据存储</a:t>
            </a:r>
            <a:r>
              <a:rPr lang="en-US" altLang="zh-CN" sz="2400" dirty="0" smtClean="0">
                <a:solidFill>
                  <a:srgbClr val="FF0000"/>
                </a:solidFill>
                <a:latin typeface="微软雅黑" panose="020B0503020204020204" pitchFamily="34" charset="-122"/>
                <a:ea typeface="微软雅黑" panose="020B0503020204020204" pitchFamily="34" charset="-122"/>
              </a:rPr>
              <a:t>/failure Data Storage</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10" name="Left Brace 9"/>
          <p:cNvSpPr/>
          <p:nvPr/>
        </p:nvSpPr>
        <p:spPr bwMode="auto">
          <a:xfrm>
            <a:off x="1331640" y="1329612"/>
            <a:ext cx="360040" cy="2592288"/>
          </a:xfrm>
          <a:prstGeom prst="leftBrac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3" name="Slide Number Placeholder 2"/>
          <p:cNvSpPr>
            <a:spLocks noGrp="1"/>
          </p:cNvSpPr>
          <p:nvPr>
            <p:ph type="sldNum" sz="quarter" idx="11"/>
          </p:nvPr>
        </p:nvSpPr>
        <p:spPr/>
        <p:txBody>
          <a:bodyPr/>
          <a:lstStyle/>
          <a:p>
            <a:fld id="{F2D920BD-DB3E-494D-830B-EFB4449FB4A4}" type="slidenum">
              <a:rPr lang="ja-JP" altLang="de-DE" smtClean="0">
                <a:solidFill>
                  <a:srgbClr val="000000"/>
                </a:solidFill>
              </a:rPr>
              <a:pPr/>
              <a:t>9</a:t>
            </a:fld>
            <a:endParaRPr lang="de-DE" altLang="ja-JP">
              <a:solidFill>
                <a:srgbClr val="000000"/>
              </a:solidFill>
            </a:endParaRPr>
          </a:p>
        </p:txBody>
      </p:sp>
    </p:spTree>
    <p:extLst>
      <p:ext uri="{BB962C8B-B14F-4D97-AF65-F5344CB8AC3E}">
        <p14:creationId xmlns:p14="http://schemas.microsoft.com/office/powerpoint/2010/main" val="1645615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260477" y="411511"/>
            <a:ext cx="6581775" cy="3614738"/>
          </a:xfrm>
          <a:prstGeom prst="rect">
            <a:avLst/>
          </a:prstGeom>
          <a:noFill/>
          <a:ln>
            <a:noFill/>
          </a:ln>
          <a:extLst>
            <a:ext uri="{909E8E84-426E-40DD-AFC4-6F175D3DCCD1}">
              <a14:hiddenFill xmlns:a14="http://schemas.microsoft.com/office/drawing/2010/main">
                <a:gradFill rotWithShape="0">
                  <a:gsLst>
                    <a:gs pos="0">
                      <a:srgbClr val="FFFFFF"/>
                    </a:gs>
                    <a:gs pos="100000">
                      <a:srgbClr val="C8C8C8"/>
                    </a:gs>
                  </a:gsLst>
                  <a:lin ang="5400000" scaled="1"/>
                </a:gradFill>
              </a14:hiddenFill>
            </a:ext>
            <a:ext uri="{91240B29-F687-4F45-9708-019B960494DF}">
              <a14:hiddenLine xmlns:a14="http://schemas.microsoft.com/office/drawing/2010/main" w="9525" algn="ctr">
                <a:solidFill>
                  <a:srgbClr val="505050"/>
                </a:solidFill>
                <a:miter lim="800000"/>
                <a:headEnd/>
                <a:tailEnd/>
              </a14:hiddenLine>
            </a:ext>
          </a:extLst>
        </p:spPr>
      </p:pic>
      <p:sp>
        <p:nvSpPr>
          <p:cNvPr id="82949" name="正方形/長方形 4"/>
          <p:cNvSpPr>
            <a:spLocks noChangeArrowheads="1"/>
          </p:cNvSpPr>
          <p:nvPr/>
        </p:nvSpPr>
        <p:spPr bwMode="auto">
          <a:xfrm>
            <a:off x="5801006" y="484140"/>
            <a:ext cx="5661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anose="05000000000000000000" pitchFamily="2" charset="2"/>
              <a:buChar char="n"/>
              <a:defRPr kumimoji="1" sz="24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lnSpc>
                <a:spcPct val="95000"/>
              </a:lnSpc>
              <a:spcBef>
                <a:spcPct val="20000"/>
              </a:spcBef>
              <a:spcAft>
                <a:spcPct val="10000"/>
              </a:spcAft>
              <a:buClr>
                <a:srgbClr val="87867E"/>
              </a:buClr>
              <a:buFont typeface="Wingdings" panose="05000000000000000000" pitchFamily="2" charset="2"/>
              <a:buChar char="n"/>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lnSpc>
                <a:spcPct val="95000"/>
              </a:lnSpc>
              <a:spcBef>
                <a:spcPct val="20000"/>
              </a:spcBef>
              <a:spcAft>
                <a:spcPct val="10000"/>
              </a:spcAft>
              <a:buClr>
                <a:srgbClr val="87867E"/>
              </a:buClr>
              <a:buSzPct val="100000"/>
              <a:buChar char="•"/>
              <a:defRPr kumimoji="1">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lnSpc>
                <a:spcPct val="95000"/>
              </a:lnSpc>
              <a:spcBef>
                <a:spcPct val="20000"/>
              </a:spcBef>
              <a:spcAft>
                <a:spcPct val="10000"/>
              </a:spcAft>
              <a:buClr>
                <a:srgbClr val="87867E"/>
              </a:buClr>
              <a:buSzPct val="100000"/>
              <a:buChar char="•"/>
              <a:defRPr kumimoji="1" sz="16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9pPr>
          </a:lstStyle>
          <a:p>
            <a:pPr>
              <a:lnSpc>
                <a:spcPct val="100000"/>
              </a:lnSpc>
              <a:spcBef>
                <a:spcPct val="0"/>
              </a:spcBef>
              <a:spcAft>
                <a:spcPct val="0"/>
              </a:spcAft>
              <a:buClrTx/>
              <a:buFontTx/>
              <a:buNone/>
            </a:pPr>
            <a:r>
              <a:rPr lang="en-US" altLang="ja-JP" sz="1200" b="1" dirty="0">
                <a:latin typeface="ＭＳ Ｐゴシック" panose="020B0600070205080204" pitchFamily="50" charset="-128"/>
              </a:rPr>
              <a:t>Motor</a:t>
            </a:r>
            <a:endParaRPr lang="zh-CN" altLang="en-US" sz="1200" b="1" dirty="0">
              <a:latin typeface="ＭＳ Ｐゴシック" panose="020B0600070205080204" pitchFamily="50" charset="-128"/>
            </a:endParaRPr>
          </a:p>
        </p:txBody>
      </p:sp>
      <p:sp>
        <p:nvSpPr>
          <p:cNvPr id="82950" name="正方形/長方形 6"/>
          <p:cNvSpPr>
            <a:spLocks noChangeArrowheads="1"/>
          </p:cNvSpPr>
          <p:nvPr/>
        </p:nvSpPr>
        <p:spPr bwMode="auto">
          <a:xfrm>
            <a:off x="5471348" y="799656"/>
            <a:ext cx="12747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anose="05000000000000000000" pitchFamily="2" charset="2"/>
              <a:buChar char="n"/>
              <a:defRPr kumimoji="1" sz="24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lnSpc>
                <a:spcPct val="95000"/>
              </a:lnSpc>
              <a:spcBef>
                <a:spcPct val="20000"/>
              </a:spcBef>
              <a:spcAft>
                <a:spcPct val="10000"/>
              </a:spcAft>
              <a:buClr>
                <a:srgbClr val="87867E"/>
              </a:buClr>
              <a:buFont typeface="Wingdings" panose="05000000000000000000" pitchFamily="2" charset="2"/>
              <a:buChar char="n"/>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lnSpc>
                <a:spcPct val="95000"/>
              </a:lnSpc>
              <a:spcBef>
                <a:spcPct val="20000"/>
              </a:spcBef>
              <a:spcAft>
                <a:spcPct val="10000"/>
              </a:spcAft>
              <a:buClr>
                <a:srgbClr val="87867E"/>
              </a:buClr>
              <a:buSzPct val="100000"/>
              <a:buChar char="•"/>
              <a:defRPr kumimoji="1">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lnSpc>
                <a:spcPct val="95000"/>
              </a:lnSpc>
              <a:spcBef>
                <a:spcPct val="20000"/>
              </a:spcBef>
              <a:spcAft>
                <a:spcPct val="10000"/>
              </a:spcAft>
              <a:buClr>
                <a:srgbClr val="87867E"/>
              </a:buClr>
              <a:buSzPct val="100000"/>
              <a:buChar char="•"/>
              <a:defRPr kumimoji="1" sz="16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9pPr>
          </a:lstStyle>
          <a:p>
            <a:pPr>
              <a:lnSpc>
                <a:spcPct val="100000"/>
              </a:lnSpc>
              <a:spcBef>
                <a:spcPct val="0"/>
              </a:spcBef>
              <a:spcAft>
                <a:spcPct val="0"/>
              </a:spcAft>
              <a:buClrTx/>
              <a:buFontTx/>
              <a:buNone/>
            </a:pPr>
            <a:r>
              <a:rPr lang="en-US" altLang="ja-JP" sz="1200" b="1">
                <a:latin typeface="ＭＳ Ｐゴシック" panose="020B0600070205080204" pitchFamily="50" charset="-128"/>
              </a:rPr>
              <a:t>Current measure</a:t>
            </a:r>
            <a:endParaRPr lang="zh-CN" altLang="en-US" sz="1200" b="1">
              <a:latin typeface="ＭＳ Ｐゴシック" panose="020B0600070205080204" pitchFamily="50" charset="-128"/>
            </a:endParaRPr>
          </a:p>
        </p:txBody>
      </p:sp>
      <p:sp>
        <p:nvSpPr>
          <p:cNvPr id="82951" name="正方形/長方形 5"/>
          <p:cNvSpPr>
            <a:spLocks noChangeArrowheads="1"/>
          </p:cNvSpPr>
          <p:nvPr/>
        </p:nvSpPr>
        <p:spPr bwMode="auto">
          <a:xfrm>
            <a:off x="5549093" y="997300"/>
            <a:ext cx="11192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anose="05000000000000000000" pitchFamily="2" charset="2"/>
              <a:buChar char="n"/>
              <a:defRPr kumimoji="1" sz="24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lnSpc>
                <a:spcPct val="95000"/>
              </a:lnSpc>
              <a:spcBef>
                <a:spcPct val="20000"/>
              </a:spcBef>
              <a:spcAft>
                <a:spcPct val="10000"/>
              </a:spcAft>
              <a:buClr>
                <a:srgbClr val="87867E"/>
              </a:buClr>
              <a:buFont typeface="Wingdings" panose="05000000000000000000" pitchFamily="2" charset="2"/>
              <a:buChar char="n"/>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lnSpc>
                <a:spcPct val="95000"/>
              </a:lnSpc>
              <a:spcBef>
                <a:spcPct val="20000"/>
              </a:spcBef>
              <a:spcAft>
                <a:spcPct val="10000"/>
              </a:spcAft>
              <a:buClr>
                <a:srgbClr val="87867E"/>
              </a:buClr>
              <a:buSzPct val="100000"/>
              <a:buChar char="•"/>
              <a:defRPr kumimoji="1">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lnSpc>
                <a:spcPct val="95000"/>
              </a:lnSpc>
              <a:spcBef>
                <a:spcPct val="20000"/>
              </a:spcBef>
              <a:spcAft>
                <a:spcPct val="10000"/>
              </a:spcAft>
              <a:buClr>
                <a:srgbClr val="87867E"/>
              </a:buClr>
              <a:buSzPct val="100000"/>
              <a:buChar char="•"/>
              <a:defRPr kumimoji="1" sz="16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9pPr>
          </a:lstStyle>
          <a:p>
            <a:pPr>
              <a:lnSpc>
                <a:spcPct val="100000"/>
              </a:lnSpc>
              <a:spcBef>
                <a:spcPct val="0"/>
              </a:spcBef>
              <a:spcAft>
                <a:spcPct val="0"/>
              </a:spcAft>
              <a:buClrTx/>
              <a:buFontTx/>
              <a:buNone/>
            </a:pPr>
            <a:r>
              <a:rPr lang="en-US" altLang="ja-JP" sz="1200" b="1" dirty="0" smtClean="0">
                <a:latin typeface="ＭＳ Ｐゴシック" panose="020B0600070205080204" pitchFamily="50" charset="-128"/>
              </a:rPr>
              <a:t>Switch (</a:t>
            </a:r>
            <a:r>
              <a:rPr lang="en-US" altLang="ja-JP" sz="1200" b="1" dirty="0">
                <a:latin typeface="ＭＳ Ｐゴシック" panose="020B0600070205080204" pitchFamily="50" charset="-128"/>
              </a:rPr>
              <a:t>Relay)</a:t>
            </a:r>
            <a:endParaRPr lang="zh-CN" altLang="en-US" sz="1200" b="1" dirty="0">
              <a:latin typeface="ＭＳ Ｐゴシック" panose="020B0600070205080204" pitchFamily="50" charset="-128"/>
            </a:endParaRPr>
          </a:p>
        </p:txBody>
      </p:sp>
      <p:sp>
        <p:nvSpPr>
          <p:cNvPr id="82952" name="正方形/長方形 8"/>
          <p:cNvSpPr>
            <a:spLocks noChangeArrowheads="1"/>
          </p:cNvSpPr>
          <p:nvPr/>
        </p:nvSpPr>
        <p:spPr bwMode="auto">
          <a:xfrm>
            <a:off x="5476949" y="1247331"/>
            <a:ext cx="12650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anose="05000000000000000000" pitchFamily="2" charset="2"/>
              <a:buChar char="n"/>
              <a:defRPr kumimoji="1" sz="24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lnSpc>
                <a:spcPct val="95000"/>
              </a:lnSpc>
              <a:spcBef>
                <a:spcPct val="20000"/>
              </a:spcBef>
              <a:spcAft>
                <a:spcPct val="10000"/>
              </a:spcAft>
              <a:buClr>
                <a:srgbClr val="87867E"/>
              </a:buClr>
              <a:buFont typeface="Wingdings" panose="05000000000000000000" pitchFamily="2" charset="2"/>
              <a:buChar char="n"/>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lnSpc>
                <a:spcPct val="95000"/>
              </a:lnSpc>
              <a:spcBef>
                <a:spcPct val="20000"/>
              </a:spcBef>
              <a:spcAft>
                <a:spcPct val="10000"/>
              </a:spcAft>
              <a:buClr>
                <a:srgbClr val="87867E"/>
              </a:buClr>
              <a:buSzPct val="100000"/>
              <a:buChar char="•"/>
              <a:defRPr kumimoji="1">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lnSpc>
                <a:spcPct val="95000"/>
              </a:lnSpc>
              <a:spcBef>
                <a:spcPct val="20000"/>
              </a:spcBef>
              <a:spcAft>
                <a:spcPct val="10000"/>
              </a:spcAft>
              <a:buClr>
                <a:srgbClr val="87867E"/>
              </a:buClr>
              <a:buSzPct val="100000"/>
              <a:buChar char="•"/>
              <a:defRPr kumimoji="1" sz="16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9pPr>
          </a:lstStyle>
          <a:p>
            <a:pPr>
              <a:lnSpc>
                <a:spcPct val="100000"/>
              </a:lnSpc>
              <a:spcBef>
                <a:spcPct val="0"/>
              </a:spcBef>
              <a:spcAft>
                <a:spcPct val="0"/>
              </a:spcAft>
              <a:buClrTx/>
              <a:buFontTx/>
              <a:buNone/>
            </a:pPr>
            <a:r>
              <a:rPr lang="en-US" altLang="ja-JP" sz="1200" b="1">
                <a:latin typeface="ＭＳ Ｐゴシック" panose="020B0600070205080204" pitchFamily="50" charset="-128"/>
              </a:rPr>
              <a:t>Voltage measure</a:t>
            </a:r>
            <a:endParaRPr lang="zh-CN" altLang="en-US" sz="1200" b="1">
              <a:latin typeface="ＭＳ Ｐゴシック" panose="020B0600070205080204" pitchFamily="50" charset="-128"/>
            </a:endParaRPr>
          </a:p>
        </p:txBody>
      </p:sp>
      <p:sp>
        <p:nvSpPr>
          <p:cNvPr id="82953" name="正方形/長方形 9"/>
          <p:cNvSpPr>
            <a:spLocks noChangeArrowheads="1"/>
          </p:cNvSpPr>
          <p:nvPr/>
        </p:nvSpPr>
        <p:spPr bwMode="auto">
          <a:xfrm>
            <a:off x="5403842" y="1472359"/>
            <a:ext cx="14462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anose="05000000000000000000" pitchFamily="2" charset="2"/>
              <a:buChar char="n"/>
              <a:defRPr kumimoji="1" sz="24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lnSpc>
                <a:spcPct val="95000"/>
              </a:lnSpc>
              <a:spcBef>
                <a:spcPct val="20000"/>
              </a:spcBef>
              <a:spcAft>
                <a:spcPct val="10000"/>
              </a:spcAft>
              <a:buClr>
                <a:srgbClr val="87867E"/>
              </a:buClr>
              <a:buFont typeface="Wingdings" panose="05000000000000000000" pitchFamily="2" charset="2"/>
              <a:buChar char="n"/>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lnSpc>
                <a:spcPct val="95000"/>
              </a:lnSpc>
              <a:spcBef>
                <a:spcPct val="20000"/>
              </a:spcBef>
              <a:spcAft>
                <a:spcPct val="10000"/>
              </a:spcAft>
              <a:buClr>
                <a:srgbClr val="87867E"/>
              </a:buClr>
              <a:buSzPct val="100000"/>
              <a:buChar char="•"/>
              <a:defRPr kumimoji="1">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lnSpc>
                <a:spcPct val="95000"/>
              </a:lnSpc>
              <a:spcBef>
                <a:spcPct val="20000"/>
              </a:spcBef>
              <a:spcAft>
                <a:spcPct val="10000"/>
              </a:spcAft>
              <a:buClr>
                <a:srgbClr val="87867E"/>
              </a:buClr>
              <a:buSzPct val="100000"/>
              <a:buChar char="•"/>
              <a:defRPr kumimoji="1" sz="16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9pPr>
          </a:lstStyle>
          <a:p>
            <a:pPr>
              <a:lnSpc>
                <a:spcPct val="100000"/>
              </a:lnSpc>
              <a:spcBef>
                <a:spcPct val="0"/>
              </a:spcBef>
              <a:spcAft>
                <a:spcPct val="0"/>
              </a:spcAft>
              <a:buClrTx/>
              <a:buFontTx/>
              <a:buNone/>
            </a:pPr>
            <a:r>
              <a:rPr lang="en-US" altLang="ja-JP" sz="1200" b="1">
                <a:latin typeface="ＭＳ Ｐゴシック" panose="020B0600070205080204" pitchFamily="50" charset="-128"/>
              </a:rPr>
              <a:t>Isolation monitoring</a:t>
            </a:r>
            <a:endParaRPr lang="zh-CN" altLang="en-US" sz="1200" b="1">
              <a:latin typeface="ＭＳ Ｐゴシック" panose="020B0600070205080204" pitchFamily="50" charset="-128"/>
            </a:endParaRPr>
          </a:p>
        </p:txBody>
      </p:sp>
      <p:sp>
        <p:nvSpPr>
          <p:cNvPr id="82954" name="正方形/長方形 10"/>
          <p:cNvSpPr>
            <a:spLocks noChangeArrowheads="1"/>
          </p:cNvSpPr>
          <p:nvPr/>
        </p:nvSpPr>
        <p:spPr bwMode="auto">
          <a:xfrm>
            <a:off x="5024668" y="715122"/>
            <a:ext cx="4122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anose="05000000000000000000" pitchFamily="2" charset="2"/>
              <a:buChar char="n"/>
              <a:defRPr kumimoji="1" sz="24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lnSpc>
                <a:spcPct val="95000"/>
              </a:lnSpc>
              <a:spcBef>
                <a:spcPct val="20000"/>
              </a:spcBef>
              <a:spcAft>
                <a:spcPct val="10000"/>
              </a:spcAft>
              <a:buClr>
                <a:srgbClr val="87867E"/>
              </a:buClr>
              <a:buFont typeface="Wingdings" panose="05000000000000000000" pitchFamily="2" charset="2"/>
              <a:buChar char="n"/>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lnSpc>
                <a:spcPct val="95000"/>
              </a:lnSpc>
              <a:spcBef>
                <a:spcPct val="20000"/>
              </a:spcBef>
              <a:spcAft>
                <a:spcPct val="10000"/>
              </a:spcAft>
              <a:buClr>
                <a:srgbClr val="87867E"/>
              </a:buClr>
              <a:buSzPct val="100000"/>
              <a:buChar char="•"/>
              <a:defRPr kumimoji="1">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lnSpc>
                <a:spcPct val="95000"/>
              </a:lnSpc>
              <a:spcBef>
                <a:spcPct val="20000"/>
              </a:spcBef>
              <a:spcAft>
                <a:spcPct val="10000"/>
              </a:spcAft>
              <a:buClr>
                <a:srgbClr val="87867E"/>
              </a:buClr>
              <a:buSzPct val="100000"/>
              <a:buChar char="•"/>
              <a:defRPr kumimoji="1" sz="16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9pPr>
          </a:lstStyle>
          <a:p>
            <a:pPr>
              <a:lnSpc>
                <a:spcPct val="100000"/>
              </a:lnSpc>
              <a:spcBef>
                <a:spcPct val="0"/>
              </a:spcBef>
              <a:spcAft>
                <a:spcPct val="0"/>
              </a:spcAft>
              <a:buClrTx/>
              <a:buFontTx/>
              <a:buNone/>
            </a:pPr>
            <a:r>
              <a:rPr lang="en-US" altLang="ja-JP" sz="1200" b="1">
                <a:latin typeface="ＭＳ Ｐゴシック" panose="020B0600070205080204" pitchFamily="50" charset="-128"/>
              </a:rPr>
              <a:t>SPI</a:t>
            </a:r>
            <a:endParaRPr lang="zh-CN" altLang="en-US" sz="1200" b="1">
              <a:latin typeface="ＭＳ Ｐゴシック" panose="020B0600070205080204" pitchFamily="50" charset="-128"/>
            </a:endParaRPr>
          </a:p>
        </p:txBody>
      </p:sp>
      <p:sp>
        <p:nvSpPr>
          <p:cNvPr id="82955" name="正方形/長方形 11"/>
          <p:cNvSpPr>
            <a:spLocks noChangeArrowheads="1"/>
          </p:cNvSpPr>
          <p:nvPr/>
        </p:nvSpPr>
        <p:spPr bwMode="auto">
          <a:xfrm>
            <a:off x="4516679" y="930624"/>
            <a:ext cx="10663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anose="05000000000000000000" pitchFamily="2" charset="2"/>
              <a:buChar char="n"/>
              <a:defRPr kumimoji="1" sz="24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lnSpc>
                <a:spcPct val="95000"/>
              </a:lnSpc>
              <a:spcBef>
                <a:spcPct val="20000"/>
              </a:spcBef>
              <a:spcAft>
                <a:spcPct val="10000"/>
              </a:spcAft>
              <a:buClr>
                <a:srgbClr val="87867E"/>
              </a:buClr>
              <a:buFont typeface="Wingdings" panose="05000000000000000000" pitchFamily="2" charset="2"/>
              <a:buChar char="n"/>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lnSpc>
                <a:spcPct val="95000"/>
              </a:lnSpc>
              <a:spcBef>
                <a:spcPct val="20000"/>
              </a:spcBef>
              <a:spcAft>
                <a:spcPct val="10000"/>
              </a:spcAft>
              <a:buClr>
                <a:srgbClr val="87867E"/>
              </a:buClr>
              <a:buSzPct val="100000"/>
              <a:buChar char="•"/>
              <a:defRPr kumimoji="1">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lnSpc>
                <a:spcPct val="95000"/>
              </a:lnSpc>
              <a:spcBef>
                <a:spcPct val="20000"/>
              </a:spcBef>
              <a:spcAft>
                <a:spcPct val="10000"/>
              </a:spcAft>
              <a:buClr>
                <a:srgbClr val="87867E"/>
              </a:buClr>
              <a:buSzPct val="100000"/>
              <a:buChar char="•"/>
              <a:defRPr kumimoji="1" sz="16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9pPr>
          </a:lstStyle>
          <a:p>
            <a:pPr>
              <a:lnSpc>
                <a:spcPct val="100000"/>
              </a:lnSpc>
              <a:spcBef>
                <a:spcPct val="0"/>
              </a:spcBef>
              <a:spcAft>
                <a:spcPct val="0"/>
              </a:spcAft>
              <a:buClrTx/>
              <a:buFontTx/>
              <a:buNone/>
            </a:pPr>
            <a:r>
              <a:rPr lang="en-US" altLang="ja-JP" sz="1200" b="1">
                <a:latin typeface="ＭＳ Ｐゴシック" panose="020B0600070205080204" pitchFamily="50" charset="-128"/>
              </a:rPr>
              <a:t>Relay Control</a:t>
            </a:r>
            <a:endParaRPr lang="zh-CN" altLang="en-US" sz="1200" b="1">
              <a:latin typeface="ＭＳ Ｐゴシック" panose="020B0600070205080204" pitchFamily="50" charset="-128"/>
            </a:endParaRPr>
          </a:p>
        </p:txBody>
      </p:sp>
      <p:sp>
        <p:nvSpPr>
          <p:cNvPr id="82956" name="正方形/長方形 12"/>
          <p:cNvSpPr>
            <a:spLocks noChangeArrowheads="1"/>
          </p:cNvSpPr>
          <p:nvPr/>
        </p:nvSpPr>
        <p:spPr bwMode="auto">
          <a:xfrm>
            <a:off x="2544893" y="1733106"/>
            <a:ext cx="4331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anose="05000000000000000000" pitchFamily="2" charset="2"/>
              <a:buChar char="n"/>
              <a:defRPr kumimoji="1" sz="24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lnSpc>
                <a:spcPct val="95000"/>
              </a:lnSpc>
              <a:spcBef>
                <a:spcPct val="20000"/>
              </a:spcBef>
              <a:spcAft>
                <a:spcPct val="10000"/>
              </a:spcAft>
              <a:buClr>
                <a:srgbClr val="87867E"/>
              </a:buClr>
              <a:buFont typeface="Wingdings" panose="05000000000000000000" pitchFamily="2" charset="2"/>
              <a:buChar char="n"/>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lnSpc>
                <a:spcPct val="95000"/>
              </a:lnSpc>
              <a:spcBef>
                <a:spcPct val="20000"/>
              </a:spcBef>
              <a:spcAft>
                <a:spcPct val="10000"/>
              </a:spcAft>
              <a:buClr>
                <a:srgbClr val="87867E"/>
              </a:buClr>
              <a:buSzPct val="100000"/>
              <a:buChar char="•"/>
              <a:defRPr kumimoji="1">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lnSpc>
                <a:spcPct val="95000"/>
              </a:lnSpc>
              <a:spcBef>
                <a:spcPct val="20000"/>
              </a:spcBef>
              <a:spcAft>
                <a:spcPct val="10000"/>
              </a:spcAft>
              <a:buClr>
                <a:srgbClr val="87867E"/>
              </a:buClr>
              <a:buSzPct val="100000"/>
              <a:buChar char="•"/>
              <a:defRPr kumimoji="1" sz="16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9pPr>
          </a:lstStyle>
          <a:p>
            <a:pPr>
              <a:lnSpc>
                <a:spcPct val="100000"/>
              </a:lnSpc>
              <a:spcBef>
                <a:spcPct val="0"/>
              </a:spcBef>
              <a:spcAft>
                <a:spcPct val="0"/>
              </a:spcAft>
              <a:buClrTx/>
              <a:buFontTx/>
              <a:buNone/>
            </a:pPr>
            <a:r>
              <a:rPr lang="en-US" altLang="ja-JP" sz="1200" b="1">
                <a:latin typeface="ＭＳ Ｐゴシック" panose="020B0600070205080204" pitchFamily="50" charset="-128"/>
              </a:rPr>
              <a:t>Bus</a:t>
            </a:r>
            <a:endParaRPr lang="zh-CN" altLang="en-US" sz="1200" b="1">
              <a:latin typeface="ＭＳ Ｐゴシック" panose="020B0600070205080204" pitchFamily="50" charset="-128"/>
            </a:endParaRPr>
          </a:p>
        </p:txBody>
      </p:sp>
      <p:sp>
        <p:nvSpPr>
          <p:cNvPr id="82957" name="正方形/長方形 13"/>
          <p:cNvSpPr>
            <a:spLocks noChangeArrowheads="1"/>
          </p:cNvSpPr>
          <p:nvPr/>
        </p:nvSpPr>
        <p:spPr bwMode="auto">
          <a:xfrm>
            <a:off x="2253053" y="2173637"/>
            <a:ext cx="103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anose="05000000000000000000" pitchFamily="2" charset="2"/>
              <a:buChar char="n"/>
              <a:defRPr kumimoji="1" sz="24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lnSpc>
                <a:spcPct val="95000"/>
              </a:lnSpc>
              <a:spcBef>
                <a:spcPct val="20000"/>
              </a:spcBef>
              <a:spcAft>
                <a:spcPct val="10000"/>
              </a:spcAft>
              <a:buClr>
                <a:srgbClr val="87867E"/>
              </a:buClr>
              <a:buFont typeface="Wingdings" panose="05000000000000000000" pitchFamily="2" charset="2"/>
              <a:buChar char="n"/>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lnSpc>
                <a:spcPct val="95000"/>
              </a:lnSpc>
              <a:spcBef>
                <a:spcPct val="20000"/>
              </a:spcBef>
              <a:spcAft>
                <a:spcPct val="10000"/>
              </a:spcAft>
              <a:buClr>
                <a:srgbClr val="87867E"/>
              </a:buClr>
              <a:buSzPct val="100000"/>
              <a:buChar char="•"/>
              <a:defRPr kumimoji="1">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lnSpc>
                <a:spcPct val="95000"/>
              </a:lnSpc>
              <a:spcBef>
                <a:spcPct val="20000"/>
              </a:spcBef>
              <a:spcAft>
                <a:spcPct val="10000"/>
              </a:spcAft>
              <a:buClr>
                <a:srgbClr val="87867E"/>
              </a:buClr>
              <a:buSzPct val="100000"/>
              <a:buChar char="•"/>
              <a:defRPr kumimoji="1" sz="16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9pPr>
          </a:lstStyle>
          <a:p>
            <a:pPr>
              <a:lnSpc>
                <a:spcPct val="100000"/>
              </a:lnSpc>
              <a:spcBef>
                <a:spcPct val="0"/>
              </a:spcBef>
              <a:spcAft>
                <a:spcPct val="0"/>
              </a:spcAft>
              <a:buClrTx/>
              <a:buFontTx/>
              <a:buNone/>
            </a:pPr>
            <a:r>
              <a:rPr lang="en-US" altLang="ja-JP" sz="1200" b="1">
                <a:latin typeface="ＭＳ Ｐゴシック" panose="020B0600070205080204" pitchFamily="50" charset="-128"/>
              </a:rPr>
              <a:t>Electrical I/F</a:t>
            </a:r>
            <a:endParaRPr lang="zh-CN" altLang="en-US" sz="1200" b="1">
              <a:latin typeface="ＭＳ Ｐゴシック" panose="020B0600070205080204" pitchFamily="50" charset="-128"/>
            </a:endParaRPr>
          </a:p>
        </p:txBody>
      </p:sp>
      <p:sp>
        <p:nvSpPr>
          <p:cNvPr id="82958" name="正方形/長方形 14"/>
          <p:cNvSpPr>
            <a:spLocks noChangeArrowheads="1"/>
          </p:cNvSpPr>
          <p:nvPr/>
        </p:nvSpPr>
        <p:spPr bwMode="auto">
          <a:xfrm>
            <a:off x="3172463" y="1903365"/>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anose="05000000000000000000" pitchFamily="2" charset="2"/>
              <a:buChar char="n"/>
              <a:defRPr kumimoji="1" sz="24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lnSpc>
                <a:spcPct val="95000"/>
              </a:lnSpc>
              <a:spcBef>
                <a:spcPct val="20000"/>
              </a:spcBef>
              <a:spcAft>
                <a:spcPct val="10000"/>
              </a:spcAft>
              <a:buClr>
                <a:srgbClr val="87867E"/>
              </a:buClr>
              <a:buFont typeface="Wingdings" panose="05000000000000000000" pitchFamily="2" charset="2"/>
              <a:buChar char="n"/>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lnSpc>
                <a:spcPct val="95000"/>
              </a:lnSpc>
              <a:spcBef>
                <a:spcPct val="20000"/>
              </a:spcBef>
              <a:spcAft>
                <a:spcPct val="10000"/>
              </a:spcAft>
              <a:buClr>
                <a:srgbClr val="87867E"/>
              </a:buClr>
              <a:buSzPct val="100000"/>
              <a:buChar char="•"/>
              <a:defRPr kumimoji="1">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lnSpc>
                <a:spcPct val="95000"/>
              </a:lnSpc>
              <a:spcBef>
                <a:spcPct val="20000"/>
              </a:spcBef>
              <a:spcAft>
                <a:spcPct val="10000"/>
              </a:spcAft>
              <a:buClr>
                <a:srgbClr val="87867E"/>
              </a:buClr>
              <a:buSzPct val="100000"/>
              <a:buChar char="•"/>
              <a:defRPr kumimoji="1" sz="16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9pPr>
          </a:lstStyle>
          <a:p>
            <a:pPr>
              <a:lnSpc>
                <a:spcPct val="100000"/>
              </a:lnSpc>
              <a:spcBef>
                <a:spcPct val="0"/>
              </a:spcBef>
              <a:spcAft>
                <a:spcPct val="0"/>
              </a:spcAft>
              <a:buClrTx/>
              <a:buFontTx/>
              <a:buNone/>
            </a:pPr>
            <a:r>
              <a:rPr lang="en-US" altLang="ja-JP" sz="1200" b="1">
                <a:solidFill>
                  <a:srgbClr val="FFFFFF"/>
                </a:solidFill>
                <a:latin typeface="ＭＳ Ｐゴシック" panose="020B0600070205080204" pitchFamily="50" charset="-128"/>
              </a:rPr>
              <a:t>BMS</a:t>
            </a:r>
            <a:endParaRPr lang="zh-CN" altLang="en-US" sz="1200" b="1">
              <a:solidFill>
                <a:srgbClr val="FFFFFF"/>
              </a:solidFill>
              <a:latin typeface="ＭＳ Ｐゴシック" panose="020B0600070205080204" pitchFamily="50" charset="-128"/>
            </a:endParaRPr>
          </a:p>
        </p:txBody>
      </p:sp>
      <p:sp>
        <p:nvSpPr>
          <p:cNvPr id="82959" name="正方形/長方形 15"/>
          <p:cNvSpPr>
            <a:spLocks noChangeArrowheads="1"/>
          </p:cNvSpPr>
          <p:nvPr/>
        </p:nvSpPr>
        <p:spPr bwMode="auto">
          <a:xfrm>
            <a:off x="1703657" y="1914081"/>
            <a:ext cx="7328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anose="05000000000000000000" pitchFamily="2" charset="2"/>
              <a:buChar char="n"/>
              <a:defRPr kumimoji="1" sz="24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lnSpc>
                <a:spcPct val="95000"/>
              </a:lnSpc>
              <a:spcBef>
                <a:spcPct val="20000"/>
              </a:spcBef>
              <a:spcAft>
                <a:spcPct val="10000"/>
              </a:spcAft>
              <a:buClr>
                <a:srgbClr val="87867E"/>
              </a:buClr>
              <a:buFont typeface="Wingdings" panose="05000000000000000000" pitchFamily="2" charset="2"/>
              <a:buChar char="n"/>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lnSpc>
                <a:spcPct val="95000"/>
              </a:lnSpc>
              <a:spcBef>
                <a:spcPct val="20000"/>
              </a:spcBef>
              <a:spcAft>
                <a:spcPct val="10000"/>
              </a:spcAft>
              <a:buClr>
                <a:srgbClr val="87867E"/>
              </a:buClr>
              <a:buSzPct val="100000"/>
              <a:buChar char="•"/>
              <a:defRPr kumimoji="1">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lnSpc>
                <a:spcPct val="95000"/>
              </a:lnSpc>
              <a:spcBef>
                <a:spcPct val="20000"/>
              </a:spcBef>
              <a:spcAft>
                <a:spcPct val="10000"/>
              </a:spcAft>
              <a:buClr>
                <a:srgbClr val="87867E"/>
              </a:buClr>
              <a:buSzPct val="100000"/>
              <a:buChar char="•"/>
              <a:defRPr kumimoji="1" sz="16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9pPr>
          </a:lstStyle>
          <a:p>
            <a:pPr>
              <a:lnSpc>
                <a:spcPct val="100000"/>
              </a:lnSpc>
              <a:spcBef>
                <a:spcPct val="0"/>
              </a:spcBef>
              <a:spcAft>
                <a:spcPct val="0"/>
              </a:spcAft>
              <a:buClrTx/>
              <a:buFontTx/>
              <a:buNone/>
            </a:pPr>
            <a:r>
              <a:rPr lang="en-US" altLang="ja-JP" sz="1200" b="1" dirty="0">
                <a:latin typeface="ＭＳ Ｐゴシック" panose="020B0600070205080204" pitchFamily="50" charset="-128"/>
              </a:rPr>
              <a:t>EV/HEV</a:t>
            </a:r>
            <a:endParaRPr lang="zh-CN" altLang="en-US" sz="1200" b="1" dirty="0">
              <a:latin typeface="ＭＳ Ｐゴシック" panose="020B0600070205080204" pitchFamily="50" charset="-128"/>
            </a:endParaRPr>
          </a:p>
        </p:txBody>
      </p:sp>
      <p:sp>
        <p:nvSpPr>
          <p:cNvPr id="82960" name="正方形/長方形 16"/>
          <p:cNvSpPr>
            <a:spLocks noChangeArrowheads="1"/>
          </p:cNvSpPr>
          <p:nvPr/>
        </p:nvSpPr>
        <p:spPr bwMode="auto">
          <a:xfrm rot="-5400000">
            <a:off x="5795021" y="1984356"/>
            <a:ext cx="4908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anose="05000000000000000000" pitchFamily="2" charset="2"/>
              <a:buChar char="n"/>
              <a:defRPr kumimoji="1" sz="24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lnSpc>
                <a:spcPct val="95000"/>
              </a:lnSpc>
              <a:spcBef>
                <a:spcPct val="20000"/>
              </a:spcBef>
              <a:spcAft>
                <a:spcPct val="10000"/>
              </a:spcAft>
              <a:buClr>
                <a:srgbClr val="87867E"/>
              </a:buClr>
              <a:buFont typeface="Wingdings" panose="05000000000000000000" pitchFamily="2" charset="2"/>
              <a:buChar char="n"/>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lnSpc>
                <a:spcPct val="95000"/>
              </a:lnSpc>
              <a:spcBef>
                <a:spcPct val="20000"/>
              </a:spcBef>
              <a:spcAft>
                <a:spcPct val="10000"/>
              </a:spcAft>
              <a:buClr>
                <a:srgbClr val="87867E"/>
              </a:buClr>
              <a:buSzPct val="100000"/>
              <a:buChar char="•"/>
              <a:defRPr kumimoji="1">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lnSpc>
                <a:spcPct val="95000"/>
              </a:lnSpc>
              <a:spcBef>
                <a:spcPct val="20000"/>
              </a:spcBef>
              <a:spcAft>
                <a:spcPct val="10000"/>
              </a:spcAft>
              <a:buClr>
                <a:srgbClr val="87867E"/>
              </a:buClr>
              <a:buSzPct val="100000"/>
              <a:buChar char="•"/>
              <a:defRPr kumimoji="1" sz="16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9pPr>
          </a:lstStyle>
          <a:p>
            <a:pPr>
              <a:lnSpc>
                <a:spcPct val="100000"/>
              </a:lnSpc>
              <a:spcBef>
                <a:spcPct val="0"/>
              </a:spcBef>
              <a:spcAft>
                <a:spcPct val="0"/>
              </a:spcAft>
              <a:buClrTx/>
              <a:buFontTx/>
              <a:buNone/>
            </a:pPr>
            <a:r>
              <a:rPr lang="en-US" altLang="ja-JP" sz="800" b="1">
                <a:latin typeface="ＭＳ Ｐゴシック" panose="020B0600070205080204" pitchFamily="50" charset="-128"/>
              </a:rPr>
              <a:t>Module</a:t>
            </a:r>
            <a:endParaRPr lang="zh-CN" altLang="en-US" sz="800" b="1">
              <a:latin typeface="ＭＳ Ｐゴシック" panose="020B0600070205080204" pitchFamily="50" charset="-128"/>
            </a:endParaRPr>
          </a:p>
        </p:txBody>
      </p:sp>
      <p:sp>
        <p:nvSpPr>
          <p:cNvPr id="82961" name="正方形/長方形 17"/>
          <p:cNvSpPr>
            <a:spLocks noChangeArrowheads="1"/>
          </p:cNvSpPr>
          <p:nvPr/>
        </p:nvSpPr>
        <p:spPr bwMode="auto">
          <a:xfrm rot="-5400000">
            <a:off x="5802957" y="2359403"/>
            <a:ext cx="4908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anose="05000000000000000000" pitchFamily="2" charset="2"/>
              <a:buChar char="n"/>
              <a:defRPr kumimoji="1" sz="24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lnSpc>
                <a:spcPct val="95000"/>
              </a:lnSpc>
              <a:spcBef>
                <a:spcPct val="20000"/>
              </a:spcBef>
              <a:spcAft>
                <a:spcPct val="10000"/>
              </a:spcAft>
              <a:buClr>
                <a:srgbClr val="87867E"/>
              </a:buClr>
              <a:buFont typeface="Wingdings" panose="05000000000000000000" pitchFamily="2" charset="2"/>
              <a:buChar char="n"/>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lnSpc>
                <a:spcPct val="95000"/>
              </a:lnSpc>
              <a:spcBef>
                <a:spcPct val="20000"/>
              </a:spcBef>
              <a:spcAft>
                <a:spcPct val="10000"/>
              </a:spcAft>
              <a:buClr>
                <a:srgbClr val="87867E"/>
              </a:buClr>
              <a:buSzPct val="100000"/>
              <a:buChar char="•"/>
              <a:defRPr kumimoji="1">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lnSpc>
                <a:spcPct val="95000"/>
              </a:lnSpc>
              <a:spcBef>
                <a:spcPct val="20000"/>
              </a:spcBef>
              <a:spcAft>
                <a:spcPct val="10000"/>
              </a:spcAft>
              <a:buClr>
                <a:srgbClr val="87867E"/>
              </a:buClr>
              <a:buSzPct val="100000"/>
              <a:buChar char="•"/>
              <a:defRPr kumimoji="1" sz="16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9pPr>
          </a:lstStyle>
          <a:p>
            <a:pPr>
              <a:lnSpc>
                <a:spcPct val="100000"/>
              </a:lnSpc>
              <a:spcBef>
                <a:spcPct val="0"/>
              </a:spcBef>
              <a:spcAft>
                <a:spcPct val="0"/>
              </a:spcAft>
              <a:buClrTx/>
              <a:buFontTx/>
              <a:buNone/>
            </a:pPr>
            <a:r>
              <a:rPr lang="en-US" altLang="ja-JP" sz="800" b="1">
                <a:latin typeface="ＭＳ Ｐゴシック" panose="020B0600070205080204" pitchFamily="50" charset="-128"/>
              </a:rPr>
              <a:t>Module</a:t>
            </a:r>
            <a:endParaRPr lang="zh-CN" altLang="en-US" sz="800" b="1">
              <a:latin typeface="ＭＳ Ｐゴシック" panose="020B0600070205080204" pitchFamily="50" charset="-128"/>
            </a:endParaRPr>
          </a:p>
        </p:txBody>
      </p:sp>
      <p:sp>
        <p:nvSpPr>
          <p:cNvPr id="82962" name="正方形/長方形 18"/>
          <p:cNvSpPr>
            <a:spLocks noChangeArrowheads="1"/>
          </p:cNvSpPr>
          <p:nvPr/>
        </p:nvSpPr>
        <p:spPr bwMode="auto">
          <a:xfrm rot="-5400000">
            <a:off x="5802958" y="2736831"/>
            <a:ext cx="4908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anose="05000000000000000000" pitchFamily="2" charset="2"/>
              <a:buChar char="n"/>
              <a:defRPr kumimoji="1" sz="24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lnSpc>
                <a:spcPct val="95000"/>
              </a:lnSpc>
              <a:spcBef>
                <a:spcPct val="20000"/>
              </a:spcBef>
              <a:spcAft>
                <a:spcPct val="10000"/>
              </a:spcAft>
              <a:buClr>
                <a:srgbClr val="87867E"/>
              </a:buClr>
              <a:buFont typeface="Wingdings" panose="05000000000000000000" pitchFamily="2" charset="2"/>
              <a:buChar char="n"/>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lnSpc>
                <a:spcPct val="95000"/>
              </a:lnSpc>
              <a:spcBef>
                <a:spcPct val="20000"/>
              </a:spcBef>
              <a:spcAft>
                <a:spcPct val="10000"/>
              </a:spcAft>
              <a:buClr>
                <a:srgbClr val="87867E"/>
              </a:buClr>
              <a:buSzPct val="100000"/>
              <a:buChar char="•"/>
              <a:defRPr kumimoji="1">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lnSpc>
                <a:spcPct val="95000"/>
              </a:lnSpc>
              <a:spcBef>
                <a:spcPct val="20000"/>
              </a:spcBef>
              <a:spcAft>
                <a:spcPct val="10000"/>
              </a:spcAft>
              <a:buClr>
                <a:srgbClr val="87867E"/>
              </a:buClr>
              <a:buSzPct val="100000"/>
              <a:buChar char="•"/>
              <a:defRPr kumimoji="1" sz="16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9pPr>
          </a:lstStyle>
          <a:p>
            <a:pPr>
              <a:lnSpc>
                <a:spcPct val="100000"/>
              </a:lnSpc>
              <a:spcBef>
                <a:spcPct val="0"/>
              </a:spcBef>
              <a:spcAft>
                <a:spcPct val="0"/>
              </a:spcAft>
              <a:buClrTx/>
              <a:buFontTx/>
              <a:buNone/>
            </a:pPr>
            <a:r>
              <a:rPr lang="en-US" altLang="ja-JP" sz="800" b="1">
                <a:latin typeface="ＭＳ Ｐゴシック" panose="020B0600070205080204" pitchFamily="50" charset="-128"/>
              </a:rPr>
              <a:t>Module</a:t>
            </a:r>
            <a:endParaRPr lang="zh-CN" altLang="en-US" sz="800" b="1">
              <a:latin typeface="ＭＳ Ｐゴシック" panose="020B0600070205080204" pitchFamily="50" charset="-128"/>
            </a:endParaRPr>
          </a:p>
        </p:txBody>
      </p:sp>
      <p:sp>
        <p:nvSpPr>
          <p:cNvPr id="82963" name="正方形/長方形 19"/>
          <p:cNvSpPr>
            <a:spLocks noChangeArrowheads="1"/>
          </p:cNvSpPr>
          <p:nvPr/>
        </p:nvSpPr>
        <p:spPr bwMode="auto">
          <a:xfrm rot="-5400000">
            <a:off x="5802957" y="3330953"/>
            <a:ext cx="4908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anose="05000000000000000000" pitchFamily="2" charset="2"/>
              <a:buChar char="n"/>
              <a:defRPr kumimoji="1" sz="24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lnSpc>
                <a:spcPct val="95000"/>
              </a:lnSpc>
              <a:spcBef>
                <a:spcPct val="20000"/>
              </a:spcBef>
              <a:spcAft>
                <a:spcPct val="10000"/>
              </a:spcAft>
              <a:buClr>
                <a:srgbClr val="87867E"/>
              </a:buClr>
              <a:buFont typeface="Wingdings" panose="05000000000000000000" pitchFamily="2" charset="2"/>
              <a:buChar char="n"/>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lnSpc>
                <a:spcPct val="95000"/>
              </a:lnSpc>
              <a:spcBef>
                <a:spcPct val="20000"/>
              </a:spcBef>
              <a:spcAft>
                <a:spcPct val="10000"/>
              </a:spcAft>
              <a:buClr>
                <a:srgbClr val="87867E"/>
              </a:buClr>
              <a:buSzPct val="100000"/>
              <a:buChar char="•"/>
              <a:defRPr kumimoji="1">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lnSpc>
                <a:spcPct val="95000"/>
              </a:lnSpc>
              <a:spcBef>
                <a:spcPct val="20000"/>
              </a:spcBef>
              <a:spcAft>
                <a:spcPct val="10000"/>
              </a:spcAft>
              <a:buClr>
                <a:srgbClr val="87867E"/>
              </a:buClr>
              <a:buSzPct val="100000"/>
              <a:buChar char="•"/>
              <a:defRPr kumimoji="1" sz="16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9pPr>
          </a:lstStyle>
          <a:p>
            <a:pPr>
              <a:lnSpc>
                <a:spcPct val="100000"/>
              </a:lnSpc>
              <a:spcBef>
                <a:spcPct val="0"/>
              </a:spcBef>
              <a:spcAft>
                <a:spcPct val="0"/>
              </a:spcAft>
              <a:buClrTx/>
              <a:buFontTx/>
              <a:buNone/>
            </a:pPr>
            <a:r>
              <a:rPr lang="en-US" altLang="ja-JP" sz="800" b="1">
                <a:latin typeface="ＭＳ Ｐゴシック" panose="020B0600070205080204" pitchFamily="50" charset="-128"/>
              </a:rPr>
              <a:t>Module</a:t>
            </a:r>
            <a:endParaRPr lang="zh-CN" altLang="en-US" sz="800" b="1">
              <a:latin typeface="ＭＳ Ｐゴシック" panose="020B0600070205080204" pitchFamily="50" charset="-128"/>
            </a:endParaRPr>
          </a:p>
        </p:txBody>
      </p:sp>
      <p:sp>
        <p:nvSpPr>
          <p:cNvPr id="82964" name="正方形/長方形 20"/>
          <p:cNvSpPr>
            <a:spLocks noChangeArrowheads="1"/>
          </p:cNvSpPr>
          <p:nvPr/>
        </p:nvSpPr>
        <p:spPr bwMode="auto">
          <a:xfrm>
            <a:off x="3403845" y="3369023"/>
            <a:ext cx="7377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anose="05000000000000000000" pitchFamily="2" charset="2"/>
              <a:buChar char="n"/>
              <a:defRPr kumimoji="1" sz="24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lnSpc>
                <a:spcPct val="95000"/>
              </a:lnSpc>
              <a:spcBef>
                <a:spcPct val="20000"/>
              </a:spcBef>
              <a:spcAft>
                <a:spcPct val="10000"/>
              </a:spcAft>
              <a:buClr>
                <a:srgbClr val="87867E"/>
              </a:buClr>
              <a:buFont typeface="Wingdings" panose="05000000000000000000" pitchFamily="2" charset="2"/>
              <a:buChar char="n"/>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lnSpc>
                <a:spcPct val="95000"/>
              </a:lnSpc>
              <a:spcBef>
                <a:spcPct val="20000"/>
              </a:spcBef>
              <a:spcAft>
                <a:spcPct val="10000"/>
              </a:spcAft>
              <a:buClr>
                <a:srgbClr val="87867E"/>
              </a:buClr>
              <a:buSzPct val="100000"/>
              <a:buChar char="•"/>
              <a:defRPr kumimoji="1">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lnSpc>
                <a:spcPct val="95000"/>
              </a:lnSpc>
              <a:spcBef>
                <a:spcPct val="20000"/>
              </a:spcBef>
              <a:spcAft>
                <a:spcPct val="10000"/>
              </a:spcAft>
              <a:buClr>
                <a:srgbClr val="87867E"/>
              </a:buClr>
              <a:buSzPct val="100000"/>
              <a:buChar char="•"/>
              <a:defRPr kumimoji="1" sz="16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9pPr>
          </a:lstStyle>
          <a:p>
            <a:pPr>
              <a:lnSpc>
                <a:spcPct val="100000"/>
              </a:lnSpc>
              <a:spcBef>
                <a:spcPct val="0"/>
              </a:spcBef>
              <a:spcAft>
                <a:spcPct val="0"/>
              </a:spcAft>
              <a:buClrTx/>
              <a:buFontTx/>
              <a:buNone/>
            </a:pPr>
            <a:r>
              <a:rPr lang="en-US" altLang="ja-JP" sz="800" b="1">
                <a:latin typeface="ＭＳ Ｐゴシック" panose="020B0600070205080204" pitchFamily="50" charset="-128"/>
              </a:rPr>
              <a:t>Temperature</a:t>
            </a:r>
          </a:p>
          <a:p>
            <a:pPr>
              <a:lnSpc>
                <a:spcPct val="100000"/>
              </a:lnSpc>
              <a:spcBef>
                <a:spcPct val="0"/>
              </a:spcBef>
              <a:spcAft>
                <a:spcPct val="0"/>
              </a:spcAft>
              <a:buClrTx/>
              <a:buFontTx/>
              <a:buNone/>
            </a:pPr>
            <a:r>
              <a:rPr lang="en-US" altLang="ja-JP" sz="800" b="1">
                <a:latin typeface="ＭＳ Ｐゴシック" panose="020B0600070205080204" pitchFamily="50" charset="-128"/>
              </a:rPr>
              <a:t>Censor</a:t>
            </a:r>
            <a:endParaRPr lang="zh-CN" altLang="en-US" sz="800" b="1">
              <a:latin typeface="ＭＳ Ｐゴシック" panose="020B0600070205080204" pitchFamily="50" charset="-128"/>
            </a:endParaRPr>
          </a:p>
        </p:txBody>
      </p:sp>
      <p:sp>
        <p:nvSpPr>
          <p:cNvPr id="82965" name="正方形/長方形 22"/>
          <p:cNvSpPr>
            <a:spLocks noChangeArrowheads="1"/>
          </p:cNvSpPr>
          <p:nvPr/>
        </p:nvSpPr>
        <p:spPr bwMode="auto">
          <a:xfrm>
            <a:off x="7020994" y="3407124"/>
            <a:ext cx="7312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anose="05000000000000000000" pitchFamily="2" charset="2"/>
              <a:buChar char="n"/>
              <a:defRPr kumimoji="1" sz="24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lnSpc>
                <a:spcPct val="95000"/>
              </a:lnSpc>
              <a:spcBef>
                <a:spcPct val="20000"/>
              </a:spcBef>
              <a:spcAft>
                <a:spcPct val="10000"/>
              </a:spcAft>
              <a:buClr>
                <a:srgbClr val="87867E"/>
              </a:buClr>
              <a:buFont typeface="Wingdings" panose="05000000000000000000" pitchFamily="2" charset="2"/>
              <a:buChar char="n"/>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lnSpc>
                <a:spcPct val="95000"/>
              </a:lnSpc>
              <a:spcBef>
                <a:spcPct val="20000"/>
              </a:spcBef>
              <a:spcAft>
                <a:spcPct val="10000"/>
              </a:spcAft>
              <a:buClr>
                <a:srgbClr val="87867E"/>
              </a:buClr>
              <a:buSzPct val="100000"/>
              <a:buChar char="•"/>
              <a:defRPr kumimoji="1">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lnSpc>
                <a:spcPct val="95000"/>
              </a:lnSpc>
              <a:spcBef>
                <a:spcPct val="20000"/>
              </a:spcBef>
              <a:spcAft>
                <a:spcPct val="10000"/>
              </a:spcAft>
              <a:buClr>
                <a:srgbClr val="87867E"/>
              </a:buClr>
              <a:buSzPct val="100000"/>
              <a:buChar char="•"/>
              <a:defRPr kumimoji="1" sz="16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0"/>
              </a:spcBef>
              <a:spcAft>
                <a:spcPct val="0"/>
              </a:spcAft>
              <a:buBlip>
                <a:blip r:embed="rId4"/>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9pPr>
          </a:lstStyle>
          <a:p>
            <a:pPr>
              <a:lnSpc>
                <a:spcPct val="100000"/>
              </a:lnSpc>
              <a:spcBef>
                <a:spcPct val="0"/>
              </a:spcBef>
              <a:spcAft>
                <a:spcPct val="0"/>
              </a:spcAft>
              <a:buClrTx/>
              <a:buFontTx/>
              <a:buNone/>
            </a:pPr>
            <a:r>
              <a:rPr lang="en-US" altLang="ja-JP" sz="1200" b="1">
                <a:latin typeface="ＭＳ Ｐゴシック" panose="020B0600070205080204" pitchFamily="50" charset="-128"/>
              </a:rPr>
              <a:t>Coolant </a:t>
            </a:r>
            <a:endParaRPr lang="zh-CN" altLang="en-US" sz="1200" b="1">
              <a:latin typeface="ＭＳ Ｐゴシック" panose="020B0600070205080204" pitchFamily="50" charset="-128"/>
            </a:endParaRPr>
          </a:p>
        </p:txBody>
      </p:sp>
      <p:sp>
        <p:nvSpPr>
          <p:cNvPr id="23" name="タイトル 2"/>
          <p:cNvSpPr txBox="1">
            <a:spLocks/>
          </p:cNvSpPr>
          <p:nvPr/>
        </p:nvSpPr>
        <p:spPr>
          <a:xfrm>
            <a:off x="169865" y="-1191"/>
            <a:ext cx="7858125" cy="520304"/>
          </a:xfrm>
          <a:prstGeom prst="rect">
            <a:avLst/>
          </a:prstGeom>
        </p:spPr>
        <p:txBody>
          <a:bodyPr/>
          <a:lstStyle>
            <a:lvl1pPr algn="l" rtl="0" eaLnBrk="0" fontAlgn="base" hangingPunct="0">
              <a:spcBef>
                <a:spcPct val="0"/>
              </a:spcBef>
              <a:spcAft>
                <a:spcPct val="0"/>
              </a:spcAft>
              <a:tabLst>
                <a:tab pos="3676650" algn="l"/>
              </a:tabLst>
              <a:defRPr kumimoji="1" sz="3200">
                <a:solidFill>
                  <a:schemeClr val="tx2"/>
                </a:solidFill>
                <a:latin typeface="+mj-lt"/>
                <a:ea typeface="+mj-ea"/>
                <a:cs typeface="+mj-cs"/>
              </a:defRPr>
            </a:lvl1pPr>
            <a:lvl2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2pPr>
            <a:lvl3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3pPr>
            <a:lvl4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4pPr>
            <a:lvl5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fontAlgn="base">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fontAlgn="base">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fontAlgn="base">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fontAlgn="base">
              <a:spcBef>
                <a:spcPct val="0"/>
              </a:spcBef>
              <a:spcAft>
                <a:spcPct val="0"/>
              </a:spcAft>
              <a:tabLst>
                <a:tab pos="3676650" algn="l"/>
              </a:tabLst>
              <a:defRPr kumimoji="1" sz="3200">
                <a:solidFill>
                  <a:schemeClr val="tx2"/>
                </a:solidFill>
                <a:latin typeface="Arial" charset="0"/>
                <a:ea typeface="ＭＳ Ｐゴシック" charset="-128"/>
              </a:defRPr>
            </a:lvl9pPr>
          </a:lstStyle>
          <a:p>
            <a:r>
              <a:rPr lang="en-US" altLang="ja-JP" kern="0" dirty="0" smtClean="0">
                <a:solidFill>
                  <a:srgbClr val="000000"/>
                </a:solidFill>
              </a:rPr>
              <a:t>BMS</a:t>
            </a:r>
            <a:r>
              <a:rPr lang="zh-CN" altLang="en-US" kern="0" dirty="0" smtClean="0">
                <a:solidFill>
                  <a:srgbClr val="000000"/>
                </a:solidFill>
              </a:rPr>
              <a:t>系统构成</a:t>
            </a:r>
            <a:endParaRPr lang="ja-JP" altLang="en-US" kern="0" dirty="0">
              <a:solidFill>
                <a:srgbClr val="000000"/>
              </a:solidFill>
            </a:endParaRPr>
          </a:p>
        </p:txBody>
      </p:sp>
      <p:sp>
        <p:nvSpPr>
          <p:cNvPr id="2" name="テキスト ボックス 1"/>
          <p:cNvSpPr txBox="1"/>
          <p:nvPr/>
        </p:nvSpPr>
        <p:spPr>
          <a:xfrm>
            <a:off x="107504" y="3723878"/>
            <a:ext cx="8974137" cy="1231106"/>
          </a:xfrm>
          <a:prstGeom prst="rect">
            <a:avLst/>
          </a:prstGeom>
          <a:solidFill>
            <a:schemeClr val="bg1"/>
          </a:solidFill>
        </p:spPr>
        <p:txBody>
          <a:bodyPr wrap="square" rtlCol="0">
            <a:spAutoFit/>
          </a:bodyPr>
          <a:lstStyle/>
          <a:p>
            <a:pPr marL="285750" indent="-285750" algn="l">
              <a:buFont typeface="Wingdings" pitchFamily="2" charset="2"/>
              <a:buChar char="Ø"/>
            </a:pPr>
            <a:r>
              <a:rPr lang="en-US" altLang="ja-JP" dirty="0" smtClean="0">
                <a:latin typeface="微软雅黑" panose="020B0503020204020204" pitchFamily="34" charset="-122"/>
                <a:ea typeface="微软雅黑" panose="020B0503020204020204" pitchFamily="34" charset="-122"/>
                <a:cs typeface="Tahoma" pitchFamily="34" charset="0"/>
              </a:rPr>
              <a:t>ECU</a:t>
            </a:r>
            <a:r>
              <a:rPr lang="zh-CN" altLang="en-US" dirty="0" smtClean="0">
                <a:latin typeface="微软雅黑" panose="020B0503020204020204" pitchFamily="34" charset="-122"/>
                <a:ea typeface="微软雅黑" panose="020B0503020204020204" pitchFamily="34" charset="-122"/>
                <a:cs typeface="Tahoma" pitchFamily="34" charset="0"/>
              </a:rPr>
              <a:t>采集每块电池单元的故障信息，温度及电压信息和其它子系统的电能请求，并指导均衡器保持每个电池单元均衡充电</a:t>
            </a:r>
            <a:r>
              <a:rPr lang="en-US" altLang="ja-JP" dirty="0" smtClean="0">
                <a:latin typeface="微软雅黑" panose="020B0503020204020204" pitchFamily="34" charset="-122"/>
                <a:ea typeface="微软雅黑" panose="020B0503020204020204" pitchFamily="34" charset="-122"/>
                <a:cs typeface="Tahoma" pitchFamily="34" charset="0"/>
              </a:rPr>
              <a:t>. </a:t>
            </a:r>
          </a:p>
          <a:p>
            <a:pPr marL="285750" indent="-285750" algn="l">
              <a:buFont typeface="Wingdings" pitchFamily="2" charset="2"/>
              <a:buChar char="Ø"/>
            </a:pPr>
            <a:r>
              <a:rPr lang="zh-CN" altLang="en-US" dirty="0" smtClean="0">
                <a:latin typeface="微软雅黑" panose="020B0503020204020204" pitchFamily="34" charset="-122"/>
                <a:ea typeface="微软雅黑" panose="020B0503020204020204" pitchFamily="34" charset="-122"/>
                <a:cs typeface="Tahoma" pitchFamily="34" charset="0"/>
              </a:rPr>
              <a:t>电量少的电池单元需要经常充电，而电量较多的电池则满足更多的电能请求。</a:t>
            </a:r>
            <a:r>
              <a:rPr lang="zh-CN" altLang="en-US" dirty="0">
                <a:latin typeface="微软雅黑" panose="020B0503020204020204" pitchFamily="34" charset="-122"/>
                <a:ea typeface="微软雅黑" panose="020B0503020204020204" pitchFamily="34" charset="-122"/>
                <a:cs typeface="Tahoma" pitchFamily="34" charset="0"/>
              </a:rPr>
              <a:t>这</a:t>
            </a:r>
            <a:r>
              <a:rPr lang="zh-CN" altLang="en-US" dirty="0" smtClean="0">
                <a:latin typeface="微软雅黑" panose="020B0503020204020204" pitchFamily="34" charset="-122"/>
                <a:ea typeface="微软雅黑" panose="020B0503020204020204" pitchFamily="34" charset="-122"/>
                <a:cs typeface="Tahoma" pitchFamily="34" charset="0"/>
              </a:rPr>
              <a:t>个均衡控制大大有助于延长动力电池组的总使用寿命</a:t>
            </a:r>
            <a:r>
              <a:rPr lang="en-US" altLang="ja-JP" dirty="0" smtClean="0">
                <a:latin typeface="微软雅黑" panose="020B0503020204020204" pitchFamily="34" charset="-122"/>
                <a:ea typeface="微软雅黑" panose="020B0503020204020204" pitchFamily="34" charset="-122"/>
                <a:cs typeface="Tahoma" pitchFamily="34" charset="0"/>
              </a:rPr>
              <a:t>.</a:t>
            </a:r>
            <a:endParaRPr lang="zh-CN" altLang="zh-CN" sz="2000" b="1" dirty="0">
              <a:solidFill>
                <a:srgbClr val="FF0000"/>
              </a:solidFill>
              <a:latin typeface="微软雅黑" panose="020B0503020204020204" pitchFamily="34" charset="-122"/>
              <a:ea typeface="微软雅黑" panose="020B0503020204020204" pitchFamily="34" charset="-122"/>
              <a:cs typeface="Tahoma" pitchFamily="34" charset="0"/>
            </a:endParaRPr>
          </a:p>
        </p:txBody>
      </p:sp>
      <p:sp>
        <p:nvSpPr>
          <p:cNvPr id="26" name="Footer Placeholder 3"/>
          <p:cNvSpPr>
            <a:spLocks noGrp="1"/>
          </p:cNvSpPr>
          <p:nvPr>
            <p:ph type="ftr" sz="quarter" idx="10"/>
          </p:nvPr>
        </p:nvSpPr>
        <p:spPr/>
        <p:txBody>
          <a:bodyPr/>
          <a:lstStyle/>
          <a:p>
            <a:r>
              <a:rPr lang="en-US" altLang="ja-JP" smtClean="0">
                <a:solidFill>
                  <a:srgbClr val="000000"/>
                </a:solidFill>
                <a:latin typeface="Calibri" pitchFamily="34" charset="0"/>
                <a:cs typeface="Calibri" pitchFamily="34" charset="0"/>
              </a:rPr>
              <a:t>Copyright 2019 FUJITSU SEMICONDUCTOR LIMITED</a:t>
            </a:r>
            <a:endParaRPr lang="en-US" altLang="ja-JP" dirty="0">
              <a:solidFill>
                <a:srgbClr val="000000"/>
              </a:solidFill>
              <a:latin typeface="Calibri" pitchFamily="34" charset="0"/>
              <a:cs typeface="Calibri" pitchFamily="34" charset="0"/>
            </a:endParaRPr>
          </a:p>
        </p:txBody>
      </p:sp>
      <p:sp>
        <p:nvSpPr>
          <p:cNvPr id="3" name="Slide Number Placeholder 2"/>
          <p:cNvSpPr>
            <a:spLocks noGrp="1"/>
          </p:cNvSpPr>
          <p:nvPr>
            <p:ph type="sldNum" sz="quarter" idx="11"/>
          </p:nvPr>
        </p:nvSpPr>
        <p:spPr/>
        <p:txBody>
          <a:bodyPr/>
          <a:lstStyle/>
          <a:p>
            <a:fld id="{728FAA05-772C-483E-88B0-EAF11B4C8D29}" type="slidenum">
              <a:rPr lang="ja-JP" altLang="de-DE" smtClean="0">
                <a:solidFill>
                  <a:srgbClr val="000000"/>
                </a:solidFill>
              </a:rPr>
              <a:pPr/>
              <a:t>10</a:t>
            </a:fld>
            <a:endParaRPr lang="de-DE" altLang="ja-JP">
              <a:solidFill>
                <a:srgbClr val="000000"/>
              </a:solidFill>
            </a:endParaRPr>
          </a:p>
        </p:txBody>
      </p:sp>
    </p:spTree>
    <p:extLst>
      <p:ext uri="{BB962C8B-B14F-4D97-AF65-F5344CB8AC3E}">
        <p14:creationId xmlns:p14="http://schemas.microsoft.com/office/powerpoint/2010/main" val="1294475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bwMode="auto">
          <a:xfrm>
            <a:off x="3847729" y="1923678"/>
            <a:ext cx="2781951" cy="946326"/>
          </a:xfrm>
          <a:prstGeom prst="roundRect">
            <a:avLst/>
          </a:prstGeom>
          <a:noFill/>
          <a:ln w="2857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p:txBody>
      </p:sp>
      <p:cxnSp>
        <p:nvCxnSpPr>
          <p:cNvPr id="26" name="直線コネクタ 25"/>
          <p:cNvCxnSpPr/>
          <p:nvPr/>
        </p:nvCxnSpPr>
        <p:spPr bwMode="auto">
          <a:xfrm>
            <a:off x="5812554" y="2654745"/>
            <a:ext cx="581683" cy="0"/>
          </a:xfrm>
          <a:prstGeom prst="line">
            <a:avLst/>
          </a:prstGeom>
          <a:gradFill rotWithShape="0">
            <a:gsLst>
              <a:gs pos="0">
                <a:srgbClr val="FFFFFF"/>
              </a:gs>
              <a:gs pos="100000">
                <a:srgbClr val="CACAC7"/>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5" name="コンテンツ プレースホルダー 2"/>
          <p:cNvSpPr txBox="1">
            <a:spLocks/>
          </p:cNvSpPr>
          <p:nvPr/>
        </p:nvSpPr>
        <p:spPr>
          <a:xfrm>
            <a:off x="-36512" y="490111"/>
            <a:ext cx="9108504" cy="1217545"/>
          </a:xfrm>
          <a:prstGeom prst="rect">
            <a:avLst/>
          </a:prstGeom>
        </p:spPr>
        <p:txBody>
          <a:bodyPr/>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ＭＳ Ｐゴシック" pitchFamily="50" charset="-128"/>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ＭＳ Ｐゴシック" pitchFamily="50" charset="-128"/>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ＭＳ Ｐゴシック" pitchFamily="50" charset="-128"/>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ＭＳ Ｐゴシック" pitchFamily="50" charset="-128"/>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ＭＳ Ｐゴシック" pitchFamily="50" charset="-128"/>
              </a:defRPr>
            </a:lvl5pPr>
            <a:lvl6pPr marL="2762250" indent="365125" algn="l" defTabSz="457200" rtl="0" fontAlgn="base">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3"/>
              </a:buBlip>
              <a:defRPr kumimoji="1" sz="2000">
                <a:solidFill>
                  <a:srgbClr val="000000"/>
                </a:solidFill>
                <a:latin typeface="+mn-lt"/>
                <a:ea typeface="+mn-ea"/>
                <a:cs typeface="+mn-cs"/>
              </a:defRPr>
            </a:lvl9pPr>
          </a:lstStyle>
          <a:p>
            <a:r>
              <a:rPr lang="en-US" altLang="ja-JP" sz="2000" b="1" u="sng" kern="0" dirty="0" smtClean="0">
                <a:solidFill>
                  <a:schemeClr val="tx1"/>
                </a:solidFill>
                <a:latin typeface="微软雅黑" panose="020B0503020204020204" pitchFamily="34" charset="-122"/>
                <a:ea typeface="微软雅黑" panose="020B0503020204020204" pitchFamily="34" charset="-122"/>
                <a:cs typeface="Meiryo UI" pitchFamily="50" charset="-128"/>
              </a:rPr>
              <a:t>Why FRAM?</a:t>
            </a:r>
            <a:r>
              <a:rPr lang="en-US" altLang="zh-CN" sz="2000" b="1" u="sng" kern="0" dirty="0" smtClean="0">
                <a:solidFill>
                  <a:schemeClr val="tx1"/>
                </a:solidFill>
                <a:latin typeface="微软雅黑" panose="020B0503020204020204" pitchFamily="34" charset="-122"/>
                <a:ea typeface="微软雅黑" panose="020B0503020204020204" pitchFamily="34" charset="-122"/>
                <a:cs typeface="Meiryo UI" pitchFamily="50" charset="-128"/>
              </a:rPr>
              <a:t>-</a:t>
            </a:r>
            <a:r>
              <a:rPr lang="zh-CN" altLang="en-US" sz="20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高烧写耐久性，高速写入操作</a:t>
            </a:r>
            <a:endParaRPr lang="en-US" altLang="ja-JP" sz="2000" b="1" kern="0" dirty="0" smtClean="0">
              <a:solidFill>
                <a:srgbClr val="FF0000"/>
              </a:solidFill>
              <a:latin typeface="微软雅黑" panose="020B0503020204020204" pitchFamily="34" charset="-122"/>
              <a:ea typeface="微软雅黑" panose="020B0503020204020204" pitchFamily="34" charset="-122"/>
              <a:cs typeface="Meiryo UI" pitchFamily="50" charset="-128"/>
            </a:endParaRPr>
          </a:p>
          <a:p>
            <a:pPr lvl="1"/>
            <a:r>
              <a:rPr lang="zh-CN" altLang="en-US" sz="1800" kern="0" dirty="0">
                <a:solidFill>
                  <a:schemeClr val="tx1"/>
                </a:solidFill>
                <a:latin typeface="微软雅黑" panose="020B0503020204020204" pitchFamily="34" charset="-122"/>
                <a:ea typeface="微软雅黑" panose="020B0503020204020204" pitchFamily="34" charset="-122"/>
                <a:cs typeface="Meiryo UI" pitchFamily="50" charset="-128"/>
              </a:rPr>
              <a:t>系</a:t>
            </a:r>
            <a:r>
              <a:rPr lang="zh-CN" altLang="en-US"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统每</a:t>
            </a:r>
            <a:r>
              <a:rPr lang="en-US" altLang="zh-CN"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0.1</a:t>
            </a:r>
            <a:r>
              <a:rPr lang="zh-CN" altLang="en-US"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或</a:t>
            </a:r>
            <a:r>
              <a:rPr lang="en-US" altLang="zh-CN"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1</a:t>
            </a:r>
            <a:r>
              <a:rPr lang="zh-CN" altLang="en-US"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秒，</a:t>
            </a:r>
            <a:r>
              <a:rPr lang="zh-CN" altLang="en-US" sz="1800" kern="0" dirty="0" smtClean="0">
                <a:solidFill>
                  <a:srgbClr val="FF0000"/>
                </a:solidFill>
                <a:latin typeface="微软雅黑" panose="020B0503020204020204" pitchFamily="34" charset="-122"/>
                <a:ea typeface="微软雅黑" panose="020B0503020204020204" pitchFamily="34" charset="-122"/>
                <a:cs typeface="Meiryo UI" pitchFamily="50" charset="-128"/>
              </a:rPr>
              <a:t>实时</a:t>
            </a:r>
            <a:r>
              <a:rPr lang="zh-CN" altLang="en-US"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和</a:t>
            </a:r>
            <a:r>
              <a:rPr lang="zh-CN" altLang="en-US" sz="1800" kern="0" dirty="0" smtClean="0">
                <a:solidFill>
                  <a:srgbClr val="FF0000"/>
                </a:solidFill>
                <a:latin typeface="微软雅黑" panose="020B0503020204020204" pitchFamily="34" charset="-122"/>
                <a:ea typeface="微软雅黑" panose="020B0503020204020204" pitchFamily="34" charset="-122"/>
                <a:cs typeface="Meiryo UI" pitchFamily="50" charset="-128"/>
              </a:rPr>
              <a:t>连续地</a:t>
            </a:r>
            <a:r>
              <a:rPr lang="zh-CN" altLang="en-US"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存储重要数据（</a:t>
            </a:r>
            <a:r>
              <a:rPr lang="zh-CN" altLang="en-US" sz="1800" kern="0" dirty="0" smtClean="0">
                <a:solidFill>
                  <a:srgbClr val="FF0000"/>
                </a:solidFill>
                <a:latin typeface="微软雅黑" panose="020B0503020204020204" pitchFamily="34" charset="-122"/>
                <a:ea typeface="微软雅黑" panose="020B0503020204020204" pitchFamily="34" charset="-122"/>
                <a:cs typeface="Meiryo UI" pitchFamily="50" charset="-128"/>
              </a:rPr>
              <a:t>故障信息</a:t>
            </a:r>
            <a:r>
              <a:rPr lang="en-US" altLang="ja-JP" sz="1800" kern="0" dirty="0" smtClean="0">
                <a:solidFill>
                  <a:srgbClr val="FF0000"/>
                </a:solidFill>
                <a:latin typeface="微软雅黑" panose="020B0503020204020204" pitchFamily="34" charset="-122"/>
                <a:ea typeface="微软雅黑" panose="020B0503020204020204" pitchFamily="34" charset="-122"/>
                <a:cs typeface="Meiryo UI" pitchFamily="50" charset="-128"/>
              </a:rPr>
              <a:t>,SOH</a:t>
            </a:r>
            <a:r>
              <a:rPr lang="zh-CN" altLang="en-US"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和</a:t>
            </a:r>
            <a:r>
              <a:rPr lang="en-US" altLang="zh-CN" sz="1800" kern="0" dirty="0" smtClean="0">
                <a:solidFill>
                  <a:srgbClr val="FF0000"/>
                </a:solidFill>
                <a:latin typeface="微软雅黑" panose="020B0503020204020204" pitchFamily="34" charset="-122"/>
                <a:ea typeface="微软雅黑" panose="020B0503020204020204" pitchFamily="34" charset="-122"/>
                <a:cs typeface="Meiryo UI" pitchFamily="50" charset="-128"/>
              </a:rPr>
              <a:t>SOC</a:t>
            </a:r>
            <a:r>
              <a:rPr lang="zh-CN" altLang="en-US"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等）。</a:t>
            </a:r>
            <a:endParaRPr lang="en-US" altLang="zh-CN" sz="1800" kern="0" dirty="0" smtClean="0">
              <a:solidFill>
                <a:schemeClr val="tx1"/>
              </a:solidFill>
              <a:latin typeface="微软雅黑" panose="020B0503020204020204" pitchFamily="34" charset="-122"/>
              <a:ea typeface="微软雅黑" panose="020B0503020204020204" pitchFamily="34" charset="-122"/>
              <a:cs typeface="Meiryo UI" pitchFamily="50" charset="-128"/>
            </a:endParaRPr>
          </a:p>
          <a:p>
            <a:pPr lvl="1"/>
            <a:r>
              <a:rPr lang="zh-CN" altLang="en-US"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系统需要监控短期（最后几个充电周期，</a:t>
            </a:r>
            <a:r>
              <a:rPr lang="en-US" altLang="zh-CN"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60</a:t>
            </a:r>
            <a:r>
              <a:rPr lang="zh-CN" altLang="en-US"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次</a:t>
            </a:r>
            <a:r>
              <a:rPr lang="en-US" altLang="zh-CN"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a:t>
            </a:r>
            <a:r>
              <a:rPr lang="zh-CN" altLang="en-US"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秒）和长期（整个电池寿命）电池性能。</a:t>
            </a:r>
            <a:endParaRPr lang="en-US" altLang="zh-CN" sz="1800" kern="0" dirty="0" smtClean="0">
              <a:solidFill>
                <a:schemeClr val="tx1"/>
              </a:solidFill>
              <a:latin typeface="微软雅黑" panose="020B0503020204020204" pitchFamily="34" charset="-122"/>
              <a:ea typeface="微软雅黑" panose="020B0503020204020204" pitchFamily="34" charset="-122"/>
              <a:cs typeface="Meiryo UI" pitchFamily="50" charset="-128"/>
            </a:endParaRPr>
          </a:p>
          <a:p>
            <a:r>
              <a:rPr lang="en-US" altLang="ja-JP" sz="2000" b="1" u="sng" kern="0" dirty="0" smtClean="0">
                <a:solidFill>
                  <a:schemeClr val="tx1"/>
                </a:solidFill>
                <a:latin typeface="微软雅黑" panose="020B0503020204020204" pitchFamily="34" charset="-122"/>
                <a:ea typeface="微软雅黑" panose="020B0503020204020204" pitchFamily="34" charset="-122"/>
                <a:cs typeface="Meiryo UI" pitchFamily="50" charset="-128"/>
              </a:rPr>
              <a:t>Diagram</a:t>
            </a:r>
            <a:r>
              <a:rPr lang="ja-JP" altLang="en-US" sz="2000" b="1" u="sng" kern="0" dirty="0" smtClean="0">
                <a:solidFill>
                  <a:schemeClr val="tx1"/>
                </a:solidFill>
                <a:latin typeface="微软雅黑" panose="020B0503020204020204" pitchFamily="34" charset="-122"/>
                <a:ea typeface="微软雅黑" panose="020B0503020204020204" pitchFamily="34" charset="-122"/>
                <a:cs typeface="Meiryo UI" pitchFamily="50" charset="-128"/>
              </a:rPr>
              <a:t>　</a:t>
            </a:r>
            <a:r>
              <a:rPr lang="en-US" altLang="ja-JP" sz="2000" b="1" u="sng" kern="0" dirty="0" smtClean="0">
                <a:solidFill>
                  <a:schemeClr val="tx1"/>
                </a:solidFill>
                <a:latin typeface="微软雅黑" panose="020B0503020204020204" pitchFamily="34" charset="-122"/>
                <a:ea typeface="微软雅黑" panose="020B0503020204020204" pitchFamily="34" charset="-122"/>
                <a:cs typeface="Meiryo UI" pitchFamily="50" charset="-128"/>
              </a:rPr>
              <a:t>block</a:t>
            </a:r>
          </a:p>
          <a:p>
            <a:pPr lvl="1"/>
            <a:endParaRPr lang="en-US" altLang="ja-JP" sz="1800" kern="0" dirty="0" smtClean="0">
              <a:solidFill>
                <a:schemeClr val="tx1"/>
              </a:solidFill>
              <a:latin typeface="微软雅黑" panose="020B0503020204020204" pitchFamily="34" charset="-122"/>
              <a:ea typeface="微软雅黑" panose="020B0503020204020204" pitchFamily="34" charset="-122"/>
              <a:cs typeface="Meiryo UI" pitchFamily="50" charset="-128"/>
            </a:endParaRPr>
          </a:p>
        </p:txBody>
      </p:sp>
      <p:cxnSp>
        <p:nvCxnSpPr>
          <p:cNvPr id="3" name="直線コネクタ 2"/>
          <p:cNvCxnSpPr/>
          <p:nvPr/>
        </p:nvCxnSpPr>
        <p:spPr bwMode="auto">
          <a:xfrm>
            <a:off x="6244599" y="2174048"/>
            <a:ext cx="288032" cy="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9" name="直線コネクタ 8"/>
          <p:cNvCxnSpPr/>
          <p:nvPr/>
        </p:nvCxnSpPr>
        <p:spPr bwMode="auto">
          <a:xfrm>
            <a:off x="6316607" y="2211982"/>
            <a:ext cx="144016" cy="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2" name="直線コネクタ 11"/>
          <p:cNvCxnSpPr/>
          <p:nvPr/>
        </p:nvCxnSpPr>
        <p:spPr bwMode="auto">
          <a:xfrm flipV="1">
            <a:off x="6385806" y="2070938"/>
            <a:ext cx="0" cy="10311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7" name="直線コネクタ 16"/>
          <p:cNvCxnSpPr/>
          <p:nvPr/>
        </p:nvCxnSpPr>
        <p:spPr bwMode="auto">
          <a:xfrm>
            <a:off x="6369570" y="2070938"/>
            <a:ext cx="426429" cy="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16" name="円/楕円 15"/>
          <p:cNvSpPr/>
          <p:nvPr/>
        </p:nvSpPr>
        <p:spPr bwMode="auto">
          <a:xfrm>
            <a:off x="6512068" y="1989929"/>
            <a:ext cx="216024" cy="162018"/>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charset="-128"/>
                <a:ea typeface="ＭＳ Ｐゴシック" charset="-128"/>
              </a:rPr>
              <a:t>+</a:t>
            </a:r>
            <a:endParaRPr kumimoji="1" lang="ja-JP" altLang="en-US" sz="1800" b="0" i="0" u="none" strike="noStrike" cap="none" normalizeH="0" baseline="0" dirty="0" smtClean="0">
              <a:ln>
                <a:noFill/>
              </a:ln>
              <a:solidFill>
                <a:srgbClr val="000000"/>
              </a:solidFill>
              <a:effectLst/>
              <a:latin typeface="ＭＳ Ｐゴシック" charset="-128"/>
              <a:ea typeface="ＭＳ Ｐゴシック" charset="-128"/>
            </a:endParaRPr>
          </a:p>
        </p:txBody>
      </p:sp>
      <p:cxnSp>
        <p:nvCxnSpPr>
          <p:cNvPr id="21" name="直線コネクタ 20"/>
          <p:cNvCxnSpPr/>
          <p:nvPr/>
        </p:nvCxnSpPr>
        <p:spPr bwMode="auto">
          <a:xfrm flipV="1">
            <a:off x="6385806" y="2598038"/>
            <a:ext cx="0" cy="120972"/>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2" name="直線コネクタ 21"/>
          <p:cNvCxnSpPr/>
          <p:nvPr/>
        </p:nvCxnSpPr>
        <p:spPr bwMode="auto">
          <a:xfrm>
            <a:off x="6370427" y="2719010"/>
            <a:ext cx="426429" cy="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0" name="円/楕円 19"/>
          <p:cNvSpPr/>
          <p:nvPr/>
        </p:nvSpPr>
        <p:spPr bwMode="auto">
          <a:xfrm>
            <a:off x="6513779" y="2638001"/>
            <a:ext cx="216024" cy="162018"/>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charset="-128"/>
                <a:ea typeface="ＭＳ Ｐゴシック" charset="-128"/>
              </a:rPr>
              <a:t>-</a:t>
            </a:r>
            <a:endParaRPr kumimoji="1" lang="ja-JP" altLang="en-US" sz="1800" b="0" i="0" u="none" strike="noStrike" cap="none" normalizeH="0" baseline="0" dirty="0" smtClean="0">
              <a:ln>
                <a:noFill/>
              </a:ln>
              <a:solidFill>
                <a:srgbClr val="000000"/>
              </a:solidFill>
              <a:effectLst/>
              <a:latin typeface="ＭＳ Ｐゴシック" charset="-128"/>
              <a:ea typeface="ＭＳ Ｐゴシック" charset="-128"/>
            </a:endParaRPr>
          </a:p>
        </p:txBody>
      </p:sp>
      <p:cxnSp>
        <p:nvCxnSpPr>
          <p:cNvPr id="24" name="直線コネクタ 23"/>
          <p:cNvCxnSpPr/>
          <p:nvPr/>
        </p:nvCxnSpPr>
        <p:spPr bwMode="auto">
          <a:xfrm>
            <a:off x="5806935" y="2120042"/>
            <a:ext cx="581683" cy="0"/>
          </a:xfrm>
          <a:prstGeom prst="line">
            <a:avLst/>
          </a:prstGeom>
          <a:gradFill rotWithShape="0">
            <a:gsLst>
              <a:gs pos="0">
                <a:srgbClr val="FFFFFF"/>
              </a:gs>
              <a:gs pos="100000">
                <a:srgbClr val="CACAC7"/>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45" name="角丸四角形 44"/>
          <p:cNvSpPr/>
          <p:nvPr/>
        </p:nvSpPr>
        <p:spPr bwMode="auto">
          <a:xfrm>
            <a:off x="323528" y="2323822"/>
            <a:ext cx="2952328" cy="1258185"/>
          </a:xfrm>
          <a:prstGeom prst="roundRect">
            <a:avLst/>
          </a:prstGeom>
          <a:noFill/>
          <a:ln w="2857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46" name="正方形/長方形 45"/>
          <p:cNvSpPr/>
          <p:nvPr/>
        </p:nvSpPr>
        <p:spPr>
          <a:xfrm>
            <a:off x="1907706" y="2598039"/>
            <a:ext cx="1179779" cy="639698"/>
          </a:xfrm>
          <a:prstGeom prst="rect">
            <a:avLst/>
          </a:prstGeom>
          <a:ln>
            <a:solidFill>
              <a:schemeClr val="tx1"/>
            </a:solidFill>
          </a:ln>
        </p:spPr>
        <p:txBody>
          <a:bodyPr wrap="square" anchor="ctr" anchorCtr="0">
            <a:noAutofit/>
          </a:bodyPr>
          <a:lstStyle/>
          <a:p>
            <a:pPr algn="ctr"/>
            <a:r>
              <a:rPr lang="en-US" altLang="ja-JP" sz="1400" kern="0" dirty="0" smtClean="0">
                <a:solidFill>
                  <a:schemeClr val="tx1"/>
                </a:solidFill>
                <a:latin typeface="Meiryo UI" pitchFamily="50" charset="-128"/>
                <a:ea typeface="Meiryo UI" pitchFamily="50" charset="-128"/>
                <a:cs typeface="Meiryo UI" pitchFamily="50" charset="-128"/>
              </a:rPr>
              <a:t>MCU</a:t>
            </a:r>
            <a:endParaRPr lang="ja-JP" altLang="en-US" sz="1400" dirty="0"/>
          </a:p>
        </p:txBody>
      </p:sp>
      <p:sp>
        <p:nvSpPr>
          <p:cNvPr id="47" name="正方形/長方形 46"/>
          <p:cNvSpPr/>
          <p:nvPr/>
        </p:nvSpPr>
        <p:spPr>
          <a:xfrm>
            <a:off x="448780" y="2802471"/>
            <a:ext cx="1179779" cy="230833"/>
          </a:xfrm>
          <a:prstGeom prst="rect">
            <a:avLst/>
          </a:prstGeom>
          <a:solidFill>
            <a:srgbClr val="00B0F0"/>
          </a:solidFill>
          <a:ln>
            <a:solidFill>
              <a:schemeClr val="tx1"/>
            </a:solidFill>
          </a:ln>
        </p:spPr>
        <p:txBody>
          <a:bodyPr wrap="square" anchor="ctr" anchorCtr="0">
            <a:noAutofit/>
          </a:bodyPr>
          <a:lstStyle/>
          <a:p>
            <a:pPr algn="ctr"/>
            <a:r>
              <a:rPr lang="en-US" altLang="ja-JP" sz="1400" b="1" kern="0" dirty="0">
                <a:solidFill>
                  <a:schemeClr val="tx1"/>
                </a:solidFill>
                <a:latin typeface="Meiryo UI" pitchFamily="50" charset="-128"/>
                <a:ea typeface="Meiryo UI" pitchFamily="50" charset="-128"/>
                <a:cs typeface="Meiryo UI" pitchFamily="50" charset="-128"/>
              </a:rPr>
              <a:t>FRAM</a:t>
            </a:r>
            <a:endParaRPr lang="ja-JP" altLang="en-US" sz="1400" b="1" kern="0" dirty="0">
              <a:solidFill>
                <a:schemeClr val="tx1"/>
              </a:solidFill>
              <a:latin typeface="Meiryo UI" pitchFamily="50" charset="-128"/>
              <a:ea typeface="Meiryo UI" pitchFamily="50" charset="-128"/>
              <a:cs typeface="Meiryo UI" pitchFamily="50" charset="-128"/>
            </a:endParaRPr>
          </a:p>
        </p:txBody>
      </p:sp>
      <p:cxnSp>
        <p:nvCxnSpPr>
          <p:cNvPr id="48" name="直線矢印コネクタ 47"/>
          <p:cNvCxnSpPr>
            <a:stCxn id="46" idx="1"/>
          </p:cNvCxnSpPr>
          <p:nvPr/>
        </p:nvCxnSpPr>
        <p:spPr bwMode="auto">
          <a:xfrm flipH="1">
            <a:off x="1608704" y="2917887"/>
            <a:ext cx="299001"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arrow" w="med" len="med"/>
            <a:tailEnd type="arrow"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59" name="直線コネクタ 58"/>
          <p:cNvCxnSpPr/>
          <p:nvPr/>
        </p:nvCxnSpPr>
        <p:spPr bwMode="auto">
          <a:xfrm flipV="1">
            <a:off x="6385806" y="2482271"/>
            <a:ext cx="0" cy="70479"/>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62" name="直線コネクタ 61"/>
          <p:cNvCxnSpPr/>
          <p:nvPr/>
        </p:nvCxnSpPr>
        <p:spPr bwMode="auto">
          <a:xfrm flipV="1">
            <a:off x="6385806" y="2211983"/>
            <a:ext cx="0" cy="86551"/>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64" name="直線コネクタ 63"/>
          <p:cNvCxnSpPr/>
          <p:nvPr/>
        </p:nvCxnSpPr>
        <p:spPr bwMode="auto">
          <a:xfrm>
            <a:off x="5812553" y="2261656"/>
            <a:ext cx="581683" cy="0"/>
          </a:xfrm>
          <a:prstGeom prst="line">
            <a:avLst/>
          </a:prstGeom>
          <a:gradFill rotWithShape="0">
            <a:gsLst>
              <a:gs pos="0">
                <a:srgbClr val="FFFFFF"/>
              </a:gs>
              <a:gs pos="100000">
                <a:srgbClr val="CACAC7"/>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65" name="直線コネクタ 64"/>
          <p:cNvCxnSpPr/>
          <p:nvPr/>
        </p:nvCxnSpPr>
        <p:spPr bwMode="auto">
          <a:xfrm>
            <a:off x="5806935" y="2386077"/>
            <a:ext cx="581683" cy="0"/>
          </a:xfrm>
          <a:prstGeom prst="line">
            <a:avLst/>
          </a:prstGeom>
          <a:gradFill rotWithShape="0">
            <a:gsLst>
              <a:gs pos="0">
                <a:srgbClr val="FFFFFF"/>
              </a:gs>
              <a:gs pos="100000">
                <a:srgbClr val="CACAC7"/>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66" name="直線コネクタ 65"/>
          <p:cNvCxnSpPr/>
          <p:nvPr/>
        </p:nvCxnSpPr>
        <p:spPr bwMode="auto">
          <a:xfrm>
            <a:off x="5798265" y="2512878"/>
            <a:ext cx="581683" cy="0"/>
          </a:xfrm>
          <a:prstGeom prst="line">
            <a:avLst/>
          </a:prstGeom>
          <a:gradFill rotWithShape="0">
            <a:gsLst>
              <a:gs pos="0">
                <a:srgbClr val="FFFFFF"/>
              </a:gs>
              <a:gs pos="100000">
                <a:srgbClr val="CACAC7"/>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3" name="正方形/長方形 22"/>
          <p:cNvSpPr/>
          <p:nvPr/>
        </p:nvSpPr>
        <p:spPr>
          <a:xfrm>
            <a:off x="4832131" y="2070938"/>
            <a:ext cx="1179779" cy="622326"/>
          </a:xfrm>
          <a:prstGeom prst="rect">
            <a:avLst/>
          </a:prstGeom>
          <a:solidFill>
            <a:schemeClr val="bg1"/>
          </a:solidFill>
          <a:ln>
            <a:solidFill>
              <a:schemeClr val="tx1"/>
            </a:solidFill>
          </a:ln>
        </p:spPr>
        <p:txBody>
          <a:bodyPr wrap="square" anchor="ctr" anchorCtr="0">
            <a:noAutofit/>
          </a:bodyPr>
          <a:lstStyle/>
          <a:p>
            <a:pPr algn="ctr"/>
            <a:r>
              <a:rPr lang="en-US" altLang="ja-JP" sz="1400" kern="0" dirty="0" smtClean="0">
                <a:solidFill>
                  <a:schemeClr val="tx1"/>
                </a:solidFill>
                <a:latin typeface="Meiryo UI" pitchFamily="50" charset="-128"/>
                <a:ea typeface="Meiryo UI" pitchFamily="50" charset="-128"/>
                <a:cs typeface="Meiryo UI" pitchFamily="50" charset="-128"/>
              </a:rPr>
              <a:t>Monitoring IC</a:t>
            </a:r>
            <a:endParaRPr lang="ja-JP" altLang="en-US" sz="1400" dirty="0"/>
          </a:p>
        </p:txBody>
      </p:sp>
      <p:cxnSp>
        <p:nvCxnSpPr>
          <p:cNvPr id="68" name="直線コネクタ 67"/>
          <p:cNvCxnSpPr/>
          <p:nvPr/>
        </p:nvCxnSpPr>
        <p:spPr bwMode="auto">
          <a:xfrm>
            <a:off x="6241790" y="2304468"/>
            <a:ext cx="288032" cy="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69" name="直線コネクタ 68"/>
          <p:cNvCxnSpPr/>
          <p:nvPr/>
        </p:nvCxnSpPr>
        <p:spPr bwMode="auto">
          <a:xfrm>
            <a:off x="6313798" y="2342402"/>
            <a:ext cx="144016" cy="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70" name="直線コネクタ 69"/>
          <p:cNvCxnSpPr/>
          <p:nvPr/>
        </p:nvCxnSpPr>
        <p:spPr bwMode="auto">
          <a:xfrm flipV="1">
            <a:off x="6379945" y="2346008"/>
            <a:ext cx="0" cy="86551"/>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71" name="直線コネクタ 70"/>
          <p:cNvCxnSpPr/>
          <p:nvPr/>
        </p:nvCxnSpPr>
        <p:spPr bwMode="auto">
          <a:xfrm>
            <a:off x="6236718" y="2434966"/>
            <a:ext cx="288032" cy="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72" name="直線コネクタ 71"/>
          <p:cNvCxnSpPr/>
          <p:nvPr/>
        </p:nvCxnSpPr>
        <p:spPr bwMode="auto">
          <a:xfrm>
            <a:off x="6308726" y="2472900"/>
            <a:ext cx="144016" cy="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73" name="直線コネクタ 72"/>
          <p:cNvCxnSpPr/>
          <p:nvPr/>
        </p:nvCxnSpPr>
        <p:spPr bwMode="auto">
          <a:xfrm>
            <a:off x="6244593" y="2557070"/>
            <a:ext cx="288032" cy="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74" name="直線コネクタ 73"/>
          <p:cNvCxnSpPr/>
          <p:nvPr/>
        </p:nvCxnSpPr>
        <p:spPr bwMode="auto">
          <a:xfrm>
            <a:off x="6316601" y="2595004"/>
            <a:ext cx="144016" cy="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75" name="角丸四角形 74"/>
          <p:cNvSpPr/>
          <p:nvPr/>
        </p:nvSpPr>
        <p:spPr bwMode="auto">
          <a:xfrm>
            <a:off x="3878113" y="3070719"/>
            <a:ext cx="2751566" cy="984353"/>
          </a:xfrm>
          <a:prstGeom prst="roundRect">
            <a:avLst/>
          </a:prstGeom>
          <a:noFill/>
          <a:ln w="2857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p:txBody>
      </p:sp>
      <p:cxnSp>
        <p:nvCxnSpPr>
          <p:cNvPr id="76" name="直線コネクタ 75"/>
          <p:cNvCxnSpPr/>
          <p:nvPr/>
        </p:nvCxnSpPr>
        <p:spPr bwMode="auto">
          <a:xfrm>
            <a:off x="5812554" y="3801785"/>
            <a:ext cx="581683" cy="0"/>
          </a:xfrm>
          <a:prstGeom prst="line">
            <a:avLst/>
          </a:prstGeom>
          <a:gradFill rotWithShape="0">
            <a:gsLst>
              <a:gs pos="0">
                <a:srgbClr val="FFFFFF"/>
              </a:gs>
              <a:gs pos="100000">
                <a:srgbClr val="CACAC7"/>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77" name="直線コネクタ 76"/>
          <p:cNvCxnSpPr/>
          <p:nvPr/>
        </p:nvCxnSpPr>
        <p:spPr bwMode="auto">
          <a:xfrm>
            <a:off x="6244599" y="3321088"/>
            <a:ext cx="288032" cy="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78" name="直線コネクタ 77"/>
          <p:cNvCxnSpPr/>
          <p:nvPr/>
        </p:nvCxnSpPr>
        <p:spPr bwMode="auto">
          <a:xfrm>
            <a:off x="6316607" y="3359022"/>
            <a:ext cx="144016" cy="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79" name="直線コネクタ 78"/>
          <p:cNvCxnSpPr/>
          <p:nvPr/>
        </p:nvCxnSpPr>
        <p:spPr bwMode="auto">
          <a:xfrm flipV="1">
            <a:off x="6385806" y="3217978"/>
            <a:ext cx="0" cy="10311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80" name="直線コネクタ 79"/>
          <p:cNvCxnSpPr/>
          <p:nvPr/>
        </p:nvCxnSpPr>
        <p:spPr bwMode="auto">
          <a:xfrm>
            <a:off x="6369849" y="3217978"/>
            <a:ext cx="426429" cy="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81" name="円/楕円 80"/>
          <p:cNvSpPr/>
          <p:nvPr/>
        </p:nvSpPr>
        <p:spPr bwMode="auto">
          <a:xfrm>
            <a:off x="6512068" y="3136969"/>
            <a:ext cx="216024" cy="162018"/>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charset="-128"/>
                <a:ea typeface="ＭＳ Ｐゴシック" charset="-128"/>
              </a:rPr>
              <a:t>+</a:t>
            </a:r>
            <a:endParaRPr kumimoji="1" lang="ja-JP" altLang="en-US" sz="1800" b="0" i="0" u="none" strike="noStrike" cap="none" normalizeH="0" baseline="0" dirty="0" smtClean="0">
              <a:ln>
                <a:noFill/>
              </a:ln>
              <a:solidFill>
                <a:srgbClr val="000000"/>
              </a:solidFill>
              <a:effectLst/>
              <a:latin typeface="ＭＳ Ｐゴシック" charset="-128"/>
              <a:ea typeface="ＭＳ Ｐゴシック" charset="-128"/>
            </a:endParaRPr>
          </a:p>
        </p:txBody>
      </p:sp>
      <p:cxnSp>
        <p:nvCxnSpPr>
          <p:cNvPr id="82" name="直線コネクタ 81"/>
          <p:cNvCxnSpPr/>
          <p:nvPr/>
        </p:nvCxnSpPr>
        <p:spPr bwMode="auto">
          <a:xfrm flipV="1">
            <a:off x="6385806" y="3745078"/>
            <a:ext cx="0" cy="120972"/>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83" name="直線コネクタ 82"/>
          <p:cNvCxnSpPr/>
          <p:nvPr/>
        </p:nvCxnSpPr>
        <p:spPr bwMode="auto">
          <a:xfrm>
            <a:off x="6371373" y="3866050"/>
            <a:ext cx="426429" cy="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84" name="円/楕円 83"/>
          <p:cNvSpPr/>
          <p:nvPr/>
        </p:nvSpPr>
        <p:spPr bwMode="auto">
          <a:xfrm>
            <a:off x="6513779" y="3785041"/>
            <a:ext cx="216024" cy="162018"/>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charset="-128"/>
                <a:ea typeface="ＭＳ Ｐゴシック" charset="-128"/>
              </a:rPr>
              <a:t>-</a:t>
            </a:r>
            <a:endParaRPr kumimoji="1" lang="ja-JP" altLang="en-US" sz="1800" b="0" i="0" u="none" strike="noStrike" cap="none" normalizeH="0" baseline="0" dirty="0" smtClean="0">
              <a:ln>
                <a:noFill/>
              </a:ln>
              <a:solidFill>
                <a:srgbClr val="000000"/>
              </a:solidFill>
              <a:effectLst/>
              <a:latin typeface="ＭＳ Ｐゴシック" charset="-128"/>
              <a:ea typeface="ＭＳ Ｐゴシック" charset="-128"/>
            </a:endParaRPr>
          </a:p>
        </p:txBody>
      </p:sp>
      <p:cxnSp>
        <p:nvCxnSpPr>
          <p:cNvPr id="85" name="直線コネクタ 84"/>
          <p:cNvCxnSpPr/>
          <p:nvPr/>
        </p:nvCxnSpPr>
        <p:spPr bwMode="auto">
          <a:xfrm>
            <a:off x="5806935" y="3267082"/>
            <a:ext cx="581683" cy="0"/>
          </a:xfrm>
          <a:prstGeom prst="line">
            <a:avLst/>
          </a:prstGeom>
          <a:gradFill rotWithShape="0">
            <a:gsLst>
              <a:gs pos="0">
                <a:srgbClr val="FFFFFF"/>
              </a:gs>
              <a:gs pos="100000">
                <a:srgbClr val="CACAC7"/>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86" name="直線コネクタ 85"/>
          <p:cNvCxnSpPr/>
          <p:nvPr/>
        </p:nvCxnSpPr>
        <p:spPr bwMode="auto">
          <a:xfrm flipV="1">
            <a:off x="6385806" y="3629312"/>
            <a:ext cx="0" cy="70479"/>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87" name="直線コネクタ 86"/>
          <p:cNvCxnSpPr/>
          <p:nvPr/>
        </p:nvCxnSpPr>
        <p:spPr bwMode="auto">
          <a:xfrm flipV="1">
            <a:off x="6385806" y="3359024"/>
            <a:ext cx="0" cy="86551"/>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88" name="直線コネクタ 87"/>
          <p:cNvCxnSpPr/>
          <p:nvPr/>
        </p:nvCxnSpPr>
        <p:spPr bwMode="auto">
          <a:xfrm>
            <a:off x="5812553" y="3408696"/>
            <a:ext cx="581683" cy="0"/>
          </a:xfrm>
          <a:prstGeom prst="line">
            <a:avLst/>
          </a:prstGeom>
          <a:gradFill rotWithShape="0">
            <a:gsLst>
              <a:gs pos="0">
                <a:srgbClr val="FFFFFF"/>
              </a:gs>
              <a:gs pos="100000">
                <a:srgbClr val="CACAC7"/>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89" name="直線コネクタ 88"/>
          <p:cNvCxnSpPr/>
          <p:nvPr/>
        </p:nvCxnSpPr>
        <p:spPr bwMode="auto">
          <a:xfrm>
            <a:off x="5806935" y="3533117"/>
            <a:ext cx="581683" cy="0"/>
          </a:xfrm>
          <a:prstGeom prst="line">
            <a:avLst/>
          </a:prstGeom>
          <a:gradFill rotWithShape="0">
            <a:gsLst>
              <a:gs pos="0">
                <a:srgbClr val="FFFFFF"/>
              </a:gs>
              <a:gs pos="100000">
                <a:srgbClr val="CACAC7"/>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90" name="直線コネクタ 89"/>
          <p:cNvCxnSpPr/>
          <p:nvPr/>
        </p:nvCxnSpPr>
        <p:spPr bwMode="auto">
          <a:xfrm>
            <a:off x="5798265" y="3659919"/>
            <a:ext cx="581683" cy="0"/>
          </a:xfrm>
          <a:prstGeom prst="line">
            <a:avLst/>
          </a:prstGeom>
          <a:gradFill rotWithShape="0">
            <a:gsLst>
              <a:gs pos="0">
                <a:srgbClr val="FFFFFF"/>
              </a:gs>
              <a:gs pos="100000">
                <a:srgbClr val="CACAC7"/>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91" name="正方形/長方形 90"/>
          <p:cNvSpPr/>
          <p:nvPr/>
        </p:nvSpPr>
        <p:spPr>
          <a:xfrm>
            <a:off x="4832131" y="3217978"/>
            <a:ext cx="1179779" cy="622326"/>
          </a:xfrm>
          <a:prstGeom prst="rect">
            <a:avLst/>
          </a:prstGeom>
          <a:solidFill>
            <a:schemeClr val="bg1"/>
          </a:solidFill>
          <a:ln>
            <a:solidFill>
              <a:schemeClr val="tx1"/>
            </a:solidFill>
          </a:ln>
        </p:spPr>
        <p:txBody>
          <a:bodyPr wrap="square" anchor="ctr" anchorCtr="0">
            <a:noAutofit/>
          </a:bodyPr>
          <a:lstStyle/>
          <a:p>
            <a:pPr algn="ctr"/>
            <a:r>
              <a:rPr lang="en-US" altLang="ja-JP" sz="1400" kern="0" dirty="0" smtClean="0">
                <a:solidFill>
                  <a:schemeClr val="tx1"/>
                </a:solidFill>
                <a:latin typeface="Meiryo UI" pitchFamily="50" charset="-128"/>
                <a:ea typeface="Meiryo UI" pitchFamily="50" charset="-128"/>
                <a:cs typeface="Meiryo UI" pitchFamily="50" charset="-128"/>
              </a:rPr>
              <a:t>Monitoring IC</a:t>
            </a:r>
            <a:endParaRPr lang="ja-JP" altLang="en-US" sz="1400" dirty="0"/>
          </a:p>
        </p:txBody>
      </p:sp>
      <p:cxnSp>
        <p:nvCxnSpPr>
          <p:cNvPr id="92" name="直線コネクタ 91"/>
          <p:cNvCxnSpPr/>
          <p:nvPr/>
        </p:nvCxnSpPr>
        <p:spPr bwMode="auto">
          <a:xfrm>
            <a:off x="6241790" y="3451508"/>
            <a:ext cx="288032" cy="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93" name="直線コネクタ 92"/>
          <p:cNvCxnSpPr/>
          <p:nvPr/>
        </p:nvCxnSpPr>
        <p:spPr bwMode="auto">
          <a:xfrm>
            <a:off x="6313798" y="3489442"/>
            <a:ext cx="144016" cy="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94" name="直線コネクタ 93"/>
          <p:cNvCxnSpPr/>
          <p:nvPr/>
        </p:nvCxnSpPr>
        <p:spPr bwMode="auto">
          <a:xfrm flipV="1">
            <a:off x="6379945" y="3493048"/>
            <a:ext cx="0" cy="86551"/>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95" name="直線コネクタ 94"/>
          <p:cNvCxnSpPr/>
          <p:nvPr/>
        </p:nvCxnSpPr>
        <p:spPr bwMode="auto">
          <a:xfrm>
            <a:off x="6236718" y="3582006"/>
            <a:ext cx="288032" cy="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96" name="直線コネクタ 95"/>
          <p:cNvCxnSpPr/>
          <p:nvPr/>
        </p:nvCxnSpPr>
        <p:spPr bwMode="auto">
          <a:xfrm>
            <a:off x="6308726" y="3619941"/>
            <a:ext cx="144016" cy="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97" name="直線コネクタ 96"/>
          <p:cNvCxnSpPr/>
          <p:nvPr/>
        </p:nvCxnSpPr>
        <p:spPr bwMode="auto">
          <a:xfrm>
            <a:off x="6244593" y="3704110"/>
            <a:ext cx="288032" cy="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98" name="直線コネクタ 97"/>
          <p:cNvCxnSpPr/>
          <p:nvPr/>
        </p:nvCxnSpPr>
        <p:spPr bwMode="auto">
          <a:xfrm>
            <a:off x="6316601" y="3742044"/>
            <a:ext cx="144016" cy="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99" name="直線コネクタ 98"/>
          <p:cNvCxnSpPr/>
          <p:nvPr/>
        </p:nvCxnSpPr>
        <p:spPr bwMode="auto">
          <a:xfrm flipV="1">
            <a:off x="6800056" y="1977213"/>
            <a:ext cx="0" cy="10311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00" name="直線コネクタ 99"/>
          <p:cNvCxnSpPr/>
          <p:nvPr/>
        </p:nvCxnSpPr>
        <p:spPr bwMode="auto">
          <a:xfrm flipV="1">
            <a:off x="6796853" y="2709486"/>
            <a:ext cx="0" cy="52040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03" name="直線コネクタ 102"/>
          <p:cNvCxnSpPr/>
          <p:nvPr/>
        </p:nvCxnSpPr>
        <p:spPr bwMode="auto">
          <a:xfrm flipV="1">
            <a:off x="6783519" y="3861288"/>
            <a:ext cx="0" cy="103110"/>
          </a:xfrm>
          <a:prstGeom prst="line">
            <a:avLst/>
          </a:prstGeom>
          <a:gradFill rotWithShape="0">
            <a:gsLst>
              <a:gs pos="0">
                <a:srgbClr val="FFFFFF"/>
              </a:gs>
              <a:gs pos="100000">
                <a:srgbClr val="CACAC7"/>
              </a:gs>
            </a:gsLst>
            <a:lin ang="5400000" scaled="1"/>
          </a:gra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06" name="直線コネクタ 105"/>
          <p:cNvCxnSpPr/>
          <p:nvPr/>
        </p:nvCxnSpPr>
        <p:spPr bwMode="auto">
          <a:xfrm flipV="1">
            <a:off x="3487688" y="3529141"/>
            <a:ext cx="1344442" cy="0"/>
          </a:xfrm>
          <a:prstGeom prst="line">
            <a:avLst/>
          </a:prstGeom>
          <a:gradFill rotWithShape="0">
            <a:gsLst>
              <a:gs pos="0">
                <a:srgbClr val="FFFFFF"/>
              </a:gs>
              <a:gs pos="100000">
                <a:srgbClr val="CACAC7"/>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07" name="直線コネクタ 106"/>
          <p:cNvCxnSpPr/>
          <p:nvPr/>
        </p:nvCxnSpPr>
        <p:spPr bwMode="auto">
          <a:xfrm flipV="1">
            <a:off x="3087486" y="2917886"/>
            <a:ext cx="404397" cy="0"/>
          </a:xfrm>
          <a:prstGeom prst="line">
            <a:avLst/>
          </a:prstGeom>
          <a:gradFill rotWithShape="0">
            <a:gsLst>
              <a:gs pos="0">
                <a:srgbClr val="FFFFFF"/>
              </a:gs>
              <a:gs pos="100000">
                <a:srgbClr val="CACAC7"/>
              </a:gs>
            </a:gsLst>
            <a:lin ang="5400000" scaled="1"/>
          </a:gradFill>
          <a:ln w="9525" cap="flat" cmpd="sng" algn="ctr">
            <a:solidFill>
              <a:schemeClr val="tx1"/>
            </a:solidFill>
            <a:prstDash val="solid"/>
            <a:round/>
            <a:headEnd type="none" w="med" len="med"/>
            <a:tailEnd type="oval"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08" name="直線コネクタ 107"/>
          <p:cNvCxnSpPr/>
          <p:nvPr/>
        </p:nvCxnSpPr>
        <p:spPr bwMode="auto">
          <a:xfrm>
            <a:off x="3487688" y="2380014"/>
            <a:ext cx="0" cy="1147040"/>
          </a:xfrm>
          <a:prstGeom prst="line">
            <a:avLst/>
          </a:prstGeom>
          <a:gradFill rotWithShape="0">
            <a:gsLst>
              <a:gs pos="0">
                <a:srgbClr val="FFFFFF"/>
              </a:gs>
              <a:gs pos="100000">
                <a:srgbClr val="CACAC7"/>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111" name="正方形/長方形 110"/>
          <p:cNvSpPr/>
          <p:nvPr/>
        </p:nvSpPr>
        <p:spPr>
          <a:xfrm>
            <a:off x="3779912" y="3206696"/>
            <a:ext cx="1224136" cy="584775"/>
          </a:xfrm>
          <a:prstGeom prst="rect">
            <a:avLst/>
          </a:prstGeom>
        </p:spPr>
        <p:txBody>
          <a:bodyPr wrap="square">
            <a:spAutoFit/>
          </a:bodyPr>
          <a:lstStyle/>
          <a:p>
            <a:r>
              <a:rPr lang="en-US" altLang="ja-JP" sz="1600" b="1" kern="0" dirty="0" smtClean="0">
                <a:solidFill>
                  <a:schemeClr val="tx1"/>
                </a:solidFill>
                <a:latin typeface="Meiryo UI" pitchFamily="50" charset="-128"/>
                <a:ea typeface="Meiryo UI" pitchFamily="50" charset="-128"/>
                <a:cs typeface="Meiryo UI" pitchFamily="50" charset="-128"/>
              </a:rPr>
              <a:t>Battery Module</a:t>
            </a:r>
            <a:endParaRPr lang="ja-JP" altLang="en-US" sz="1600" b="1" dirty="0"/>
          </a:p>
        </p:txBody>
      </p:sp>
      <p:sp>
        <p:nvSpPr>
          <p:cNvPr id="112" name="正方形/長方形 111"/>
          <p:cNvSpPr/>
          <p:nvPr/>
        </p:nvSpPr>
        <p:spPr>
          <a:xfrm>
            <a:off x="3779912" y="2054568"/>
            <a:ext cx="1224136" cy="584775"/>
          </a:xfrm>
          <a:prstGeom prst="rect">
            <a:avLst/>
          </a:prstGeom>
        </p:spPr>
        <p:txBody>
          <a:bodyPr wrap="square">
            <a:spAutoFit/>
          </a:bodyPr>
          <a:lstStyle/>
          <a:p>
            <a:r>
              <a:rPr lang="en-US" altLang="ja-JP" sz="1600" b="1" kern="0" dirty="0" smtClean="0">
                <a:solidFill>
                  <a:schemeClr val="tx1"/>
                </a:solidFill>
                <a:latin typeface="Meiryo UI" pitchFamily="50" charset="-128"/>
                <a:ea typeface="Meiryo UI" pitchFamily="50" charset="-128"/>
                <a:cs typeface="Meiryo UI" pitchFamily="50" charset="-128"/>
              </a:rPr>
              <a:t>Battery Module</a:t>
            </a:r>
            <a:endParaRPr lang="ja-JP" altLang="en-US" sz="1600" b="1" dirty="0"/>
          </a:p>
        </p:txBody>
      </p:sp>
      <p:cxnSp>
        <p:nvCxnSpPr>
          <p:cNvPr id="114" name="直線コネクタ 113"/>
          <p:cNvCxnSpPr/>
          <p:nvPr/>
        </p:nvCxnSpPr>
        <p:spPr bwMode="auto">
          <a:xfrm flipV="1">
            <a:off x="3487688" y="2373768"/>
            <a:ext cx="1344442" cy="0"/>
          </a:xfrm>
          <a:prstGeom prst="line">
            <a:avLst/>
          </a:prstGeom>
          <a:gradFill rotWithShape="0">
            <a:gsLst>
              <a:gs pos="0">
                <a:srgbClr val="FFFFFF"/>
              </a:gs>
              <a:gs pos="100000">
                <a:srgbClr val="CACAC7"/>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115" name="正方形/長方形 114"/>
          <p:cNvSpPr/>
          <p:nvPr/>
        </p:nvSpPr>
        <p:spPr>
          <a:xfrm>
            <a:off x="448779" y="3288140"/>
            <a:ext cx="2542352" cy="338554"/>
          </a:xfrm>
          <a:prstGeom prst="rect">
            <a:avLst/>
          </a:prstGeom>
        </p:spPr>
        <p:txBody>
          <a:bodyPr wrap="square">
            <a:spAutoFit/>
          </a:bodyPr>
          <a:lstStyle/>
          <a:p>
            <a:r>
              <a:rPr lang="en-US" altLang="ja-JP" sz="1600" b="1" kern="0" dirty="0" smtClean="0">
                <a:solidFill>
                  <a:schemeClr val="tx1"/>
                </a:solidFill>
                <a:latin typeface="Meiryo UI" pitchFamily="50" charset="-128"/>
                <a:ea typeface="Meiryo UI" pitchFamily="50" charset="-128"/>
                <a:cs typeface="Meiryo UI" pitchFamily="50" charset="-128"/>
              </a:rPr>
              <a:t>Control Module</a:t>
            </a:r>
            <a:endParaRPr lang="ja-JP" altLang="en-US" sz="1600" b="1" dirty="0"/>
          </a:p>
        </p:txBody>
      </p:sp>
      <p:sp>
        <p:nvSpPr>
          <p:cNvPr id="116" name="正方形/長方形 115"/>
          <p:cNvSpPr/>
          <p:nvPr/>
        </p:nvSpPr>
        <p:spPr>
          <a:xfrm>
            <a:off x="-36512" y="3867895"/>
            <a:ext cx="9108504" cy="1169551"/>
          </a:xfrm>
          <a:prstGeom prst="rect">
            <a:avLst/>
          </a:prstGeom>
        </p:spPr>
        <p:txBody>
          <a:bodyPr wrap="square">
            <a:spAutoFit/>
          </a:bodyPr>
          <a:lstStyle/>
          <a:p>
            <a:pPr marL="342900" indent="-342900" algn="l">
              <a:buClr>
                <a:srgbClr val="C00000"/>
              </a:buClr>
              <a:buFont typeface="Wingdings" panose="05000000000000000000" pitchFamily="2" charset="2"/>
              <a:buChar char="n"/>
            </a:pPr>
            <a:r>
              <a:rPr lang="en-US" altLang="ja-JP" b="1" u="sng" kern="0" dirty="0" smtClean="0">
                <a:solidFill>
                  <a:schemeClr val="tx1"/>
                </a:solidFill>
                <a:latin typeface="微软雅黑" panose="020B0503020204020204" pitchFamily="34" charset="-122"/>
                <a:ea typeface="微软雅黑" panose="020B0503020204020204" pitchFamily="34" charset="-122"/>
                <a:cs typeface="Meiryo UI" pitchFamily="50" charset="-128"/>
              </a:rPr>
              <a:t>Business information</a:t>
            </a:r>
          </a:p>
          <a:p>
            <a:pPr marL="800100" lvl="1" indent="-342900" algn="l">
              <a:buClr>
                <a:schemeClr val="bg1">
                  <a:lumMod val="65000"/>
                </a:schemeClr>
              </a:buClr>
              <a:buFont typeface="Wingdings" panose="05000000000000000000" pitchFamily="2" charset="2"/>
              <a:buChar char="n"/>
            </a:pPr>
            <a:r>
              <a:rPr lang="zh-CN" altLang="en-US" sz="16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一些客户已经开始使用</a:t>
            </a:r>
            <a:r>
              <a:rPr lang="en-US" altLang="zh-CN" sz="16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3V SPI</a:t>
            </a:r>
            <a:r>
              <a:rPr lang="en-US" altLang="ja-JP" sz="16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 128K</a:t>
            </a:r>
            <a:r>
              <a:rPr lang="en-US" altLang="zh-CN" sz="16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bit,</a:t>
            </a:r>
            <a:r>
              <a:rPr lang="en-US" altLang="ja-JP" sz="16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256Kbit</a:t>
            </a:r>
            <a:r>
              <a:rPr lang="en-US" altLang="zh-CN" sz="16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,2Mbit</a:t>
            </a:r>
            <a:r>
              <a:rPr lang="en-US" altLang="ja-JP" sz="16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 </a:t>
            </a:r>
            <a:r>
              <a:rPr lang="zh-CN" altLang="en-US" sz="16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和 </a:t>
            </a:r>
            <a:r>
              <a:rPr lang="en-US" altLang="zh-CN" sz="16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5V SPI 64Kbit</a:t>
            </a:r>
            <a:r>
              <a:rPr lang="zh-CN" altLang="en-US" sz="16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的</a:t>
            </a:r>
            <a:r>
              <a:rPr lang="en-US" altLang="ja-JP" sz="16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FRAM</a:t>
            </a:r>
            <a:r>
              <a:rPr lang="zh-CN" altLang="en-US" sz="16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a:t>
            </a:r>
            <a:endParaRPr lang="en-US" altLang="ja-JP" sz="1600" b="1" kern="0" dirty="0" smtClean="0">
              <a:solidFill>
                <a:srgbClr val="FF0000"/>
              </a:solidFill>
              <a:latin typeface="微软雅黑" panose="020B0503020204020204" pitchFamily="34" charset="-122"/>
              <a:ea typeface="微软雅黑" panose="020B0503020204020204" pitchFamily="34" charset="-122"/>
              <a:cs typeface="Meiryo UI" pitchFamily="50" charset="-128"/>
            </a:endParaRPr>
          </a:p>
          <a:p>
            <a:pPr marL="800100" lvl="1" indent="-342900" algn="l">
              <a:buClr>
                <a:schemeClr val="bg1">
                  <a:lumMod val="65000"/>
                </a:schemeClr>
              </a:buClr>
              <a:buFont typeface="Wingdings" panose="05000000000000000000" pitchFamily="2" charset="2"/>
              <a:buChar char="n"/>
            </a:pPr>
            <a:r>
              <a:rPr lang="zh-CN" altLang="en-US" dirty="0" smtClean="0">
                <a:latin typeface="微软雅黑" panose="020B0503020204020204" pitchFamily="34" charset="-122"/>
                <a:ea typeface="微软雅黑" panose="020B0503020204020204" pitchFamily="34" charset="-122"/>
              </a:rPr>
              <a:t>中国政府计划在</a:t>
            </a:r>
            <a:r>
              <a:rPr lang="en-US" altLang="zh-CN" dirty="0" smtClean="0">
                <a:latin typeface="微软雅黑" panose="020B0503020204020204" pitchFamily="34" charset="-122"/>
                <a:ea typeface="微软雅黑" panose="020B0503020204020204" pitchFamily="34" charset="-122"/>
              </a:rPr>
              <a:t>2020</a:t>
            </a:r>
            <a:r>
              <a:rPr lang="zh-CN" altLang="en-US" dirty="0" smtClean="0">
                <a:latin typeface="微软雅黑" panose="020B0503020204020204" pitchFamily="34" charset="-122"/>
                <a:ea typeface="微软雅黑" panose="020B0503020204020204" pitchFamily="34" charset="-122"/>
              </a:rPr>
              <a:t>年以前普及新能源汽车到</a:t>
            </a:r>
            <a:r>
              <a:rPr lang="en-US" altLang="zh-CN" dirty="0" smtClean="0">
                <a:latin typeface="微软雅黑" panose="020B0503020204020204" pitchFamily="34" charset="-122"/>
                <a:ea typeface="微软雅黑" panose="020B0503020204020204" pitchFamily="34" charset="-122"/>
              </a:rPr>
              <a:t>500</a:t>
            </a:r>
            <a:r>
              <a:rPr lang="zh-CN" altLang="en-US" dirty="0" smtClean="0">
                <a:latin typeface="微软雅黑" panose="020B0503020204020204" pitchFamily="34" charset="-122"/>
                <a:ea typeface="微软雅黑" panose="020B0503020204020204" pitchFamily="34" charset="-122"/>
              </a:rPr>
              <a:t>万辆。</a:t>
            </a:r>
            <a:endParaRPr lang="en-US" altLang="zh-CN" dirty="0" smtClean="0">
              <a:latin typeface="微软雅黑" panose="020B0503020204020204" pitchFamily="34" charset="-122"/>
              <a:ea typeface="微软雅黑" panose="020B0503020204020204" pitchFamily="34" charset="-122"/>
            </a:endParaRPr>
          </a:p>
          <a:p>
            <a:pPr marL="800100" lvl="1" indent="-342900" algn="l">
              <a:buClr>
                <a:schemeClr val="bg1">
                  <a:lumMod val="65000"/>
                </a:schemeClr>
              </a:buClr>
              <a:buFont typeface="Wingdings" panose="05000000000000000000" pitchFamily="2" charset="2"/>
              <a:buChar char="n"/>
            </a:pPr>
            <a:r>
              <a:rPr lang="zh-CN" altLang="en-US" dirty="0" smtClean="0">
                <a:latin typeface="微软雅黑" panose="020B0503020204020204" pitchFamily="34" charset="-122"/>
                <a:ea typeface="微软雅黑" panose="020B0503020204020204" pitchFamily="34" charset="-122"/>
              </a:rPr>
              <a:t>主要国家</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法国，印度，挪威和丹麦陆续发表减少燃油汽车，大力发展新能源汽车。</a:t>
            </a:r>
            <a:endParaRPr lang="en-US" altLang="zh-CN" dirty="0">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2304" y="1977215"/>
            <a:ext cx="2040976" cy="1224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1" name="タイトル 1"/>
          <p:cNvSpPr>
            <a:spLocks noGrp="1"/>
          </p:cNvSpPr>
          <p:nvPr>
            <p:ph type="title"/>
          </p:nvPr>
        </p:nvSpPr>
        <p:spPr>
          <a:xfrm>
            <a:off x="169863" y="-1191"/>
            <a:ext cx="8532812" cy="520304"/>
          </a:xfrm>
        </p:spPr>
        <p:txBody>
          <a:bodyPr/>
          <a:lstStyle/>
          <a:p>
            <a:r>
              <a:rPr lang="en-US" altLang="zh-CN" b="1" dirty="0" smtClean="0">
                <a:latin typeface="宋体" pitchFamily="2" charset="-122"/>
                <a:ea typeface="宋体" pitchFamily="2" charset="-122"/>
                <a:cs typeface="Meiryo UI" pitchFamily="50" charset="-128"/>
              </a:rPr>
              <a:t>FRAM</a:t>
            </a:r>
            <a:r>
              <a:rPr lang="zh-CN" altLang="en-US" b="1" dirty="0" smtClean="0">
                <a:latin typeface="宋体" pitchFamily="2" charset="-122"/>
                <a:ea typeface="宋体" pitchFamily="2" charset="-122"/>
                <a:cs typeface="Meiryo UI" pitchFamily="50" charset="-128"/>
              </a:rPr>
              <a:t>在电池管理系统</a:t>
            </a:r>
            <a:r>
              <a:rPr lang="en-US" altLang="ja-JP" b="1" dirty="0" smtClean="0">
                <a:latin typeface="宋体" pitchFamily="2" charset="-122"/>
                <a:ea typeface="宋体" pitchFamily="2" charset="-122"/>
                <a:cs typeface="Meiryo UI" pitchFamily="50" charset="-128"/>
              </a:rPr>
              <a:t>BMS</a:t>
            </a:r>
            <a:r>
              <a:rPr lang="zh-CN" altLang="en-US" b="1" dirty="0" smtClean="0">
                <a:latin typeface="宋体" pitchFamily="2" charset="-122"/>
                <a:ea typeface="宋体" pitchFamily="2" charset="-122"/>
                <a:cs typeface="Meiryo UI" pitchFamily="50" charset="-128"/>
              </a:rPr>
              <a:t>应用</a:t>
            </a:r>
            <a:r>
              <a:rPr lang="en-US" altLang="ja-JP" b="1" dirty="0" smtClean="0">
                <a:latin typeface="宋体" pitchFamily="2" charset="-122"/>
                <a:ea typeface="宋体" pitchFamily="2" charset="-122"/>
                <a:cs typeface="Meiryo UI" pitchFamily="50" charset="-128"/>
              </a:rPr>
              <a:t> </a:t>
            </a:r>
            <a:endParaRPr lang="en-US" altLang="ja-JP" b="1" dirty="0">
              <a:latin typeface="宋体" pitchFamily="2" charset="-122"/>
              <a:ea typeface="宋体" pitchFamily="2" charset="-122"/>
              <a:cs typeface="Meiryo UI" pitchFamily="50" charset="-128"/>
            </a:endParaRPr>
          </a:p>
        </p:txBody>
      </p:sp>
      <p:sp>
        <p:nvSpPr>
          <p:cNvPr id="4" name="Footer Placeholder 3"/>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2" name="Slide Number Placeholder 1"/>
          <p:cNvSpPr>
            <a:spLocks noGrp="1"/>
          </p:cNvSpPr>
          <p:nvPr>
            <p:ph type="sldNum" sz="quarter" idx="11"/>
          </p:nvPr>
        </p:nvSpPr>
        <p:spPr/>
        <p:txBody>
          <a:bodyPr/>
          <a:lstStyle/>
          <a:p>
            <a:fld id="{F2D920BD-DB3E-494D-830B-EFB4449FB4A4}" type="slidenum">
              <a:rPr lang="ja-JP" altLang="de-DE" smtClean="0">
                <a:solidFill>
                  <a:srgbClr val="000000"/>
                </a:solidFill>
              </a:rPr>
              <a:pPr/>
              <a:t>11</a:t>
            </a:fld>
            <a:endParaRPr lang="de-DE" altLang="ja-JP">
              <a:solidFill>
                <a:srgbClr val="000000"/>
              </a:solidFill>
            </a:endParaRPr>
          </a:p>
        </p:txBody>
      </p:sp>
    </p:spTree>
    <p:extLst>
      <p:ext uri="{BB962C8B-B14F-4D97-AF65-F5344CB8AC3E}">
        <p14:creationId xmlns:p14="http://schemas.microsoft.com/office/powerpoint/2010/main" val="3130073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smtClean="0"/>
              <a:t>VCU</a:t>
            </a:r>
            <a:r>
              <a:rPr lang="zh-CN" altLang="en-US" b="1" dirty="0">
                <a:solidFill>
                  <a:srgbClr val="000000"/>
                </a:solidFill>
                <a:latin typeface="宋体" pitchFamily="2" charset="-122"/>
                <a:ea typeface="宋体" pitchFamily="2" charset="-122"/>
                <a:cs typeface="Calibri" pitchFamily="34" charset="0"/>
              </a:rPr>
              <a:t>新能源车整车控制单元</a:t>
            </a:r>
            <a:endParaRPr kumimoji="1" lang="ja-JP" altLang="en-US" dirty="0">
              <a:latin typeface="宋体" pitchFamily="2" charset="-122"/>
              <a:ea typeface="宋体" pitchFamily="2" charset="-122"/>
            </a:endParaRPr>
          </a:p>
        </p:txBody>
      </p:sp>
      <p:sp>
        <p:nvSpPr>
          <p:cNvPr id="7" name="Footer Placeholder 3"/>
          <p:cNvSpPr>
            <a:spLocks noGrp="1"/>
          </p:cNvSpPr>
          <p:nvPr>
            <p:ph type="ftr" sz="quarter" idx="10"/>
          </p:nvPr>
        </p:nvSpPr>
        <p:spPr/>
        <p:txBody>
          <a:bodyPr/>
          <a:lstStyle/>
          <a:p>
            <a:r>
              <a:rPr lang="en-US" altLang="ja-JP" smtClean="0">
                <a:solidFill>
                  <a:srgbClr val="000000"/>
                </a:solidFill>
                <a:latin typeface="Calibri" pitchFamily="34" charset="0"/>
                <a:cs typeface="Calibri" pitchFamily="34" charset="0"/>
              </a:rPr>
              <a:t>Copyright 2019 FUJITSU SEMICONDUCTOR LIMITED</a:t>
            </a:r>
            <a:endParaRPr lang="en-US" altLang="ja-JP" dirty="0">
              <a:solidFill>
                <a:srgbClr val="000000"/>
              </a:solidFill>
              <a:latin typeface="Calibri" pitchFamily="34" charset="0"/>
              <a:cs typeface="Calibri" pitchFamily="34" charset="0"/>
            </a:endParaRPr>
          </a:p>
        </p:txBody>
      </p:sp>
      <p:sp>
        <p:nvSpPr>
          <p:cNvPr id="8" name="Rounded Rectangle 7"/>
          <p:cNvSpPr/>
          <p:nvPr/>
        </p:nvSpPr>
        <p:spPr bwMode="auto">
          <a:xfrm>
            <a:off x="179512" y="522262"/>
            <a:ext cx="2538096" cy="1883733"/>
          </a:xfrm>
          <a:prstGeom prst="roundRect">
            <a:avLst>
              <a:gd name="adj" fmla="val 6746"/>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2000" b="1" i="0" u="none" strike="noStrike" cap="none" normalizeH="0" baseline="0" dirty="0" smtClean="0">
                <a:ln>
                  <a:noFill/>
                </a:ln>
                <a:solidFill>
                  <a:srgbClr val="000000"/>
                </a:solidFill>
                <a:effectLst/>
                <a:latin typeface="Calibri" pitchFamily="34" charset="0"/>
                <a:ea typeface="ＭＳ Ｐゴシック" charset="-128"/>
                <a:cs typeface="Calibri" pitchFamily="34" charset="0"/>
              </a:rPr>
              <a:t>(V</a:t>
            </a:r>
            <a:r>
              <a:rPr kumimoji="1" lang="en-US" altLang="zh-CN" sz="2000" b="1" i="0" u="none" strike="noStrike" cap="none" normalizeH="0" baseline="0" dirty="0" smtClean="0">
                <a:ln>
                  <a:noFill/>
                </a:ln>
                <a:solidFill>
                  <a:srgbClr val="000000"/>
                </a:solidFill>
                <a:effectLst/>
                <a:latin typeface="Calibri" pitchFamily="34" charset="0"/>
                <a:ea typeface="ＭＳ Ｐゴシック" charset="-128"/>
                <a:cs typeface="Calibri" pitchFamily="34" charset="0"/>
              </a:rPr>
              <a:t>ehicle Control</a:t>
            </a:r>
            <a:r>
              <a:rPr kumimoji="1" lang="en-US" altLang="zh-CN" sz="2000" b="1" i="0" u="none" strike="noStrike" cap="none" normalizeH="0" dirty="0" smtClean="0">
                <a:ln>
                  <a:noFill/>
                </a:ln>
                <a:solidFill>
                  <a:srgbClr val="000000"/>
                </a:solidFill>
                <a:effectLst/>
                <a:latin typeface="Calibri" pitchFamily="34" charset="0"/>
                <a:ea typeface="ＭＳ Ｐゴシック" charset="-128"/>
                <a:cs typeface="Calibri" pitchFamily="34" charset="0"/>
              </a:rPr>
              <a:t> Unit</a:t>
            </a:r>
            <a:r>
              <a:rPr lang="en-US" sz="2000" b="1" dirty="0" smtClean="0">
                <a:solidFill>
                  <a:srgbClr val="000000"/>
                </a:solidFill>
                <a:latin typeface="Calibri" pitchFamily="34" charset="0"/>
                <a:ea typeface="ＭＳ Ｐゴシック" charset="-128"/>
                <a:cs typeface="Calibri" pitchFamily="34" charset="0"/>
              </a:rPr>
              <a:t>)</a:t>
            </a:r>
            <a:endParaRPr lang="en-US" sz="2000" dirty="0" smtClean="0">
              <a:solidFill>
                <a:srgbClr val="000000"/>
              </a:solidFill>
              <a:latin typeface="Calibri" pitchFamily="34" charset="0"/>
              <a:ea typeface="ＭＳ Ｐゴシック" charset="-128"/>
              <a:cs typeface="Calibri" pitchFamily="34" charset="0"/>
            </a:endParaRPr>
          </a:p>
        </p:txBody>
      </p:sp>
      <p:pic>
        <p:nvPicPr>
          <p:cNvPr id="10"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773" y="972244"/>
            <a:ext cx="2239235" cy="1171208"/>
          </a:xfrm>
          <a:prstGeom prst="rect">
            <a:avLst/>
          </a:prstGeom>
        </p:spPr>
      </p:pic>
      <p:pic>
        <p:nvPicPr>
          <p:cNvPr id="11" name="Picture 3" descr="VCU-pic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1513" y="1995849"/>
            <a:ext cx="1155497" cy="371410"/>
          </a:xfrm>
          <a:prstGeom prst="rect">
            <a:avLst/>
          </a:prstGeom>
          <a:noFill/>
          <a:extLst>
            <a:ext uri="{909E8E84-426E-40DD-AFC4-6F175D3DCCD1}">
              <a14:hiddenFill xmlns:a14="http://schemas.microsoft.com/office/drawing/2010/main">
                <a:solidFill>
                  <a:srgbClr val="FFFFFF"/>
                </a:solidFill>
              </a14:hiddenFill>
            </a:ext>
          </a:extLst>
        </p:spPr>
      </p:pic>
      <p:sp>
        <p:nvSpPr>
          <p:cNvPr id="9" name="角丸四角形 1"/>
          <p:cNvSpPr/>
          <p:nvPr/>
        </p:nvSpPr>
        <p:spPr>
          <a:xfrm>
            <a:off x="72008" y="2414533"/>
            <a:ext cx="8964488" cy="2553891"/>
          </a:xfrm>
          <a:prstGeom prst="roundRect">
            <a:avLst/>
          </a:prstGeom>
          <a:ln>
            <a:solidFill>
              <a:srgbClr val="FFC000"/>
            </a:solidFill>
            <a:prstDash val="sysDash"/>
          </a:ln>
        </p:spPr>
        <p:txBody>
          <a:bodyPr wrap="square" rtlCol="0" anchor="ctr">
            <a:spAutoFit/>
          </a:bodyPr>
          <a:lstStyle/>
          <a:p>
            <a:pPr algn="l"/>
            <a:r>
              <a:rPr lang="en-US" altLang="zh-CN" b="1" u="sng" dirty="0" smtClean="0">
                <a:solidFill>
                  <a:srgbClr val="FF0000"/>
                </a:solidFill>
              </a:rPr>
              <a:t>About VCU</a:t>
            </a:r>
          </a:p>
          <a:p>
            <a:pPr algn="l"/>
            <a:r>
              <a:rPr lang="en-US" altLang="zh-CN" dirty="0" smtClean="0"/>
              <a:t>VCU is </a:t>
            </a:r>
            <a:r>
              <a:rPr lang="en-US" altLang="zh-CN" dirty="0"/>
              <a:t>the core controller for the electric and hybrid vehicles. </a:t>
            </a:r>
          </a:p>
          <a:p>
            <a:pPr algn="l"/>
            <a:r>
              <a:rPr lang="en-US" altLang="zh-CN" dirty="0"/>
              <a:t>VCU receives the driver input signals, like pedal inputs, vehicle speed signals, and other inputs, manages the system energy, commands the driver demanded torque, coordinates the motor, battery pack, as well as the conventional powertrain in case of hybrid vehicles, and determines the overall vehicle drivability. </a:t>
            </a:r>
          </a:p>
          <a:p>
            <a:pPr algn="l"/>
            <a:r>
              <a:rPr lang="en-US" altLang="zh-CN" dirty="0"/>
              <a:t>VCU is the master of the vehicle control network, or CAN bus based vehicle control network. </a:t>
            </a:r>
            <a:endParaRPr kumimoji="1" lang="ja-JP" altLang="en-US" b="1" u="sng" dirty="0" smtClean="0">
              <a:solidFill>
                <a:srgbClr val="FF0000"/>
              </a:solidFill>
            </a:endParaRPr>
          </a:p>
        </p:txBody>
      </p:sp>
      <p:sp>
        <p:nvSpPr>
          <p:cNvPr id="2" name="Slide Number Placeholder 1"/>
          <p:cNvSpPr>
            <a:spLocks noGrp="1"/>
          </p:cNvSpPr>
          <p:nvPr>
            <p:ph type="sldNum" sz="quarter" idx="11"/>
          </p:nvPr>
        </p:nvSpPr>
        <p:spPr/>
        <p:txBody>
          <a:bodyPr/>
          <a:lstStyle/>
          <a:p>
            <a:fld id="{C164E814-9446-4CE1-8CA1-AF38C8D6ED9E}" type="slidenum">
              <a:rPr lang="ja-JP" altLang="de-DE" smtClean="0">
                <a:solidFill>
                  <a:srgbClr val="000000"/>
                </a:solidFill>
              </a:rPr>
              <a:pPr/>
              <a:t>12</a:t>
            </a:fld>
            <a:endParaRPr lang="de-DE" altLang="ja-JP">
              <a:solidFill>
                <a:srgbClr val="000000"/>
              </a:solidFill>
            </a:endParaRPr>
          </a:p>
        </p:txBody>
      </p:sp>
    </p:spTree>
    <p:extLst>
      <p:ext uri="{BB962C8B-B14F-4D97-AF65-F5344CB8AC3E}">
        <p14:creationId xmlns:p14="http://schemas.microsoft.com/office/powerpoint/2010/main" val="260395262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What is VCU? </a:t>
            </a:r>
            <a:endParaRPr lang="zh-CN" altLang="en-US" dirty="0"/>
          </a:p>
        </p:txBody>
      </p:sp>
      <p:pic>
        <p:nvPicPr>
          <p:cNvPr id="5122" name="Picture 2" descr="http://www.hirain.com/sites/default/files/2015072719262328588.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1391702"/>
            <a:ext cx="7670803" cy="355631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r>
              <a:rPr lang="en-US" altLang="ja-JP" smtClean="0"/>
              <a:t>Copyright 2019 FUJITSU SEMICONDUCTOR LIMITED</a:t>
            </a:r>
            <a:endParaRPr lang="de-DE" altLang="ja-JP" dirty="0"/>
          </a:p>
        </p:txBody>
      </p:sp>
      <p:sp>
        <p:nvSpPr>
          <p:cNvPr id="5" name="Rectangle 4"/>
          <p:cNvSpPr/>
          <p:nvPr/>
        </p:nvSpPr>
        <p:spPr>
          <a:xfrm>
            <a:off x="2230" y="529105"/>
            <a:ext cx="9141769" cy="1015663"/>
          </a:xfrm>
          <a:prstGeom prst="rect">
            <a:avLst/>
          </a:prstGeom>
        </p:spPr>
        <p:txBody>
          <a:bodyPr wrap="square">
            <a:spAutoFit/>
          </a:bodyPr>
          <a:lstStyle/>
          <a:p>
            <a:pPr marL="285750" indent="-285750" algn="l">
              <a:buFont typeface="Wingdings" pitchFamily="2" charset="2"/>
              <a:buChar char="p"/>
            </a:pPr>
            <a:r>
              <a:rPr kumimoji="0" lang="zh-CN" altLang="zh-CN" sz="2000" dirty="0">
                <a:solidFill>
                  <a:schemeClr val="tx1"/>
                </a:solidFill>
                <a:latin typeface="微软雅黑" panose="020B0503020204020204" pitchFamily="34" charset="-122"/>
                <a:ea typeface="微软雅黑" panose="020B0503020204020204" pitchFamily="34" charset="-122"/>
                <a:cs typeface="宋体" pitchFamily="2" charset="-122"/>
              </a:rPr>
              <a:t>整车控制器是整个新能源汽车的核心控制部件，主要功能是</a:t>
            </a:r>
            <a:r>
              <a:rPr kumimoji="0" lang="zh-CN" altLang="zh-CN" sz="2000" dirty="0">
                <a:solidFill>
                  <a:srgbClr val="FF0000"/>
                </a:solidFill>
                <a:latin typeface="微软雅黑" panose="020B0503020204020204" pitchFamily="34" charset="-122"/>
                <a:ea typeface="微软雅黑" panose="020B0503020204020204" pitchFamily="34" charset="-122"/>
                <a:cs typeface="宋体" pitchFamily="2" charset="-122"/>
              </a:rPr>
              <a:t>解析驾驶员需求</a:t>
            </a:r>
            <a:r>
              <a:rPr kumimoji="0" lang="zh-CN" altLang="zh-CN" sz="2000" dirty="0">
                <a:solidFill>
                  <a:schemeClr val="tx1"/>
                </a:solidFill>
                <a:latin typeface="微软雅黑" panose="020B0503020204020204" pitchFamily="34" charset="-122"/>
                <a:ea typeface="微软雅黑" panose="020B0503020204020204" pitchFamily="34" charset="-122"/>
                <a:cs typeface="宋体" pitchFamily="2" charset="-122"/>
              </a:rPr>
              <a:t>，</a:t>
            </a:r>
            <a:r>
              <a:rPr kumimoji="0" lang="zh-CN" altLang="zh-CN" sz="2000" dirty="0">
                <a:solidFill>
                  <a:srgbClr val="FF0000"/>
                </a:solidFill>
                <a:latin typeface="微软雅黑" panose="020B0503020204020204" pitchFamily="34" charset="-122"/>
                <a:ea typeface="微软雅黑" panose="020B0503020204020204" pitchFamily="34" charset="-122"/>
                <a:cs typeface="宋体" pitchFamily="2" charset="-122"/>
              </a:rPr>
              <a:t>监控汽车行驶状态</a:t>
            </a:r>
            <a:r>
              <a:rPr kumimoji="0" lang="zh-CN" altLang="zh-CN" sz="2000" dirty="0">
                <a:solidFill>
                  <a:schemeClr val="tx1"/>
                </a:solidFill>
                <a:latin typeface="微软雅黑" panose="020B0503020204020204" pitchFamily="34" charset="-122"/>
                <a:ea typeface="微软雅黑" panose="020B0503020204020204" pitchFamily="34" charset="-122"/>
                <a:cs typeface="宋体" pitchFamily="2" charset="-122"/>
              </a:rPr>
              <a:t>，</a:t>
            </a:r>
            <a:r>
              <a:rPr kumimoji="0" lang="zh-CN" altLang="zh-CN" sz="2000" dirty="0">
                <a:solidFill>
                  <a:srgbClr val="FF0000"/>
                </a:solidFill>
                <a:latin typeface="微软雅黑" panose="020B0503020204020204" pitchFamily="34" charset="-122"/>
                <a:ea typeface="微软雅黑" panose="020B0503020204020204" pitchFamily="34" charset="-122"/>
                <a:cs typeface="宋体" pitchFamily="2" charset="-122"/>
              </a:rPr>
              <a:t>协调控制单元</a:t>
            </a:r>
            <a:r>
              <a:rPr kumimoji="0" lang="zh-CN" altLang="zh-CN" sz="2000" dirty="0">
                <a:solidFill>
                  <a:schemeClr val="tx1"/>
                </a:solidFill>
                <a:latin typeface="微软雅黑" panose="020B0503020204020204" pitchFamily="34" charset="-122"/>
                <a:ea typeface="微软雅黑" panose="020B0503020204020204" pitchFamily="34" charset="-122"/>
                <a:cs typeface="宋体" pitchFamily="2" charset="-122"/>
              </a:rPr>
              <a:t>如BMS、MCU、EMS、TCU 等的工作，</a:t>
            </a:r>
            <a:r>
              <a:rPr kumimoji="0" lang="zh-CN" altLang="zh-CN" sz="2000" dirty="0">
                <a:solidFill>
                  <a:srgbClr val="FF0000"/>
                </a:solidFill>
                <a:latin typeface="微软雅黑" panose="020B0503020204020204" pitchFamily="34" charset="-122"/>
                <a:ea typeface="微软雅黑" panose="020B0503020204020204" pitchFamily="34" charset="-122"/>
                <a:cs typeface="宋体" pitchFamily="2" charset="-122"/>
              </a:rPr>
              <a:t>实现整车驱动控制、能量回收控制、附件控制和故障诊断</a:t>
            </a:r>
            <a:r>
              <a:rPr kumimoji="0" lang="zh-CN" altLang="zh-CN" sz="2000" dirty="0">
                <a:solidFill>
                  <a:schemeClr val="tx1"/>
                </a:solidFill>
                <a:latin typeface="微软雅黑" panose="020B0503020204020204" pitchFamily="34" charset="-122"/>
                <a:ea typeface="微软雅黑" panose="020B0503020204020204" pitchFamily="34" charset="-122"/>
                <a:cs typeface="宋体" pitchFamily="2" charset="-122"/>
              </a:rPr>
              <a:t>等功</a:t>
            </a:r>
            <a:r>
              <a:rPr kumimoji="0" lang="zh-CN" altLang="zh-CN" sz="2000" dirty="0" smtClean="0">
                <a:solidFill>
                  <a:schemeClr val="tx1"/>
                </a:solidFill>
                <a:latin typeface="微软雅黑" panose="020B0503020204020204" pitchFamily="34" charset="-122"/>
                <a:ea typeface="微软雅黑" panose="020B0503020204020204" pitchFamily="34" charset="-122"/>
                <a:cs typeface="宋体" pitchFamily="2" charset="-122"/>
              </a:rPr>
              <a:t>能</a:t>
            </a:r>
            <a:r>
              <a:rPr kumimoji="0" lang="en-US" altLang="zh-CN" sz="2000" dirty="0" smtClean="0">
                <a:solidFill>
                  <a:schemeClr val="tx1"/>
                </a:solidFill>
                <a:latin typeface="微软雅黑" panose="020B0503020204020204" pitchFamily="34" charset="-122"/>
                <a:ea typeface="微软雅黑" panose="020B0503020204020204" pitchFamily="34" charset="-122"/>
                <a:cs typeface="宋体" pitchFamily="2" charset="-122"/>
              </a:rPr>
              <a:t>.</a:t>
            </a:r>
            <a:endParaRPr lang="zh-CN" altLang="en-US" sz="2000" dirty="0">
              <a:latin typeface="微软雅黑" panose="020B0503020204020204" pitchFamily="34" charset="-122"/>
              <a:ea typeface="微软雅黑" panose="020B0503020204020204" pitchFamily="34" charset="-122"/>
            </a:endParaRPr>
          </a:p>
        </p:txBody>
      </p:sp>
      <p:sp>
        <p:nvSpPr>
          <p:cNvPr id="3" name="Slide Number Placeholder 2"/>
          <p:cNvSpPr>
            <a:spLocks noGrp="1"/>
          </p:cNvSpPr>
          <p:nvPr>
            <p:ph type="sldNum" sz="quarter" idx="11"/>
          </p:nvPr>
        </p:nvSpPr>
        <p:spPr/>
        <p:txBody>
          <a:bodyPr/>
          <a:lstStyle/>
          <a:p>
            <a:fld id="{F2D920BD-DB3E-494D-830B-EFB4449FB4A4}" type="slidenum">
              <a:rPr lang="ja-JP" altLang="de-DE" smtClean="0">
                <a:solidFill>
                  <a:srgbClr val="000000"/>
                </a:solidFill>
              </a:rPr>
              <a:pPr/>
              <a:t>13</a:t>
            </a:fld>
            <a:endParaRPr lang="de-DE" altLang="ja-JP">
              <a:solidFill>
                <a:srgbClr val="000000"/>
              </a:solidFill>
            </a:endParaRPr>
          </a:p>
        </p:txBody>
      </p:sp>
    </p:spTree>
    <p:extLst>
      <p:ext uri="{BB962C8B-B14F-4D97-AF65-F5344CB8AC3E}">
        <p14:creationId xmlns:p14="http://schemas.microsoft.com/office/powerpoint/2010/main" val="1184695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latin typeface="宋体" pitchFamily="2" charset="-122"/>
                <a:ea typeface="宋体" pitchFamily="2" charset="-122"/>
                <a:cs typeface="Meiryo UI" pitchFamily="50" charset="-128"/>
              </a:rPr>
              <a:t>FRAM</a:t>
            </a:r>
            <a:r>
              <a:rPr lang="zh-CN" altLang="en-US" dirty="0" smtClean="0">
                <a:latin typeface="宋体" pitchFamily="2" charset="-122"/>
                <a:ea typeface="宋体" pitchFamily="2" charset="-122"/>
                <a:cs typeface="Meiryo UI" pitchFamily="50" charset="-128"/>
              </a:rPr>
              <a:t>在整车控制单元</a:t>
            </a:r>
            <a:r>
              <a:rPr lang="en-US" altLang="zh-CN" dirty="0" smtClean="0">
                <a:latin typeface="宋体" pitchFamily="2" charset="-122"/>
                <a:ea typeface="宋体" pitchFamily="2" charset="-122"/>
              </a:rPr>
              <a:t>VCU</a:t>
            </a:r>
            <a:r>
              <a:rPr lang="zh-CN" altLang="en-US" dirty="0" smtClean="0">
                <a:latin typeface="宋体" pitchFamily="2" charset="-122"/>
                <a:ea typeface="宋体" pitchFamily="2" charset="-122"/>
              </a:rPr>
              <a:t>中的应用</a:t>
            </a:r>
            <a:endParaRPr lang="zh-CN" altLang="en-US" dirty="0">
              <a:latin typeface="宋体" pitchFamily="2" charset="-122"/>
              <a:ea typeface="宋体" pitchFamily="2" charset="-122"/>
            </a:endParaRPr>
          </a:p>
        </p:txBody>
      </p:sp>
      <p:sp>
        <p:nvSpPr>
          <p:cNvPr id="6" name="流程图: 过程 8"/>
          <p:cNvSpPr/>
          <p:nvPr/>
        </p:nvSpPr>
        <p:spPr>
          <a:xfrm>
            <a:off x="5298327" y="2129792"/>
            <a:ext cx="1502003" cy="321666"/>
          </a:xfrm>
          <a:prstGeom prst="flowChart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altLang="zh-CN" sz="1400" dirty="0" smtClean="0">
                <a:solidFill>
                  <a:schemeClr val="tx2"/>
                </a:solidFill>
                <a:effectLst/>
                <a:ea typeface="宋体"/>
                <a:cs typeface="Times New Roman"/>
              </a:rPr>
              <a:t>Relay drive</a:t>
            </a:r>
            <a:endParaRPr lang="zh-CN" sz="1400" dirty="0">
              <a:solidFill>
                <a:schemeClr val="tx2"/>
              </a:solidFill>
              <a:effectLst/>
              <a:ea typeface="宋体"/>
              <a:cs typeface="Times New Roman"/>
            </a:endParaRPr>
          </a:p>
        </p:txBody>
      </p:sp>
      <p:sp>
        <p:nvSpPr>
          <p:cNvPr id="7" name="流程图: 过程 3"/>
          <p:cNvSpPr/>
          <p:nvPr/>
        </p:nvSpPr>
        <p:spPr>
          <a:xfrm>
            <a:off x="4106500" y="2145007"/>
            <a:ext cx="792088" cy="1155060"/>
          </a:xfrm>
          <a:prstGeom prst="flowChart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sz="2000" dirty="0">
                <a:solidFill>
                  <a:schemeClr val="tx2"/>
                </a:solidFill>
                <a:effectLst/>
                <a:ea typeface="宋体"/>
                <a:cs typeface="Times New Roman"/>
              </a:rPr>
              <a:t>MCU </a:t>
            </a:r>
            <a:endParaRPr lang="zh-CN" sz="2000" dirty="0">
              <a:solidFill>
                <a:schemeClr val="tx2"/>
              </a:solidFill>
              <a:effectLst/>
              <a:ea typeface="宋体"/>
              <a:cs typeface="Times New Roman"/>
            </a:endParaRPr>
          </a:p>
        </p:txBody>
      </p:sp>
      <p:sp>
        <p:nvSpPr>
          <p:cNvPr id="8" name="流程图: 过程 6"/>
          <p:cNvSpPr/>
          <p:nvPr/>
        </p:nvSpPr>
        <p:spPr>
          <a:xfrm>
            <a:off x="2518836" y="2998492"/>
            <a:ext cx="1180797" cy="623762"/>
          </a:xfrm>
          <a:prstGeom prst="flowChart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altLang="zh-CN" sz="1400" dirty="0" smtClean="0">
                <a:solidFill>
                  <a:schemeClr val="tx2"/>
                </a:solidFill>
                <a:effectLst/>
                <a:ea typeface="宋体"/>
                <a:cs typeface="Times New Roman"/>
              </a:rPr>
              <a:t>Isolated CAN transceiver</a:t>
            </a:r>
            <a:endParaRPr lang="zh-CN" sz="1400" dirty="0">
              <a:solidFill>
                <a:schemeClr val="tx2"/>
              </a:solidFill>
              <a:effectLst/>
              <a:ea typeface="宋体"/>
              <a:cs typeface="Times New Roman"/>
            </a:endParaRPr>
          </a:p>
        </p:txBody>
      </p:sp>
      <p:sp>
        <p:nvSpPr>
          <p:cNvPr id="9" name="流程图: 过程 8"/>
          <p:cNvSpPr/>
          <p:nvPr/>
        </p:nvSpPr>
        <p:spPr>
          <a:xfrm>
            <a:off x="5301664" y="2566557"/>
            <a:ext cx="1502003" cy="275224"/>
          </a:xfrm>
          <a:prstGeom prst="flowChartProcess">
            <a:avLst/>
          </a:prstGeom>
          <a:solidFill>
            <a:srgbClr val="1782D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sz="1400" b="1" dirty="0" smtClean="0">
                <a:solidFill>
                  <a:schemeClr val="tx1"/>
                </a:solidFill>
                <a:effectLst/>
                <a:ea typeface="宋体"/>
                <a:cs typeface="Times New Roman"/>
              </a:rPr>
              <a:t>FRAM</a:t>
            </a:r>
            <a:endParaRPr lang="zh-CN" sz="1400" b="1" dirty="0">
              <a:solidFill>
                <a:schemeClr val="tx1"/>
              </a:solidFill>
              <a:effectLst/>
              <a:ea typeface="宋体"/>
              <a:cs typeface="Times New Roman"/>
            </a:endParaRPr>
          </a:p>
        </p:txBody>
      </p:sp>
      <p:sp>
        <p:nvSpPr>
          <p:cNvPr id="10" name="流程图: 过程 8"/>
          <p:cNvSpPr/>
          <p:nvPr/>
        </p:nvSpPr>
        <p:spPr>
          <a:xfrm>
            <a:off x="5301664" y="2949793"/>
            <a:ext cx="1502003" cy="421481"/>
          </a:xfrm>
          <a:prstGeom prst="flowChart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spcAft>
                <a:spcPts val="0"/>
              </a:spcAft>
            </a:pPr>
            <a:r>
              <a:rPr lang="en-US" altLang="zh-CN" sz="1400" dirty="0">
                <a:solidFill>
                  <a:schemeClr val="tx2"/>
                </a:solidFill>
                <a:ea typeface="宋体"/>
                <a:cs typeface="Times New Roman"/>
              </a:rPr>
              <a:t>Isolated CAN transceiver</a:t>
            </a:r>
            <a:endParaRPr lang="zh-CN" altLang="zh-CN" sz="1400" dirty="0">
              <a:solidFill>
                <a:schemeClr val="tx2"/>
              </a:solidFill>
              <a:ea typeface="宋体"/>
              <a:cs typeface="Times New Roman"/>
            </a:endParaRPr>
          </a:p>
        </p:txBody>
      </p:sp>
      <p:sp>
        <p:nvSpPr>
          <p:cNvPr id="11" name="流程图: 过程 4"/>
          <p:cNvSpPr/>
          <p:nvPr/>
        </p:nvSpPr>
        <p:spPr>
          <a:xfrm>
            <a:off x="2560405" y="2145008"/>
            <a:ext cx="1157943" cy="642766"/>
          </a:xfrm>
          <a:prstGeom prst="flowChart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altLang="zh-CN" sz="1400" dirty="0" smtClean="0">
                <a:solidFill>
                  <a:schemeClr val="tx2"/>
                </a:solidFill>
                <a:ea typeface="宋体"/>
                <a:cs typeface="Times New Roman"/>
              </a:rPr>
              <a:t>Channel switch detection IC</a:t>
            </a:r>
            <a:endParaRPr lang="zh-CN" sz="1400" dirty="0">
              <a:solidFill>
                <a:schemeClr val="tx2"/>
              </a:solidFill>
              <a:effectLst/>
              <a:ea typeface="宋体"/>
              <a:cs typeface="Times New Roman"/>
            </a:endParaRPr>
          </a:p>
        </p:txBody>
      </p:sp>
      <p:cxnSp>
        <p:nvCxnSpPr>
          <p:cNvPr id="13" name="Straight Arrow Connector 12"/>
          <p:cNvCxnSpPr/>
          <p:nvPr/>
        </p:nvCxnSpPr>
        <p:spPr bwMode="auto">
          <a:xfrm flipV="1">
            <a:off x="3746500" y="2571750"/>
            <a:ext cx="360000" cy="1"/>
          </a:xfrm>
          <a:prstGeom prst="straightConnector1">
            <a:avLst/>
          </a:prstGeom>
          <a:gradFill rotWithShape="0">
            <a:gsLst>
              <a:gs pos="0">
                <a:srgbClr val="FFFFFF"/>
              </a:gs>
              <a:gs pos="100000">
                <a:srgbClr val="CACAC7"/>
              </a:gs>
            </a:gsLst>
            <a:lin ang="5400000" scaled="1"/>
          </a:gra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5" name="Straight Arrow Connector 14"/>
          <p:cNvCxnSpPr/>
          <p:nvPr/>
        </p:nvCxnSpPr>
        <p:spPr bwMode="auto">
          <a:xfrm flipV="1">
            <a:off x="3712571" y="3214516"/>
            <a:ext cx="360000" cy="1"/>
          </a:xfrm>
          <a:prstGeom prst="straightConnector1">
            <a:avLst/>
          </a:prstGeom>
          <a:gradFill rotWithShape="0">
            <a:gsLst>
              <a:gs pos="0">
                <a:srgbClr val="FFFFFF"/>
              </a:gs>
              <a:gs pos="100000">
                <a:srgbClr val="CACAC7"/>
              </a:gs>
            </a:gsLst>
            <a:lin ang="5400000" scaled="1"/>
          </a:gradFill>
          <a:ln w="12700"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7" name="Straight Arrow Connector 16"/>
          <p:cNvCxnSpPr/>
          <p:nvPr/>
        </p:nvCxnSpPr>
        <p:spPr bwMode="auto">
          <a:xfrm>
            <a:off x="4920109" y="2696962"/>
            <a:ext cx="360000" cy="0"/>
          </a:xfrm>
          <a:prstGeom prst="straightConnector1">
            <a:avLst/>
          </a:prstGeom>
          <a:gradFill rotWithShape="0">
            <a:gsLst>
              <a:gs pos="0">
                <a:srgbClr val="FFFFFF"/>
              </a:gs>
              <a:gs pos="100000">
                <a:srgbClr val="CACAC7"/>
              </a:gs>
            </a:gsLst>
            <a:lin ang="5400000" scaled="1"/>
          </a:gra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3" name="Straight Arrow Connector 22"/>
          <p:cNvCxnSpPr/>
          <p:nvPr/>
        </p:nvCxnSpPr>
        <p:spPr bwMode="auto">
          <a:xfrm>
            <a:off x="4898588" y="3111809"/>
            <a:ext cx="360000" cy="0"/>
          </a:xfrm>
          <a:prstGeom prst="straightConnector1">
            <a:avLst/>
          </a:prstGeom>
          <a:gradFill rotWithShape="0">
            <a:gsLst>
              <a:gs pos="0">
                <a:srgbClr val="FFFFFF"/>
              </a:gs>
              <a:gs pos="100000">
                <a:srgbClr val="CACAC7"/>
              </a:gs>
            </a:gsLst>
            <a:lin ang="5400000" scaled="1"/>
          </a:gra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4" name="Straight Arrow Connector 23"/>
          <p:cNvCxnSpPr/>
          <p:nvPr/>
        </p:nvCxnSpPr>
        <p:spPr bwMode="auto">
          <a:xfrm flipV="1">
            <a:off x="4931456" y="2301720"/>
            <a:ext cx="360000" cy="1"/>
          </a:xfrm>
          <a:prstGeom prst="straightConnector1">
            <a:avLst/>
          </a:prstGeom>
          <a:gradFill rotWithShape="0">
            <a:gsLst>
              <a:gs pos="0">
                <a:srgbClr val="FFFFFF"/>
              </a:gs>
              <a:gs pos="100000">
                <a:srgbClr val="CACAC7"/>
              </a:gs>
            </a:gsLst>
            <a:lin ang="5400000" scaled="1"/>
          </a:gra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5" name="正方形/長方形 13"/>
          <p:cNvSpPr/>
          <p:nvPr/>
        </p:nvSpPr>
        <p:spPr>
          <a:xfrm>
            <a:off x="467546" y="1851671"/>
            <a:ext cx="1766749" cy="1169551"/>
          </a:xfrm>
          <a:prstGeom prst="rect">
            <a:avLst/>
          </a:prstGeom>
          <a:ln w="6350">
            <a:solidFill>
              <a:schemeClr val="tx1"/>
            </a:solidFill>
          </a:ln>
        </p:spPr>
        <p:txBody>
          <a:bodyPr wrap="square">
            <a:spAutoFit/>
          </a:bodyPr>
          <a:lstStyle/>
          <a:p>
            <a:pPr algn="l"/>
            <a:r>
              <a:rPr lang="en-US" altLang="zh-CN" sz="1400" kern="0" dirty="0" smtClean="0">
                <a:solidFill>
                  <a:schemeClr val="tx1"/>
                </a:solidFill>
                <a:latin typeface="Meiryo UI" pitchFamily="50" charset="-128"/>
                <a:ea typeface="Meiryo UI" pitchFamily="50" charset="-128"/>
                <a:cs typeface="Meiryo UI" pitchFamily="50" charset="-128"/>
              </a:rPr>
              <a:t>Accelerator Pedal</a:t>
            </a:r>
          </a:p>
          <a:p>
            <a:pPr algn="l"/>
            <a:r>
              <a:rPr lang="en-US" altLang="zh-CN" sz="1400" kern="0" dirty="0" smtClean="0">
                <a:solidFill>
                  <a:schemeClr val="tx1"/>
                </a:solidFill>
                <a:latin typeface="Meiryo UI" pitchFamily="50" charset="-128"/>
                <a:ea typeface="Meiryo UI" pitchFamily="50" charset="-128"/>
                <a:cs typeface="Meiryo UI" pitchFamily="50" charset="-128"/>
              </a:rPr>
              <a:t>Brake Pedal</a:t>
            </a:r>
          </a:p>
          <a:p>
            <a:pPr algn="l"/>
            <a:r>
              <a:rPr lang="en-US" altLang="zh-CN" sz="1400" kern="0" dirty="0" smtClean="0">
                <a:solidFill>
                  <a:schemeClr val="tx1"/>
                </a:solidFill>
                <a:latin typeface="Meiryo UI" pitchFamily="50" charset="-128"/>
                <a:ea typeface="Meiryo UI" pitchFamily="50" charset="-128"/>
                <a:cs typeface="Meiryo UI" pitchFamily="50" charset="-128"/>
              </a:rPr>
              <a:t>Mode switch</a:t>
            </a:r>
            <a:endParaRPr lang="en-US" altLang="ja-JP" sz="1400" kern="0" dirty="0" smtClean="0">
              <a:solidFill>
                <a:schemeClr val="tx1"/>
              </a:solidFill>
              <a:latin typeface="Meiryo UI" pitchFamily="50" charset="-128"/>
              <a:ea typeface="Meiryo UI" pitchFamily="50" charset="-128"/>
              <a:cs typeface="Meiryo UI" pitchFamily="50" charset="-128"/>
            </a:endParaRPr>
          </a:p>
          <a:p>
            <a:pPr algn="l"/>
            <a:r>
              <a:rPr lang="en-US" altLang="zh-CN" sz="1400" kern="0" dirty="0" smtClean="0">
                <a:solidFill>
                  <a:schemeClr val="tx1"/>
                </a:solidFill>
                <a:latin typeface="Meiryo UI" pitchFamily="50" charset="-128"/>
                <a:ea typeface="Meiryo UI" pitchFamily="50" charset="-128"/>
                <a:cs typeface="Meiryo UI" pitchFamily="50" charset="-128"/>
              </a:rPr>
              <a:t>Key signal</a:t>
            </a:r>
            <a:endParaRPr lang="en-US" altLang="ja-JP" sz="1400" kern="0" dirty="0" smtClean="0">
              <a:solidFill>
                <a:schemeClr val="tx1"/>
              </a:solidFill>
              <a:latin typeface="Meiryo UI" pitchFamily="50" charset="-128"/>
              <a:ea typeface="Meiryo UI" pitchFamily="50" charset="-128"/>
              <a:cs typeface="Meiryo UI" pitchFamily="50" charset="-128"/>
            </a:endParaRPr>
          </a:p>
          <a:p>
            <a:pPr algn="l"/>
            <a:r>
              <a:rPr lang="en-US" altLang="zh-CN" sz="1400" kern="0" dirty="0" smtClean="0">
                <a:solidFill>
                  <a:schemeClr val="tx1"/>
                </a:solidFill>
                <a:latin typeface="Meiryo UI" pitchFamily="50" charset="-128"/>
                <a:ea typeface="Meiryo UI" pitchFamily="50" charset="-128"/>
                <a:cs typeface="Meiryo UI" pitchFamily="50" charset="-128"/>
              </a:rPr>
              <a:t>Air con switch</a:t>
            </a:r>
            <a:endParaRPr lang="ja-JP" altLang="en-US" sz="1400" dirty="0"/>
          </a:p>
        </p:txBody>
      </p:sp>
      <p:cxnSp>
        <p:nvCxnSpPr>
          <p:cNvPr id="29" name="直線矢印コネクタ 21"/>
          <p:cNvCxnSpPr/>
          <p:nvPr/>
        </p:nvCxnSpPr>
        <p:spPr bwMode="auto">
          <a:xfrm>
            <a:off x="2234332" y="2520396"/>
            <a:ext cx="360000"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0" name="Straight Arrow Connector 29"/>
          <p:cNvCxnSpPr/>
          <p:nvPr/>
        </p:nvCxnSpPr>
        <p:spPr bwMode="auto">
          <a:xfrm>
            <a:off x="6804288" y="3291830"/>
            <a:ext cx="360000" cy="0"/>
          </a:xfrm>
          <a:prstGeom prst="straightConnector1">
            <a:avLst/>
          </a:prstGeom>
          <a:gradFill rotWithShape="0">
            <a:gsLst>
              <a:gs pos="0">
                <a:srgbClr val="FFFFFF"/>
              </a:gs>
              <a:gs pos="100000">
                <a:srgbClr val="CACAC7"/>
              </a:gs>
            </a:gsLst>
            <a:lin ang="5400000" scaled="1"/>
          </a:gra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31" name="TextBox 30"/>
          <p:cNvSpPr txBox="1"/>
          <p:nvPr/>
        </p:nvSpPr>
        <p:spPr>
          <a:xfrm>
            <a:off x="7163704" y="2031689"/>
            <a:ext cx="1944800" cy="923330"/>
          </a:xfrm>
          <a:prstGeom prst="rect">
            <a:avLst/>
          </a:prstGeom>
          <a:noFill/>
          <a:ln w="6350">
            <a:solidFill>
              <a:schemeClr val="tx1"/>
            </a:solidFill>
          </a:ln>
        </p:spPr>
        <p:txBody>
          <a:bodyPr wrap="square" rtlCol="0">
            <a:spAutoFit/>
          </a:bodyPr>
          <a:lstStyle/>
          <a:p>
            <a:pPr algn="l"/>
            <a:r>
              <a:rPr lang="en-US" altLang="zh-CN" dirty="0" smtClean="0"/>
              <a:t>Air con relay</a:t>
            </a:r>
          </a:p>
          <a:p>
            <a:pPr algn="l"/>
            <a:r>
              <a:rPr lang="en-US" altLang="zh-CN" dirty="0" smtClean="0"/>
              <a:t>Water pump relay</a:t>
            </a:r>
          </a:p>
          <a:p>
            <a:pPr algn="l"/>
            <a:r>
              <a:rPr lang="en-US" altLang="zh-CN" dirty="0" smtClean="0"/>
              <a:t>EPS relay</a:t>
            </a:r>
            <a:endParaRPr lang="zh-CN" altLang="en-US" dirty="0"/>
          </a:p>
        </p:txBody>
      </p:sp>
      <p:cxnSp>
        <p:nvCxnSpPr>
          <p:cNvPr id="32" name="Straight Arrow Connector 31"/>
          <p:cNvCxnSpPr/>
          <p:nvPr/>
        </p:nvCxnSpPr>
        <p:spPr bwMode="auto">
          <a:xfrm flipV="1">
            <a:off x="6842844" y="2248878"/>
            <a:ext cx="360000" cy="1"/>
          </a:xfrm>
          <a:prstGeom prst="straightConnector1">
            <a:avLst/>
          </a:prstGeom>
          <a:gradFill rotWithShape="0">
            <a:gsLst>
              <a:gs pos="0">
                <a:srgbClr val="FFFFFF"/>
              </a:gs>
              <a:gs pos="100000">
                <a:srgbClr val="CACAC7"/>
              </a:gs>
            </a:gsLst>
            <a:lin ang="5400000" scaled="1"/>
          </a:gra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33" name="TextBox 32"/>
          <p:cNvSpPr txBox="1"/>
          <p:nvPr/>
        </p:nvSpPr>
        <p:spPr>
          <a:xfrm>
            <a:off x="3861501" y="1603900"/>
            <a:ext cx="1440160" cy="369332"/>
          </a:xfrm>
          <a:prstGeom prst="rect">
            <a:avLst/>
          </a:prstGeom>
          <a:noFill/>
          <a:ln w="6350">
            <a:solidFill>
              <a:schemeClr val="tx1"/>
            </a:solidFill>
          </a:ln>
        </p:spPr>
        <p:txBody>
          <a:bodyPr wrap="square" rtlCol="0">
            <a:spAutoFit/>
          </a:bodyPr>
          <a:lstStyle/>
          <a:p>
            <a:r>
              <a:rPr lang="en-US" altLang="zh-CN" dirty="0" smtClean="0"/>
              <a:t>CAN SBC</a:t>
            </a:r>
            <a:endParaRPr lang="zh-CN" altLang="en-US" dirty="0"/>
          </a:p>
        </p:txBody>
      </p:sp>
      <p:sp>
        <p:nvSpPr>
          <p:cNvPr id="34" name="TextBox 33"/>
          <p:cNvSpPr txBox="1"/>
          <p:nvPr/>
        </p:nvSpPr>
        <p:spPr>
          <a:xfrm>
            <a:off x="6770796" y="1347615"/>
            <a:ext cx="1296104" cy="646331"/>
          </a:xfrm>
          <a:prstGeom prst="rect">
            <a:avLst/>
          </a:prstGeom>
          <a:noFill/>
          <a:ln w="6350">
            <a:solidFill>
              <a:schemeClr val="tx1"/>
            </a:solidFill>
          </a:ln>
        </p:spPr>
        <p:txBody>
          <a:bodyPr wrap="square" rtlCol="0">
            <a:spAutoFit/>
          </a:bodyPr>
          <a:lstStyle/>
          <a:p>
            <a:r>
              <a:rPr lang="en-US" altLang="zh-CN" dirty="0" smtClean="0"/>
              <a:t>Diagnostic</a:t>
            </a:r>
          </a:p>
          <a:p>
            <a:r>
              <a:rPr lang="en-US" altLang="zh-CN" dirty="0" smtClean="0"/>
              <a:t>Calibration</a:t>
            </a:r>
            <a:endParaRPr lang="zh-CN" altLang="en-US" dirty="0"/>
          </a:p>
        </p:txBody>
      </p:sp>
      <p:sp>
        <p:nvSpPr>
          <p:cNvPr id="35" name="TextBox 34"/>
          <p:cNvSpPr txBox="1"/>
          <p:nvPr/>
        </p:nvSpPr>
        <p:spPr>
          <a:xfrm>
            <a:off x="7164288" y="2966630"/>
            <a:ext cx="1368152" cy="1477328"/>
          </a:xfrm>
          <a:prstGeom prst="rect">
            <a:avLst/>
          </a:prstGeom>
          <a:noFill/>
          <a:ln w="6350">
            <a:solidFill>
              <a:schemeClr val="tx1"/>
            </a:solidFill>
          </a:ln>
        </p:spPr>
        <p:txBody>
          <a:bodyPr wrap="square" rtlCol="0">
            <a:spAutoFit/>
          </a:bodyPr>
          <a:lstStyle/>
          <a:p>
            <a:pPr algn="l"/>
            <a:r>
              <a:rPr lang="en-US" altLang="zh-CN" dirty="0" smtClean="0"/>
              <a:t>DC/DC</a:t>
            </a:r>
          </a:p>
          <a:p>
            <a:pPr algn="l"/>
            <a:r>
              <a:rPr lang="en-US" altLang="zh-CN" dirty="0" smtClean="0"/>
              <a:t>ABS/ESC</a:t>
            </a:r>
          </a:p>
          <a:p>
            <a:pPr algn="l"/>
            <a:r>
              <a:rPr lang="en-US" altLang="zh-CN" dirty="0" smtClean="0"/>
              <a:t>EMS</a:t>
            </a:r>
          </a:p>
          <a:p>
            <a:pPr algn="l"/>
            <a:r>
              <a:rPr lang="en-US" altLang="zh-CN" dirty="0" smtClean="0"/>
              <a:t>MCU</a:t>
            </a:r>
          </a:p>
          <a:p>
            <a:pPr algn="l"/>
            <a:r>
              <a:rPr lang="en-US" altLang="zh-CN" dirty="0" smtClean="0"/>
              <a:t>BMS</a:t>
            </a:r>
            <a:endParaRPr lang="zh-CN" altLang="en-US" dirty="0"/>
          </a:p>
        </p:txBody>
      </p:sp>
      <p:sp>
        <p:nvSpPr>
          <p:cNvPr id="36" name="TextBox 35"/>
          <p:cNvSpPr txBox="1"/>
          <p:nvPr/>
        </p:nvSpPr>
        <p:spPr>
          <a:xfrm>
            <a:off x="866143" y="3160588"/>
            <a:ext cx="1315701" cy="923330"/>
          </a:xfrm>
          <a:prstGeom prst="rect">
            <a:avLst/>
          </a:prstGeom>
          <a:noFill/>
          <a:ln w="6350">
            <a:solidFill>
              <a:schemeClr val="tx1"/>
            </a:solidFill>
          </a:ln>
        </p:spPr>
        <p:txBody>
          <a:bodyPr wrap="square" rtlCol="0">
            <a:spAutoFit/>
          </a:bodyPr>
          <a:lstStyle/>
          <a:p>
            <a:pPr algn="l"/>
            <a:r>
              <a:rPr lang="en-US" altLang="zh-CN" dirty="0" smtClean="0"/>
              <a:t>Air con</a:t>
            </a:r>
          </a:p>
          <a:p>
            <a:pPr algn="l"/>
            <a:r>
              <a:rPr lang="en-US" altLang="zh-CN" dirty="0" smtClean="0"/>
              <a:t>console</a:t>
            </a:r>
          </a:p>
          <a:p>
            <a:pPr algn="l"/>
            <a:r>
              <a:rPr lang="en-US" altLang="zh-CN" dirty="0" smtClean="0"/>
              <a:t>dashboard</a:t>
            </a:r>
            <a:endParaRPr lang="zh-CN" altLang="en-US" dirty="0"/>
          </a:p>
        </p:txBody>
      </p:sp>
      <p:cxnSp>
        <p:nvCxnSpPr>
          <p:cNvPr id="38" name="Straight Arrow Connector 37"/>
          <p:cNvCxnSpPr>
            <a:stCxn id="33" idx="2"/>
          </p:cNvCxnSpPr>
          <p:nvPr/>
        </p:nvCxnSpPr>
        <p:spPr bwMode="auto">
          <a:xfrm>
            <a:off x="4581581" y="1973232"/>
            <a:ext cx="0" cy="171776"/>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triangle" w="med" len="med"/>
            <a:tailEnd type="triangle"/>
          </a:ln>
          <a:effectLst/>
        </p:spPr>
      </p:cxnSp>
      <p:cxnSp>
        <p:nvCxnSpPr>
          <p:cNvPr id="39" name="Straight Arrow Connector 38"/>
          <p:cNvCxnSpPr/>
          <p:nvPr/>
        </p:nvCxnSpPr>
        <p:spPr bwMode="auto">
          <a:xfrm flipV="1">
            <a:off x="5330636" y="1742401"/>
            <a:ext cx="1440200" cy="2"/>
          </a:xfrm>
          <a:prstGeom prst="straightConnector1">
            <a:avLst/>
          </a:prstGeom>
          <a:gradFill rotWithShape="0">
            <a:gsLst>
              <a:gs pos="0">
                <a:srgbClr val="FFFFFF"/>
              </a:gs>
              <a:gs pos="100000">
                <a:srgbClr val="CACAC7"/>
              </a:gs>
            </a:gsLst>
            <a:lin ang="5400000" scaled="1"/>
          </a:gradFill>
          <a:ln w="12700"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41" name="Straight Arrow Connector 40"/>
          <p:cNvCxnSpPr/>
          <p:nvPr/>
        </p:nvCxnSpPr>
        <p:spPr bwMode="auto">
          <a:xfrm flipV="1">
            <a:off x="2162324" y="3291830"/>
            <a:ext cx="360000" cy="1"/>
          </a:xfrm>
          <a:prstGeom prst="straightConnector1">
            <a:avLst/>
          </a:prstGeom>
          <a:gradFill rotWithShape="0">
            <a:gsLst>
              <a:gs pos="0">
                <a:srgbClr val="FFFFFF"/>
              </a:gs>
              <a:gs pos="100000">
                <a:srgbClr val="CACAC7"/>
              </a:gs>
            </a:gsLst>
            <a:lin ang="5400000" scaled="1"/>
          </a:gradFill>
          <a:ln w="12700"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43" name="コンテンツ プレースホルダー 2"/>
          <p:cNvSpPr txBox="1">
            <a:spLocks/>
          </p:cNvSpPr>
          <p:nvPr/>
        </p:nvSpPr>
        <p:spPr>
          <a:xfrm>
            <a:off x="107504" y="544116"/>
            <a:ext cx="9001000" cy="1217545"/>
          </a:xfrm>
          <a:prstGeom prst="rect">
            <a:avLst/>
          </a:prstGeom>
        </p:spPr>
        <p:txBody>
          <a:bodyPr/>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ＭＳ Ｐゴシック" pitchFamily="50" charset="-128"/>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ＭＳ Ｐゴシック" pitchFamily="50" charset="-128"/>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ＭＳ Ｐゴシック" pitchFamily="50" charset="-128"/>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ＭＳ Ｐゴシック" pitchFamily="50" charset="-128"/>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ＭＳ Ｐゴシック" pitchFamily="50" charset="-128"/>
              </a:defRPr>
            </a:lvl5pPr>
            <a:lvl6pPr marL="2762250" indent="365125" algn="l" defTabSz="457200" rtl="0" fontAlgn="base">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3"/>
              </a:buBlip>
              <a:defRPr kumimoji="1" sz="2000">
                <a:solidFill>
                  <a:srgbClr val="000000"/>
                </a:solidFill>
                <a:latin typeface="+mn-lt"/>
                <a:ea typeface="+mn-ea"/>
                <a:cs typeface="+mn-cs"/>
              </a:defRPr>
            </a:lvl9pPr>
          </a:lstStyle>
          <a:p>
            <a:r>
              <a:rPr lang="en-US" altLang="ja-JP" sz="2000" kern="0" dirty="0" smtClean="0">
                <a:solidFill>
                  <a:schemeClr val="tx1"/>
                </a:solidFill>
                <a:latin typeface="微软雅黑" panose="020B0503020204020204" pitchFamily="34" charset="-122"/>
                <a:ea typeface="微软雅黑" panose="020B0503020204020204" pitchFamily="34" charset="-122"/>
                <a:cs typeface="Meiryo UI" pitchFamily="50" charset="-128"/>
              </a:rPr>
              <a:t>Why FRAM?</a:t>
            </a:r>
            <a:r>
              <a:rPr lang="en-US" altLang="zh-CN" sz="2000" kern="0" dirty="0" smtClean="0">
                <a:solidFill>
                  <a:schemeClr val="tx1"/>
                </a:solidFill>
                <a:latin typeface="微软雅黑" panose="020B0503020204020204" pitchFamily="34" charset="-122"/>
                <a:ea typeface="微软雅黑" panose="020B0503020204020204" pitchFamily="34" charset="-122"/>
                <a:cs typeface="Meiryo UI" pitchFamily="50" charset="-128"/>
              </a:rPr>
              <a:t>-</a:t>
            </a:r>
            <a:r>
              <a:rPr lang="zh-CN" altLang="en-US" sz="20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高烧写耐久性，告诉写入操作</a:t>
            </a:r>
            <a:endParaRPr lang="en-US" altLang="ja-JP" sz="2000" b="1" kern="0" dirty="0" smtClean="0">
              <a:solidFill>
                <a:srgbClr val="FF0000"/>
              </a:solidFill>
              <a:latin typeface="微软雅黑" panose="020B0503020204020204" pitchFamily="34" charset="-122"/>
              <a:ea typeface="微软雅黑" panose="020B0503020204020204" pitchFamily="34" charset="-122"/>
              <a:cs typeface="Meiryo UI" pitchFamily="50" charset="-128"/>
            </a:endParaRPr>
          </a:p>
          <a:p>
            <a:pPr lvl="1"/>
            <a:r>
              <a:rPr lang="zh-CN" altLang="en-US" sz="1800" dirty="0">
                <a:latin typeface="微软雅黑" panose="020B0503020204020204" pitchFamily="34" charset="-122"/>
                <a:ea typeface="微软雅黑" panose="020B0503020204020204" pitchFamily="34" charset="-122"/>
              </a:rPr>
              <a:t>系统需要以每秒一次的频</a:t>
            </a:r>
            <a:r>
              <a:rPr lang="zh-CN" altLang="en-US" sz="1800" dirty="0" smtClean="0">
                <a:latin typeface="微软雅黑" panose="020B0503020204020204" pitchFamily="34" charset="-122"/>
                <a:ea typeface="微软雅黑" panose="020B0503020204020204" pitchFamily="34" charset="-122"/>
              </a:rPr>
              <a:t>率去</a:t>
            </a:r>
            <a:r>
              <a:rPr lang="zh-CN" altLang="en-US" sz="1800" dirty="0" smtClean="0">
                <a:solidFill>
                  <a:srgbClr val="FF0000"/>
                </a:solidFill>
                <a:latin typeface="微软雅黑" panose="020B0503020204020204" pitchFamily="34" charset="-122"/>
                <a:ea typeface="微软雅黑" panose="020B0503020204020204" pitchFamily="34" charset="-122"/>
              </a:rPr>
              <a:t>实时记</a:t>
            </a:r>
            <a:r>
              <a:rPr lang="zh-CN" altLang="en-US" sz="1800" dirty="0">
                <a:solidFill>
                  <a:srgbClr val="FF0000"/>
                </a:solidFill>
                <a:latin typeface="微软雅黑" panose="020B0503020204020204" pitchFamily="34" charset="-122"/>
                <a:ea typeface="微软雅黑" panose="020B0503020204020204" pitchFamily="34" charset="-122"/>
              </a:rPr>
              <a:t>录</a:t>
            </a:r>
            <a:r>
              <a:rPr lang="zh-CN" altLang="en-US" sz="1800" dirty="0">
                <a:latin typeface="微软雅黑" panose="020B0503020204020204" pitchFamily="34" charset="-122"/>
                <a:ea typeface="微软雅黑" panose="020B0503020204020204" pitchFamily="34" charset="-122"/>
              </a:rPr>
              <a:t>汽车行驶的当前状态和发生</a:t>
            </a:r>
            <a:r>
              <a:rPr lang="zh-CN" altLang="en-US" sz="1800" dirty="0">
                <a:solidFill>
                  <a:srgbClr val="FF0000"/>
                </a:solidFill>
                <a:latin typeface="微软雅黑" panose="020B0503020204020204" pitchFamily="34" charset="-122"/>
                <a:ea typeface="微软雅黑" panose="020B0503020204020204" pitchFamily="34" charset="-122"/>
              </a:rPr>
              <a:t>故障时的变速器挡位，加速状况，刹车和输出扭矩</a:t>
            </a:r>
            <a:r>
              <a:rPr lang="zh-CN" altLang="en-US" sz="1800" dirty="0">
                <a:latin typeface="微软雅黑" panose="020B0503020204020204" pitchFamily="34" charset="-122"/>
                <a:ea typeface="微软雅黑" panose="020B0503020204020204" pitchFamily="34" charset="-122"/>
              </a:rPr>
              <a:t>等信</a:t>
            </a:r>
            <a:r>
              <a:rPr lang="zh-CN" altLang="en-US" sz="1800" dirty="0" smtClean="0">
                <a:latin typeface="微软雅黑" panose="020B0503020204020204" pitchFamily="34" charset="-122"/>
                <a:ea typeface="微软雅黑" panose="020B0503020204020204" pitchFamily="34" charset="-122"/>
              </a:rPr>
              <a:t>息。</a:t>
            </a:r>
            <a:endParaRPr lang="en-US" altLang="zh-CN" sz="1800" dirty="0" smtClean="0">
              <a:latin typeface="微软雅黑" panose="020B0503020204020204" pitchFamily="34" charset="-122"/>
              <a:ea typeface="微软雅黑" panose="020B0503020204020204" pitchFamily="34" charset="-122"/>
            </a:endParaRPr>
          </a:p>
          <a:p>
            <a:r>
              <a:rPr lang="en-US" altLang="ja-JP" sz="2000" kern="0" dirty="0" smtClean="0">
                <a:solidFill>
                  <a:schemeClr val="tx1"/>
                </a:solidFill>
                <a:latin typeface="微软雅黑" panose="020B0503020204020204" pitchFamily="34" charset="-122"/>
                <a:ea typeface="微软雅黑" panose="020B0503020204020204" pitchFamily="34" charset="-122"/>
                <a:cs typeface="Meiryo UI" pitchFamily="50" charset="-128"/>
              </a:rPr>
              <a:t>Block diagram</a:t>
            </a:r>
          </a:p>
          <a:p>
            <a:endParaRPr lang="en-US" altLang="ja-JP" sz="2000" kern="0" dirty="0" smtClean="0">
              <a:solidFill>
                <a:schemeClr val="tx1"/>
              </a:solidFill>
              <a:latin typeface="微软雅黑" panose="020B0503020204020204" pitchFamily="34" charset="-122"/>
              <a:ea typeface="微软雅黑" panose="020B0503020204020204" pitchFamily="34" charset="-122"/>
              <a:cs typeface="Meiryo UI" pitchFamily="50" charset="-128"/>
            </a:endParaRPr>
          </a:p>
          <a:p>
            <a:endParaRPr lang="en-US" altLang="ja-JP" sz="2000" kern="0" dirty="0">
              <a:solidFill>
                <a:schemeClr val="tx1"/>
              </a:solidFill>
              <a:latin typeface="微软雅黑" panose="020B0503020204020204" pitchFamily="34" charset="-122"/>
              <a:ea typeface="微软雅黑" panose="020B0503020204020204" pitchFamily="34" charset="-122"/>
              <a:cs typeface="Meiryo UI" pitchFamily="50" charset="-128"/>
            </a:endParaRPr>
          </a:p>
          <a:p>
            <a:endParaRPr lang="en-US" altLang="ja-JP" sz="2000" kern="0" dirty="0" smtClean="0">
              <a:solidFill>
                <a:schemeClr val="tx1"/>
              </a:solidFill>
              <a:latin typeface="微软雅黑" panose="020B0503020204020204" pitchFamily="34" charset="-122"/>
              <a:ea typeface="微软雅黑" panose="020B0503020204020204" pitchFamily="34" charset="-122"/>
              <a:cs typeface="Meiryo UI" pitchFamily="50" charset="-128"/>
            </a:endParaRPr>
          </a:p>
          <a:p>
            <a:endParaRPr lang="en-US" altLang="ja-JP" sz="2000" kern="0" dirty="0">
              <a:solidFill>
                <a:schemeClr val="tx1"/>
              </a:solidFill>
              <a:latin typeface="微软雅黑" panose="020B0503020204020204" pitchFamily="34" charset="-122"/>
              <a:ea typeface="微软雅黑" panose="020B0503020204020204" pitchFamily="34" charset="-122"/>
              <a:cs typeface="Meiryo UI" pitchFamily="50" charset="-128"/>
            </a:endParaRPr>
          </a:p>
          <a:p>
            <a:endParaRPr lang="en-US" altLang="ja-JP" sz="2000" kern="0" dirty="0" smtClean="0">
              <a:solidFill>
                <a:schemeClr val="tx1"/>
              </a:solidFill>
              <a:latin typeface="微软雅黑" panose="020B0503020204020204" pitchFamily="34" charset="-122"/>
              <a:ea typeface="微软雅黑" panose="020B0503020204020204" pitchFamily="34" charset="-122"/>
              <a:cs typeface="Meiryo UI" pitchFamily="50" charset="-128"/>
            </a:endParaRPr>
          </a:p>
          <a:p>
            <a:endParaRPr lang="en-US" altLang="ja-JP" sz="2000" kern="0" dirty="0">
              <a:solidFill>
                <a:schemeClr val="tx1"/>
              </a:solidFill>
              <a:latin typeface="微软雅黑" panose="020B0503020204020204" pitchFamily="34" charset="-122"/>
              <a:ea typeface="微软雅黑" panose="020B0503020204020204" pitchFamily="34" charset="-122"/>
              <a:cs typeface="Meiryo UI" pitchFamily="50" charset="-128"/>
            </a:endParaRPr>
          </a:p>
          <a:p>
            <a:endParaRPr lang="en-US" altLang="ja-JP" sz="2000" kern="0" dirty="0" smtClean="0">
              <a:solidFill>
                <a:schemeClr val="tx1"/>
              </a:solidFill>
              <a:latin typeface="微软雅黑" panose="020B0503020204020204" pitchFamily="34" charset="-122"/>
              <a:ea typeface="微软雅黑" panose="020B0503020204020204" pitchFamily="34" charset="-122"/>
              <a:cs typeface="Meiryo UI" pitchFamily="50" charset="-128"/>
            </a:endParaRPr>
          </a:p>
          <a:p>
            <a:endParaRPr lang="en-US" altLang="ja-JP" sz="2000" kern="0" dirty="0">
              <a:solidFill>
                <a:schemeClr val="tx1"/>
              </a:solidFill>
              <a:latin typeface="微软雅黑" panose="020B0503020204020204" pitchFamily="34" charset="-122"/>
              <a:ea typeface="微软雅黑" panose="020B0503020204020204" pitchFamily="34" charset="-122"/>
              <a:cs typeface="Meiryo UI" pitchFamily="50" charset="-128"/>
            </a:endParaRPr>
          </a:p>
          <a:p>
            <a:endParaRPr lang="en-US" altLang="ja-JP" sz="2000" kern="0" dirty="0" smtClean="0">
              <a:solidFill>
                <a:schemeClr val="tx1"/>
              </a:solidFill>
              <a:latin typeface="微软雅黑" panose="020B0503020204020204" pitchFamily="34" charset="-122"/>
              <a:ea typeface="微软雅黑" panose="020B0503020204020204" pitchFamily="34" charset="-122"/>
              <a:cs typeface="Meiryo UI" pitchFamily="50" charset="-128"/>
            </a:endParaRPr>
          </a:p>
          <a:p>
            <a:r>
              <a:rPr lang="en-US" altLang="ja-JP" sz="2000" kern="0" dirty="0" smtClean="0">
                <a:solidFill>
                  <a:schemeClr val="tx1"/>
                </a:solidFill>
                <a:latin typeface="微软雅黑" panose="020B0503020204020204" pitchFamily="34" charset="-122"/>
                <a:ea typeface="微软雅黑" panose="020B0503020204020204" pitchFamily="34" charset="-122"/>
                <a:cs typeface="Meiryo UI" pitchFamily="50" charset="-128"/>
              </a:rPr>
              <a:t>Business information</a:t>
            </a:r>
          </a:p>
          <a:p>
            <a:pPr lvl="1"/>
            <a:r>
              <a:rPr lang="zh-CN" altLang="en-US" sz="16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中国的新能源汽车和低速代步车开始使用</a:t>
            </a:r>
            <a:r>
              <a:rPr lang="en-US" altLang="ja-JP" sz="16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64Kbit SPI FRAM</a:t>
            </a:r>
            <a:r>
              <a:rPr lang="en-US" altLang="ja-JP" sz="1600" b="1" kern="0" dirty="0">
                <a:solidFill>
                  <a:srgbClr val="FF0000"/>
                </a:solidFill>
                <a:latin typeface="微软雅黑" panose="020B0503020204020204" pitchFamily="34" charset="-122"/>
                <a:ea typeface="微软雅黑" panose="020B0503020204020204" pitchFamily="34" charset="-122"/>
                <a:cs typeface="Meiryo UI" pitchFamily="50" charset="-128"/>
              </a:rPr>
              <a:t>.</a:t>
            </a:r>
            <a:endParaRPr lang="en-US" altLang="ja-JP" sz="1600" b="1" kern="0" dirty="0" smtClean="0">
              <a:solidFill>
                <a:srgbClr val="FF0000"/>
              </a:solidFill>
              <a:latin typeface="微软雅黑" panose="020B0503020204020204" pitchFamily="34" charset="-122"/>
              <a:ea typeface="微软雅黑" panose="020B0503020204020204" pitchFamily="34" charset="-122"/>
              <a:cs typeface="Meiryo UI" pitchFamily="50" charset="-128"/>
            </a:endParaRPr>
          </a:p>
          <a:p>
            <a:pPr lvl="1"/>
            <a:endParaRPr lang="en-US" altLang="ja-JP" sz="1800" kern="0" dirty="0" smtClean="0">
              <a:solidFill>
                <a:schemeClr val="tx1"/>
              </a:solidFill>
              <a:latin typeface="微软雅黑" panose="020B0503020204020204" pitchFamily="34" charset="-122"/>
              <a:ea typeface="微软雅黑" panose="020B0503020204020204" pitchFamily="34" charset="-122"/>
              <a:cs typeface="Meiryo UI" pitchFamily="50" charset="-128"/>
            </a:endParaRPr>
          </a:p>
        </p:txBody>
      </p:sp>
      <p:pic>
        <p:nvPicPr>
          <p:cNvPr id="45" name="Picture 3" descr="VCU-pic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2572" y="3519590"/>
            <a:ext cx="1155497" cy="37141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3" name="Slide Number Placeholder 2"/>
          <p:cNvSpPr>
            <a:spLocks noGrp="1"/>
          </p:cNvSpPr>
          <p:nvPr>
            <p:ph type="sldNum" sz="quarter" idx="11"/>
          </p:nvPr>
        </p:nvSpPr>
        <p:spPr/>
        <p:txBody>
          <a:bodyPr/>
          <a:lstStyle/>
          <a:p>
            <a:fld id="{F2D920BD-DB3E-494D-830B-EFB4449FB4A4}" type="slidenum">
              <a:rPr lang="ja-JP" altLang="de-DE" smtClean="0">
                <a:solidFill>
                  <a:srgbClr val="000000"/>
                </a:solidFill>
              </a:rPr>
              <a:pPr/>
              <a:t>14</a:t>
            </a:fld>
            <a:endParaRPr lang="de-DE" altLang="ja-JP">
              <a:solidFill>
                <a:srgbClr val="000000"/>
              </a:solidFill>
            </a:endParaRPr>
          </a:p>
        </p:txBody>
      </p:sp>
    </p:spTree>
    <p:extLst>
      <p:ext uri="{BB962C8B-B14F-4D97-AF65-F5344CB8AC3E}">
        <p14:creationId xmlns:p14="http://schemas.microsoft.com/office/powerpoint/2010/main" val="800757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07504" y="-1191"/>
            <a:ext cx="7858125" cy="520304"/>
          </a:xfrm>
        </p:spPr>
        <p:txBody>
          <a:bodyPr/>
          <a:lstStyle/>
          <a:p>
            <a:r>
              <a:rPr lang="en-US" altLang="ja-JP" dirty="0" smtClean="0"/>
              <a:t>T-BOX/TCU</a:t>
            </a:r>
            <a:endParaRPr kumimoji="1" lang="ja-JP" altLang="en-US" dirty="0"/>
          </a:p>
        </p:txBody>
      </p:sp>
      <p:sp>
        <p:nvSpPr>
          <p:cNvPr id="8" name="Rounded Rectangle 7"/>
          <p:cNvSpPr/>
          <p:nvPr/>
        </p:nvSpPr>
        <p:spPr bwMode="auto">
          <a:xfrm>
            <a:off x="179512" y="569451"/>
            <a:ext cx="2450516" cy="1786276"/>
          </a:xfrm>
          <a:prstGeom prst="roundRect">
            <a:avLst>
              <a:gd name="adj" fmla="val 6746"/>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kumimoji="1" lang="en-US" sz="1600" b="1" i="0" u="none" strike="noStrike" cap="none" normalizeH="0" baseline="0" dirty="0" smtClean="0">
                <a:ln>
                  <a:noFill/>
                </a:ln>
                <a:solidFill>
                  <a:srgbClr val="000000"/>
                </a:solidFill>
                <a:effectLst/>
                <a:latin typeface="Calibri" pitchFamily="34" charset="0"/>
                <a:ea typeface="ＭＳ Ｐゴシック" charset="-128"/>
                <a:cs typeface="Calibri" pitchFamily="34" charset="0"/>
              </a:rPr>
              <a:t>T-BOX(</a:t>
            </a:r>
            <a:r>
              <a:rPr lang="en-US" altLang="zh-CN" sz="1600" b="1" dirty="0">
                <a:solidFill>
                  <a:srgbClr val="000000"/>
                </a:solidFill>
                <a:latin typeface="Calibri" pitchFamily="34" charset="0"/>
                <a:ea typeface="ＭＳ Ｐゴシック" charset="-128"/>
                <a:cs typeface="Calibri" pitchFamily="34" charset="0"/>
              </a:rPr>
              <a:t>Telematics –</a:t>
            </a:r>
            <a:r>
              <a:rPr lang="en-US" altLang="zh-CN" sz="1600" b="1" dirty="0" smtClean="0">
                <a:solidFill>
                  <a:srgbClr val="000000"/>
                </a:solidFill>
                <a:latin typeface="Calibri" pitchFamily="34" charset="0"/>
                <a:ea typeface="ＭＳ Ｐゴシック" charset="-128"/>
                <a:cs typeface="Calibri" pitchFamily="34" charset="0"/>
              </a:rPr>
              <a:t>BOX)</a:t>
            </a:r>
          </a:p>
          <a:p>
            <a:r>
              <a:rPr kumimoji="1" lang="en-US" sz="1600" b="1" i="0" u="none" strike="noStrike" cap="none" normalizeH="0" baseline="0" dirty="0" smtClean="0">
                <a:ln>
                  <a:noFill/>
                </a:ln>
                <a:solidFill>
                  <a:srgbClr val="000000"/>
                </a:solidFill>
                <a:effectLst/>
                <a:latin typeface="Calibri" pitchFamily="34" charset="0"/>
                <a:ea typeface="ＭＳ Ｐゴシック" charset="-128"/>
                <a:cs typeface="Calibri" pitchFamily="34" charset="0"/>
              </a:rPr>
              <a:t>TCU(</a:t>
            </a:r>
            <a:r>
              <a:rPr kumimoji="1" lang="en-US" altLang="zh-CN" sz="1600" b="1" i="0" u="none" strike="noStrike" cap="none" normalizeH="0" baseline="0" dirty="0" smtClean="0">
                <a:ln>
                  <a:noFill/>
                </a:ln>
                <a:solidFill>
                  <a:srgbClr val="000000"/>
                </a:solidFill>
                <a:effectLst/>
                <a:latin typeface="Calibri" pitchFamily="34" charset="0"/>
                <a:ea typeface="ＭＳ Ｐゴシック" charset="-128"/>
                <a:cs typeface="Calibri" pitchFamily="34" charset="0"/>
              </a:rPr>
              <a:t>Telematics-Control</a:t>
            </a:r>
            <a:r>
              <a:rPr kumimoji="1" lang="en-US" altLang="zh-CN" sz="1600" b="1" i="0" u="none" strike="noStrike" cap="none" normalizeH="0" dirty="0" smtClean="0">
                <a:ln>
                  <a:noFill/>
                </a:ln>
                <a:solidFill>
                  <a:srgbClr val="000000"/>
                </a:solidFill>
                <a:effectLst/>
                <a:latin typeface="Calibri" pitchFamily="34" charset="0"/>
                <a:ea typeface="ＭＳ Ｐゴシック" charset="-128"/>
                <a:cs typeface="Calibri" pitchFamily="34" charset="0"/>
              </a:rPr>
              <a:t> Unit</a:t>
            </a:r>
            <a:r>
              <a:rPr lang="en-US" sz="1600" b="1" dirty="0" smtClean="0">
                <a:solidFill>
                  <a:srgbClr val="000000"/>
                </a:solidFill>
                <a:latin typeface="Calibri" pitchFamily="34" charset="0"/>
                <a:ea typeface="ＭＳ Ｐゴシック" charset="-128"/>
                <a:cs typeface="Calibri" pitchFamily="34" charset="0"/>
              </a:rPr>
              <a:t>)</a:t>
            </a:r>
            <a:endParaRPr lang="en-US" sz="1600" dirty="0" smtClean="0">
              <a:solidFill>
                <a:srgbClr val="000000"/>
              </a:solidFill>
              <a:latin typeface="Calibri" pitchFamily="34" charset="0"/>
              <a:ea typeface="ＭＳ Ｐゴシック" charset="-128"/>
              <a:cs typeface="Calibri" pitchFamily="34" charset="0"/>
            </a:endParaRPr>
          </a:p>
        </p:txBody>
      </p:sp>
      <p:sp>
        <p:nvSpPr>
          <p:cNvPr id="2" name="Rectangle 1"/>
          <p:cNvSpPr/>
          <p:nvPr/>
        </p:nvSpPr>
        <p:spPr>
          <a:xfrm>
            <a:off x="149491" y="2355727"/>
            <a:ext cx="8994509" cy="2585323"/>
          </a:xfrm>
          <a:prstGeom prst="rect">
            <a:avLst/>
          </a:prstGeom>
        </p:spPr>
        <p:txBody>
          <a:bodyPr wrap="square">
            <a:spAutoFit/>
          </a:bodyPr>
          <a:lstStyle/>
          <a:p>
            <a:pPr algn="l"/>
            <a:r>
              <a:rPr lang="zh-CN" altLang="en-US" dirty="0" smtClean="0">
                <a:latin typeface="微软雅黑" panose="020B0503020204020204" pitchFamily="34" charset="-122"/>
                <a:ea typeface="微软雅黑" panose="020B0503020204020204" pitchFamily="34" charset="-122"/>
              </a:rPr>
              <a:t>车</a:t>
            </a:r>
            <a:r>
              <a:rPr lang="zh-CN" altLang="en-US" dirty="0">
                <a:latin typeface="微软雅黑" panose="020B0503020204020204" pitchFamily="34" charset="-122"/>
                <a:ea typeface="微软雅黑" panose="020B0503020204020204" pitchFamily="34" charset="-122"/>
              </a:rPr>
              <a:t>载</a:t>
            </a:r>
            <a:r>
              <a:rPr lang="en-US" altLang="zh-CN" dirty="0">
                <a:latin typeface="微软雅黑" panose="020B0503020204020204" pitchFamily="34" charset="-122"/>
                <a:ea typeface="微软雅黑" panose="020B0503020204020204" pitchFamily="34" charset="-122"/>
              </a:rPr>
              <a:t>T-BOX</a:t>
            </a:r>
            <a:r>
              <a:rPr lang="zh-CN" altLang="en-US" dirty="0">
                <a:latin typeface="微软雅黑" panose="020B0503020204020204" pitchFamily="34" charset="-122"/>
                <a:ea typeface="微软雅黑" panose="020B0503020204020204" pitchFamily="34" charset="-122"/>
              </a:rPr>
              <a:t>，车联网系统包含四部分，主机、车载</a:t>
            </a:r>
            <a:r>
              <a:rPr lang="en-US" altLang="zh-CN" dirty="0">
                <a:latin typeface="微软雅黑" panose="020B0503020204020204" pitchFamily="34" charset="-122"/>
                <a:ea typeface="微软雅黑" panose="020B0503020204020204" pitchFamily="34" charset="-122"/>
              </a:rPr>
              <a:t>T-BOX</a:t>
            </a:r>
            <a:r>
              <a:rPr lang="zh-CN" altLang="en-US" dirty="0">
                <a:latin typeface="微软雅黑" panose="020B0503020204020204" pitchFamily="34" charset="-122"/>
                <a:ea typeface="微软雅黑" panose="020B0503020204020204" pitchFamily="34" charset="-122"/>
              </a:rPr>
              <a:t>、手机</a:t>
            </a:r>
            <a:r>
              <a:rPr lang="en-US" altLang="zh-CN" dirty="0">
                <a:latin typeface="微软雅黑" panose="020B0503020204020204" pitchFamily="34" charset="-122"/>
                <a:ea typeface="微软雅黑" panose="020B0503020204020204" pitchFamily="34" charset="-122"/>
              </a:rPr>
              <a:t>APP</a:t>
            </a:r>
            <a:r>
              <a:rPr lang="zh-CN" altLang="en-US" dirty="0">
                <a:latin typeface="微软雅黑" panose="020B0503020204020204" pitchFamily="34" charset="-122"/>
                <a:ea typeface="微软雅黑" panose="020B0503020204020204" pitchFamily="34" charset="-122"/>
              </a:rPr>
              <a:t>及后台系统。主机主要用于的影音娱乐，以及车辆信息显示；车载</a:t>
            </a:r>
            <a:r>
              <a:rPr lang="en-US" altLang="zh-CN" dirty="0">
                <a:latin typeface="微软雅黑" panose="020B0503020204020204" pitchFamily="34" charset="-122"/>
                <a:ea typeface="微软雅黑" panose="020B0503020204020204" pitchFamily="34" charset="-122"/>
              </a:rPr>
              <a:t>T-BOX</a:t>
            </a:r>
            <a:r>
              <a:rPr lang="zh-CN" altLang="en-US" dirty="0">
                <a:latin typeface="微软雅黑" panose="020B0503020204020204" pitchFamily="34" charset="-122"/>
                <a:ea typeface="微软雅黑" panose="020B0503020204020204" pitchFamily="34" charset="-122"/>
              </a:rPr>
              <a:t>主要用于和后台系统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手机</a:t>
            </a:r>
            <a:r>
              <a:rPr lang="en-US" altLang="zh-CN" dirty="0">
                <a:latin typeface="微软雅黑" panose="020B0503020204020204" pitchFamily="34" charset="-122"/>
                <a:ea typeface="微软雅黑" panose="020B0503020204020204" pitchFamily="34" charset="-122"/>
              </a:rPr>
              <a:t>APP</a:t>
            </a:r>
            <a:r>
              <a:rPr lang="zh-CN" altLang="en-US" dirty="0">
                <a:latin typeface="微软雅黑" panose="020B0503020204020204" pitchFamily="34" charset="-122"/>
                <a:ea typeface="微软雅黑" panose="020B0503020204020204" pitchFamily="34" charset="-122"/>
              </a:rPr>
              <a:t>通信，实现手机</a:t>
            </a:r>
            <a:r>
              <a:rPr lang="en-US" altLang="zh-CN" dirty="0">
                <a:latin typeface="微软雅黑" panose="020B0503020204020204" pitchFamily="34" charset="-122"/>
                <a:ea typeface="微软雅黑" panose="020B0503020204020204" pitchFamily="34" charset="-122"/>
              </a:rPr>
              <a:t>APP</a:t>
            </a:r>
            <a:r>
              <a:rPr lang="zh-CN" altLang="en-US" dirty="0">
                <a:latin typeface="微软雅黑" panose="020B0503020204020204" pitchFamily="34" charset="-122"/>
                <a:ea typeface="微软雅黑" panose="020B0503020204020204" pitchFamily="34" charset="-122"/>
              </a:rPr>
              <a:t>的车辆信息显示与控</a:t>
            </a:r>
            <a:r>
              <a:rPr lang="zh-CN" altLang="en-US" dirty="0" smtClean="0">
                <a:latin typeface="微软雅黑" panose="020B0503020204020204" pitchFamily="34" charset="-122"/>
                <a:ea typeface="微软雅黑" panose="020B0503020204020204" pitchFamily="34" charset="-122"/>
              </a:rPr>
              <a:t>制</a:t>
            </a:r>
            <a:endParaRPr lang="en-US" altLang="zh-CN" dirty="0" smtClean="0">
              <a:latin typeface="微软雅黑" panose="020B0503020204020204" pitchFamily="34" charset="-122"/>
              <a:ea typeface="微软雅黑" panose="020B0503020204020204" pitchFamily="34" charset="-122"/>
            </a:endParaRPr>
          </a:p>
          <a:p>
            <a:pPr algn="l"/>
            <a:r>
              <a:rPr lang="en-US" altLang="zh-CN" dirty="0" smtClean="0">
                <a:latin typeface="微软雅黑" panose="020B0503020204020204" pitchFamily="34" charset="-122"/>
                <a:ea typeface="微软雅黑" panose="020B0503020204020204" pitchFamily="34" charset="-122"/>
              </a:rPr>
              <a:t>Internet of Vehicles includes </a:t>
            </a:r>
            <a:r>
              <a:rPr lang="en-US" altLang="zh-CN" dirty="0">
                <a:latin typeface="微软雅黑" panose="020B0503020204020204" pitchFamily="34" charset="-122"/>
                <a:ea typeface="微软雅黑" panose="020B0503020204020204" pitchFamily="34" charset="-122"/>
              </a:rPr>
              <a:t>four parts, host, car T-BOX, mobile phone APP and background system. Host </a:t>
            </a:r>
            <a:r>
              <a:rPr lang="en-US" altLang="zh-CN" dirty="0" smtClean="0">
                <a:latin typeface="微软雅黑" panose="020B0503020204020204" pitchFamily="34" charset="-122"/>
                <a:ea typeface="微软雅黑" panose="020B0503020204020204" pitchFamily="34" charset="-122"/>
              </a:rPr>
              <a:t>is mainly </a:t>
            </a:r>
            <a:r>
              <a:rPr lang="en-US" altLang="zh-CN" dirty="0">
                <a:latin typeface="微软雅黑" panose="020B0503020204020204" pitchFamily="34" charset="-122"/>
                <a:ea typeface="微软雅黑" panose="020B0503020204020204" pitchFamily="34" charset="-122"/>
              </a:rPr>
              <a:t>used for </a:t>
            </a:r>
            <a:r>
              <a:rPr lang="en-US" altLang="zh-CN" dirty="0" smtClean="0">
                <a:latin typeface="微软雅黑" panose="020B0503020204020204" pitchFamily="34" charset="-122"/>
                <a:ea typeface="微软雅黑" panose="020B0503020204020204" pitchFamily="34" charset="-122"/>
              </a:rPr>
              <a:t>infotainment as </a:t>
            </a:r>
            <a:r>
              <a:rPr lang="en-US" altLang="zh-CN" dirty="0">
                <a:latin typeface="微软雅黑" panose="020B0503020204020204" pitchFamily="34" charset="-122"/>
                <a:ea typeface="微软雅黑" panose="020B0503020204020204" pitchFamily="34" charset="-122"/>
              </a:rPr>
              <a:t>well as vehicle information display; car T-BOX is mainly used to communicate with </a:t>
            </a:r>
            <a:r>
              <a:rPr lang="en-US" altLang="zh-CN" dirty="0" smtClean="0">
                <a:latin typeface="微软雅黑" panose="020B0503020204020204" pitchFamily="34" charset="-122"/>
                <a:ea typeface="微软雅黑" panose="020B0503020204020204" pitchFamily="34" charset="-122"/>
              </a:rPr>
              <a:t>server and </a:t>
            </a:r>
            <a:r>
              <a:rPr lang="en-US" altLang="zh-CN" dirty="0">
                <a:latin typeface="微软雅黑" panose="020B0503020204020204" pitchFamily="34" charset="-122"/>
                <a:ea typeface="微软雅黑" panose="020B0503020204020204" pitchFamily="34" charset="-122"/>
              </a:rPr>
              <a:t>mobile phone APP, to achieve the mobile APP vehicle information display and </a:t>
            </a:r>
            <a:r>
              <a:rPr lang="en-US" altLang="zh-CN" dirty="0" smtClean="0">
                <a:latin typeface="微软雅黑" panose="020B0503020204020204" pitchFamily="34" charset="-122"/>
                <a:ea typeface="微软雅黑" panose="020B0503020204020204" pitchFamily="34" charset="-122"/>
              </a:rPr>
              <a:t>control.</a:t>
            </a:r>
          </a:p>
          <a:p>
            <a:pPr algn="l"/>
            <a:r>
              <a:rPr lang="en-US" altLang="zh-CN" dirty="0" smtClean="0">
                <a:latin typeface="微软雅黑" panose="020B0503020204020204" pitchFamily="34" charset="-122"/>
                <a:ea typeface="微软雅黑" panose="020B0503020204020204" pitchFamily="34" charset="-122"/>
              </a:rPr>
              <a:t>T-BOX is used in not only New Energy Vehicle but also in gasoline vehicle. </a:t>
            </a:r>
            <a:endParaRPr lang="zh-CN" altLang="en-US" dirty="0">
              <a:latin typeface="微软雅黑" panose="020B0503020204020204" pitchFamily="34" charset="-122"/>
              <a:ea typeface="微软雅黑" panose="020B0503020204020204" pitchFamily="34" charset="-122"/>
            </a:endParaRPr>
          </a:p>
        </p:txBody>
      </p:sp>
      <p:pic>
        <p:nvPicPr>
          <p:cNvPr id="1028" name="Picture 4" descr="https://ss1.bdstatic.com/70cFvXSh_Q1YnxGkpoWK1HF6hhy/it/u=2577391112,1101720515&amp;fm=26&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93" y="1160777"/>
            <a:ext cx="2281399" cy="115371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4" name="Slide Number Placeholder 3"/>
          <p:cNvSpPr>
            <a:spLocks noGrp="1"/>
          </p:cNvSpPr>
          <p:nvPr>
            <p:ph type="sldNum" sz="quarter" idx="11"/>
          </p:nvPr>
        </p:nvSpPr>
        <p:spPr/>
        <p:txBody>
          <a:bodyPr/>
          <a:lstStyle/>
          <a:p>
            <a:fld id="{C164E814-9446-4CE1-8CA1-AF38C8D6ED9E}" type="slidenum">
              <a:rPr lang="ja-JP" altLang="de-DE" smtClean="0">
                <a:solidFill>
                  <a:srgbClr val="000000"/>
                </a:solidFill>
              </a:rPr>
              <a:pPr/>
              <a:t>15</a:t>
            </a:fld>
            <a:endParaRPr lang="de-DE" altLang="ja-JP">
              <a:solidFill>
                <a:srgbClr val="000000"/>
              </a:solidFill>
            </a:endParaRPr>
          </a:p>
        </p:txBody>
      </p:sp>
    </p:spTree>
    <p:extLst>
      <p:ext uri="{BB962C8B-B14F-4D97-AF65-F5344CB8AC3E}">
        <p14:creationId xmlns:p14="http://schemas.microsoft.com/office/powerpoint/2010/main" val="134315732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latin typeface="宋体" pitchFamily="2" charset="-122"/>
                <a:ea typeface="宋体" pitchFamily="2" charset="-122"/>
                <a:cs typeface="Meiryo UI" pitchFamily="50" charset="-128"/>
              </a:rPr>
              <a:t>FRAM</a:t>
            </a:r>
            <a:r>
              <a:rPr lang="zh-CN" altLang="en-US" b="1" dirty="0" smtClean="0">
                <a:latin typeface="宋体" pitchFamily="2" charset="-122"/>
                <a:ea typeface="宋体" pitchFamily="2" charset="-122"/>
                <a:cs typeface="Meiryo UI" pitchFamily="50" charset="-128"/>
              </a:rPr>
              <a:t>在</a:t>
            </a:r>
            <a:r>
              <a:rPr lang="en-US" altLang="zh-CN" b="1" dirty="0" smtClean="0"/>
              <a:t>T(Telematics</a:t>
            </a:r>
            <a:r>
              <a:rPr lang="zh-CN" altLang="en-US" b="1" dirty="0"/>
              <a:t>）</a:t>
            </a:r>
            <a:r>
              <a:rPr lang="en-US" altLang="zh-CN" b="1" dirty="0" smtClean="0"/>
              <a:t>-BOX</a:t>
            </a:r>
            <a:r>
              <a:rPr lang="zh-CN" altLang="en-US" dirty="0" smtClean="0"/>
              <a:t>中的</a:t>
            </a:r>
            <a:r>
              <a:rPr lang="zh-CN" altLang="en-US" dirty="0" smtClean="0">
                <a:latin typeface="宋体" pitchFamily="2" charset="-122"/>
                <a:ea typeface="宋体" pitchFamily="2" charset="-122"/>
                <a:cs typeface="Meiryo UI" pitchFamily="50" charset="-128"/>
              </a:rPr>
              <a:t>应用</a:t>
            </a:r>
            <a:endParaRPr lang="zh-CN" altLang="en-US" dirty="0"/>
          </a:p>
        </p:txBody>
      </p:sp>
      <p:sp>
        <p:nvSpPr>
          <p:cNvPr id="6" name="Rectangle 34"/>
          <p:cNvSpPr>
            <a:spLocks noChangeArrowheads="1"/>
          </p:cNvSpPr>
          <p:nvPr/>
        </p:nvSpPr>
        <p:spPr bwMode="auto">
          <a:xfrm>
            <a:off x="410032" y="180202"/>
            <a:ext cx="27122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5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7" name="流程图: 过程 8"/>
          <p:cNvSpPr/>
          <p:nvPr/>
        </p:nvSpPr>
        <p:spPr>
          <a:xfrm>
            <a:off x="5689193" y="2139702"/>
            <a:ext cx="1505339" cy="432580"/>
          </a:xfrm>
          <a:prstGeom prst="flowChart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altLang="zh-CN" sz="1400" dirty="0" smtClean="0">
                <a:solidFill>
                  <a:schemeClr val="tx2"/>
                </a:solidFill>
                <a:effectLst/>
                <a:ea typeface="宋体"/>
                <a:cs typeface="Times New Roman"/>
              </a:rPr>
              <a:t>Communication</a:t>
            </a:r>
          </a:p>
          <a:p>
            <a:pPr algn="ctr">
              <a:spcAft>
                <a:spcPts val="0"/>
              </a:spcAft>
            </a:pPr>
            <a:r>
              <a:rPr lang="en-US" altLang="zh-CN" sz="1400" dirty="0" smtClean="0">
                <a:solidFill>
                  <a:schemeClr val="tx2"/>
                </a:solidFill>
                <a:ea typeface="宋体"/>
                <a:cs typeface="Times New Roman"/>
              </a:rPr>
              <a:t>module</a:t>
            </a:r>
            <a:endParaRPr lang="zh-CN" sz="1400" dirty="0">
              <a:solidFill>
                <a:schemeClr val="tx2"/>
              </a:solidFill>
              <a:effectLst/>
              <a:ea typeface="宋体"/>
              <a:cs typeface="Times New Roman"/>
            </a:endParaRPr>
          </a:p>
        </p:txBody>
      </p:sp>
      <p:sp>
        <p:nvSpPr>
          <p:cNvPr id="9" name="流程图: 过程 3"/>
          <p:cNvSpPr/>
          <p:nvPr/>
        </p:nvSpPr>
        <p:spPr>
          <a:xfrm>
            <a:off x="3805421" y="2265831"/>
            <a:ext cx="1228725" cy="1010900"/>
          </a:xfrm>
          <a:prstGeom prst="flowChart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sz="2000" dirty="0">
                <a:solidFill>
                  <a:schemeClr val="tx2"/>
                </a:solidFill>
                <a:effectLst/>
                <a:ea typeface="宋体"/>
                <a:cs typeface="Times New Roman"/>
              </a:rPr>
              <a:t>MCU </a:t>
            </a:r>
            <a:endParaRPr lang="zh-CN" sz="2000" dirty="0">
              <a:solidFill>
                <a:schemeClr val="tx2"/>
              </a:solidFill>
              <a:effectLst/>
              <a:ea typeface="宋体"/>
              <a:cs typeface="Times New Roman"/>
            </a:endParaRPr>
          </a:p>
        </p:txBody>
      </p:sp>
      <p:sp>
        <p:nvSpPr>
          <p:cNvPr id="11" name="流程图: 过程 6"/>
          <p:cNvSpPr/>
          <p:nvPr/>
        </p:nvSpPr>
        <p:spPr>
          <a:xfrm>
            <a:off x="2195739" y="3111810"/>
            <a:ext cx="1180797" cy="324036"/>
          </a:xfrm>
          <a:prstGeom prst="flowChart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altLang="zh-CN" sz="1400" dirty="0" smtClean="0">
                <a:solidFill>
                  <a:schemeClr val="tx2"/>
                </a:solidFill>
                <a:effectLst/>
                <a:ea typeface="宋体"/>
                <a:cs typeface="Times New Roman"/>
              </a:rPr>
              <a:t>sensor</a:t>
            </a:r>
            <a:endParaRPr lang="zh-CN" sz="1400" dirty="0">
              <a:solidFill>
                <a:schemeClr val="tx2"/>
              </a:solidFill>
              <a:effectLst/>
              <a:ea typeface="宋体"/>
              <a:cs typeface="Times New Roman"/>
            </a:endParaRPr>
          </a:p>
        </p:txBody>
      </p:sp>
      <p:sp>
        <p:nvSpPr>
          <p:cNvPr id="21" name="流程图: 过程 8"/>
          <p:cNvSpPr/>
          <p:nvPr/>
        </p:nvSpPr>
        <p:spPr>
          <a:xfrm>
            <a:off x="5692530" y="2628659"/>
            <a:ext cx="1502003" cy="275224"/>
          </a:xfrm>
          <a:prstGeom prst="flowChartProcess">
            <a:avLst/>
          </a:prstGeom>
          <a:solidFill>
            <a:srgbClr val="1782D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sz="1400" b="1" dirty="0" smtClean="0">
                <a:solidFill>
                  <a:schemeClr val="tx1"/>
                </a:solidFill>
                <a:effectLst/>
                <a:ea typeface="宋体"/>
                <a:cs typeface="Times New Roman"/>
              </a:rPr>
              <a:t>FRAM</a:t>
            </a:r>
            <a:endParaRPr lang="zh-CN" sz="1400" b="1" dirty="0">
              <a:solidFill>
                <a:schemeClr val="tx1"/>
              </a:solidFill>
              <a:effectLst/>
              <a:ea typeface="宋体"/>
              <a:cs typeface="Times New Roman"/>
            </a:endParaRPr>
          </a:p>
        </p:txBody>
      </p:sp>
      <p:sp>
        <p:nvSpPr>
          <p:cNvPr id="22" name="流程图: 过程 8"/>
          <p:cNvSpPr/>
          <p:nvPr/>
        </p:nvSpPr>
        <p:spPr>
          <a:xfrm>
            <a:off x="5692530" y="3006700"/>
            <a:ext cx="1502003" cy="270030"/>
          </a:xfrm>
          <a:prstGeom prst="flowChart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altLang="zh-CN" sz="1400" dirty="0" smtClean="0">
                <a:solidFill>
                  <a:schemeClr val="tx2"/>
                </a:solidFill>
                <a:effectLst/>
                <a:ea typeface="宋体"/>
                <a:cs typeface="Times New Roman"/>
              </a:rPr>
              <a:t>OBD</a:t>
            </a:r>
            <a:endParaRPr lang="zh-CN" sz="1400" dirty="0">
              <a:solidFill>
                <a:schemeClr val="tx2"/>
              </a:solidFill>
              <a:effectLst/>
              <a:ea typeface="宋体"/>
              <a:cs typeface="Times New Roman"/>
            </a:endParaRPr>
          </a:p>
        </p:txBody>
      </p:sp>
      <p:sp>
        <p:nvSpPr>
          <p:cNvPr id="23" name="流程图: 过程 4"/>
          <p:cNvSpPr/>
          <p:nvPr/>
        </p:nvSpPr>
        <p:spPr>
          <a:xfrm>
            <a:off x="2171778" y="2265831"/>
            <a:ext cx="1157943" cy="389938"/>
          </a:xfrm>
          <a:prstGeom prst="flowChart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sz="1400" dirty="0" smtClean="0">
                <a:solidFill>
                  <a:schemeClr val="tx2"/>
                </a:solidFill>
                <a:effectLst/>
                <a:ea typeface="宋体"/>
                <a:cs typeface="Times New Roman"/>
              </a:rPr>
              <a:t>CAN </a:t>
            </a:r>
            <a:r>
              <a:rPr lang="en-US" altLang="zh-CN" sz="1400" dirty="0" smtClean="0">
                <a:solidFill>
                  <a:schemeClr val="tx2"/>
                </a:solidFill>
                <a:effectLst/>
                <a:ea typeface="宋体"/>
                <a:cs typeface="Times New Roman"/>
              </a:rPr>
              <a:t>transceiver</a:t>
            </a:r>
            <a:endParaRPr lang="zh-CN" sz="1400" dirty="0">
              <a:solidFill>
                <a:schemeClr val="tx2"/>
              </a:solidFill>
              <a:effectLst/>
              <a:ea typeface="宋体"/>
              <a:cs typeface="Times New Roman"/>
            </a:endParaRPr>
          </a:p>
        </p:txBody>
      </p:sp>
      <p:sp>
        <p:nvSpPr>
          <p:cNvPr id="24" name="流程图: 过程 4"/>
          <p:cNvSpPr/>
          <p:nvPr/>
        </p:nvSpPr>
        <p:spPr>
          <a:xfrm>
            <a:off x="2195738" y="2715303"/>
            <a:ext cx="1157943" cy="360504"/>
          </a:xfrm>
          <a:prstGeom prst="flowChart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sz="1400" dirty="0" smtClean="0">
                <a:solidFill>
                  <a:schemeClr val="tx2"/>
                </a:solidFill>
                <a:effectLst/>
                <a:ea typeface="宋体"/>
                <a:cs typeface="Times New Roman"/>
              </a:rPr>
              <a:t>P</a:t>
            </a:r>
            <a:r>
              <a:rPr lang="en-US" altLang="zh-CN" sz="1400" dirty="0" smtClean="0">
                <a:solidFill>
                  <a:schemeClr val="tx2"/>
                </a:solidFill>
                <a:effectLst/>
                <a:ea typeface="宋体"/>
                <a:cs typeface="Times New Roman"/>
              </a:rPr>
              <a:t>ositioning</a:t>
            </a:r>
          </a:p>
          <a:p>
            <a:pPr algn="ctr">
              <a:spcAft>
                <a:spcPts val="0"/>
              </a:spcAft>
            </a:pPr>
            <a:r>
              <a:rPr lang="en-US" altLang="zh-CN" sz="1400" dirty="0" smtClean="0">
                <a:solidFill>
                  <a:schemeClr val="tx2"/>
                </a:solidFill>
                <a:ea typeface="宋体"/>
                <a:cs typeface="Times New Roman"/>
              </a:rPr>
              <a:t>module</a:t>
            </a:r>
            <a:endParaRPr lang="zh-CN" sz="1400" dirty="0">
              <a:solidFill>
                <a:schemeClr val="tx2"/>
              </a:solidFill>
              <a:effectLst/>
              <a:ea typeface="宋体"/>
              <a:cs typeface="Times New Roman"/>
            </a:endParaRPr>
          </a:p>
        </p:txBody>
      </p:sp>
      <p:cxnSp>
        <p:nvCxnSpPr>
          <p:cNvPr id="29" name="Straight Arrow Connector 28"/>
          <p:cNvCxnSpPr/>
          <p:nvPr/>
        </p:nvCxnSpPr>
        <p:spPr bwMode="auto">
          <a:xfrm flipV="1">
            <a:off x="3357872" y="2499741"/>
            <a:ext cx="447546" cy="1"/>
          </a:xfrm>
          <a:prstGeom prst="straightConnector1">
            <a:avLst/>
          </a:prstGeom>
          <a:gradFill rotWithShape="0">
            <a:gsLst>
              <a:gs pos="0">
                <a:srgbClr val="FFFFFF"/>
              </a:gs>
              <a:gs pos="100000">
                <a:srgbClr val="CACAC7"/>
              </a:gs>
            </a:gsLst>
            <a:lin ang="5400000" scaled="1"/>
          </a:gra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0" name="Straight Arrow Connector 29"/>
          <p:cNvCxnSpPr/>
          <p:nvPr/>
        </p:nvCxnSpPr>
        <p:spPr bwMode="auto">
          <a:xfrm flipV="1">
            <a:off x="3404374" y="2813161"/>
            <a:ext cx="447546" cy="1"/>
          </a:xfrm>
          <a:prstGeom prst="straightConnector1">
            <a:avLst/>
          </a:prstGeom>
          <a:gradFill rotWithShape="0">
            <a:gsLst>
              <a:gs pos="0">
                <a:srgbClr val="FFFFFF"/>
              </a:gs>
              <a:gs pos="100000">
                <a:srgbClr val="CACAC7"/>
              </a:gs>
            </a:gsLst>
            <a:lin ang="5400000" scaled="1"/>
          </a:gra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1" name="Straight Arrow Connector 30"/>
          <p:cNvCxnSpPr/>
          <p:nvPr/>
        </p:nvCxnSpPr>
        <p:spPr bwMode="auto">
          <a:xfrm flipV="1">
            <a:off x="3404374" y="3168719"/>
            <a:ext cx="447546" cy="1"/>
          </a:xfrm>
          <a:prstGeom prst="straightConnector1">
            <a:avLst/>
          </a:prstGeom>
          <a:gradFill rotWithShape="0">
            <a:gsLst>
              <a:gs pos="0">
                <a:srgbClr val="FFFFFF"/>
              </a:gs>
              <a:gs pos="100000">
                <a:srgbClr val="CACAC7"/>
              </a:gs>
            </a:gsLst>
            <a:lin ang="5400000" scaled="1"/>
          </a:gra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3" name="Straight Arrow Connector 32"/>
          <p:cNvCxnSpPr/>
          <p:nvPr/>
        </p:nvCxnSpPr>
        <p:spPr bwMode="auto">
          <a:xfrm>
            <a:off x="5034146" y="2499742"/>
            <a:ext cx="627985" cy="0"/>
          </a:xfrm>
          <a:prstGeom prst="straightConnector1">
            <a:avLst/>
          </a:prstGeom>
          <a:gradFill rotWithShape="0">
            <a:gsLst>
              <a:gs pos="0">
                <a:srgbClr val="FFFFFF"/>
              </a:gs>
              <a:gs pos="100000">
                <a:srgbClr val="CACAC7"/>
              </a:gs>
            </a:gsLst>
            <a:lin ang="5400000" scaled="1"/>
          </a:gradFill>
          <a:ln w="127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4" name="Straight Arrow Connector 33"/>
          <p:cNvCxnSpPr/>
          <p:nvPr/>
        </p:nvCxnSpPr>
        <p:spPr bwMode="auto">
          <a:xfrm>
            <a:off x="5004048" y="2787774"/>
            <a:ext cx="627985" cy="0"/>
          </a:xfrm>
          <a:prstGeom prst="straightConnector1">
            <a:avLst/>
          </a:prstGeom>
          <a:gradFill rotWithShape="0">
            <a:gsLst>
              <a:gs pos="0">
                <a:srgbClr val="FFFFFF"/>
              </a:gs>
              <a:gs pos="100000">
                <a:srgbClr val="CACAC7"/>
              </a:gs>
            </a:gsLst>
            <a:lin ang="5400000" scaled="1"/>
          </a:gradFill>
          <a:ln w="127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41" name="Rectangle 40"/>
          <p:cNvSpPr/>
          <p:nvPr/>
        </p:nvSpPr>
        <p:spPr>
          <a:xfrm>
            <a:off x="3346243" y="2283718"/>
            <a:ext cx="484427" cy="276999"/>
          </a:xfrm>
          <a:prstGeom prst="rect">
            <a:avLst/>
          </a:prstGeom>
          <a:ln w="12700">
            <a:noFill/>
          </a:ln>
        </p:spPr>
        <p:txBody>
          <a:bodyPr wrap="none">
            <a:spAutoFit/>
          </a:bodyPr>
          <a:lstStyle/>
          <a:p>
            <a:r>
              <a:rPr lang="en-US" altLang="zh-CN" sz="1200" dirty="0" smtClean="0"/>
              <a:t>CAN</a:t>
            </a:r>
            <a:endParaRPr lang="zh-CN" altLang="en-US" sz="1200" dirty="0"/>
          </a:p>
        </p:txBody>
      </p:sp>
      <p:sp>
        <p:nvSpPr>
          <p:cNvPr id="42" name="Rectangle 41"/>
          <p:cNvSpPr/>
          <p:nvPr/>
        </p:nvSpPr>
        <p:spPr>
          <a:xfrm>
            <a:off x="3275856" y="2651144"/>
            <a:ext cx="648072" cy="276999"/>
          </a:xfrm>
          <a:prstGeom prst="rect">
            <a:avLst/>
          </a:prstGeom>
          <a:ln w="12700">
            <a:noFill/>
          </a:ln>
        </p:spPr>
        <p:txBody>
          <a:bodyPr wrap="square">
            <a:spAutoFit/>
          </a:bodyPr>
          <a:lstStyle/>
          <a:p>
            <a:r>
              <a:rPr lang="en-US" altLang="zh-CN" sz="1200" dirty="0" smtClean="0"/>
              <a:t>UART</a:t>
            </a:r>
            <a:endParaRPr lang="zh-CN" altLang="en-US" sz="1200" dirty="0"/>
          </a:p>
        </p:txBody>
      </p:sp>
      <p:sp>
        <p:nvSpPr>
          <p:cNvPr id="43" name="Rectangle 42"/>
          <p:cNvSpPr/>
          <p:nvPr/>
        </p:nvSpPr>
        <p:spPr>
          <a:xfrm>
            <a:off x="3374437" y="2975887"/>
            <a:ext cx="402674" cy="276999"/>
          </a:xfrm>
          <a:prstGeom prst="rect">
            <a:avLst/>
          </a:prstGeom>
          <a:ln w="12700">
            <a:noFill/>
          </a:ln>
        </p:spPr>
        <p:txBody>
          <a:bodyPr wrap="none">
            <a:spAutoFit/>
          </a:bodyPr>
          <a:lstStyle/>
          <a:p>
            <a:r>
              <a:rPr lang="en-US" altLang="zh-CN" sz="1200" dirty="0" smtClean="0"/>
              <a:t>I2C</a:t>
            </a:r>
            <a:endParaRPr lang="zh-CN" altLang="en-US" sz="1200" dirty="0"/>
          </a:p>
        </p:txBody>
      </p:sp>
      <p:sp>
        <p:nvSpPr>
          <p:cNvPr id="44" name="Rectangle 43"/>
          <p:cNvSpPr/>
          <p:nvPr/>
        </p:nvSpPr>
        <p:spPr>
          <a:xfrm>
            <a:off x="5137754" y="2280341"/>
            <a:ext cx="535723" cy="261610"/>
          </a:xfrm>
          <a:prstGeom prst="rect">
            <a:avLst/>
          </a:prstGeom>
          <a:ln w="12700">
            <a:noFill/>
          </a:ln>
        </p:spPr>
        <p:txBody>
          <a:bodyPr wrap="none">
            <a:spAutoFit/>
          </a:bodyPr>
          <a:lstStyle/>
          <a:p>
            <a:r>
              <a:rPr lang="en-US" altLang="zh-CN" sz="1100" dirty="0" smtClean="0"/>
              <a:t>UART</a:t>
            </a:r>
            <a:endParaRPr lang="zh-CN" altLang="en-US" sz="1100" dirty="0"/>
          </a:p>
        </p:txBody>
      </p:sp>
      <p:sp>
        <p:nvSpPr>
          <p:cNvPr id="45" name="Rectangle 44"/>
          <p:cNvSpPr/>
          <p:nvPr/>
        </p:nvSpPr>
        <p:spPr>
          <a:xfrm>
            <a:off x="5185329" y="2571750"/>
            <a:ext cx="391453" cy="261610"/>
          </a:xfrm>
          <a:prstGeom prst="rect">
            <a:avLst/>
          </a:prstGeom>
          <a:ln w="12700">
            <a:noFill/>
          </a:ln>
        </p:spPr>
        <p:txBody>
          <a:bodyPr wrap="none">
            <a:spAutoFit/>
          </a:bodyPr>
          <a:lstStyle/>
          <a:p>
            <a:r>
              <a:rPr lang="en-US" altLang="zh-CN" sz="1100" dirty="0" smtClean="0"/>
              <a:t>SPI</a:t>
            </a:r>
            <a:endParaRPr lang="zh-CN" altLang="en-US" sz="1100" dirty="0"/>
          </a:p>
        </p:txBody>
      </p:sp>
      <p:sp>
        <p:nvSpPr>
          <p:cNvPr id="49" name="Rectangle 48"/>
          <p:cNvSpPr/>
          <p:nvPr/>
        </p:nvSpPr>
        <p:spPr>
          <a:xfrm>
            <a:off x="132567" y="507760"/>
            <a:ext cx="8903930" cy="2092881"/>
          </a:xfrm>
          <a:prstGeom prst="rect">
            <a:avLst/>
          </a:prstGeom>
        </p:spPr>
        <p:txBody>
          <a:bodyPr wrap="square">
            <a:spAutoFit/>
          </a:bodyPr>
          <a:lstStyle/>
          <a:p>
            <a:pPr marL="342900" lvl="0" indent="-342900" algn="l">
              <a:buFont typeface="Wingdings" pitchFamily="2" charset="2"/>
              <a:buChar char="n"/>
            </a:pPr>
            <a:r>
              <a:rPr lang="en-US" altLang="zh-CN" sz="2000" b="1" u="sng" dirty="0" smtClean="0">
                <a:solidFill>
                  <a:schemeClr val="tx1"/>
                </a:solidFill>
                <a:latin typeface="微软雅黑" panose="020B0503020204020204" pitchFamily="34" charset="-122"/>
                <a:ea typeface="微软雅黑" panose="020B0503020204020204" pitchFamily="34" charset="-122"/>
              </a:rPr>
              <a:t>Why FRAM?-</a:t>
            </a:r>
            <a:r>
              <a:rPr lang="zh-CN" altLang="en-US" sz="2000" b="1" dirty="0" smtClean="0">
                <a:solidFill>
                  <a:srgbClr val="FF0000"/>
                </a:solidFill>
                <a:latin typeface="微软雅黑" panose="020B0503020204020204" pitchFamily="34" charset="-122"/>
                <a:ea typeface="微软雅黑" panose="020B0503020204020204" pitchFamily="34" charset="-122"/>
              </a:rPr>
              <a:t>高读写耐久性，高速写入操作</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marL="800100" lvl="1" indent="-342900" algn="l">
              <a:buFont typeface="Wingdings" pitchFamily="2" charset="2"/>
              <a:buChar char="ü"/>
            </a:pPr>
            <a:r>
              <a:rPr lang="zh-CN" altLang="en-US" dirty="0">
                <a:solidFill>
                  <a:schemeClr val="tx1"/>
                </a:solidFill>
                <a:latin typeface="微软雅黑" panose="020B0503020204020204" pitchFamily="34" charset="-122"/>
                <a:ea typeface="微软雅黑" panose="020B0503020204020204" pitchFamily="34" charset="-122"/>
              </a:rPr>
              <a:t>系</a:t>
            </a:r>
            <a:r>
              <a:rPr lang="zh-CN" altLang="en-US" dirty="0" smtClean="0">
                <a:solidFill>
                  <a:schemeClr val="tx1"/>
                </a:solidFill>
                <a:latin typeface="微软雅黑" panose="020B0503020204020204" pitchFamily="34" charset="-122"/>
                <a:ea typeface="微软雅黑" panose="020B0503020204020204" pitchFamily="34" charset="-122"/>
              </a:rPr>
              <a:t>统需要</a:t>
            </a:r>
            <a:r>
              <a:rPr lang="en-US" altLang="zh-CN" dirty="0" smtClean="0">
                <a:solidFill>
                  <a:srgbClr val="FF0000"/>
                </a:solidFill>
                <a:latin typeface="微软雅黑" panose="020B0503020204020204" pitchFamily="34" charset="-122"/>
                <a:ea typeface="微软雅黑" panose="020B0503020204020204" pitchFamily="34" charset="-122"/>
              </a:rPr>
              <a:t>1</a:t>
            </a:r>
            <a:r>
              <a:rPr lang="zh-CN" altLang="en-US" dirty="0" smtClean="0">
                <a:solidFill>
                  <a:srgbClr val="FF0000"/>
                </a:solidFill>
                <a:latin typeface="微软雅黑" panose="020B0503020204020204" pitchFamily="34" charset="-122"/>
                <a:ea typeface="微软雅黑" panose="020B0503020204020204" pitchFamily="34" charset="-122"/>
              </a:rPr>
              <a:t>次</a:t>
            </a:r>
            <a:r>
              <a:rPr lang="en-US" altLang="zh-CN" dirty="0" smtClean="0">
                <a:solidFill>
                  <a:srgbClr val="FF0000"/>
                </a:solidFill>
                <a:latin typeface="微软雅黑" panose="020B0503020204020204" pitchFamily="34" charset="-122"/>
                <a:ea typeface="微软雅黑" panose="020B0503020204020204" pitchFamily="34" charset="-122"/>
              </a:rPr>
              <a:t>/0.2</a:t>
            </a:r>
            <a:r>
              <a:rPr lang="zh-CN" altLang="en-US" dirty="0" smtClean="0">
                <a:solidFill>
                  <a:srgbClr val="FF0000"/>
                </a:solidFill>
                <a:latin typeface="微软雅黑" panose="020B0503020204020204" pitchFamily="34" charset="-122"/>
                <a:ea typeface="微软雅黑" panose="020B0503020204020204" pitchFamily="34" charset="-122"/>
              </a:rPr>
              <a:t>秒</a:t>
            </a:r>
            <a:r>
              <a:rPr lang="zh-CN" altLang="en-US" dirty="0" smtClean="0">
                <a:solidFill>
                  <a:schemeClr val="tx1"/>
                </a:solidFill>
                <a:latin typeface="微软雅黑" panose="020B0503020204020204" pitchFamily="34" charset="-122"/>
                <a:ea typeface="微软雅黑" panose="020B0503020204020204" pitchFamily="34" charset="-122"/>
              </a:rPr>
              <a:t>的速度，</a:t>
            </a:r>
            <a:r>
              <a:rPr lang="zh-CN" altLang="en-US" b="1" dirty="0" smtClean="0">
                <a:solidFill>
                  <a:srgbClr val="FF0000"/>
                </a:solidFill>
                <a:latin typeface="微软雅黑" panose="020B0503020204020204" pitchFamily="34" charset="-122"/>
                <a:ea typeface="微软雅黑" panose="020B0503020204020204" pitchFamily="34" charset="-122"/>
              </a:rPr>
              <a:t>连续</a:t>
            </a:r>
            <a:r>
              <a:rPr lang="zh-CN" altLang="en-US" dirty="0" smtClean="0">
                <a:solidFill>
                  <a:schemeClr val="tx1"/>
                </a:solidFill>
                <a:latin typeface="微软雅黑" panose="020B0503020204020204" pitchFamily="34" charset="-122"/>
                <a:ea typeface="微软雅黑" panose="020B0503020204020204" pitchFamily="34" charset="-122"/>
              </a:rPr>
              <a:t>记录</a:t>
            </a:r>
            <a:r>
              <a:rPr lang="en-US" altLang="zh-CN" dirty="0" smtClean="0">
                <a:solidFill>
                  <a:schemeClr val="tx1"/>
                </a:solidFill>
                <a:latin typeface="微软雅黑" panose="020B0503020204020204" pitchFamily="34" charset="-122"/>
                <a:ea typeface="微软雅黑" panose="020B0503020204020204" pitchFamily="34" charset="-122"/>
              </a:rPr>
              <a:t>CAN</a:t>
            </a:r>
            <a:r>
              <a:rPr lang="zh-CN" altLang="en-US" dirty="0" smtClean="0">
                <a:solidFill>
                  <a:schemeClr val="tx1"/>
                </a:solidFill>
                <a:latin typeface="微软雅黑" panose="020B0503020204020204" pitchFamily="34" charset="-122"/>
                <a:ea typeface="微软雅黑" panose="020B0503020204020204" pitchFamily="34" charset="-122"/>
              </a:rPr>
              <a:t>通信数据。</a:t>
            </a:r>
            <a:endParaRPr lang="en-US" altLang="zh-CN" dirty="0" smtClean="0">
              <a:solidFill>
                <a:schemeClr val="tx1"/>
              </a:solidFill>
              <a:latin typeface="微软雅黑" panose="020B0503020204020204" pitchFamily="34" charset="-122"/>
              <a:ea typeface="微软雅黑" panose="020B0503020204020204" pitchFamily="34" charset="-122"/>
            </a:endParaRPr>
          </a:p>
          <a:p>
            <a:pPr marL="800100" lvl="1" indent="-342900" algn="l">
              <a:buFont typeface="Wingdings" pitchFamily="2" charset="2"/>
              <a:buChar char="ü"/>
            </a:pPr>
            <a:r>
              <a:rPr lang="zh-CN" altLang="en-US" dirty="0" smtClean="0">
                <a:solidFill>
                  <a:schemeClr val="tx1"/>
                </a:solidFill>
                <a:latin typeface="微软雅黑" panose="020B0503020204020204" pitchFamily="34" charset="-122"/>
                <a:ea typeface="微软雅黑" panose="020B0503020204020204" pitchFamily="34" charset="-122"/>
              </a:rPr>
              <a:t>系统需要</a:t>
            </a:r>
            <a:r>
              <a:rPr lang="en-US" altLang="zh-CN" dirty="0" smtClean="0">
                <a:solidFill>
                  <a:srgbClr val="FF0000"/>
                </a:solidFill>
                <a:latin typeface="微软雅黑" panose="020B0503020204020204" pitchFamily="34" charset="-122"/>
                <a:ea typeface="微软雅黑" panose="020B0503020204020204" pitchFamily="34" charset="-122"/>
              </a:rPr>
              <a:t>1</a:t>
            </a:r>
            <a:r>
              <a:rPr lang="zh-CN" altLang="en-US" dirty="0" smtClean="0">
                <a:solidFill>
                  <a:srgbClr val="FF0000"/>
                </a:solidFill>
                <a:latin typeface="微软雅黑" panose="020B0503020204020204" pitchFamily="34" charset="-122"/>
                <a:ea typeface="微软雅黑" panose="020B0503020204020204" pitchFamily="34" charset="-122"/>
              </a:rPr>
              <a:t>次</a:t>
            </a:r>
            <a:r>
              <a:rPr lang="en-US" altLang="zh-CN" dirty="0" smtClean="0">
                <a:solidFill>
                  <a:srgbClr val="FF0000"/>
                </a:solidFill>
                <a:latin typeface="微软雅黑" panose="020B0503020204020204" pitchFamily="34" charset="-122"/>
                <a:ea typeface="微软雅黑" panose="020B0503020204020204" pitchFamily="34" charset="-122"/>
              </a:rPr>
              <a:t>/</a:t>
            </a:r>
            <a:r>
              <a:rPr lang="zh-CN" altLang="en-US" dirty="0" smtClean="0">
                <a:solidFill>
                  <a:srgbClr val="FF0000"/>
                </a:solidFill>
                <a:latin typeface="微软雅黑" panose="020B0503020204020204" pitchFamily="34" charset="-122"/>
                <a:ea typeface="微软雅黑" panose="020B0503020204020204" pitchFamily="34" charset="-122"/>
              </a:rPr>
              <a:t>秒</a:t>
            </a:r>
            <a:r>
              <a:rPr lang="zh-CN" altLang="en-US" dirty="0" smtClean="0">
                <a:solidFill>
                  <a:schemeClr val="tx1"/>
                </a:solidFill>
                <a:latin typeface="微软雅黑" panose="020B0503020204020204" pitchFamily="34" charset="-122"/>
                <a:ea typeface="微软雅黑" panose="020B0503020204020204" pitchFamily="34" charset="-122"/>
              </a:rPr>
              <a:t>的速度 ，</a:t>
            </a:r>
            <a:r>
              <a:rPr lang="zh-CN" altLang="en-US" b="1" dirty="0" smtClean="0">
                <a:solidFill>
                  <a:srgbClr val="FF0000"/>
                </a:solidFill>
                <a:latin typeface="微软雅黑" panose="020B0503020204020204" pitchFamily="34" charset="-122"/>
                <a:ea typeface="微软雅黑" panose="020B0503020204020204" pitchFamily="34" charset="-122"/>
              </a:rPr>
              <a:t>连续</a:t>
            </a:r>
            <a:r>
              <a:rPr lang="zh-CN" altLang="en-US" dirty="0" smtClean="0">
                <a:solidFill>
                  <a:schemeClr val="tx1"/>
                </a:solidFill>
                <a:latin typeface="微软雅黑" panose="020B0503020204020204" pitchFamily="34" charset="-122"/>
                <a:ea typeface="微软雅黑" panose="020B0503020204020204" pitchFamily="34" charset="-122"/>
              </a:rPr>
              <a:t>地记录位置数据。</a:t>
            </a:r>
            <a:endParaRPr lang="en-US" altLang="zh-CN" dirty="0" smtClean="0">
              <a:solidFill>
                <a:schemeClr val="tx1"/>
              </a:solidFill>
              <a:latin typeface="微软雅黑" panose="020B0503020204020204" pitchFamily="34" charset="-122"/>
              <a:ea typeface="微软雅黑" panose="020B0503020204020204" pitchFamily="34" charset="-122"/>
            </a:endParaRPr>
          </a:p>
          <a:p>
            <a:pPr marL="800100" lvl="1" indent="-342900" algn="l">
              <a:buFont typeface="Wingdings" pitchFamily="2" charset="2"/>
              <a:buChar char="ü"/>
            </a:pPr>
            <a:r>
              <a:rPr lang="zh-CN" altLang="en-US" dirty="0" smtClean="0">
                <a:solidFill>
                  <a:schemeClr val="tx1"/>
                </a:solidFill>
                <a:latin typeface="微软雅黑" panose="020B0503020204020204" pitchFamily="34" charset="-122"/>
                <a:ea typeface="微软雅黑" panose="020B0503020204020204" pitchFamily="34" charset="-122"/>
              </a:rPr>
              <a:t>系统要求记录在发生事故前的</a:t>
            </a:r>
            <a:r>
              <a:rPr lang="en-US" altLang="zh-CN" dirty="0" smtClean="0">
                <a:solidFill>
                  <a:schemeClr val="tx1"/>
                </a:solidFill>
                <a:latin typeface="微软雅黑" panose="020B0503020204020204" pitchFamily="34" charset="-122"/>
                <a:ea typeface="微软雅黑" panose="020B0503020204020204" pitchFamily="34" charset="-122"/>
              </a:rPr>
              <a:t>10</a:t>
            </a:r>
            <a:r>
              <a:rPr lang="zh-CN" altLang="en-US" dirty="0" smtClean="0">
                <a:solidFill>
                  <a:schemeClr val="tx1"/>
                </a:solidFill>
                <a:latin typeface="微软雅黑" panose="020B0503020204020204" pitchFamily="34" charset="-122"/>
                <a:ea typeface="微软雅黑" panose="020B0503020204020204" pitchFamily="34" charset="-122"/>
              </a:rPr>
              <a:t>秒内，每秒的行驶数据（刹车，发动机转速等）。</a:t>
            </a:r>
            <a:endParaRPr lang="en-US" altLang="zh-CN" dirty="0" smtClean="0">
              <a:solidFill>
                <a:schemeClr val="tx1"/>
              </a:solidFill>
              <a:latin typeface="微软雅黑" panose="020B0503020204020204" pitchFamily="34" charset="-122"/>
              <a:ea typeface="微软雅黑" panose="020B0503020204020204" pitchFamily="34" charset="-122"/>
            </a:endParaRPr>
          </a:p>
          <a:p>
            <a:pPr marL="800100" lvl="1" indent="-342900" algn="l">
              <a:buFont typeface="Wingdings" pitchFamily="2" charset="2"/>
              <a:buChar char="ü"/>
            </a:pPr>
            <a:r>
              <a:rPr lang="zh-CN" altLang="en-US" dirty="0" smtClean="0">
                <a:solidFill>
                  <a:schemeClr val="tx1"/>
                </a:solidFill>
                <a:latin typeface="微软雅黑" panose="020B0503020204020204" pitchFamily="34" charset="-122"/>
                <a:ea typeface="微软雅黑" panose="020B0503020204020204" pitchFamily="34" charset="-122"/>
              </a:rPr>
              <a:t>上述数据</a:t>
            </a:r>
            <a:r>
              <a:rPr lang="en-US" altLang="zh-CN" dirty="0" smtClean="0">
                <a:solidFill>
                  <a:schemeClr val="tx1"/>
                </a:solidFill>
                <a:latin typeface="微软雅黑" panose="020B0503020204020204" pitchFamily="34" charset="-122"/>
                <a:ea typeface="微软雅黑" panose="020B0503020204020204" pitchFamily="34" charset="-122"/>
              </a:rPr>
              <a:t>1</a:t>
            </a:r>
            <a:r>
              <a:rPr lang="zh-CN" altLang="en-US" dirty="0" smtClean="0">
                <a:solidFill>
                  <a:schemeClr val="tx1"/>
                </a:solidFill>
                <a:latin typeface="微软雅黑" panose="020B0503020204020204" pitchFamily="34" charset="-122"/>
                <a:ea typeface="微软雅黑" panose="020B0503020204020204" pitchFamily="34" charset="-122"/>
              </a:rPr>
              <a:t>次</a:t>
            </a:r>
            <a:r>
              <a:rPr lang="en-US" altLang="zh-CN" dirty="0" smtClean="0">
                <a:solidFill>
                  <a:schemeClr val="tx1"/>
                </a:solidFill>
                <a:latin typeface="微软雅黑" panose="020B0503020204020204" pitchFamily="34" charset="-122"/>
                <a:ea typeface="微软雅黑" panose="020B0503020204020204" pitchFamily="34" charset="-122"/>
              </a:rPr>
              <a:t>/10</a:t>
            </a:r>
            <a:r>
              <a:rPr lang="zh-CN" altLang="en-US" dirty="0" smtClean="0">
                <a:solidFill>
                  <a:schemeClr val="tx1"/>
                </a:solidFill>
                <a:latin typeface="微软雅黑" panose="020B0503020204020204" pitchFamily="34" charset="-122"/>
                <a:ea typeface="微软雅黑" panose="020B0503020204020204" pitchFamily="34" charset="-122"/>
              </a:rPr>
              <a:t>秒的频率转送到从</a:t>
            </a:r>
            <a:r>
              <a:rPr lang="en-US" altLang="zh-CN" dirty="0" smtClean="0">
                <a:solidFill>
                  <a:schemeClr val="tx1"/>
                </a:solidFill>
                <a:latin typeface="微软雅黑" panose="020B0503020204020204" pitchFamily="34" charset="-122"/>
                <a:ea typeface="微软雅黑" panose="020B0503020204020204" pitchFamily="34" charset="-122"/>
              </a:rPr>
              <a:t> FRAM</a:t>
            </a:r>
            <a:r>
              <a:rPr lang="zh-CN" altLang="en-US" dirty="0" smtClean="0">
                <a:solidFill>
                  <a:schemeClr val="tx1"/>
                </a:solidFill>
                <a:latin typeface="微软雅黑" panose="020B0503020204020204" pitchFamily="34" charset="-122"/>
                <a:ea typeface="微软雅黑" panose="020B0503020204020204" pitchFamily="34" charset="-122"/>
              </a:rPr>
              <a:t>转送到</a:t>
            </a:r>
            <a:r>
              <a:rPr lang="en-US" altLang="zh-CN" dirty="0" smtClean="0">
                <a:solidFill>
                  <a:schemeClr val="tx1"/>
                </a:solidFill>
                <a:latin typeface="微软雅黑" panose="020B0503020204020204" pitchFamily="34" charset="-122"/>
                <a:ea typeface="微软雅黑" panose="020B0503020204020204" pitchFamily="34" charset="-122"/>
              </a:rPr>
              <a:t>Flash</a:t>
            </a:r>
            <a:r>
              <a:rPr lang="zh-CN" altLang="en-US" dirty="0" smtClean="0">
                <a:solidFill>
                  <a:schemeClr val="tx1"/>
                </a:solidFill>
                <a:latin typeface="微软雅黑" panose="020B0503020204020204" pitchFamily="34" charset="-122"/>
                <a:ea typeface="微软雅黑" panose="020B0503020204020204" pitchFamily="34" charset="-122"/>
              </a:rPr>
              <a:t>里。</a:t>
            </a:r>
            <a:endParaRPr lang="en-US" altLang="zh-CN" dirty="0" smtClean="0">
              <a:solidFill>
                <a:schemeClr val="tx1"/>
              </a:solidFill>
              <a:latin typeface="微软雅黑" panose="020B0503020204020204" pitchFamily="34" charset="-122"/>
              <a:ea typeface="微软雅黑" panose="020B0503020204020204" pitchFamily="34" charset="-122"/>
            </a:endParaRPr>
          </a:p>
          <a:p>
            <a:pPr marL="342900" indent="-342900" algn="l">
              <a:buFont typeface="Wingdings" pitchFamily="2" charset="2"/>
              <a:buChar char="n"/>
            </a:pPr>
            <a:r>
              <a:rPr lang="en-US" altLang="zh-CN" sz="2000" b="1" u="sng" dirty="0" smtClean="0">
                <a:solidFill>
                  <a:schemeClr val="tx1"/>
                </a:solidFill>
                <a:latin typeface="微软雅黑" panose="020B0503020204020204" pitchFamily="34" charset="-122"/>
                <a:ea typeface="微软雅黑" panose="020B0503020204020204" pitchFamily="34" charset="-122"/>
              </a:rPr>
              <a:t>Diagram block</a:t>
            </a:r>
            <a:endParaRPr lang="zh-CN" altLang="zh-CN" sz="2000" b="1" u="sng" dirty="0">
              <a:solidFill>
                <a:schemeClr val="tx1"/>
              </a:solidFill>
              <a:latin typeface="微软雅黑" panose="020B0503020204020204" pitchFamily="34" charset="-122"/>
              <a:ea typeface="微软雅黑" panose="020B0503020204020204" pitchFamily="34" charset="-122"/>
            </a:endParaRPr>
          </a:p>
        </p:txBody>
      </p:sp>
      <p:pic>
        <p:nvPicPr>
          <p:cNvPr id="36" name="Picture 4" descr="https://ss1.bdstatic.com/70cFvXSh_Q1YnxGkpoWK1HF6hhy/it/u=2577391112,1101720515&amp;fm=26&amp;gp=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2314531"/>
            <a:ext cx="1584996" cy="801542"/>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p:nvPr/>
        </p:nvCxnSpPr>
        <p:spPr bwMode="auto">
          <a:xfrm>
            <a:off x="5043191" y="3114712"/>
            <a:ext cx="627985" cy="0"/>
          </a:xfrm>
          <a:prstGeom prst="straightConnector1">
            <a:avLst/>
          </a:prstGeom>
          <a:gradFill rotWithShape="0">
            <a:gsLst>
              <a:gs pos="0">
                <a:srgbClr val="FFFFFF"/>
              </a:gs>
              <a:gs pos="100000">
                <a:srgbClr val="CACAC7"/>
              </a:gs>
            </a:gsLst>
            <a:lin ang="5400000" scaled="1"/>
          </a:gradFill>
          <a:ln w="127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13" name="Rectangle 12"/>
          <p:cNvSpPr/>
          <p:nvPr/>
        </p:nvSpPr>
        <p:spPr>
          <a:xfrm>
            <a:off x="132567" y="3885750"/>
            <a:ext cx="8903930" cy="1200329"/>
          </a:xfrm>
          <a:prstGeom prst="rect">
            <a:avLst/>
          </a:prstGeom>
        </p:spPr>
        <p:txBody>
          <a:bodyPr wrap="square">
            <a:spAutoFit/>
          </a:bodyPr>
          <a:lstStyle/>
          <a:p>
            <a:pPr marL="342900" indent="-342900" algn="l">
              <a:buFont typeface="Wingdings" pitchFamily="2" charset="2"/>
              <a:buChar char="n"/>
            </a:pPr>
            <a:r>
              <a:rPr lang="en-US" altLang="zh-CN" b="1" u="sng" dirty="0" smtClean="0">
                <a:solidFill>
                  <a:schemeClr val="tx1"/>
                </a:solidFill>
                <a:latin typeface="微软雅黑" panose="020B0503020204020204" pitchFamily="34" charset="-122"/>
                <a:ea typeface="微软雅黑" panose="020B0503020204020204" pitchFamily="34" charset="-122"/>
              </a:rPr>
              <a:t>Business information</a:t>
            </a:r>
          </a:p>
          <a:p>
            <a:pPr marL="800100" lvl="1" indent="-342900" algn="l">
              <a:buClr>
                <a:schemeClr val="bg1">
                  <a:lumMod val="65000"/>
                </a:schemeClr>
              </a:buClr>
              <a:buFont typeface="Wingdings" pitchFamily="2" charset="2"/>
              <a:buChar char="Ø"/>
            </a:pPr>
            <a:r>
              <a:rPr lang="zh-CN" altLang="en-US" b="1" kern="0" dirty="0" smtClean="0">
                <a:solidFill>
                  <a:srgbClr val="FF0000"/>
                </a:solidFill>
                <a:latin typeface="微软雅黑" panose="020B0503020204020204" pitchFamily="34" charset="-122"/>
                <a:ea typeface="微软雅黑" panose="020B0503020204020204" pitchFamily="34" charset="-122"/>
                <a:cs typeface="Meiryo UI" pitchFamily="50" charset="-128"/>
              </a:rPr>
              <a:t>一些中国的客户已经采用</a:t>
            </a:r>
            <a:r>
              <a:rPr lang="en-US" altLang="zh-CN" b="1" kern="0" dirty="0" smtClean="0">
                <a:solidFill>
                  <a:srgbClr val="FF0000"/>
                </a:solidFill>
                <a:latin typeface="微软雅黑" panose="020B0503020204020204" pitchFamily="34" charset="-122"/>
                <a:ea typeface="微软雅黑" panose="020B0503020204020204" pitchFamily="34" charset="-122"/>
                <a:cs typeface="Meiryo UI" pitchFamily="50" charset="-128"/>
              </a:rPr>
              <a:t>4Kbit </a:t>
            </a:r>
            <a:r>
              <a:rPr lang="zh-CN" altLang="en-US" b="1" kern="0" dirty="0" smtClean="0">
                <a:solidFill>
                  <a:srgbClr val="FF0000"/>
                </a:solidFill>
                <a:latin typeface="微软雅黑" panose="020B0503020204020204" pitchFamily="34" charset="-122"/>
                <a:ea typeface="微软雅黑" panose="020B0503020204020204" pitchFamily="34" charset="-122"/>
                <a:cs typeface="Meiryo UI" pitchFamily="50" charset="-128"/>
              </a:rPr>
              <a:t>到</a:t>
            </a:r>
            <a:r>
              <a:rPr lang="en-US" altLang="zh-CN" b="1" kern="0" dirty="0" smtClean="0">
                <a:solidFill>
                  <a:srgbClr val="FF0000"/>
                </a:solidFill>
                <a:latin typeface="微软雅黑" panose="020B0503020204020204" pitchFamily="34" charset="-122"/>
                <a:ea typeface="微软雅黑" panose="020B0503020204020204" pitchFamily="34" charset="-122"/>
                <a:cs typeface="Meiryo UI" pitchFamily="50" charset="-128"/>
              </a:rPr>
              <a:t>256Kbit</a:t>
            </a:r>
            <a:r>
              <a:rPr lang="zh-CN" altLang="en-US" b="1" kern="0" dirty="0" smtClean="0">
                <a:solidFill>
                  <a:srgbClr val="FF0000"/>
                </a:solidFill>
                <a:latin typeface="微软雅黑" panose="020B0503020204020204" pitchFamily="34" charset="-122"/>
                <a:ea typeface="微软雅黑" panose="020B0503020204020204" pitchFamily="34" charset="-122"/>
                <a:cs typeface="Meiryo UI" pitchFamily="50" charset="-128"/>
              </a:rPr>
              <a:t>的</a:t>
            </a:r>
            <a:r>
              <a:rPr lang="en-US" altLang="zh-CN" b="1" kern="0" dirty="0" smtClean="0">
                <a:solidFill>
                  <a:srgbClr val="FF0000"/>
                </a:solidFill>
                <a:latin typeface="微软雅黑" panose="020B0503020204020204" pitchFamily="34" charset="-122"/>
                <a:ea typeface="微软雅黑" panose="020B0503020204020204" pitchFamily="34" charset="-122"/>
                <a:cs typeface="Meiryo UI" pitchFamily="50" charset="-128"/>
              </a:rPr>
              <a:t>FRAM</a:t>
            </a:r>
            <a:r>
              <a:rPr lang="zh-CN" altLang="en-US" kern="0" dirty="0" smtClean="0">
                <a:solidFill>
                  <a:schemeClr val="tx1"/>
                </a:solidFill>
                <a:latin typeface="微软雅黑" panose="020B0503020204020204" pitchFamily="34" charset="-122"/>
                <a:ea typeface="微软雅黑" panose="020B0503020204020204" pitchFamily="34" charset="-122"/>
                <a:cs typeface="Meiryo UI" pitchFamily="50" charset="-128"/>
              </a:rPr>
              <a:t>。</a:t>
            </a:r>
            <a:endParaRPr lang="en-US" altLang="ja-JP" kern="0" dirty="0" smtClean="0">
              <a:solidFill>
                <a:schemeClr val="tx1"/>
              </a:solidFill>
              <a:latin typeface="微软雅黑" panose="020B0503020204020204" pitchFamily="34" charset="-122"/>
              <a:ea typeface="微软雅黑" panose="020B0503020204020204" pitchFamily="34" charset="-122"/>
              <a:cs typeface="Meiryo UI" pitchFamily="50" charset="-128"/>
            </a:endParaRPr>
          </a:p>
          <a:p>
            <a:pPr marL="800100" lvl="1" indent="-342900" algn="l">
              <a:buClr>
                <a:schemeClr val="bg1">
                  <a:lumMod val="65000"/>
                </a:schemeClr>
              </a:buClr>
              <a:buFont typeface="Wingdings" pitchFamily="2" charset="2"/>
              <a:buChar char="Ø"/>
            </a:pPr>
            <a:r>
              <a:rPr lang="zh-CN" altLang="en-US" dirty="0">
                <a:latin typeface="微软雅黑" panose="020B0503020204020204" pitchFamily="34" charset="-122"/>
                <a:ea typeface="微软雅黑" panose="020B0503020204020204" pitchFamily="34" charset="-122"/>
              </a:rPr>
              <a:t>中</a:t>
            </a:r>
            <a:r>
              <a:rPr lang="zh-CN" altLang="en-US" dirty="0" smtClean="0">
                <a:latin typeface="微软雅黑" panose="020B0503020204020204" pitchFamily="34" charset="-122"/>
                <a:ea typeface="微软雅黑" panose="020B0503020204020204" pitchFamily="34" charset="-122"/>
              </a:rPr>
              <a:t>国政府规定新能源车需要装配有</a:t>
            </a:r>
            <a:r>
              <a:rPr lang="en-US" altLang="zh-CN" dirty="0" smtClean="0">
                <a:latin typeface="微软雅黑" panose="020B0503020204020204" pitchFamily="34" charset="-122"/>
                <a:ea typeface="微软雅黑" panose="020B0503020204020204" pitchFamily="34" charset="-122"/>
              </a:rPr>
              <a:t> T-BOX</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800100" lvl="1" indent="-342900" algn="l">
              <a:buClr>
                <a:schemeClr val="bg1">
                  <a:lumMod val="65000"/>
                </a:schemeClr>
              </a:buClr>
              <a:buFont typeface="Wingdings" pitchFamily="2" charset="2"/>
              <a:buChar char="Ø"/>
            </a:pPr>
            <a:r>
              <a:rPr lang="zh-CN" altLang="en-US" dirty="0" smtClean="0">
                <a:latin typeface="微软雅黑" panose="020B0503020204020204" pitchFamily="34" charset="-122"/>
                <a:ea typeface="微软雅黑" panose="020B0503020204020204" pitchFamily="34" charset="-122"/>
              </a:rPr>
              <a:t>欧洲议会也规定从</a:t>
            </a:r>
            <a:r>
              <a:rPr lang="en-US" altLang="zh-CN" dirty="0" smtClean="0">
                <a:latin typeface="微软雅黑" panose="020B0503020204020204" pitchFamily="34" charset="-122"/>
                <a:ea typeface="微软雅黑" panose="020B0503020204020204" pitchFamily="34" charset="-122"/>
              </a:rPr>
              <a:t>2018</a:t>
            </a:r>
            <a:r>
              <a:rPr lang="zh-CN" altLang="en-US" dirty="0" smtClean="0">
                <a:latin typeface="微软雅黑" panose="020B0503020204020204" pitchFamily="34" charset="-122"/>
                <a:ea typeface="微软雅黑" panose="020B0503020204020204" pitchFamily="34" charset="-122"/>
              </a:rPr>
              <a:t>年</a:t>
            </a:r>
            <a:r>
              <a:rPr lang="en-US" altLang="zh-CN" dirty="0" smtClean="0">
                <a:latin typeface="微软雅黑" panose="020B0503020204020204" pitchFamily="34" charset="-122"/>
                <a:ea typeface="微软雅黑" panose="020B0503020204020204" pitchFamily="34" charset="-122"/>
              </a:rPr>
              <a:t>4</a:t>
            </a:r>
            <a:r>
              <a:rPr lang="zh-CN" altLang="en-US" dirty="0" smtClean="0">
                <a:latin typeface="微软雅黑" panose="020B0503020204020204" pitchFamily="34" charset="-122"/>
                <a:ea typeface="微软雅黑" panose="020B0503020204020204" pitchFamily="34" charset="-122"/>
              </a:rPr>
              <a:t>月后，所有汽车需装配</a:t>
            </a:r>
            <a:r>
              <a:rPr lang="en-US" altLang="zh-CN" dirty="0" err="1" smtClean="0">
                <a:latin typeface="微软雅黑" panose="020B0503020204020204" pitchFamily="34" charset="-122"/>
                <a:ea typeface="微软雅黑" panose="020B0503020204020204" pitchFamily="34" charset="-122"/>
              </a:rPr>
              <a:t>eCall</a:t>
            </a:r>
            <a:r>
              <a:rPr lang="zh-CN" altLang="en-US" dirty="0" smtClean="0">
                <a:latin typeface="微软雅黑" panose="020B0503020204020204" pitchFamily="34" charset="-122"/>
                <a:ea typeface="微软雅黑" panose="020B0503020204020204" pitchFamily="34" charset="-122"/>
              </a:rPr>
              <a:t>。</a:t>
            </a:r>
            <a:endParaRPr lang="zh-CN" altLang="zh-CN" b="1" dirty="0">
              <a:solidFill>
                <a:schemeClr val="tx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3842016" y="3492754"/>
            <a:ext cx="1234040" cy="369332"/>
          </a:xfrm>
          <a:prstGeom prst="rect">
            <a:avLst/>
          </a:prstGeom>
          <a:noFill/>
          <a:ln w="6350">
            <a:solidFill>
              <a:schemeClr val="tx1"/>
            </a:solidFill>
          </a:ln>
        </p:spPr>
        <p:txBody>
          <a:bodyPr wrap="square" rtlCol="0">
            <a:spAutoFit/>
          </a:bodyPr>
          <a:lstStyle/>
          <a:p>
            <a:r>
              <a:rPr lang="en-US" altLang="zh-CN" dirty="0" smtClean="0"/>
              <a:t>BMS</a:t>
            </a:r>
            <a:endParaRPr lang="zh-CN" altLang="en-US" dirty="0"/>
          </a:p>
        </p:txBody>
      </p:sp>
      <p:sp>
        <p:nvSpPr>
          <p:cNvPr id="15" name="TextBox 14"/>
          <p:cNvSpPr txBox="1"/>
          <p:nvPr/>
        </p:nvSpPr>
        <p:spPr>
          <a:xfrm>
            <a:off x="564616" y="2643758"/>
            <a:ext cx="1631121" cy="1077218"/>
          </a:xfrm>
          <a:prstGeom prst="rect">
            <a:avLst/>
          </a:prstGeom>
          <a:noFill/>
        </p:spPr>
        <p:txBody>
          <a:bodyPr wrap="square" rtlCol="0">
            <a:spAutoFit/>
          </a:bodyPr>
          <a:lstStyle/>
          <a:p>
            <a:r>
              <a:rPr lang="en-US" altLang="zh-CN" sz="1600" dirty="0" smtClean="0"/>
              <a:t>Acceleration</a:t>
            </a:r>
          </a:p>
          <a:p>
            <a:r>
              <a:rPr lang="en-US" altLang="zh-CN" sz="1600" dirty="0" smtClean="0"/>
              <a:t>Speed</a:t>
            </a:r>
          </a:p>
          <a:p>
            <a:r>
              <a:rPr lang="en-US" altLang="zh-CN" sz="1600" dirty="0" smtClean="0"/>
              <a:t>Steering</a:t>
            </a:r>
          </a:p>
          <a:p>
            <a:r>
              <a:rPr lang="en-US" altLang="zh-CN" sz="1600" dirty="0" smtClean="0"/>
              <a:t>Engine RPM</a:t>
            </a:r>
            <a:endParaRPr lang="zh-CN" altLang="en-US" sz="1600" dirty="0"/>
          </a:p>
        </p:txBody>
      </p:sp>
      <p:sp>
        <p:nvSpPr>
          <p:cNvPr id="16" name="Right Brace 15"/>
          <p:cNvSpPr/>
          <p:nvPr/>
        </p:nvSpPr>
        <p:spPr bwMode="auto">
          <a:xfrm>
            <a:off x="1990282" y="2844683"/>
            <a:ext cx="205457" cy="722523"/>
          </a:xfrm>
          <a:prstGeom prst="rightBrace">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rgbClr val="000000"/>
              </a:solidFill>
              <a:effectLst/>
              <a:latin typeface="ＭＳ Ｐゴシック" charset="-128"/>
              <a:ea typeface="ＭＳ Ｐゴシック" charset="-128"/>
            </a:endParaRPr>
          </a:p>
        </p:txBody>
      </p:sp>
      <p:cxnSp>
        <p:nvCxnSpPr>
          <p:cNvPr id="19" name="Straight Arrow Connector 18"/>
          <p:cNvCxnSpPr>
            <a:stCxn id="9" idx="2"/>
          </p:cNvCxnSpPr>
          <p:nvPr/>
        </p:nvCxnSpPr>
        <p:spPr bwMode="auto">
          <a:xfrm flipH="1">
            <a:off x="4419783" y="3276730"/>
            <a:ext cx="1" cy="216024"/>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triangle" w="med" len="med"/>
            <a:tailEnd type="triangle"/>
          </a:ln>
          <a:effectLst/>
        </p:spPr>
      </p:cxnSp>
      <p:sp>
        <p:nvSpPr>
          <p:cNvPr id="3" name="Footer Placeholder 2"/>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4" name="Slide Number Placeholder 3"/>
          <p:cNvSpPr>
            <a:spLocks noGrp="1"/>
          </p:cNvSpPr>
          <p:nvPr>
            <p:ph type="sldNum" sz="quarter" idx="11"/>
          </p:nvPr>
        </p:nvSpPr>
        <p:spPr/>
        <p:txBody>
          <a:bodyPr/>
          <a:lstStyle/>
          <a:p>
            <a:fld id="{F2D920BD-DB3E-494D-830B-EFB4449FB4A4}" type="slidenum">
              <a:rPr lang="ja-JP" altLang="de-DE" smtClean="0">
                <a:solidFill>
                  <a:srgbClr val="000000"/>
                </a:solidFill>
              </a:rPr>
              <a:pPr/>
              <a:t>16</a:t>
            </a:fld>
            <a:endParaRPr lang="de-DE" altLang="ja-JP">
              <a:solidFill>
                <a:srgbClr val="000000"/>
              </a:solidFill>
            </a:endParaRPr>
          </a:p>
        </p:txBody>
      </p:sp>
    </p:spTree>
    <p:extLst>
      <p:ext uri="{BB962C8B-B14F-4D97-AF65-F5344CB8AC3E}">
        <p14:creationId xmlns:p14="http://schemas.microsoft.com/office/powerpoint/2010/main" val="3831553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169863" y="-1191"/>
            <a:ext cx="8532812" cy="520304"/>
          </a:xfrm>
        </p:spPr>
        <p:txBody>
          <a:bodyPr rtlCol="0">
            <a:normAutofit/>
          </a:bodyPr>
          <a:lstStyle/>
          <a:p>
            <a:pPr fontAlgn="auto">
              <a:spcAft>
                <a:spcPts val="0"/>
              </a:spcAft>
              <a:defRPr/>
            </a:pPr>
            <a:r>
              <a:rPr lang="ja-JP" altLang="en-US" b="1" dirty="0">
                <a:latin typeface="黑体" pitchFamily="49" charset="-122"/>
                <a:ea typeface="黑体" pitchFamily="49" charset="-122"/>
                <a:cs typeface="Meiryo UI" pitchFamily="50" charset="-128"/>
              </a:rPr>
              <a:t>议程</a:t>
            </a:r>
            <a:endParaRPr lang="ja-JP" altLang="en-US" b="1" dirty="0" smtClean="0">
              <a:latin typeface="黑体" pitchFamily="49" charset="-122"/>
              <a:ea typeface="黑体" pitchFamily="49" charset="-122"/>
              <a:cs typeface="Meiryo UI" pitchFamily="50" charset="-128"/>
            </a:endParaRPr>
          </a:p>
        </p:txBody>
      </p:sp>
      <p:sp>
        <p:nvSpPr>
          <p:cNvPr id="3076" name="コンテンツ プレースホルダー 2"/>
          <p:cNvSpPr txBox="1">
            <a:spLocks/>
          </p:cNvSpPr>
          <p:nvPr/>
        </p:nvSpPr>
        <p:spPr bwMode="auto">
          <a:xfrm>
            <a:off x="35498" y="598532"/>
            <a:ext cx="8975725" cy="343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indent="-290513" defTabSz="457200">
              <a:defRPr>
                <a:solidFill>
                  <a:schemeClr val="tx1"/>
                </a:solidFill>
                <a:latin typeface="Calibri" pitchFamily="34" charset="0"/>
                <a:ea typeface="宋体" pitchFamily="2" charset="-122"/>
              </a:defRPr>
            </a:lvl1pPr>
            <a:lvl2pPr marL="742950" indent="-285750" defTabSz="457200">
              <a:defRPr>
                <a:solidFill>
                  <a:schemeClr val="tx1"/>
                </a:solidFill>
                <a:latin typeface="Calibri" pitchFamily="34" charset="0"/>
                <a:ea typeface="宋体" pitchFamily="2" charset="-122"/>
              </a:defRPr>
            </a:lvl2pPr>
            <a:lvl3pPr marL="1143000" indent="-228600" defTabSz="457200">
              <a:defRPr>
                <a:solidFill>
                  <a:schemeClr val="tx1"/>
                </a:solidFill>
                <a:latin typeface="Calibri" pitchFamily="34" charset="0"/>
                <a:ea typeface="宋体" pitchFamily="2" charset="-122"/>
              </a:defRPr>
            </a:lvl3pPr>
            <a:lvl4pPr marL="1600200" indent="-228600" defTabSz="457200">
              <a:defRPr>
                <a:solidFill>
                  <a:schemeClr val="tx1"/>
                </a:solidFill>
                <a:latin typeface="Calibri" pitchFamily="34" charset="0"/>
                <a:ea typeface="宋体" pitchFamily="2" charset="-122"/>
              </a:defRPr>
            </a:lvl4pPr>
            <a:lvl5pPr marL="2057400" indent="-228600" defTabSz="457200">
              <a:defRPr>
                <a:solidFill>
                  <a:schemeClr val="tx1"/>
                </a:solidFill>
                <a:latin typeface="Calibri" pitchFamily="34" charset="0"/>
                <a:ea typeface="宋体" pitchFamily="2" charset="-122"/>
              </a:defRPr>
            </a:lvl5pPr>
            <a:lvl6pPr marL="2514600" indent="-228600" defTabSz="457200" fontAlgn="base">
              <a:spcBef>
                <a:spcPct val="0"/>
              </a:spcBef>
              <a:spcAft>
                <a:spcPct val="0"/>
              </a:spcAft>
              <a:defRPr>
                <a:solidFill>
                  <a:schemeClr val="tx1"/>
                </a:solidFill>
                <a:latin typeface="Calibri" pitchFamily="34" charset="0"/>
                <a:ea typeface="宋体" pitchFamily="2" charset="-122"/>
              </a:defRPr>
            </a:lvl6pPr>
            <a:lvl7pPr marL="2971800" indent="-228600" defTabSz="457200" fontAlgn="base">
              <a:spcBef>
                <a:spcPct val="0"/>
              </a:spcBef>
              <a:spcAft>
                <a:spcPct val="0"/>
              </a:spcAft>
              <a:defRPr>
                <a:solidFill>
                  <a:schemeClr val="tx1"/>
                </a:solidFill>
                <a:latin typeface="Calibri" pitchFamily="34" charset="0"/>
                <a:ea typeface="宋体" pitchFamily="2" charset="-122"/>
              </a:defRPr>
            </a:lvl7pPr>
            <a:lvl8pPr marL="3429000" indent="-228600" defTabSz="457200" fontAlgn="base">
              <a:spcBef>
                <a:spcPct val="0"/>
              </a:spcBef>
              <a:spcAft>
                <a:spcPct val="0"/>
              </a:spcAft>
              <a:defRPr>
                <a:solidFill>
                  <a:schemeClr val="tx1"/>
                </a:solidFill>
                <a:latin typeface="Calibri" pitchFamily="34" charset="0"/>
                <a:ea typeface="宋体" pitchFamily="2" charset="-122"/>
              </a:defRPr>
            </a:lvl8pPr>
            <a:lvl9pPr marL="3886200" indent="-228600" defTabSz="457200" fontAlgn="base">
              <a:spcBef>
                <a:spcPct val="0"/>
              </a:spcBef>
              <a:spcAft>
                <a:spcPct val="0"/>
              </a:spcAft>
              <a:defRPr>
                <a:solidFill>
                  <a:schemeClr val="tx1"/>
                </a:solidFill>
                <a:latin typeface="Calibri" pitchFamily="34" charset="0"/>
                <a:ea typeface="宋体" pitchFamily="2" charset="-122"/>
              </a:defRPr>
            </a:lvl9pPr>
          </a:lstStyle>
          <a:p>
            <a:pPr algn="l" eaLnBrk="0" hangingPunct="0">
              <a:lnSpc>
                <a:spcPct val="95000"/>
              </a:lnSpc>
              <a:spcBef>
                <a:spcPct val="20000"/>
              </a:spcBef>
              <a:spcAft>
                <a:spcPct val="10000"/>
              </a:spcAft>
              <a:buClr>
                <a:srgbClr val="A30B1A"/>
              </a:buClr>
              <a:buFont typeface="Wingdings" pitchFamily="2" charset="2"/>
              <a:buChar char="p"/>
            </a:pPr>
            <a:r>
              <a:rPr kumimoji="1" lang="zh-CN" altLang="en-US" sz="3200" b="1" dirty="0" smtClean="0">
                <a:solidFill>
                  <a:schemeClr val="bg1">
                    <a:lumMod val="95000"/>
                  </a:schemeClr>
                </a:solidFill>
                <a:latin typeface="黑体"/>
                <a:ea typeface="黑体"/>
                <a:cs typeface="Meiryo UI" pitchFamily="34" charset="-128"/>
              </a:rPr>
              <a:t>非</a:t>
            </a:r>
            <a:r>
              <a:rPr kumimoji="1" lang="zh-CN" altLang="en-US" sz="3200" b="1" dirty="0">
                <a:solidFill>
                  <a:schemeClr val="bg1">
                    <a:lumMod val="95000"/>
                  </a:schemeClr>
                </a:solidFill>
                <a:latin typeface="黑体"/>
                <a:ea typeface="黑体"/>
                <a:cs typeface="Meiryo UI" pitchFamily="34" charset="-128"/>
              </a:rPr>
              <a:t>易失性存储</a:t>
            </a:r>
            <a:r>
              <a:rPr kumimoji="1" lang="zh-CN" altLang="en-US" sz="3200" b="1" dirty="0" smtClean="0">
                <a:solidFill>
                  <a:schemeClr val="bg1">
                    <a:lumMod val="95000"/>
                  </a:schemeClr>
                </a:solidFill>
                <a:latin typeface="黑体"/>
                <a:ea typeface="黑体"/>
                <a:cs typeface="Meiryo UI" pitchFamily="34" charset="-128"/>
              </a:rPr>
              <a:t>器</a:t>
            </a:r>
            <a:r>
              <a:rPr kumimoji="1" lang="en-US" altLang="zh-CN" sz="3200" b="1" dirty="0" smtClean="0">
                <a:solidFill>
                  <a:schemeClr val="bg1">
                    <a:lumMod val="95000"/>
                  </a:schemeClr>
                </a:solidFill>
                <a:latin typeface="黑体"/>
                <a:ea typeface="黑体"/>
                <a:cs typeface="Meiryo UI" pitchFamily="34" charset="-128"/>
              </a:rPr>
              <a:t>FRAM</a:t>
            </a:r>
            <a:r>
              <a:rPr kumimoji="1" lang="zh-CN" altLang="en-US" sz="3200" b="1" dirty="0" smtClean="0">
                <a:solidFill>
                  <a:schemeClr val="bg1">
                    <a:lumMod val="95000"/>
                  </a:schemeClr>
                </a:solidFill>
                <a:latin typeface="黑体"/>
                <a:ea typeface="黑体"/>
                <a:cs typeface="Meiryo UI" pitchFamily="34" charset="-128"/>
              </a:rPr>
              <a:t>在新能源车技术中的应用</a:t>
            </a:r>
            <a:endParaRPr kumimoji="1" lang="en-US" altLang="zh-CN" sz="3200" b="1" dirty="0">
              <a:solidFill>
                <a:schemeClr val="bg1">
                  <a:lumMod val="95000"/>
                </a:schemeClr>
              </a:solidFill>
              <a:latin typeface="黑体"/>
              <a:ea typeface="黑体"/>
              <a:cs typeface="Meiryo UI" pitchFamily="34" charset="-128"/>
            </a:endParaRPr>
          </a:p>
          <a:p>
            <a:pPr algn="l" eaLnBrk="0" hangingPunct="0">
              <a:lnSpc>
                <a:spcPct val="95000"/>
              </a:lnSpc>
              <a:spcBef>
                <a:spcPct val="20000"/>
              </a:spcBef>
              <a:spcAft>
                <a:spcPct val="10000"/>
              </a:spcAft>
              <a:buClr>
                <a:srgbClr val="A30B1A"/>
              </a:buClr>
              <a:buFont typeface="Wingdings" pitchFamily="2" charset="2"/>
              <a:buChar char="p"/>
            </a:pPr>
            <a:r>
              <a:rPr kumimoji="1" lang="zh-CN" altLang="en-US" sz="3200" b="1" dirty="0" smtClean="0">
                <a:latin typeface="黑体"/>
                <a:ea typeface="黑体"/>
                <a:cs typeface="Meiryo UI" pitchFamily="34" charset="-128"/>
              </a:rPr>
              <a:t>非</a:t>
            </a:r>
            <a:r>
              <a:rPr kumimoji="1" lang="zh-CN" altLang="en-US" sz="3200" b="1" dirty="0">
                <a:latin typeface="黑体"/>
                <a:ea typeface="黑体"/>
                <a:cs typeface="Meiryo UI" pitchFamily="34" charset="-128"/>
              </a:rPr>
              <a:t>易失性存储</a:t>
            </a:r>
            <a:r>
              <a:rPr kumimoji="1" lang="zh-CN" altLang="en-US" sz="3200" b="1" dirty="0" smtClean="0">
                <a:latin typeface="黑体"/>
                <a:ea typeface="黑体"/>
                <a:cs typeface="Meiryo UI" pitchFamily="34" charset="-128"/>
              </a:rPr>
              <a:t>器</a:t>
            </a:r>
            <a:r>
              <a:rPr kumimoji="1" lang="en-US" altLang="zh-CN" sz="3200" b="1" dirty="0" smtClean="0">
                <a:latin typeface="黑体"/>
                <a:ea typeface="黑体"/>
                <a:cs typeface="Meiryo UI" pitchFamily="34" charset="-128"/>
              </a:rPr>
              <a:t>FRAM</a:t>
            </a:r>
            <a:r>
              <a:rPr lang="zh-CN" altLang="en-US" sz="3200" b="1" dirty="0" smtClean="0">
                <a:latin typeface="黑体"/>
                <a:ea typeface="黑体"/>
                <a:cs typeface="Meiryo UI" pitchFamily="34" charset="-128"/>
              </a:rPr>
              <a:t>在自动驾驶中技术的应用</a:t>
            </a:r>
            <a:endParaRPr kumimoji="1" lang="en-US" altLang="zh-CN" sz="3200" b="1" dirty="0">
              <a:latin typeface="黑体"/>
              <a:ea typeface="黑体"/>
              <a:cs typeface="Meiryo UI" pitchFamily="34" charset="-128"/>
            </a:endParaRPr>
          </a:p>
          <a:p>
            <a:pPr algn="l" eaLnBrk="0" hangingPunct="0">
              <a:lnSpc>
                <a:spcPct val="95000"/>
              </a:lnSpc>
              <a:spcBef>
                <a:spcPct val="20000"/>
              </a:spcBef>
              <a:spcAft>
                <a:spcPct val="10000"/>
              </a:spcAft>
              <a:buClr>
                <a:srgbClr val="A30B1A"/>
              </a:buClr>
              <a:buFont typeface="Wingdings" pitchFamily="2" charset="2"/>
              <a:buChar char="p"/>
            </a:pPr>
            <a:r>
              <a:rPr kumimoji="1" lang="zh-CN" altLang="en-US" sz="3200" b="1" dirty="0" smtClean="0">
                <a:solidFill>
                  <a:schemeClr val="bg1">
                    <a:lumMod val="95000"/>
                  </a:schemeClr>
                </a:solidFill>
                <a:latin typeface="黑体"/>
                <a:ea typeface="黑体"/>
                <a:cs typeface="Meiryo UI" pitchFamily="34" charset="-128"/>
              </a:rPr>
              <a:t>非</a:t>
            </a:r>
            <a:r>
              <a:rPr kumimoji="1" lang="zh-CN" altLang="en-US" sz="3200" b="1" dirty="0">
                <a:solidFill>
                  <a:schemeClr val="bg1">
                    <a:lumMod val="95000"/>
                  </a:schemeClr>
                </a:solidFill>
                <a:latin typeface="黑体"/>
                <a:ea typeface="黑体"/>
                <a:cs typeface="Meiryo UI" pitchFamily="34" charset="-128"/>
              </a:rPr>
              <a:t>易失性存储</a:t>
            </a:r>
            <a:r>
              <a:rPr kumimoji="1" lang="zh-CN" altLang="en-US" sz="3200" b="1" dirty="0" smtClean="0">
                <a:solidFill>
                  <a:schemeClr val="bg1">
                    <a:lumMod val="95000"/>
                  </a:schemeClr>
                </a:solidFill>
                <a:latin typeface="黑体"/>
                <a:ea typeface="黑体"/>
                <a:cs typeface="Meiryo UI" pitchFamily="34" charset="-128"/>
              </a:rPr>
              <a:t>器</a:t>
            </a:r>
            <a:r>
              <a:rPr kumimoji="1" lang="en-US" altLang="zh-CN" sz="3200" b="1" dirty="0" smtClean="0">
                <a:solidFill>
                  <a:schemeClr val="bg1">
                    <a:lumMod val="95000"/>
                  </a:schemeClr>
                </a:solidFill>
                <a:latin typeface="黑体"/>
                <a:ea typeface="黑体"/>
                <a:cs typeface="Meiryo UI" pitchFamily="34" charset="-128"/>
              </a:rPr>
              <a:t>FRAM</a:t>
            </a:r>
            <a:r>
              <a:rPr lang="zh-CN" altLang="en-US" sz="3200" b="1" dirty="0" smtClean="0">
                <a:solidFill>
                  <a:schemeClr val="bg1">
                    <a:lumMod val="95000"/>
                  </a:schemeClr>
                </a:solidFill>
                <a:latin typeface="黑体"/>
                <a:ea typeface="黑体"/>
                <a:cs typeface="Meiryo UI" pitchFamily="34" charset="-128"/>
              </a:rPr>
              <a:t>的特点</a:t>
            </a:r>
            <a:endParaRPr kumimoji="1" lang="en-US" altLang="ja-JP" sz="3200" b="1" dirty="0">
              <a:solidFill>
                <a:schemeClr val="bg1">
                  <a:lumMod val="95000"/>
                </a:schemeClr>
              </a:solidFill>
              <a:latin typeface="黑体"/>
              <a:ea typeface="黑体"/>
              <a:cs typeface="Meiryo UI" pitchFamily="34" charset="-128"/>
            </a:endParaRPr>
          </a:p>
        </p:txBody>
      </p:sp>
      <p:sp>
        <p:nvSpPr>
          <p:cNvPr id="2" name="Footer Placeholder 1"/>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3" name="Slide Number Placeholder 2"/>
          <p:cNvSpPr>
            <a:spLocks noGrp="1"/>
          </p:cNvSpPr>
          <p:nvPr>
            <p:ph type="sldNum" sz="quarter" idx="11"/>
          </p:nvPr>
        </p:nvSpPr>
        <p:spPr/>
        <p:txBody>
          <a:bodyPr/>
          <a:lstStyle/>
          <a:p>
            <a:fld id="{F2D920BD-DB3E-494D-830B-EFB4449FB4A4}" type="slidenum">
              <a:rPr lang="ja-JP" altLang="de-DE" smtClean="0">
                <a:solidFill>
                  <a:srgbClr val="000000"/>
                </a:solidFill>
              </a:rPr>
              <a:pPr/>
              <a:t>17</a:t>
            </a:fld>
            <a:endParaRPr lang="de-DE" altLang="ja-JP">
              <a:solidFill>
                <a:srgbClr val="000000"/>
              </a:solidFill>
            </a:endParaRPr>
          </a:p>
        </p:txBody>
      </p:sp>
    </p:spTree>
    <p:extLst>
      <p:ext uri="{BB962C8B-B14F-4D97-AF65-F5344CB8AC3E}">
        <p14:creationId xmlns:p14="http://schemas.microsoft.com/office/powerpoint/2010/main" val="10446282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latin typeface="宋体" pitchFamily="2" charset="-122"/>
                <a:ea typeface="宋体" pitchFamily="2" charset="-122"/>
              </a:rPr>
              <a:t>自动驾驶的核心技术与高性能存储器要求</a:t>
            </a:r>
            <a:r>
              <a:rPr lang="ja-JP" altLang="en-US" b="1" dirty="0" smtClean="0">
                <a:latin typeface="宋体" pitchFamily="2" charset="-122"/>
                <a:ea typeface="宋体" pitchFamily="2" charset="-122"/>
              </a:rPr>
              <a:t>　</a:t>
            </a:r>
            <a:endParaRPr lang="zh-CN" altLang="en-US" b="1" dirty="0">
              <a:latin typeface="宋体" pitchFamily="2" charset="-122"/>
              <a:ea typeface="宋体" pitchFamily="2" charset="-122"/>
            </a:endParaRPr>
          </a:p>
        </p:txBody>
      </p:sp>
      <p:sp>
        <p:nvSpPr>
          <p:cNvPr id="5" name="Footer Placeholder 4"/>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683" y="1341854"/>
            <a:ext cx="6542771" cy="104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Extract 5"/>
          <p:cNvSpPr/>
          <p:nvPr/>
        </p:nvSpPr>
        <p:spPr bwMode="auto">
          <a:xfrm rot="10800000">
            <a:off x="3779915" y="1203599"/>
            <a:ext cx="1319789" cy="123433"/>
          </a:xfrm>
          <a:prstGeom prst="flowChartExtract">
            <a:avLst/>
          </a:prstGeom>
          <a:solidFill>
            <a:srgbClr val="FFC000"/>
          </a:solidFill>
          <a:ln w="12700">
            <a:solidFill>
              <a:srgbClr val="FFC000"/>
            </a:solidFill>
          </a:ln>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chemeClr val="tx1"/>
              </a:solidFill>
              <a:latin typeface="微软雅黑" panose="020B0503020204020204" pitchFamily="34" charset="-122"/>
              <a:ea typeface="微软雅黑" panose="020B0503020204020204" pitchFamily="34" charset="-122"/>
            </a:endParaRPr>
          </a:p>
        </p:txBody>
      </p:sp>
      <p:sp>
        <p:nvSpPr>
          <p:cNvPr id="10" name="Flowchart: Extract 9"/>
          <p:cNvSpPr/>
          <p:nvPr/>
        </p:nvSpPr>
        <p:spPr bwMode="auto">
          <a:xfrm rot="10800000">
            <a:off x="1467589" y="2427735"/>
            <a:ext cx="1808267" cy="133942"/>
          </a:xfrm>
          <a:prstGeom prst="flowChartExtract">
            <a:avLst/>
          </a:prstGeom>
          <a:solidFill>
            <a:srgbClr val="FFC000"/>
          </a:solidFill>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chemeClr val="tx1"/>
              </a:solidFill>
              <a:latin typeface="微软雅黑" panose="020B0503020204020204" pitchFamily="34" charset="-122"/>
              <a:ea typeface="微软雅黑" panose="020B0503020204020204" pitchFamily="34" charset="-122"/>
            </a:endParaRPr>
          </a:p>
        </p:txBody>
      </p:sp>
      <p:sp>
        <p:nvSpPr>
          <p:cNvPr id="15" name="Rectangle 14"/>
          <p:cNvSpPr/>
          <p:nvPr/>
        </p:nvSpPr>
        <p:spPr>
          <a:xfrm>
            <a:off x="1503732" y="3380339"/>
            <a:ext cx="623889" cy="369332"/>
          </a:xfrm>
          <a:prstGeom prst="rect">
            <a:avLst/>
          </a:prstGeom>
          <a:ln>
            <a:solidFill>
              <a:schemeClr val="tx1"/>
            </a:solidFill>
            <a:prstDash val="sysDot"/>
          </a:ln>
        </p:spPr>
        <p:txBody>
          <a:bodyPr wrap="none">
            <a:spAutoFit/>
          </a:bodyPr>
          <a:lstStyle/>
          <a:p>
            <a:r>
              <a:rPr lang="en-US" altLang="zh-CN" dirty="0" smtClean="0">
                <a:latin typeface="微软雅黑" panose="020B0503020204020204" pitchFamily="34" charset="-122"/>
                <a:ea typeface="微软雅黑" panose="020B0503020204020204" pitchFamily="34" charset="-122"/>
              </a:rPr>
              <a:t>Car </a:t>
            </a:r>
            <a:endParaRPr lang="zh-CN" altLang="en-US" dirty="0">
              <a:latin typeface="微软雅黑" panose="020B0503020204020204" pitchFamily="34" charset="-122"/>
              <a:ea typeface="微软雅黑" panose="020B0503020204020204" pitchFamily="34" charset="-122"/>
            </a:endParaRPr>
          </a:p>
        </p:txBody>
      </p:sp>
      <p:sp>
        <p:nvSpPr>
          <p:cNvPr id="16" name="Rectangle 15"/>
          <p:cNvSpPr/>
          <p:nvPr/>
        </p:nvSpPr>
        <p:spPr>
          <a:xfrm>
            <a:off x="2530636" y="3391395"/>
            <a:ext cx="850041" cy="369332"/>
          </a:xfrm>
          <a:prstGeom prst="rect">
            <a:avLst/>
          </a:prstGeom>
          <a:ln>
            <a:solidFill>
              <a:schemeClr val="tx1"/>
            </a:solidFill>
            <a:prstDash val="sysDot"/>
          </a:ln>
        </p:spPr>
        <p:txBody>
          <a:bodyPr wrap="none">
            <a:spAutoFit/>
          </a:bodyPr>
          <a:lstStyle/>
          <a:p>
            <a:r>
              <a:rPr lang="en-US" altLang="ja-JP" dirty="0" smtClean="0">
                <a:latin typeface="微软雅黑" panose="020B0503020204020204" pitchFamily="34" charset="-122"/>
                <a:ea typeface="微软雅黑" panose="020B0503020204020204" pitchFamily="34" charset="-122"/>
              </a:rPr>
              <a:t>Driver</a:t>
            </a:r>
            <a:endParaRPr lang="zh-CN" altLang="en-US" dirty="0">
              <a:latin typeface="微软雅黑" panose="020B0503020204020204" pitchFamily="34" charset="-122"/>
              <a:ea typeface="微软雅黑" panose="020B0503020204020204" pitchFamily="34" charset="-122"/>
            </a:endParaRPr>
          </a:p>
        </p:txBody>
      </p:sp>
      <p:sp>
        <p:nvSpPr>
          <p:cNvPr id="25" name="Rectangle 24"/>
          <p:cNvSpPr/>
          <p:nvPr/>
        </p:nvSpPr>
        <p:spPr bwMode="auto">
          <a:xfrm>
            <a:off x="1251504" y="2561677"/>
            <a:ext cx="2168371" cy="1191237"/>
          </a:xfrm>
          <a:prstGeom prst="rect">
            <a:avLst/>
          </a:prstGeom>
          <a:noFill/>
          <a:ln>
            <a:solidFill>
              <a:schemeClr val="tx1"/>
            </a:solidFill>
          </a:ln>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chemeClr val="tx1"/>
              </a:solidFill>
              <a:latin typeface="微软雅黑" panose="020B0503020204020204" pitchFamily="34" charset="-122"/>
              <a:ea typeface="微软雅黑" panose="020B0503020204020204" pitchFamily="34" charset="-122"/>
            </a:endParaRPr>
          </a:p>
        </p:txBody>
      </p:sp>
      <p:pic>
        <p:nvPicPr>
          <p:cNvPr id="615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4971" y="2578541"/>
            <a:ext cx="1876192" cy="31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angle 36"/>
          <p:cNvSpPr/>
          <p:nvPr/>
        </p:nvSpPr>
        <p:spPr bwMode="auto">
          <a:xfrm>
            <a:off x="3563595" y="2561679"/>
            <a:ext cx="2088525" cy="1184266"/>
          </a:xfrm>
          <a:prstGeom prst="rect">
            <a:avLst/>
          </a:prstGeom>
          <a:noFill/>
          <a:ln>
            <a:solidFill>
              <a:schemeClr val="tx1"/>
            </a:solidFill>
          </a:ln>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chemeClr val="tx1"/>
              </a:solidFill>
              <a:latin typeface="微软雅黑" panose="020B0503020204020204" pitchFamily="34" charset="-122"/>
              <a:ea typeface="微软雅黑" panose="020B0503020204020204" pitchFamily="34" charset="-122"/>
            </a:endParaRPr>
          </a:p>
        </p:txBody>
      </p:sp>
      <p:sp>
        <p:nvSpPr>
          <p:cNvPr id="39" name="Rectangle 38"/>
          <p:cNvSpPr/>
          <p:nvPr/>
        </p:nvSpPr>
        <p:spPr>
          <a:xfrm>
            <a:off x="5995397" y="2944103"/>
            <a:ext cx="600958" cy="369332"/>
          </a:xfrm>
          <a:prstGeom prst="rect">
            <a:avLst/>
          </a:prstGeom>
          <a:ln>
            <a:solidFill>
              <a:schemeClr val="tx1"/>
            </a:solidFill>
            <a:prstDash val="sysDot"/>
          </a:ln>
        </p:spPr>
        <p:txBody>
          <a:bodyPr wrap="square">
            <a:spAutoFit/>
          </a:bodyPr>
          <a:lstStyle/>
          <a:p>
            <a:r>
              <a:rPr lang="en-US" altLang="zh-CN" dirty="0" smtClean="0">
                <a:latin typeface="微软雅黑" panose="020B0503020204020204" pitchFamily="34" charset="-122"/>
                <a:ea typeface="微软雅黑" panose="020B0503020204020204" pitchFamily="34" charset="-122"/>
              </a:rPr>
              <a:t>Car</a:t>
            </a:r>
            <a:endParaRPr lang="zh-CN" altLang="en-US" dirty="0">
              <a:latin typeface="微软雅黑" panose="020B0503020204020204" pitchFamily="34" charset="-122"/>
              <a:ea typeface="微软雅黑" panose="020B0503020204020204" pitchFamily="34" charset="-122"/>
            </a:endParaRPr>
          </a:p>
        </p:txBody>
      </p:sp>
      <p:sp>
        <p:nvSpPr>
          <p:cNvPr id="40" name="Rectangle 39"/>
          <p:cNvSpPr/>
          <p:nvPr/>
        </p:nvSpPr>
        <p:spPr>
          <a:xfrm>
            <a:off x="6987465" y="2944103"/>
            <a:ext cx="850041" cy="369332"/>
          </a:xfrm>
          <a:prstGeom prst="rect">
            <a:avLst/>
          </a:prstGeom>
          <a:ln>
            <a:solidFill>
              <a:schemeClr val="tx1"/>
            </a:solidFill>
            <a:prstDash val="sysDot"/>
          </a:ln>
        </p:spPr>
        <p:txBody>
          <a:bodyPr wrap="none">
            <a:spAutoFit/>
          </a:bodyPr>
          <a:lstStyle/>
          <a:p>
            <a:r>
              <a:rPr lang="en-US" altLang="ja-JP" dirty="0" smtClean="0">
                <a:latin typeface="微软雅黑" panose="020B0503020204020204" pitchFamily="34" charset="-122"/>
                <a:ea typeface="微软雅黑" panose="020B0503020204020204" pitchFamily="34" charset="-122"/>
              </a:rPr>
              <a:t>Driver</a:t>
            </a:r>
            <a:endParaRPr lang="zh-CN" altLang="en-US" dirty="0">
              <a:latin typeface="微软雅黑" panose="020B0503020204020204" pitchFamily="34" charset="-122"/>
              <a:ea typeface="微软雅黑" panose="020B0503020204020204" pitchFamily="34" charset="-122"/>
            </a:endParaRPr>
          </a:p>
        </p:txBody>
      </p:sp>
      <p:sp>
        <p:nvSpPr>
          <p:cNvPr id="43" name="Rectangle 42"/>
          <p:cNvSpPr/>
          <p:nvPr/>
        </p:nvSpPr>
        <p:spPr bwMode="auto">
          <a:xfrm>
            <a:off x="5798409" y="2561679"/>
            <a:ext cx="2062152" cy="1181656"/>
          </a:xfrm>
          <a:prstGeom prst="rect">
            <a:avLst/>
          </a:prstGeom>
          <a:noFill/>
          <a:ln>
            <a:solidFill>
              <a:schemeClr val="tx1"/>
            </a:solidFill>
          </a:ln>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chemeClr val="tx1"/>
              </a:solidFill>
              <a:latin typeface="微软雅黑" panose="020B0503020204020204" pitchFamily="34" charset="-122"/>
              <a:ea typeface="微软雅黑" panose="020B0503020204020204" pitchFamily="34" charset="-122"/>
            </a:endParaRPr>
          </a:p>
        </p:txBody>
      </p:sp>
      <p:sp>
        <p:nvSpPr>
          <p:cNvPr id="44" name="Rectangle 43"/>
          <p:cNvSpPr/>
          <p:nvPr/>
        </p:nvSpPr>
        <p:spPr>
          <a:xfrm>
            <a:off x="6485023" y="2610334"/>
            <a:ext cx="583814" cy="369332"/>
          </a:xfrm>
          <a:prstGeom prst="rect">
            <a:avLst/>
          </a:prstGeom>
          <a:ln>
            <a:solidFill>
              <a:schemeClr val="tx1"/>
            </a:solidFill>
            <a:prstDash val="sysDot"/>
          </a:ln>
        </p:spPr>
        <p:txBody>
          <a:bodyPr wrap="none">
            <a:spAutoFit/>
          </a:bodyPr>
          <a:lstStyle/>
          <a:p>
            <a:r>
              <a:rPr lang="en-US" altLang="ja-JP" dirty="0" smtClean="0">
                <a:latin typeface="微软雅黑" panose="020B0503020204020204" pitchFamily="34" charset="-122"/>
                <a:ea typeface="微软雅黑" panose="020B0503020204020204" pitchFamily="34" charset="-122"/>
              </a:rPr>
              <a:t>HCI</a:t>
            </a:r>
            <a:endParaRPr lang="zh-CN" altLang="en-US" dirty="0">
              <a:latin typeface="微软雅黑" panose="020B0503020204020204" pitchFamily="34" charset="-122"/>
              <a:ea typeface="微软雅黑" panose="020B0503020204020204" pitchFamily="34" charset="-122"/>
            </a:endParaRPr>
          </a:p>
        </p:txBody>
      </p:sp>
      <p:sp>
        <p:nvSpPr>
          <p:cNvPr id="48" name="Left-Right Arrow 47"/>
          <p:cNvSpPr/>
          <p:nvPr/>
        </p:nvSpPr>
        <p:spPr bwMode="auto">
          <a:xfrm>
            <a:off x="6668363" y="2998110"/>
            <a:ext cx="304038" cy="89615"/>
          </a:xfrm>
          <a:prstGeom prst="leftRightArrow">
            <a:avLst/>
          </a:prstGeom>
          <a:solidFill>
            <a:srgbClr val="92D050"/>
          </a:solidFill>
          <a:ln>
            <a:solidFill>
              <a:srgbClr val="92D050"/>
            </a:solidFill>
          </a:ln>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chemeClr val="tx1"/>
              </a:solidFill>
              <a:latin typeface="微软雅黑" panose="020B0503020204020204" pitchFamily="34" charset="-122"/>
              <a:ea typeface="微软雅黑" panose="020B0503020204020204" pitchFamily="34" charset="-122"/>
            </a:endParaRPr>
          </a:p>
        </p:txBody>
      </p:sp>
      <p:sp>
        <p:nvSpPr>
          <p:cNvPr id="49" name="Flowchart: Extract 48"/>
          <p:cNvSpPr/>
          <p:nvPr/>
        </p:nvSpPr>
        <p:spPr bwMode="auto">
          <a:xfrm rot="10800000">
            <a:off x="3707905" y="2427734"/>
            <a:ext cx="1808267" cy="133941"/>
          </a:xfrm>
          <a:prstGeom prst="flowChartExtract">
            <a:avLst/>
          </a:prstGeom>
          <a:solidFill>
            <a:srgbClr val="FFC000"/>
          </a:solidFill>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chemeClr val="tx1"/>
              </a:solidFill>
              <a:latin typeface="微软雅黑" panose="020B0503020204020204" pitchFamily="34" charset="-122"/>
              <a:ea typeface="微软雅黑" panose="020B0503020204020204" pitchFamily="34" charset="-122"/>
            </a:endParaRPr>
          </a:p>
        </p:txBody>
      </p:sp>
      <p:sp>
        <p:nvSpPr>
          <p:cNvPr id="51" name="Flowchart: Extract 50"/>
          <p:cNvSpPr/>
          <p:nvPr/>
        </p:nvSpPr>
        <p:spPr bwMode="auto">
          <a:xfrm rot="10800000">
            <a:off x="5932088" y="2427736"/>
            <a:ext cx="1808267" cy="133941"/>
          </a:xfrm>
          <a:prstGeom prst="flowChartExtract">
            <a:avLst/>
          </a:prstGeom>
          <a:solidFill>
            <a:srgbClr val="FFC000"/>
          </a:solidFill>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chemeClr val="tx1"/>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189833" y="3723878"/>
            <a:ext cx="2446063" cy="338554"/>
          </a:xfrm>
          <a:prstGeom prst="rect">
            <a:avLst/>
          </a:prstGeom>
          <a:noFill/>
        </p:spPr>
        <p:txBody>
          <a:bodyPr wrap="square" rtlCol="0">
            <a:spAutoFit/>
          </a:bodyPr>
          <a:lstStyle/>
          <a:p>
            <a:pPr algn="l"/>
            <a:r>
              <a:rPr lang="en-US" altLang="zh-CN" sz="1600" dirty="0" err="1" smtClean="0">
                <a:latin typeface="微软雅黑" panose="020B0503020204020204" pitchFamily="34" charset="-122"/>
                <a:ea typeface="微软雅黑" panose="020B0503020204020204" pitchFamily="34" charset="-122"/>
              </a:rPr>
              <a:t>Ex.Radar.Sonar.LiDAR</a:t>
            </a:r>
            <a:endParaRPr lang="zh-CN" altLang="en-US" sz="1600" dirty="0">
              <a:latin typeface="微软雅黑" panose="020B0503020204020204" pitchFamily="34" charset="-122"/>
              <a:ea typeface="微软雅黑" panose="020B0503020204020204" pitchFamily="34" charset="-122"/>
            </a:endParaRPr>
          </a:p>
        </p:txBody>
      </p:sp>
      <p:sp>
        <p:nvSpPr>
          <p:cNvPr id="38" name="TextBox 37"/>
          <p:cNvSpPr txBox="1"/>
          <p:nvPr/>
        </p:nvSpPr>
        <p:spPr>
          <a:xfrm>
            <a:off x="3566100" y="3730847"/>
            <a:ext cx="2446063" cy="338554"/>
          </a:xfrm>
          <a:prstGeom prst="rect">
            <a:avLst/>
          </a:prstGeom>
          <a:noFill/>
        </p:spPr>
        <p:txBody>
          <a:bodyPr wrap="square" rtlCol="0">
            <a:spAutoFit/>
          </a:bodyPr>
          <a:lstStyle/>
          <a:p>
            <a:pPr algn="l"/>
            <a:r>
              <a:rPr lang="en-US" altLang="zh-CN" sz="1600" dirty="0" smtClean="0">
                <a:latin typeface="微软雅黑" panose="020B0503020204020204" pitchFamily="34" charset="-122"/>
                <a:ea typeface="微软雅黑" panose="020B0503020204020204" pitchFamily="34" charset="-122"/>
              </a:rPr>
              <a:t>Ex.</a:t>
            </a:r>
            <a:r>
              <a:rPr lang="ja-JP" altLang="en-US" sz="1600" dirty="0" smtClean="0">
                <a:latin typeface="微软雅黑" panose="020B0503020204020204" pitchFamily="34" charset="-122"/>
                <a:ea typeface="微软雅黑" panose="020B0503020204020204" pitchFamily="34" charset="-122"/>
              </a:rPr>
              <a:t>Ｔ</a:t>
            </a:r>
            <a:r>
              <a:rPr lang="en-US" altLang="zh-CN" sz="1600" dirty="0" smtClean="0">
                <a:latin typeface="微软雅黑" panose="020B0503020204020204" pitchFamily="34" charset="-122"/>
                <a:ea typeface="微软雅黑" panose="020B0503020204020204" pitchFamily="34" charset="-122"/>
              </a:rPr>
              <a:t>-BOX,GPS,CAN</a:t>
            </a:r>
            <a:endParaRPr lang="zh-CN" altLang="en-US" sz="1600" dirty="0">
              <a:latin typeface="微软雅黑" panose="020B0503020204020204" pitchFamily="34" charset="-122"/>
              <a:ea typeface="微软雅黑" panose="020B0503020204020204" pitchFamily="34" charset="-122"/>
            </a:endParaRPr>
          </a:p>
        </p:txBody>
      </p:sp>
      <p:sp>
        <p:nvSpPr>
          <p:cNvPr id="45" name="TextBox 44"/>
          <p:cNvSpPr txBox="1"/>
          <p:nvPr/>
        </p:nvSpPr>
        <p:spPr>
          <a:xfrm>
            <a:off x="5796139" y="3730847"/>
            <a:ext cx="2446063" cy="338554"/>
          </a:xfrm>
          <a:prstGeom prst="rect">
            <a:avLst/>
          </a:prstGeom>
          <a:noFill/>
        </p:spPr>
        <p:txBody>
          <a:bodyPr wrap="square" rtlCol="0">
            <a:spAutoFit/>
          </a:bodyPr>
          <a:lstStyle/>
          <a:p>
            <a:pPr algn="l"/>
            <a:r>
              <a:rPr lang="en-US" altLang="zh-CN" sz="1600" dirty="0" err="1" smtClean="0">
                <a:latin typeface="微软雅黑" panose="020B0503020204020204" pitchFamily="34" charset="-122"/>
                <a:ea typeface="微软雅黑" panose="020B0503020204020204" pitchFamily="34" charset="-122"/>
              </a:rPr>
              <a:t>Ex.Infotainment,eCall</a:t>
            </a:r>
            <a:endParaRPr lang="zh-CN" altLang="en-US" sz="1600" dirty="0">
              <a:latin typeface="微软雅黑" panose="020B0503020204020204" pitchFamily="34" charset="-122"/>
              <a:ea typeface="微软雅黑" panose="020B0503020204020204" pitchFamily="34" charset="-122"/>
            </a:endParaRPr>
          </a:p>
        </p:txBody>
      </p:sp>
      <p:sp>
        <p:nvSpPr>
          <p:cNvPr id="11" name="Rectangle 10"/>
          <p:cNvSpPr/>
          <p:nvPr/>
        </p:nvSpPr>
        <p:spPr>
          <a:xfrm>
            <a:off x="1403650" y="1995686"/>
            <a:ext cx="2000869" cy="369332"/>
          </a:xfrm>
          <a:prstGeom prst="rect">
            <a:avLst/>
          </a:prstGeom>
          <a:solidFill>
            <a:schemeClr val="bg1"/>
          </a:solidFill>
        </p:spPr>
        <p:txBody>
          <a:bodyPr wrap="none">
            <a:spAutoFit/>
          </a:bodyPr>
          <a:lstStyle/>
          <a:p>
            <a:pPr algn="l" fontAlgn="auto">
              <a:spcBef>
                <a:spcPts val="0"/>
              </a:spcBef>
              <a:spcAft>
                <a:spcPts val="0"/>
              </a:spcAft>
            </a:pPr>
            <a:r>
              <a:rPr kumimoji="0" lang="zh-CN" altLang="en-US" dirty="0">
                <a:solidFill>
                  <a:schemeClr val="tx1"/>
                </a:solidFill>
                <a:latin typeface="微软雅黑" panose="020B0503020204020204" pitchFamily="34" charset="-122"/>
                <a:ea typeface="微软雅黑" panose="020B0503020204020204" pitchFamily="34" charset="-122"/>
              </a:rPr>
              <a:t>环境传感</a:t>
            </a:r>
            <a:r>
              <a:rPr kumimoji="0" lang="zh-CN" altLang="en-US" dirty="0" smtClean="0">
                <a:solidFill>
                  <a:schemeClr val="tx1"/>
                </a:solidFill>
                <a:latin typeface="微软雅黑" panose="020B0503020204020204" pitchFamily="34" charset="-122"/>
                <a:ea typeface="微软雅黑" panose="020B0503020204020204" pitchFamily="34" charset="-122"/>
              </a:rPr>
              <a:t>器</a:t>
            </a:r>
            <a:r>
              <a:rPr kumimoji="0" lang="en-US" altLang="zh-CN" dirty="0" smtClean="0">
                <a:solidFill>
                  <a:schemeClr val="tx1"/>
                </a:solidFill>
                <a:latin typeface="微软雅黑" panose="020B0503020204020204" pitchFamily="34" charset="-122"/>
                <a:ea typeface="微软雅黑" panose="020B0503020204020204" pitchFamily="34" charset="-122"/>
              </a:rPr>
              <a:t>&amp;</a:t>
            </a:r>
            <a:r>
              <a:rPr kumimoji="0" lang="zh-CN" altLang="en-US" dirty="0" smtClean="0">
                <a:solidFill>
                  <a:schemeClr val="tx1"/>
                </a:solidFill>
                <a:latin typeface="微软雅黑" panose="020B0503020204020204" pitchFamily="34" charset="-122"/>
                <a:ea typeface="微软雅黑" panose="020B0503020204020204" pitchFamily="34" charset="-122"/>
              </a:rPr>
              <a:t>摄像</a:t>
            </a:r>
            <a:endParaRPr kumimoji="0" lang="en-US" altLang="zh-CN" dirty="0">
              <a:solidFill>
                <a:schemeClr val="tx1"/>
              </a:solidFill>
              <a:latin typeface="微软雅黑" panose="020B0503020204020204" pitchFamily="34" charset="-122"/>
              <a:ea typeface="微软雅黑" panose="020B0503020204020204" pitchFamily="34" charset="-122"/>
            </a:endParaRPr>
          </a:p>
        </p:txBody>
      </p:sp>
      <p:sp>
        <p:nvSpPr>
          <p:cNvPr id="12" name="Rectangle 11"/>
          <p:cNvSpPr/>
          <p:nvPr/>
        </p:nvSpPr>
        <p:spPr>
          <a:xfrm>
            <a:off x="3635605" y="1995686"/>
            <a:ext cx="1800493" cy="369332"/>
          </a:xfrm>
          <a:prstGeom prst="rect">
            <a:avLst/>
          </a:prstGeom>
          <a:solidFill>
            <a:schemeClr val="bg1"/>
          </a:solidFill>
        </p:spPr>
        <p:txBody>
          <a:bodyPr wrap="none">
            <a:spAutoFit/>
          </a:bodyPr>
          <a:lstStyle/>
          <a:p>
            <a:pPr algn="l" fontAlgn="auto">
              <a:spcBef>
                <a:spcPts val="0"/>
              </a:spcBef>
              <a:spcAft>
                <a:spcPts val="0"/>
              </a:spcAft>
            </a:pPr>
            <a:r>
              <a:rPr kumimoji="0" lang="zh-CN" altLang="en-US" dirty="0">
                <a:solidFill>
                  <a:schemeClr val="tx1"/>
                </a:solidFill>
                <a:latin typeface="微软雅黑" panose="020B0503020204020204" pitchFamily="34" charset="-122"/>
                <a:ea typeface="微软雅黑" panose="020B0503020204020204" pitchFamily="34" charset="-122"/>
              </a:rPr>
              <a:t>车联网通信技术</a:t>
            </a:r>
            <a:endParaRPr kumimoji="0" lang="en-US" altLang="zh-CN" dirty="0">
              <a:solidFill>
                <a:schemeClr val="tx1"/>
              </a:solidFill>
              <a:latin typeface="微软雅黑" panose="020B0503020204020204" pitchFamily="34" charset="-122"/>
              <a:ea typeface="微软雅黑" panose="020B0503020204020204" pitchFamily="34" charset="-122"/>
            </a:endParaRPr>
          </a:p>
        </p:txBody>
      </p:sp>
      <p:sp>
        <p:nvSpPr>
          <p:cNvPr id="13" name="Rectangle 12"/>
          <p:cNvSpPr/>
          <p:nvPr/>
        </p:nvSpPr>
        <p:spPr>
          <a:xfrm>
            <a:off x="5781037" y="1995686"/>
            <a:ext cx="2031325" cy="369332"/>
          </a:xfrm>
          <a:prstGeom prst="rect">
            <a:avLst/>
          </a:prstGeom>
          <a:solidFill>
            <a:schemeClr val="bg1"/>
          </a:solidFill>
        </p:spPr>
        <p:txBody>
          <a:bodyPr wrap="none">
            <a:spAutoFit/>
          </a:bodyPr>
          <a:lstStyle/>
          <a:p>
            <a:pPr algn="l" fontAlgn="auto">
              <a:spcBef>
                <a:spcPts val="0"/>
              </a:spcBef>
              <a:spcAft>
                <a:spcPts val="0"/>
              </a:spcAft>
            </a:pPr>
            <a:r>
              <a:rPr kumimoji="0" lang="zh-CN" altLang="en-US" dirty="0">
                <a:solidFill>
                  <a:schemeClr val="tx1"/>
                </a:solidFill>
                <a:latin typeface="微软雅黑" panose="020B0503020204020204" pitchFamily="34" charset="-122"/>
                <a:ea typeface="微软雅黑" panose="020B0503020204020204" pitchFamily="34" charset="-122"/>
              </a:rPr>
              <a:t>人工智能决策平台</a:t>
            </a:r>
            <a:endParaRPr kumimoji="0" lang="en-US" altLang="zh-CN" dirty="0">
              <a:solidFill>
                <a:schemeClr val="tx1"/>
              </a:solidFill>
              <a:latin typeface="微软雅黑" panose="020B0503020204020204" pitchFamily="34" charset="-122"/>
              <a:ea typeface="微软雅黑" panose="020B0503020204020204" pitchFamily="34" charset="-122"/>
            </a:endParaRPr>
          </a:p>
        </p:txBody>
      </p:sp>
      <p:sp>
        <p:nvSpPr>
          <p:cNvPr id="24" name="Rectangle 23"/>
          <p:cNvSpPr/>
          <p:nvPr/>
        </p:nvSpPr>
        <p:spPr bwMode="auto">
          <a:xfrm>
            <a:off x="539552" y="4062432"/>
            <a:ext cx="8424936" cy="507540"/>
          </a:xfrm>
          <a:prstGeom prst="rect">
            <a:avLst/>
          </a:prstGeom>
          <a:noFill/>
          <a:ln>
            <a:solidFill>
              <a:schemeClr val="tx2"/>
            </a:solidFill>
          </a:ln>
          <a:extLst/>
        </p:spPr>
        <p:txBody>
          <a:bodyPr wrap="none" lIns="180000" tIns="0" rIns="180000" bIns="0" rtlCol="0" anchor="ctr" anchorCtr="0"/>
          <a:lstStyle/>
          <a:p>
            <a:pPr fontAlgn="auto">
              <a:spcBef>
                <a:spcPts val="0"/>
              </a:spcBef>
              <a:spcAft>
                <a:spcPts val="0"/>
              </a:spcAft>
            </a:pPr>
            <a:r>
              <a:rPr kumimoji="0" lang="zh-CN" altLang="en-US" dirty="0" smtClean="0">
                <a:solidFill>
                  <a:schemeClr val="tx1"/>
                </a:solidFill>
                <a:latin typeface="微软雅黑" panose="020B0503020204020204" pitchFamily="34" charset="-122"/>
                <a:ea typeface="微软雅黑" panose="020B0503020204020204" pitchFamily="34" charset="-122"/>
              </a:rPr>
              <a:t>所</a:t>
            </a:r>
            <a:r>
              <a:rPr kumimoji="0" lang="zh-CN" altLang="en-US" dirty="0">
                <a:solidFill>
                  <a:schemeClr val="tx1"/>
                </a:solidFill>
                <a:latin typeface="微软雅黑" panose="020B0503020204020204" pitchFamily="34" charset="-122"/>
                <a:ea typeface="微软雅黑" panose="020B0503020204020204" pitchFamily="34" charset="-122"/>
              </a:rPr>
              <a:t>有子系</a:t>
            </a:r>
            <a:r>
              <a:rPr kumimoji="0" lang="zh-CN" altLang="en-US" dirty="0" smtClean="0">
                <a:solidFill>
                  <a:schemeClr val="tx1"/>
                </a:solidFill>
                <a:latin typeface="微软雅黑" panose="020B0503020204020204" pitchFamily="34" charset="-122"/>
                <a:ea typeface="微软雅黑" panose="020B0503020204020204" pitchFamily="34" charset="-122"/>
              </a:rPr>
              <a:t>统（传</a:t>
            </a:r>
            <a:r>
              <a:rPr kumimoji="0" lang="zh-CN" altLang="en-US" dirty="0">
                <a:solidFill>
                  <a:schemeClr val="tx1"/>
                </a:solidFill>
                <a:latin typeface="微软雅黑" panose="020B0503020204020204" pitchFamily="34" charset="-122"/>
                <a:ea typeface="微软雅黑" panose="020B0503020204020204" pitchFamily="34" charset="-122"/>
              </a:rPr>
              <a:t>感器，摄像机，</a:t>
            </a:r>
            <a:r>
              <a:rPr kumimoji="0" lang="en-US" altLang="zh-CN" dirty="0">
                <a:solidFill>
                  <a:schemeClr val="tx1"/>
                </a:solidFill>
                <a:latin typeface="微软雅黑" panose="020B0503020204020204" pitchFamily="34" charset="-122"/>
                <a:ea typeface="微软雅黑" panose="020B0503020204020204" pitchFamily="34" charset="-122"/>
              </a:rPr>
              <a:t>CAN</a:t>
            </a:r>
            <a:r>
              <a:rPr kumimoji="0" lang="zh-CN" altLang="en-US" dirty="0">
                <a:solidFill>
                  <a:schemeClr val="tx1"/>
                </a:solidFill>
                <a:latin typeface="微软雅黑" panose="020B0503020204020204" pitchFamily="34" charset="-122"/>
                <a:ea typeface="微软雅黑" panose="020B0503020204020204" pitchFamily="34" charset="-122"/>
              </a:rPr>
              <a:t>通信，</a:t>
            </a:r>
            <a:r>
              <a:rPr kumimoji="0" lang="en-US" altLang="zh-CN" dirty="0" smtClean="0">
                <a:solidFill>
                  <a:schemeClr val="tx1"/>
                </a:solidFill>
                <a:latin typeface="微软雅黑" panose="020B0503020204020204" pitchFamily="34" charset="-122"/>
                <a:ea typeface="微软雅黑" panose="020B0503020204020204" pitchFamily="34" charset="-122"/>
              </a:rPr>
              <a:t>GPS</a:t>
            </a:r>
            <a:r>
              <a:rPr kumimoji="0" lang="zh-CN" altLang="en-US" dirty="0">
                <a:solidFill>
                  <a:schemeClr val="tx1"/>
                </a:solidFill>
                <a:latin typeface="微软雅黑" panose="020B0503020204020204" pitchFamily="34" charset="-122"/>
                <a:ea typeface="微软雅黑" panose="020B0503020204020204" pitchFamily="34" charset="-122"/>
              </a:rPr>
              <a:t> </a:t>
            </a:r>
            <a:r>
              <a:rPr kumimoji="0" lang="zh-CN" altLang="en-US" dirty="0" smtClean="0">
                <a:solidFill>
                  <a:schemeClr val="tx1"/>
                </a:solidFill>
                <a:latin typeface="微软雅黑" panose="020B0503020204020204" pitchFamily="34" charset="-122"/>
                <a:ea typeface="微软雅黑" panose="020B0503020204020204" pitchFamily="34" charset="-122"/>
              </a:rPr>
              <a:t>等）</a:t>
            </a:r>
            <a:r>
              <a:rPr kumimoji="0" lang="zh-CN" altLang="en-US" dirty="0">
                <a:solidFill>
                  <a:schemeClr val="tx1"/>
                </a:solidFill>
                <a:latin typeface="微软雅黑" panose="020B0503020204020204" pitchFamily="34" charset="-122"/>
                <a:ea typeface="微软雅黑" panose="020B0503020204020204" pitchFamily="34" charset="-122"/>
              </a:rPr>
              <a:t>需要</a:t>
            </a:r>
            <a:r>
              <a:rPr kumimoji="0" lang="zh-CN" altLang="en-US" b="1" dirty="0" smtClean="0">
                <a:solidFill>
                  <a:srgbClr val="FF0000"/>
                </a:solidFill>
                <a:latin typeface="微软雅黑" panose="020B0503020204020204" pitchFamily="34" charset="-122"/>
                <a:ea typeface="微软雅黑" panose="020B0503020204020204" pitchFamily="34" charset="-122"/>
              </a:rPr>
              <a:t>实</a:t>
            </a:r>
            <a:r>
              <a:rPr kumimoji="0" lang="zh-CN" altLang="en-US" b="1" dirty="0">
                <a:solidFill>
                  <a:srgbClr val="FF0000"/>
                </a:solidFill>
                <a:latin typeface="微软雅黑" panose="020B0503020204020204" pitchFamily="34" charset="-122"/>
                <a:ea typeface="微软雅黑" panose="020B0503020204020204" pitchFamily="34" charset="-122"/>
              </a:rPr>
              <a:t>时和持续</a:t>
            </a:r>
            <a:r>
              <a:rPr kumimoji="0" lang="zh-CN" altLang="en-US" dirty="0" smtClean="0">
                <a:solidFill>
                  <a:schemeClr val="tx1"/>
                </a:solidFill>
                <a:latin typeface="微软雅黑" panose="020B0503020204020204" pitchFamily="34" charset="-122"/>
                <a:ea typeface="微软雅黑" panose="020B0503020204020204" pitchFamily="34" charset="-122"/>
              </a:rPr>
              <a:t>地存储当前状态</a:t>
            </a:r>
            <a:endParaRPr kumimoji="0" lang="en-US" altLang="zh-CN" dirty="0" smtClean="0">
              <a:solidFill>
                <a:schemeClr val="tx1"/>
              </a:solidFill>
              <a:latin typeface="微软雅黑" panose="020B0503020204020204" pitchFamily="34" charset="-122"/>
              <a:ea typeface="微软雅黑" panose="020B0503020204020204" pitchFamily="34" charset="-122"/>
            </a:endParaRPr>
          </a:p>
          <a:p>
            <a:pPr fontAlgn="auto">
              <a:spcBef>
                <a:spcPts val="0"/>
              </a:spcBef>
              <a:spcAft>
                <a:spcPts val="0"/>
              </a:spcAft>
            </a:pPr>
            <a:r>
              <a:rPr kumimoji="0" lang="zh-CN" altLang="en-US" dirty="0" smtClean="0">
                <a:solidFill>
                  <a:schemeClr val="tx1"/>
                </a:solidFill>
                <a:latin typeface="微软雅黑" panose="020B0503020204020204" pitchFamily="34" charset="-122"/>
                <a:ea typeface="微软雅黑" panose="020B0503020204020204" pitchFamily="34" charset="-122"/>
              </a:rPr>
              <a:t>信息，并进行分析和处理。因此需</a:t>
            </a:r>
            <a:r>
              <a:rPr kumimoji="0" lang="zh-CN" altLang="en-US" dirty="0">
                <a:solidFill>
                  <a:schemeClr val="tx1"/>
                </a:solidFill>
                <a:latin typeface="微软雅黑" panose="020B0503020204020204" pitchFamily="34" charset="-122"/>
                <a:ea typeface="微软雅黑" panose="020B0503020204020204" pitchFamily="34" charset="-122"/>
              </a:rPr>
              <a:t>要提高存储器</a:t>
            </a:r>
            <a:r>
              <a:rPr kumimoji="0" lang="zh-CN" altLang="en-US" dirty="0" smtClean="0">
                <a:solidFill>
                  <a:schemeClr val="tx1"/>
                </a:solidFill>
                <a:latin typeface="微软雅黑" panose="020B0503020204020204" pitchFamily="34" charset="-122"/>
                <a:ea typeface="微软雅黑" panose="020B0503020204020204" pitchFamily="34" charset="-122"/>
              </a:rPr>
              <a:t>的</a:t>
            </a:r>
            <a:r>
              <a:rPr kumimoji="0" lang="zh-CN" altLang="en-US" b="1" dirty="0" smtClean="0">
                <a:solidFill>
                  <a:srgbClr val="FF0000"/>
                </a:solidFill>
                <a:latin typeface="微软雅黑" panose="020B0503020204020204" pitchFamily="34" charset="-122"/>
                <a:ea typeface="微软雅黑" panose="020B0503020204020204" pitchFamily="34" charset="-122"/>
              </a:rPr>
              <a:t>无迟延</a:t>
            </a:r>
            <a:r>
              <a:rPr kumimoji="0" lang="zh-CN" altLang="en-US" dirty="0" smtClean="0">
                <a:solidFill>
                  <a:schemeClr val="tx1"/>
                </a:solidFill>
                <a:latin typeface="微软雅黑" panose="020B0503020204020204" pitchFamily="34" charset="-122"/>
                <a:ea typeface="微软雅黑" panose="020B0503020204020204" pitchFamily="34" charset="-122"/>
              </a:rPr>
              <a:t>性能和</a:t>
            </a:r>
            <a:r>
              <a:rPr kumimoji="0" lang="zh-CN" altLang="en-US" b="1" dirty="0">
                <a:solidFill>
                  <a:srgbClr val="FF0000"/>
                </a:solidFill>
                <a:latin typeface="微软雅黑" panose="020B0503020204020204" pitchFamily="34" charset="-122"/>
                <a:ea typeface="微软雅黑" panose="020B0503020204020204" pitchFamily="34" charset="-122"/>
              </a:rPr>
              <a:t>耐久性</a:t>
            </a:r>
            <a:r>
              <a:rPr kumimoji="0" lang="zh-CN" altLang="en-US" dirty="0">
                <a:solidFill>
                  <a:schemeClr val="tx1"/>
                </a:solidFill>
                <a:latin typeface="微软雅黑" panose="020B0503020204020204" pitchFamily="34" charset="-122"/>
                <a:ea typeface="微软雅黑" panose="020B0503020204020204" pitchFamily="34" charset="-122"/>
              </a:rPr>
              <a:t>设</a:t>
            </a:r>
            <a:r>
              <a:rPr kumimoji="0" lang="zh-CN" altLang="en-US" dirty="0" smtClean="0">
                <a:solidFill>
                  <a:schemeClr val="tx1"/>
                </a:solidFill>
                <a:latin typeface="微软雅黑" panose="020B0503020204020204" pitchFamily="34" charset="-122"/>
                <a:ea typeface="微软雅黑" panose="020B0503020204020204" pitchFamily="34" charset="-122"/>
              </a:rPr>
              <a:t>计。</a:t>
            </a:r>
          </a:p>
        </p:txBody>
      </p:sp>
      <p:sp>
        <p:nvSpPr>
          <p:cNvPr id="27" name="Rectangle 26"/>
          <p:cNvSpPr/>
          <p:nvPr/>
        </p:nvSpPr>
        <p:spPr bwMode="auto">
          <a:xfrm>
            <a:off x="1835696" y="4677984"/>
            <a:ext cx="5840780" cy="270030"/>
          </a:xfrm>
          <a:prstGeom prst="rect">
            <a:avLst/>
          </a:prstGeom>
          <a:solidFill>
            <a:srgbClr val="E6EEF4"/>
          </a:solidFill>
          <a:extLst/>
        </p:spPr>
        <p:txBody>
          <a:bodyPr wrap="none" lIns="180000" tIns="0" rIns="180000" bIns="0" rtlCol="0" anchor="ctr" anchorCtr="0"/>
          <a:lstStyle/>
          <a:p>
            <a:pPr fontAlgn="auto">
              <a:spcBef>
                <a:spcPts val="0"/>
              </a:spcBef>
              <a:spcAft>
                <a:spcPts val="0"/>
              </a:spcAft>
            </a:pPr>
            <a:r>
              <a:rPr kumimoji="0" lang="zh-CN" altLang="en-US" dirty="0" smtClean="0">
                <a:solidFill>
                  <a:schemeClr val="tx1"/>
                </a:solidFill>
                <a:latin typeface="微软雅黑" panose="020B0503020204020204" pitchFamily="34" charset="-122"/>
                <a:ea typeface="微软雅黑" panose="020B0503020204020204" pitchFamily="34" charset="-122"/>
              </a:rPr>
              <a:t>高性能的</a:t>
            </a:r>
            <a:r>
              <a:rPr kumimoji="0" lang="en-US" altLang="zh-CN" b="1" dirty="0" smtClean="0">
                <a:solidFill>
                  <a:srgbClr val="FF0000"/>
                </a:solidFill>
                <a:latin typeface="微软雅黑" panose="020B0503020204020204" pitchFamily="34" charset="-122"/>
                <a:ea typeface="微软雅黑" panose="020B0503020204020204" pitchFamily="34" charset="-122"/>
              </a:rPr>
              <a:t>FRAM</a:t>
            </a:r>
            <a:r>
              <a:rPr kumimoji="0" lang="zh-CN" altLang="en-US" dirty="0" smtClean="0">
                <a:solidFill>
                  <a:schemeClr val="tx1"/>
                </a:solidFill>
                <a:latin typeface="微软雅黑" panose="020B0503020204020204" pitchFamily="34" charset="-122"/>
                <a:ea typeface="微软雅黑" panose="020B0503020204020204" pitchFamily="34" charset="-122"/>
              </a:rPr>
              <a:t>可</a:t>
            </a:r>
            <a:r>
              <a:rPr kumimoji="0" lang="zh-CN" altLang="en-US" dirty="0">
                <a:solidFill>
                  <a:schemeClr val="tx1"/>
                </a:solidFill>
                <a:latin typeface="微软雅黑" panose="020B0503020204020204" pitchFamily="34" charset="-122"/>
                <a:ea typeface="微软雅黑" panose="020B0503020204020204" pitchFamily="34" charset="-122"/>
              </a:rPr>
              <a:t>以满足自动驾驶所要求的可靠性和无迟延的要</a:t>
            </a:r>
            <a:r>
              <a:rPr kumimoji="0" lang="zh-CN" altLang="en-US" dirty="0" smtClean="0">
                <a:solidFill>
                  <a:schemeClr val="tx1"/>
                </a:solidFill>
                <a:latin typeface="微软雅黑" panose="020B0503020204020204" pitchFamily="34" charset="-122"/>
                <a:ea typeface="微软雅黑" panose="020B0503020204020204" pitchFamily="34" charset="-122"/>
              </a:rPr>
              <a:t>求。</a:t>
            </a:r>
          </a:p>
        </p:txBody>
      </p:sp>
      <p:sp>
        <p:nvSpPr>
          <p:cNvPr id="58" name="Rectangle 57"/>
          <p:cNvSpPr/>
          <p:nvPr/>
        </p:nvSpPr>
        <p:spPr>
          <a:xfrm>
            <a:off x="2043589" y="3053421"/>
            <a:ext cx="554722" cy="338554"/>
          </a:xfrm>
          <a:prstGeom prst="rect">
            <a:avLst/>
          </a:prstGeom>
          <a:ln>
            <a:solidFill>
              <a:schemeClr val="tx1"/>
            </a:solidFill>
            <a:prstDash val="sysDot"/>
          </a:ln>
        </p:spPr>
        <p:txBody>
          <a:bodyPr wrap="square">
            <a:spAutoFit/>
          </a:bodyPr>
          <a:lstStyle/>
          <a:p>
            <a:r>
              <a:rPr lang="en-US" altLang="zh-CN" sz="1600" dirty="0" smtClean="0">
                <a:latin typeface="微软雅黑" panose="020B0503020204020204" pitchFamily="34" charset="-122"/>
                <a:ea typeface="微软雅黑" panose="020B0503020204020204" pitchFamily="34" charset="-122"/>
              </a:rPr>
              <a:t>Car </a:t>
            </a:r>
            <a:endParaRPr lang="zh-CN" altLang="en-US" sz="1600" dirty="0">
              <a:latin typeface="微软雅黑" panose="020B0503020204020204" pitchFamily="34" charset="-122"/>
              <a:ea typeface="微软雅黑" panose="020B0503020204020204" pitchFamily="34" charset="-122"/>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3" y="519523"/>
            <a:ext cx="1357844" cy="672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Rectangle 61"/>
          <p:cNvSpPr/>
          <p:nvPr/>
        </p:nvSpPr>
        <p:spPr>
          <a:xfrm>
            <a:off x="1179493" y="3003799"/>
            <a:ext cx="800219" cy="461665"/>
          </a:xfrm>
          <a:prstGeom prst="rect">
            <a:avLst/>
          </a:prstGeom>
        </p:spPr>
        <p:txBody>
          <a:bodyPr wrap="none">
            <a:spAutoFit/>
          </a:bodyPr>
          <a:lstStyle/>
          <a:p>
            <a:r>
              <a:rPr lang="zh-CN" altLang="en-US" sz="1200" dirty="0" smtClean="0">
                <a:latin typeface="微软雅黑" panose="020B0503020204020204" pitchFamily="34" charset="-122"/>
                <a:ea typeface="微软雅黑" panose="020B0503020204020204" pitchFamily="34" charset="-122"/>
              </a:rPr>
              <a:t>人类驾驶</a:t>
            </a:r>
            <a:endParaRPr lang="en-US" altLang="zh-CN"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操</a:t>
            </a:r>
            <a:r>
              <a:rPr lang="zh-CN" altLang="en-US" sz="1200" dirty="0">
                <a:latin typeface="微软雅黑" panose="020B0503020204020204" pitchFamily="34" charset="-122"/>
                <a:ea typeface="微软雅黑" panose="020B0503020204020204" pitchFamily="34" charset="-122"/>
              </a:rPr>
              <a:t>作</a:t>
            </a:r>
          </a:p>
        </p:txBody>
      </p:sp>
      <p:sp>
        <p:nvSpPr>
          <p:cNvPr id="76" name="Rectangle 75"/>
          <p:cNvSpPr/>
          <p:nvPr/>
        </p:nvSpPr>
        <p:spPr>
          <a:xfrm>
            <a:off x="2619656" y="3003799"/>
            <a:ext cx="800219" cy="461665"/>
          </a:xfrm>
          <a:prstGeom prst="rect">
            <a:avLst/>
          </a:prstGeom>
        </p:spPr>
        <p:txBody>
          <a:bodyPr wrap="none">
            <a:spAutoFit/>
          </a:bodyPr>
          <a:lstStyle/>
          <a:p>
            <a:r>
              <a:rPr lang="zh-CN" altLang="en-US" sz="1200" dirty="0" smtClean="0">
                <a:latin typeface="微软雅黑" panose="020B0503020204020204" pitchFamily="34" charset="-122"/>
                <a:ea typeface="微软雅黑" panose="020B0503020204020204" pitchFamily="34" charset="-122"/>
              </a:rPr>
              <a:t>自动驾驶</a:t>
            </a:r>
            <a:endParaRPr lang="en-US" altLang="zh-CN"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操</a:t>
            </a:r>
            <a:r>
              <a:rPr lang="zh-CN" altLang="en-US" sz="1200" dirty="0">
                <a:latin typeface="微软雅黑" panose="020B0503020204020204" pitchFamily="34" charset="-122"/>
                <a:ea typeface="微软雅黑" panose="020B0503020204020204" pitchFamily="34" charset="-122"/>
              </a:rPr>
              <a:t>作</a:t>
            </a:r>
          </a:p>
        </p:txBody>
      </p:sp>
      <p:sp>
        <p:nvSpPr>
          <p:cNvPr id="9" name="Rectangle 8"/>
          <p:cNvSpPr/>
          <p:nvPr/>
        </p:nvSpPr>
        <p:spPr>
          <a:xfrm>
            <a:off x="1367490" y="2575877"/>
            <a:ext cx="1808266" cy="646331"/>
          </a:xfrm>
          <a:prstGeom prst="rect">
            <a:avLst/>
          </a:prstGeom>
          <a:ln>
            <a:solidFill>
              <a:schemeClr val="tx1"/>
            </a:solidFill>
            <a:prstDash val="sysDot"/>
          </a:ln>
        </p:spPr>
        <p:txBody>
          <a:bodyPr wrap="square">
            <a:spAutoFit/>
          </a:bodyPr>
          <a:lstStyle/>
          <a:p>
            <a:r>
              <a:rPr lang="en-US" altLang="ja-JP" dirty="0" smtClean="0">
                <a:latin typeface="微软雅黑" panose="020B0503020204020204" pitchFamily="34" charset="-122"/>
                <a:ea typeface="微软雅黑" panose="020B0503020204020204" pitchFamily="34" charset="-122"/>
              </a:rPr>
              <a:t>Sensor, Camera</a:t>
            </a:r>
            <a:endParaRPr lang="zh-CN" altLang="en-US" dirty="0">
              <a:latin typeface="微软雅黑" panose="020B0503020204020204" pitchFamily="34" charset="-122"/>
              <a:ea typeface="微软雅黑" panose="020B0503020204020204" pitchFamily="34" charset="-122"/>
            </a:endParaRPr>
          </a:p>
        </p:txBody>
      </p:sp>
      <p:sp>
        <p:nvSpPr>
          <p:cNvPr id="4117" name="Flowchart: Merge 4116"/>
          <p:cNvSpPr/>
          <p:nvPr/>
        </p:nvSpPr>
        <p:spPr bwMode="auto">
          <a:xfrm>
            <a:off x="1788538" y="2865273"/>
            <a:ext cx="1045840" cy="205654"/>
          </a:xfrm>
          <a:prstGeom prst="flowChartMerge">
            <a:avLst/>
          </a:prstGeom>
          <a:solidFill>
            <a:srgbClr val="92D050"/>
          </a:solidFill>
          <a:extLst/>
        </p:spPr>
        <p:txBody>
          <a:bodyPr wrap="none" lIns="180000" tIns="0" rIns="180000" bIns="0" rtlCol="0" anchor="ctr" anchorCtr="0"/>
          <a:lstStyle/>
          <a:p>
            <a:pPr fontAlgn="auto">
              <a:spcBef>
                <a:spcPts val="0"/>
              </a:spcBef>
              <a:spcAft>
                <a:spcPts val="0"/>
              </a:spcAft>
            </a:pPr>
            <a:r>
              <a:rPr kumimoji="0" lang="zh-CN" altLang="en-US" sz="1600" dirty="0" smtClean="0">
                <a:solidFill>
                  <a:schemeClr val="tx1"/>
                </a:solidFill>
                <a:latin typeface="微软雅黑" panose="020B0503020204020204" pitchFamily="34" charset="-122"/>
                <a:ea typeface="微软雅黑" panose="020B0503020204020204" pitchFamily="34" charset="-122"/>
              </a:rPr>
              <a:t>信息</a:t>
            </a:r>
          </a:p>
        </p:txBody>
      </p:sp>
      <p:sp>
        <p:nvSpPr>
          <p:cNvPr id="90" name="Rectangle 89"/>
          <p:cNvSpPr/>
          <p:nvPr/>
        </p:nvSpPr>
        <p:spPr>
          <a:xfrm>
            <a:off x="4377321" y="3374846"/>
            <a:ext cx="546591" cy="646331"/>
          </a:xfrm>
          <a:prstGeom prst="rect">
            <a:avLst/>
          </a:prstGeom>
          <a:ln>
            <a:solidFill>
              <a:schemeClr val="tx1"/>
            </a:solidFill>
            <a:prstDash val="sysDot"/>
          </a:ln>
        </p:spPr>
        <p:txBody>
          <a:bodyPr wrap="square">
            <a:spAutoFit/>
          </a:bodyPr>
          <a:lstStyle/>
          <a:p>
            <a:r>
              <a:rPr lang="en-US" altLang="zh-CN" dirty="0" smtClean="0">
                <a:latin typeface="微软雅黑" panose="020B0503020204020204" pitchFamily="34" charset="-122"/>
                <a:ea typeface="微软雅黑" panose="020B0503020204020204" pitchFamily="34" charset="-122"/>
              </a:rPr>
              <a:t>Car </a:t>
            </a:r>
            <a:endParaRPr lang="zh-CN" altLang="en-US" dirty="0">
              <a:latin typeface="微软雅黑" panose="020B0503020204020204" pitchFamily="34" charset="-122"/>
              <a:ea typeface="微软雅黑" panose="020B0503020204020204" pitchFamily="34" charset="-122"/>
            </a:endParaRPr>
          </a:p>
        </p:txBody>
      </p:sp>
      <p:sp>
        <p:nvSpPr>
          <p:cNvPr id="92" name="Rectangle 91"/>
          <p:cNvSpPr/>
          <p:nvPr/>
        </p:nvSpPr>
        <p:spPr>
          <a:xfrm>
            <a:off x="4377318" y="3090442"/>
            <a:ext cx="554722" cy="338554"/>
          </a:xfrm>
          <a:prstGeom prst="rect">
            <a:avLst/>
          </a:prstGeom>
          <a:ln>
            <a:solidFill>
              <a:schemeClr val="tx1"/>
            </a:solidFill>
            <a:prstDash val="sysDot"/>
          </a:ln>
        </p:spPr>
        <p:txBody>
          <a:bodyPr wrap="square">
            <a:spAutoFit/>
          </a:bodyPr>
          <a:lstStyle/>
          <a:p>
            <a:r>
              <a:rPr lang="en-US" altLang="zh-CN" sz="1600" dirty="0" smtClean="0">
                <a:latin typeface="微软雅黑" panose="020B0503020204020204" pitchFamily="34" charset="-122"/>
                <a:ea typeface="微软雅黑" panose="020B0503020204020204" pitchFamily="34" charset="-122"/>
              </a:rPr>
              <a:t>Car </a:t>
            </a:r>
            <a:endParaRPr lang="zh-CN" altLang="en-US" sz="1600" dirty="0">
              <a:latin typeface="微软雅黑" panose="020B0503020204020204" pitchFamily="34" charset="-122"/>
              <a:ea typeface="微软雅黑" panose="020B0503020204020204" pitchFamily="34" charset="-122"/>
            </a:endParaRPr>
          </a:p>
        </p:txBody>
      </p:sp>
      <p:sp>
        <p:nvSpPr>
          <p:cNvPr id="93" name="Rectangle 92"/>
          <p:cNvSpPr/>
          <p:nvPr/>
        </p:nvSpPr>
        <p:spPr>
          <a:xfrm>
            <a:off x="4932042" y="3075807"/>
            <a:ext cx="800219" cy="461665"/>
          </a:xfrm>
          <a:prstGeom prst="rect">
            <a:avLst/>
          </a:prstGeom>
        </p:spPr>
        <p:txBody>
          <a:bodyPr wrap="none">
            <a:spAutoFit/>
          </a:bodyPr>
          <a:lstStyle/>
          <a:p>
            <a:r>
              <a:rPr lang="zh-CN" altLang="en-US" sz="1200" dirty="0" smtClean="0">
                <a:latin typeface="微软雅黑" panose="020B0503020204020204" pitchFamily="34" charset="-122"/>
                <a:ea typeface="微软雅黑" panose="020B0503020204020204" pitchFamily="34" charset="-122"/>
              </a:rPr>
              <a:t>自动驾驶</a:t>
            </a:r>
            <a:endParaRPr lang="en-US" altLang="zh-CN"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操</a:t>
            </a:r>
            <a:r>
              <a:rPr lang="zh-CN" altLang="en-US" sz="1200" dirty="0">
                <a:latin typeface="微软雅黑" panose="020B0503020204020204" pitchFamily="34" charset="-122"/>
                <a:ea typeface="微软雅黑" panose="020B0503020204020204" pitchFamily="34" charset="-122"/>
              </a:rPr>
              <a:t>作</a:t>
            </a:r>
          </a:p>
        </p:txBody>
      </p:sp>
      <p:sp>
        <p:nvSpPr>
          <p:cNvPr id="4118" name="Curved Left Arrow 4117"/>
          <p:cNvSpPr/>
          <p:nvPr/>
        </p:nvSpPr>
        <p:spPr bwMode="auto">
          <a:xfrm>
            <a:off x="5015873" y="3180380"/>
            <a:ext cx="121887" cy="363443"/>
          </a:xfrm>
          <a:prstGeom prst="curvedLeftArrow">
            <a:avLst/>
          </a:prstGeom>
          <a:solidFill>
            <a:srgbClr val="92D050"/>
          </a:solidFill>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chemeClr val="tx1"/>
              </a:solidFill>
              <a:latin typeface="微软雅黑" panose="020B0503020204020204" pitchFamily="34" charset="-122"/>
              <a:ea typeface="微软雅黑" panose="020B0503020204020204" pitchFamily="34" charset="-122"/>
            </a:endParaRPr>
          </a:p>
        </p:txBody>
      </p:sp>
      <p:sp>
        <p:nvSpPr>
          <p:cNvPr id="99" name="Rectangle 98"/>
          <p:cNvSpPr/>
          <p:nvPr/>
        </p:nvSpPr>
        <p:spPr>
          <a:xfrm>
            <a:off x="6571461" y="3337389"/>
            <a:ext cx="600958" cy="369332"/>
          </a:xfrm>
          <a:prstGeom prst="rect">
            <a:avLst/>
          </a:prstGeom>
          <a:ln>
            <a:solidFill>
              <a:schemeClr val="tx1"/>
            </a:solidFill>
            <a:prstDash val="sysDot"/>
          </a:ln>
        </p:spPr>
        <p:txBody>
          <a:bodyPr wrap="square">
            <a:spAutoFit/>
          </a:bodyPr>
          <a:lstStyle/>
          <a:p>
            <a:r>
              <a:rPr lang="en-US" altLang="zh-CN" dirty="0" smtClean="0">
                <a:latin typeface="微软雅黑" panose="020B0503020204020204" pitchFamily="34" charset="-122"/>
                <a:ea typeface="微软雅黑" panose="020B0503020204020204" pitchFamily="34" charset="-122"/>
              </a:rPr>
              <a:t>Car</a:t>
            </a:r>
            <a:endParaRPr lang="zh-CN" altLang="en-US" dirty="0">
              <a:latin typeface="微软雅黑" panose="020B0503020204020204" pitchFamily="34" charset="-122"/>
              <a:ea typeface="微软雅黑" panose="020B0503020204020204" pitchFamily="34" charset="-122"/>
            </a:endParaRPr>
          </a:p>
        </p:txBody>
      </p:sp>
      <p:sp>
        <p:nvSpPr>
          <p:cNvPr id="4119" name="Up-Down Arrow 4118"/>
          <p:cNvSpPr/>
          <p:nvPr/>
        </p:nvSpPr>
        <p:spPr bwMode="auto">
          <a:xfrm>
            <a:off x="4261696" y="2891741"/>
            <a:ext cx="699495" cy="206291"/>
          </a:xfrm>
          <a:prstGeom prst="upDownArrow">
            <a:avLst>
              <a:gd name="adj1" fmla="val 100000"/>
              <a:gd name="adj2" fmla="val 50000"/>
            </a:avLst>
          </a:prstGeom>
          <a:solidFill>
            <a:srgbClr val="92D050"/>
          </a:solidFill>
          <a:extLst/>
        </p:spPr>
        <p:txBody>
          <a:bodyPr wrap="none" lIns="180000" tIns="0" rIns="180000" bIns="0" rtlCol="0" anchor="ctr" anchorCtr="0"/>
          <a:lstStyle/>
          <a:p>
            <a:pPr fontAlgn="auto">
              <a:spcBef>
                <a:spcPts val="0"/>
              </a:spcBef>
              <a:spcAft>
                <a:spcPts val="0"/>
              </a:spcAft>
            </a:pPr>
            <a:r>
              <a:rPr kumimoji="0" lang="zh-CN" altLang="en-US" sz="1600" dirty="0" smtClean="0">
                <a:solidFill>
                  <a:schemeClr val="tx1"/>
                </a:solidFill>
                <a:latin typeface="微软雅黑" panose="020B0503020204020204" pitchFamily="34" charset="-122"/>
                <a:ea typeface="微软雅黑" panose="020B0503020204020204" pitchFamily="34" charset="-122"/>
              </a:rPr>
              <a:t>信息</a:t>
            </a:r>
          </a:p>
        </p:txBody>
      </p:sp>
      <p:sp>
        <p:nvSpPr>
          <p:cNvPr id="107" name="Rectangle 106"/>
          <p:cNvSpPr/>
          <p:nvPr/>
        </p:nvSpPr>
        <p:spPr>
          <a:xfrm>
            <a:off x="5878019" y="3262214"/>
            <a:ext cx="646331" cy="461665"/>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rPr>
              <a:t>安</a:t>
            </a:r>
            <a:r>
              <a:rPr lang="zh-CN" altLang="en-US" sz="1200" dirty="0" smtClean="0">
                <a:latin typeface="微软雅黑" panose="020B0503020204020204" pitchFamily="34" charset="-122"/>
                <a:ea typeface="微软雅黑" panose="020B0503020204020204" pitchFamily="34" charset="-122"/>
              </a:rPr>
              <a:t>全行</a:t>
            </a:r>
            <a:endParaRPr lang="en-US" altLang="zh-CN"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驶支持</a:t>
            </a:r>
            <a:endParaRPr lang="zh-CN" altLang="en-US" sz="1200" dirty="0">
              <a:latin typeface="微软雅黑" panose="020B0503020204020204" pitchFamily="34" charset="-122"/>
              <a:ea typeface="微软雅黑" panose="020B0503020204020204" pitchFamily="34" charset="-122"/>
            </a:endParaRPr>
          </a:p>
        </p:txBody>
      </p:sp>
      <p:sp>
        <p:nvSpPr>
          <p:cNvPr id="108" name="Rectangle 107"/>
          <p:cNvSpPr/>
          <p:nvPr/>
        </p:nvSpPr>
        <p:spPr>
          <a:xfrm>
            <a:off x="7239532" y="3291831"/>
            <a:ext cx="646331" cy="461665"/>
          </a:xfrm>
          <a:prstGeom prst="rect">
            <a:avLst/>
          </a:prstGeom>
        </p:spPr>
        <p:txBody>
          <a:bodyPr wrap="none">
            <a:spAutoFit/>
          </a:bodyPr>
          <a:lstStyle/>
          <a:p>
            <a:r>
              <a:rPr lang="zh-CN" altLang="en-US" sz="1200" dirty="0" smtClean="0">
                <a:latin typeface="微软雅黑" panose="020B0503020204020204" pitchFamily="34" charset="-122"/>
                <a:ea typeface="微软雅黑" panose="020B0503020204020204" pitchFamily="34" charset="-122"/>
              </a:rPr>
              <a:t>安全行</a:t>
            </a:r>
            <a:endParaRPr lang="en-US" altLang="zh-CN"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驶支持</a:t>
            </a:r>
            <a:endParaRPr lang="zh-CN" altLang="en-US" sz="1200" dirty="0">
              <a:latin typeface="微软雅黑" panose="020B0503020204020204" pitchFamily="34" charset="-122"/>
              <a:ea typeface="微软雅黑" panose="020B0503020204020204" pitchFamily="34" charset="-122"/>
            </a:endParaRPr>
          </a:p>
        </p:txBody>
      </p:sp>
      <p:sp>
        <p:nvSpPr>
          <p:cNvPr id="109" name="Rectangle 108"/>
          <p:cNvSpPr/>
          <p:nvPr/>
        </p:nvSpPr>
        <p:spPr>
          <a:xfrm>
            <a:off x="6596356" y="3106123"/>
            <a:ext cx="492443" cy="276999"/>
          </a:xfrm>
          <a:prstGeom prst="rect">
            <a:avLst/>
          </a:prstGeom>
        </p:spPr>
        <p:txBody>
          <a:bodyPr wrap="none">
            <a:spAutoFit/>
          </a:bodyPr>
          <a:lstStyle/>
          <a:p>
            <a:r>
              <a:rPr lang="zh-CN" altLang="en-US" sz="1200" dirty="0" smtClean="0">
                <a:latin typeface="微软雅黑" panose="020B0503020204020204" pitchFamily="34" charset="-122"/>
                <a:ea typeface="微软雅黑" panose="020B0503020204020204" pitchFamily="34" charset="-122"/>
              </a:rPr>
              <a:t>协调</a:t>
            </a:r>
            <a:endParaRPr lang="zh-CN" altLang="en-US" sz="1200" dirty="0">
              <a:latin typeface="微软雅黑" panose="020B0503020204020204" pitchFamily="34" charset="-122"/>
              <a:ea typeface="微软雅黑" panose="020B0503020204020204" pitchFamily="34" charset="-122"/>
            </a:endParaRPr>
          </a:p>
        </p:txBody>
      </p:sp>
      <p:sp>
        <p:nvSpPr>
          <p:cNvPr id="114" name="Rectangle 113"/>
          <p:cNvSpPr/>
          <p:nvPr/>
        </p:nvSpPr>
        <p:spPr>
          <a:xfrm>
            <a:off x="7060344" y="2689319"/>
            <a:ext cx="800219" cy="276999"/>
          </a:xfrm>
          <a:prstGeom prst="rect">
            <a:avLst/>
          </a:prstGeom>
        </p:spPr>
        <p:txBody>
          <a:bodyPr wrap="none">
            <a:spAutoFit/>
          </a:bodyPr>
          <a:lstStyle/>
          <a:p>
            <a:r>
              <a:rPr lang="zh-CN" altLang="en-US" sz="1200" dirty="0" smtClean="0">
                <a:latin typeface="微软雅黑" panose="020B0503020204020204" pitchFamily="34" charset="-122"/>
                <a:ea typeface="微软雅黑" panose="020B0503020204020204" pitchFamily="34" charset="-122"/>
              </a:rPr>
              <a:t>人机交互</a:t>
            </a:r>
            <a:endParaRPr lang="zh-CN" altLang="en-US" sz="1200" dirty="0">
              <a:latin typeface="微软雅黑" panose="020B0503020204020204" pitchFamily="34" charset="-122"/>
              <a:ea typeface="微软雅黑" panose="020B0503020204020204" pitchFamily="34" charset="-122"/>
            </a:endParaRPr>
          </a:p>
        </p:txBody>
      </p:sp>
      <p:sp>
        <p:nvSpPr>
          <p:cNvPr id="115" name="Rectangle 114"/>
          <p:cNvSpPr/>
          <p:nvPr/>
        </p:nvSpPr>
        <p:spPr>
          <a:xfrm>
            <a:off x="5724131" y="2682349"/>
            <a:ext cx="800219" cy="276999"/>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rPr>
              <a:t>人</a:t>
            </a:r>
            <a:r>
              <a:rPr lang="zh-CN" altLang="en-US" sz="1200" dirty="0" smtClean="0">
                <a:latin typeface="微软雅黑" panose="020B0503020204020204" pitchFamily="34" charset="-122"/>
                <a:ea typeface="微软雅黑" panose="020B0503020204020204" pitchFamily="34" charset="-122"/>
              </a:rPr>
              <a:t>机交互</a:t>
            </a:r>
            <a:endParaRPr lang="zh-CN" altLang="en-US" sz="1200" dirty="0">
              <a:latin typeface="微软雅黑" panose="020B0503020204020204" pitchFamily="34" charset="-122"/>
              <a:ea typeface="微软雅黑" panose="020B0503020204020204" pitchFamily="34" charset="-122"/>
            </a:endParaRPr>
          </a:p>
        </p:txBody>
      </p:sp>
      <p:sp>
        <p:nvSpPr>
          <p:cNvPr id="65" name="Curved Up Arrow 64"/>
          <p:cNvSpPr/>
          <p:nvPr/>
        </p:nvSpPr>
        <p:spPr bwMode="auto">
          <a:xfrm rot="14072119">
            <a:off x="7183439" y="2675251"/>
            <a:ext cx="338923" cy="175781"/>
          </a:xfrm>
          <a:prstGeom prst="curvedUpArrow">
            <a:avLst/>
          </a:prstGeom>
          <a:solidFill>
            <a:srgbClr val="92D050"/>
          </a:solidFill>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chemeClr val="tx1"/>
              </a:solidFill>
              <a:latin typeface="微软雅黑" panose="020B0503020204020204" pitchFamily="34" charset="-122"/>
              <a:ea typeface="微软雅黑" panose="020B0503020204020204" pitchFamily="34" charset="-122"/>
            </a:endParaRPr>
          </a:p>
        </p:txBody>
      </p:sp>
      <p:sp>
        <p:nvSpPr>
          <p:cNvPr id="117" name="Curved Up Arrow 116"/>
          <p:cNvSpPr/>
          <p:nvPr/>
        </p:nvSpPr>
        <p:spPr bwMode="auto">
          <a:xfrm rot="7158726">
            <a:off x="6057042" y="2674654"/>
            <a:ext cx="338923" cy="175781"/>
          </a:xfrm>
          <a:prstGeom prst="curvedUpArrow">
            <a:avLst/>
          </a:prstGeom>
          <a:solidFill>
            <a:srgbClr val="92D050"/>
          </a:solidFill>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chemeClr val="tx1"/>
              </a:solidFill>
              <a:latin typeface="微软雅黑" panose="020B0503020204020204" pitchFamily="34" charset="-122"/>
              <a:ea typeface="微软雅黑" panose="020B0503020204020204" pitchFamily="34" charset="-122"/>
            </a:endParaRPr>
          </a:p>
        </p:txBody>
      </p:sp>
      <p:sp>
        <p:nvSpPr>
          <p:cNvPr id="118" name="Curved Up Arrow 117"/>
          <p:cNvSpPr/>
          <p:nvPr/>
        </p:nvSpPr>
        <p:spPr bwMode="auto">
          <a:xfrm rot="3435149">
            <a:off x="6190995" y="3304430"/>
            <a:ext cx="338923" cy="175781"/>
          </a:xfrm>
          <a:prstGeom prst="curvedUpArrow">
            <a:avLst/>
          </a:prstGeom>
          <a:solidFill>
            <a:srgbClr val="92D050"/>
          </a:solidFill>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chemeClr val="tx1"/>
              </a:solidFill>
              <a:latin typeface="微软雅黑" panose="020B0503020204020204" pitchFamily="34" charset="-122"/>
              <a:ea typeface="微软雅黑" panose="020B0503020204020204" pitchFamily="34" charset="-122"/>
            </a:endParaRPr>
          </a:p>
        </p:txBody>
      </p:sp>
      <p:sp>
        <p:nvSpPr>
          <p:cNvPr id="120" name="Curved Left Arrow 119"/>
          <p:cNvSpPr/>
          <p:nvPr/>
        </p:nvSpPr>
        <p:spPr bwMode="auto">
          <a:xfrm>
            <a:off x="2713514" y="3070927"/>
            <a:ext cx="194173" cy="320468"/>
          </a:xfrm>
          <a:prstGeom prst="curvedLeftArrow">
            <a:avLst/>
          </a:prstGeom>
          <a:solidFill>
            <a:srgbClr val="92D050"/>
          </a:solidFill>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chemeClr val="tx1"/>
              </a:solidFill>
              <a:latin typeface="微软雅黑" panose="020B0503020204020204" pitchFamily="34" charset="-122"/>
              <a:ea typeface="微软雅黑" panose="020B0503020204020204" pitchFamily="34" charset="-122"/>
            </a:endParaRPr>
          </a:p>
        </p:txBody>
      </p:sp>
      <p:sp>
        <p:nvSpPr>
          <p:cNvPr id="121" name="Curved Up Arrow 120"/>
          <p:cNvSpPr/>
          <p:nvPr/>
        </p:nvSpPr>
        <p:spPr bwMode="auto">
          <a:xfrm rot="6280820">
            <a:off x="1621415" y="3113950"/>
            <a:ext cx="296761" cy="164660"/>
          </a:xfrm>
          <a:prstGeom prst="curvedUpArrow">
            <a:avLst/>
          </a:prstGeom>
          <a:solidFill>
            <a:srgbClr val="92D050"/>
          </a:solidFill>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chemeClr val="tx1"/>
              </a:solidFill>
              <a:latin typeface="微软雅黑" panose="020B0503020204020204" pitchFamily="34" charset="-122"/>
              <a:ea typeface="微软雅黑" panose="020B0503020204020204" pitchFamily="34" charset="-122"/>
            </a:endParaRPr>
          </a:p>
        </p:txBody>
      </p:sp>
      <p:sp>
        <p:nvSpPr>
          <p:cNvPr id="122" name="Curved Left Arrow 121"/>
          <p:cNvSpPr/>
          <p:nvPr/>
        </p:nvSpPr>
        <p:spPr bwMode="auto">
          <a:xfrm>
            <a:off x="7244430" y="3217021"/>
            <a:ext cx="194173" cy="320468"/>
          </a:xfrm>
          <a:prstGeom prst="curvedLeftArrow">
            <a:avLst/>
          </a:prstGeom>
          <a:solidFill>
            <a:srgbClr val="92D050"/>
          </a:solidFill>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chemeClr val="tx1"/>
              </a:solidFill>
              <a:latin typeface="微软雅黑" panose="020B0503020204020204" pitchFamily="34" charset="-122"/>
              <a:ea typeface="微软雅黑" panose="020B0503020204020204" pitchFamily="34" charset="-122"/>
            </a:endParaRPr>
          </a:p>
        </p:txBody>
      </p:sp>
      <p:sp>
        <p:nvSpPr>
          <p:cNvPr id="52" name="Curved Left Arrow 51"/>
          <p:cNvSpPr/>
          <p:nvPr/>
        </p:nvSpPr>
        <p:spPr bwMode="auto">
          <a:xfrm flipH="1">
            <a:off x="4151166" y="3182341"/>
            <a:ext cx="132805" cy="363443"/>
          </a:xfrm>
          <a:prstGeom prst="curvedLeftArrow">
            <a:avLst/>
          </a:prstGeom>
          <a:solidFill>
            <a:srgbClr val="92D050"/>
          </a:solidFill>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chemeClr val="tx1"/>
              </a:solidFill>
              <a:latin typeface="微软雅黑" panose="020B0503020204020204" pitchFamily="34" charset="-122"/>
              <a:ea typeface="微软雅黑" panose="020B0503020204020204" pitchFamily="34" charset="-122"/>
            </a:endParaRPr>
          </a:p>
        </p:txBody>
      </p:sp>
      <p:sp>
        <p:nvSpPr>
          <p:cNvPr id="53" name="Rectangle 52"/>
          <p:cNvSpPr/>
          <p:nvPr/>
        </p:nvSpPr>
        <p:spPr>
          <a:xfrm>
            <a:off x="3635899" y="3075807"/>
            <a:ext cx="800219" cy="461665"/>
          </a:xfrm>
          <a:prstGeom prst="rect">
            <a:avLst/>
          </a:prstGeom>
        </p:spPr>
        <p:txBody>
          <a:bodyPr wrap="none">
            <a:spAutoFit/>
          </a:bodyPr>
          <a:lstStyle/>
          <a:p>
            <a:r>
              <a:rPr lang="zh-CN" altLang="en-US" sz="1200" dirty="0" smtClean="0">
                <a:latin typeface="微软雅黑" panose="020B0503020204020204" pitchFamily="34" charset="-122"/>
                <a:ea typeface="微软雅黑" panose="020B0503020204020204" pitchFamily="34" charset="-122"/>
              </a:rPr>
              <a:t>自动驾驶</a:t>
            </a:r>
            <a:endParaRPr lang="en-US" altLang="zh-CN"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操</a:t>
            </a:r>
            <a:r>
              <a:rPr lang="zh-CN" altLang="en-US" sz="1200" dirty="0">
                <a:latin typeface="微软雅黑" panose="020B0503020204020204" pitchFamily="34" charset="-122"/>
                <a:ea typeface="微软雅黑" panose="020B0503020204020204" pitchFamily="34" charset="-122"/>
              </a:rPr>
              <a:t>作</a:t>
            </a:r>
          </a:p>
        </p:txBody>
      </p:sp>
      <p:sp>
        <p:nvSpPr>
          <p:cNvPr id="4" name="Slide Number Placeholder 3"/>
          <p:cNvSpPr>
            <a:spLocks noGrp="1"/>
          </p:cNvSpPr>
          <p:nvPr>
            <p:ph type="sldNum" sz="quarter" idx="11"/>
          </p:nvPr>
        </p:nvSpPr>
        <p:spPr/>
        <p:txBody>
          <a:bodyPr/>
          <a:lstStyle/>
          <a:p>
            <a:fld id="{F2D920BD-DB3E-494D-830B-EFB4449FB4A4}" type="slidenum">
              <a:rPr lang="ja-JP" altLang="de-DE" smtClean="0">
                <a:solidFill>
                  <a:srgbClr val="000000"/>
                </a:solidFill>
              </a:rPr>
              <a:pPr/>
              <a:t>18</a:t>
            </a:fld>
            <a:endParaRPr lang="de-DE" altLang="ja-JP">
              <a:solidFill>
                <a:srgbClr val="000000"/>
              </a:solidFill>
            </a:endParaRPr>
          </a:p>
        </p:txBody>
      </p:sp>
    </p:spTree>
    <p:extLst>
      <p:ext uri="{BB962C8B-B14F-4D97-AF65-F5344CB8AC3E}">
        <p14:creationId xmlns:p14="http://schemas.microsoft.com/office/powerpoint/2010/main" val="2709410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169863" y="-1191"/>
            <a:ext cx="8532812" cy="520304"/>
          </a:xfrm>
        </p:spPr>
        <p:txBody>
          <a:bodyPr rtlCol="0">
            <a:normAutofit/>
          </a:bodyPr>
          <a:lstStyle/>
          <a:p>
            <a:pPr fontAlgn="auto">
              <a:spcAft>
                <a:spcPts val="0"/>
              </a:spcAft>
              <a:defRPr/>
            </a:pPr>
            <a:r>
              <a:rPr lang="ja-JP" altLang="en-US" b="1" dirty="0">
                <a:latin typeface="黑体" pitchFamily="49" charset="-122"/>
                <a:ea typeface="黑体" pitchFamily="49" charset="-122"/>
                <a:cs typeface="Meiryo UI" pitchFamily="50" charset="-128"/>
              </a:rPr>
              <a:t>议程</a:t>
            </a:r>
            <a:endParaRPr lang="ja-JP" altLang="en-US" b="1" dirty="0" smtClean="0">
              <a:latin typeface="黑体" pitchFamily="49" charset="-122"/>
              <a:ea typeface="黑体" pitchFamily="49" charset="-122"/>
              <a:cs typeface="Meiryo UI" pitchFamily="50" charset="-128"/>
            </a:endParaRPr>
          </a:p>
        </p:txBody>
      </p:sp>
      <p:sp>
        <p:nvSpPr>
          <p:cNvPr id="3076" name="コンテンツ プレースホルダー 2"/>
          <p:cNvSpPr txBox="1">
            <a:spLocks/>
          </p:cNvSpPr>
          <p:nvPr/>
        </p:nvSpPr>
        <p:spPr bwMode="auto">
          <a:xfrm>
            <a:off x="35498" y="598532"/>
            <a:ext cx="8975725" cy="343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indent="-290513" defTabSz="457200">
              <a:defRPr>
                <a:solidFill>
                  <a:schemeClr val="tx1"/>
                </a:solidFill>
                <a:latin typeface="Calibri" pitchFamily="34" charset="0"/>
                <a:ea typeface="宋体" pitchFamily="2" charset="-122"/>
              </a:defRPr>
            </a:lvl1pPr>
            <a:lvl2pPr marL="742950" indent="-285750" defTabSz="457200">
              <a:defRPr>
                <a:solidFill>
                  <a:schemeClr val="tx1"/>
                </a:solidFill>
                <a:latin typeface="Calibri" pitchFamily="34" charset="0"/>
                <a:ea typeface="宋体" pitchFamily="2" charset="-122"/>
              </a:defRPr>
            </a:lvl2pPr>
            <a:lvl3pPr marL="1143000" indent="-228600" defTabSz="457200">
              <a:defRPr>
                <a:solidFill>
                  <a:schemeClr val="tx1"/>
                </a:solidFill>
                <a:latin typeface="Calibri" pitchFamily="34" charset="0"/>
                <a:ea typeface="宋体" pitchFamily="2" charset="-122"/>
              </a:defRPr>
            </a:lvl3pPr>
            <a:lvl4pPr marL="1600200" indent="-228600" defTabSz="457200">
              <a:defRPr>
                <a:solidFill>
                  <a:schemeClr val="tx1"/>
                </a:solidFill>
                <a:latin typeface="Calibri" pitchFamily="34" charset="0"/>
                <a:ea typeface="宋体" pitchFamily="2" charset="-122"/>
              </a:defRPr>
            </a:lvl4pPr>
            <a:lvl5pPr marL="2057400" indent="-228600" defTabSz="457200">
              <a:defRPr>
                <a:solidFill>
                  <a:schemeClr val="tx1"/>
                </a:solidFill>
                <a:latin typeface="Calibri" pitchFamily="34" charset="0"/>
                <a:ea typeface="宋体" pitchFamily="2" charset="-122"/>
              </a:defRPr>
            </a:lvl5pPr>
            <a:lvl6pPr marL="2514600" indent="-228600" defTabSz="457200" fontAlgn="base">
              <a:spcBef>
                <a:spcPct val="0"/>
              </a:spcBef>
              <a:spcAft>
                <a:spcPct val="0"/>
              </a:spcAft>
              <a:defRPr>
                <a:solidFill>
                  <a:schemeClr val="tx1"/>
                </a:solidFill>
                <a:latin typeface="Calibri" pitchFamily="34" charset="0"/>
                <a:ea typeface="宋体" pitchFamily="2" charset="-122"/>
              </a:defRPr>
            </a:lvl6pPr>
            <a:lvl7pPr marL="2971800" indent="-228600" defTabSz="457200" fontAlgn="base">
              <a:spcBef>
                <a:spcPct val="0"/>
              </a:spcBef>
              <a:spcAft>
                <a:spcPct val="0"/>
              </a:spcAft>
              <a:defRPr>
                <a:solidFill>
                  <a:schemeClr val="tx1"/>
                </a:solidFill>
                <a:latin typeface="Calibri" pitchFamily="34" charset="0"/>
                <a:ea typeface="宋体" pitchFamily="2" charset="-122"/>
              </a:defRPr>
            </a:lvl7pPr>
            <a:lvl8pPr marL="3429000" indent="-228600" defTabSz="457200" fontAlgn="base">
              <a:spcBef>
                <a:spcPct val="0"/>
              </a:spcBef>
              <a:spcAft>
                <a:spcPct val="0"/>
              </a:spcAft>
              <a:defRPr>
                <a:solidFill>
                  <a:schemeClr val="tx1"/>
                </a:solidFill>
                <a:latin typeface="Calibri" pitchFamily="34" charset="0"/>
                <a:ea typeface="宋体" pitchFamily="2" charset="-122"/>
              </a:defRPr>
            </a:lvl8pPr>
            <a:lvl9pPr marL="3886200" indent="-228600" defTabSz="457200" fontAlgn="base">
              <a:spcBef>
                <a:spcPct val="0"/>
              </a:spcBef>
              <a:spcAft>
                <a:spcPct val="0"/>
              </a:spcAft>
              <a:defRPr>
                <a:solidFill>
                  <a:schemeClr val="tx1"/>
                </a:solidFill>
                <a:latin typeface="Calibri" pitchFamily="34" charset="0"/>
                <a:ea typeface="宋体" pitchFamily="2" charset="-122"/>
              </a:defRPr>
            </a:lvl9pPr>
          </a:lstStyle>
          <a:p>
            <a:pPr algn="l" eaLnBrk="0" hangingPunct="0">
              <a:lnSpc>
                <a:spcPct val="95000"/>
              </a:lnSpc>
              <a:spcBef>
                <a:spcPct val="20000"/>
              </a:spcBef>
              <a:spcAft>
                <a:spcPct val="10000"/>
              </a:spcAft>
              <a:buClr>
                <a:srgbClr val="A30B1A"/>
              </a:buClr>
              <a:buFont typeface="Wingdings" pitchFamily="2" charset="2"/>
              <a:buChar char="p"/>
            </a:pPr>
            <a:r>
              <a:rPr kumimoji="1" lang="zh-CN" altLang="en-US" sz="3200" b="1" dirty="0" smtClean="0">
                <a:latin typeface="黑体"/>
                <a:ea typeface="黑体"/>
                <a:cs typeface="Meiryo UI" pitchFamily="34" charset="-128"/>
              </a:rPr>
              <a:t>非</a:t>
            </a:r>
            <a:r>
              <a:rPr kumimoji="1" lang="zh-CN" altLang="en-US" sz="3200" b="1" dirty="0">
                <a:latin typeface="黑体"/>
                <a:ea typeface="黑体"/>
                <a:cs typeface="Meiryo UI" pitchFamily="34" charset="-128"/>
              </a:rPr>
              <a:t>易失性存储</a:t>
            </a:r>
            <a:r>
              <a:rPr kumimoji="1" lang="zh-CN" altLang="en-US" sz="3200" b="1" dirty="0" smtClean="0">
                <a:latin typeface="黑体"/>
                <a:ea typeface="黑体"/>
                <a:cs typeface="Meiryo UI" pitchFamily="34" charset="-128"/>
              </a:rPr>
              <a:t>器</a:t>
            </a:r>
            <a:r>
              <a:rPr kumimoji="1" lang="en-US" altLang="zh-CN" sz="3200" b="1" dirty="0" smtClean="0">
                <a:latin typeface="黑体"/>
                <a:ea typeface="黑体"/>
                <a:cs typeface="Meiryo UI" pitchFamily="34" charset="-128"/>
              </a:rPr>
              <a:t>FRAM</a:t>
            </a:r>
            <a:r>
              <a:rPr kumimoji="1" lang="zh-CN" altLang="en-US" sz="3200" b="1" dirty="0" smtClean="0">
                <a:latin typeface="黑体"/>
                <a:ea typeface="黑体"/>
                <a:cs typeface="Meiryo UI" pitchFamily="34" charset="-128"/>
              </a:rPr>
              <a:t>在新能源车技术中的应用</a:t>
            </a:r>
            <a:endParaRPr kumimoji="1" lang="en-US" altLang="zh-CN" sz="3200" b="1" dirty="0">
              <a:latin typeface="黑体"/>
              <a:ea typeface="黑体"/>
              <a:cs typeface="Meiryo UI" pitchFamily="34" charset="-128"/>
            </a:endParaRPr>
          </a:p>
          <a:p>
            <a:pPr algn="l" eaLnBrk="0" hangingPunct="0">
              <a:lnSpc>
                <a:spcPct val="95000"/>
              </a:lnSpc>
              <a:spcBef>
                <a:spcPct val="20000"/>
              </a:spcBef>
              <a:spcAft>
                <a:spcPct val="10000"/>
              </a:spcAft>
              <a:buClr>
                <a:srgbClr val="A30B1A"/>
              </a:buClr>
              <a:buFont typeface="Wingdings" pitchFamily="2" charset="2"/>
              <a:buChar char="p"/>
            </a:pPr>
            <a:r>
              <a:rPr kumimoji="1" lang="zh-CN" altLang="en-US" sz="3200" b="1" dirty="0" smtClean="0">
                <a:latin typeface="黑体"/>
                <a:ea typeface="黑体"/>
                <a:cs typeface="Meiryo UI" pitchFamily="34" charset="-128"/>
              </a:rPr>
              <a:t>非</a:t>
            </a:r>
            <a:r>
              <a:rPr kumimoji="1" lang="zh-CN" altLang="en-US" sz="3200" b="1" dirty="0">
                <a:latin typeface="黑体"/>
                <a:ea typeface="黑体"/>
                <a:cs typeface="Meiryo UI" pitchFamily="34" charset="-128"/>
              </a:rPr>
              <a:t>易失性存储</a:t>
            </a:r>
            <a:r>
              <a:rPr kumimoji="1" lang="zh-CN" altLang="en-US" sz="3200" b="1" dirty="0" smtClean="0">
                <a:latin typeface="黑体"/>
                <a:ea typeface="黑体"/>
                <a:cs typeface="Meiryo UI" pitchFamily="34" charset="-128"/>
              </a:rPr>
              <a:t>器</a:t>
            </a:r>
            <a:r>
              <a:rPr kumimoji="1" lang="en-US" altLang="zh-CN" sz="3200" b="1" dirty="0" smtClean="0">
                <a:latin typeface="黑体"/>
                <a:ea typeface="黑体"/>
                <a:cs typeface="Meiryo UI" pitchFamily="34" charset="-128"/>
              </a:rPr>
              <a:t>FRAM</a:t>
            </a:r>
            <a:r>
              <a:rPr lang="zh-CN" altLang="en-US" sz="3200" b="1" dirty="0" smtClean="0">
                <a:latin typeface="黑体"/>
                <a:ea typeface="黑体"/>
                <a:cs typeface="Meiryo UI" pitchFamily="34" charset="-128"/>
              </a:rPr>
              <a:t>在自动驾驶中技术的应用</a:t>
            </a:r>
            <a:endParaRPr kumimoji="1" lang="en-US" altLang="zh-CN" sz="3200" b="1" dirty="0">
              <a:latin typeface="黑体"/>
              <a:ea typeface="黑体"/>
              <a:cs typeface="Meiryo UI" pitchFamily="34" charset="-128"/>
            </a:endParaRPr>
          </a:p>
          <a:p>
            <a:pPr algn="l" eaLnBrk="0" hangingPunct="0">
              <a:lnSpc>
                <a:spcPct val="95000"/>
              </a:lnSpc>
              <a:spcBef>
                <a:spcPct val="20000"/>
              </a:spcBef>
              <a:spcAft>
                <a:spcPct val="10000"/>
              </a:spcAft>
              <a:buClr>
                <a:srgbClr val="A30B1A"/>
              </a:buClr>
              <a:buFont typeface="Wingdings" pitchFamily="2" charset="2"/>
              <a:buChar char="p"/>
            </a:pPr>
            <a:r>
              <a:rPr kumimoji="1" lang="zh-CN" altLang="en-US" sz="3200" b="1" dirty="0" smtClean="0">
                <a:latin typeface="黑体"/>
                <a:ea typeface="黑体"/>
                <a:cs typeface="Meiryo UI" pitchFamily="34" charset="-128"/>
              </a:rPr>
              <a:t>非</a:t>
            </a:r>
            <a:r>
              <a:rPr kumimoji="1" lang="zh-CN" altLang="en-US" sz="3200" b="1" dirty="0">
                <a:latin typeface="黑体"/>
                <a:ea typeface="黑体"/>
                <a:cs typeface="Meiryo UI" pitchFamily="34" charset="-128"/>
              </a:rPr>
              <a:t>易失性存储</a:t>
            </a:r>
            <a:r>
              <a:rPr kumimoji="1" lang="zh-CN" altLang="en-US" sz="3200" b="1" dirty="0" smtClean="0">
                <a:latin typeface="黑体"/>
                <a:ea typeface="黑体"/>
                <a:cs typeface="Meiryo UI" pitchFamily="34" charset="-128"/>
              </a:rPr>
              <a:t>器</a:t>
            </a:r>
            <a:r>
              <a:rPr kumimoji="1" lang="en-US" altLang="zh-CN" sz="3200" b="1" dirty="0" smtClean="0">
                <a:latin typeface="黑体"/>
                <a:ea typeface="黑体"/>
                <a:cs typeface="Meiryo UI" pitchFamily="34" charset="-128"/>
              </a:rPr>
              <a:t>FRAM</a:t>
            </a:r>
            <a:r>
              <a:rPr lang="zh-CN" altLang="en-US" sz="3200" b="1" dirty="0" smtClean="0">
                <a:latin typeface="黑体"/>
                <a:ea typeface="黑体"/>
                <a:cs typeface="Meiryo UI" pitchFamily="34" charset="-128"/>
              </a:rPr>
              <a:t>的特点</a:t>
            </a:r>
            <a:endParaRPr kumimoji="1" lang="en-US" altLang="ja-JP" sz="3200" b="1" dirty="0">
              <a:latin typeface="黑体"/>
              <a:ea typeface="黑体"/>
              <a:cs typeface="Meiryo UI" pitchFamily="34" charset="-128"/>
            </a:endParaRPr>
          </a:p>
        </p:txBody>
      </p:sp>
      <p:sp>
        <p:nvSpPr>
          <p:cNvPr id="2" name="Footer Placeholder 1"/>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3" name="Slide Number Placeholder 2"/>
          <p:cNvSpPr>
            <a:spLocks noGrp="1"/>
          </p:cNvSpPr>
          <p:nvPr>
            <p:ph type="sldNum" sz="quarter" idx="11"/>
          </p:nvPr>
        </p:nvSpPr>
        <p:spPr/>
        <p:txBody>
          <a:bodyPr/>
          <a:lstStyle/>
          <a:p>
            <a:fld id="{F2D920BD-DB3E-494D-830B-EFB4449FB4A4}" type="slidenum">
              <a:rPr lang="ja-JP" altLang="de-DE" smtClean="0">
                <a:solidFill>
                  <a:srgbClr val="000000"/>
                </a:solidFill>
              </a:rPr>
              <a:pPr/>
              <a:t>1</a:t>
            </a:fld>
            <a:endParaRPr lang="de-DE" altLang="ja-JP">
              <a:solidFill>
                <a:srgbClr val="000000"/>
              </a:solidFill>
            </a:endParaRPr>
          </a:p>
        </p:txBody>
      </p:sp>
    </p:spTree>
    <p:extLst>
      <p:ext uri="{BB962C8B-B14F-4D97-AF65-F5344CB8AC3E}">
        <p14:creationId xmlns:p14="http://schemas.microsoft.com/office/powerpoint/2010/main" val="131122205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gray">
          <a:xfrm>
            <a:off x="611560" y="627535"/>
            <a:ext cx="8496944" cy="4050450"/>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4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endParaRPr lang="ja-JP" altLang="en-US" sz="1800" dirty="0">
              <a:latin typeface="微软雅黑" panose="020B0503020204020204" pitchFamily="34" charset="-122"/>
              <a:ea typeface="微软雅黑" panose="020B0503020204020204" pitchFamily="34" charset="-122"/>
            </a:endParaRPr>
          </a:p>
        </p:txBody>
      </p:sp>
      <p:sp>
        <p:nvSpPr>
          <p:cNvPr id="16391" name="Line 10"/>
          <p:cNvSpPr>
            <a:spLocks noChangeShapeType="1"/>
          </p:cNvSpPr>
          <p:nvPr/>
        </p:nvSpPr>
        <p:spPr bwMode="gray">
          <a:xfrm>
            <a:off x="611561" y="681540"/>
            <a:ext cx="1" cy="4050450"/>
          </a:xfrm>
          <a:prstGeom prst="line">
            <a:avLst/>
          </a:prstGeom>
          <a:noFill/>
          <a:ln w="38100">
            <a:solidFill>
              <a:srgbClr val="50505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p>
            <a:endParaRPr lang="ja-JP" altLang="en-US">
              <a:latin typeface="微软雅黑" panose="020B0503020204020204" pitchFamily="34" charset="-122"/>
              <a:ea typeface="微软雅黑" panose="020B0503020204020204" pitchFamily="34" charset="-122"/>
            </a:endParaRPr>
          </a:p>
        </p:txBody>
      </p:sp>
      <p:sp>
        <p:nvSpPr>
          <p:cNvPr id="16393" name="Line 9"/>
          <p:cNvSpPr>
            <a:spLocks noChangeShapeType="1"/>
          </p:cNvSpPr>
          <p:nvPr/>
        </p:nvSpPr>
        <p:spPr bwMode="gray">
          <a:xfrm>
            <a:off x="611560" y="4731990"/>
            <a:ext cx="8424937" cy="0"/>
          </a:xfrm>
          <a:prstGeom prst="line">
            <a:avLst/>
          </a:prstGeom>
          <a:noFill/>
          <a:ln w="38100">
            <a:solidFill>
              <a:srgbClr val="505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p>
            <a:endParaRPr lang="ja-JP" altLang="en-US">
              <a:latin typeface="微软雅黑" panose="020B0503020204020204" pitchFamily="34" charset="-122"/>
              <a:ea typeface="微软雅黑" panose="020B0503020204020204" pitchFamily="34" charset="-122"/>
            </a:endParaRPr>
          </a:p>
        </p:txBody>
      </p:sp>
      <p:sp>
        <p:nvSpPr>
          <p:cNvPr id="31" name="Title 1"/>
          <p:cNvSpPr>
            <a:spLocks noGrp="1"/>
          </p:cNvSpPr>
          <p:nvPr>
            <p:ph type="title"/>
          </p:nvPr>
        </p:nvSpPr>
        <p:spPr>
          <a:xfrm>
            <a:off x="169865" y="-1191"/>
            <a:ext cx="7858125" cy="520304"/>
          </a:xfrm>
        </p:spPr>
        <p:txBody>
          <a:bodyPr/>
          <a:lstStyle/>
          <a:p>
            <a:r>
              <a:rPr lang="en-US" altLang="zh-CN" dirty="0" smtClean="0"/>
              <a:t>Roadmap of autonomous driving level</a:t>
            </a:r>
            <a:endParaRPr lang="zh-CN" altLang="en-US" dirty="0"/>
          </a:p>
        </p:txBody>
      </p:sp>
      <p:sp>
        <p:nvSpPr>
          <p:cNvPr id="7" name="TextBox 6"/>
          <p:cNvSpPr txBox="1"/>
          <p:nvPr/>
        </p:nvSpPr>
        <p:spPr>
          <a:xfrm>
            <a:off x="1620417" y="3489852"/>
            <a:ext cx="4549645" cy="738664"/>
          </a:xfrm>
          <a:prstGeom prst="rect">
            <a:avLst/>
          </a:prstGeom>
          <a:solidFill>
            <a:schemeClr val="bg1"/>
          </a:solidFill>
          <a:ln>
            <a:solidFill>
              <a:schemeClr val="tx1"/>
            </a:solidFill>
            <a:prstDash val="lgDash"/>
          </a:ln>
        </p:spPr>
        <p:txBody>
          <a:bodyPr wrap="square" rtlCol="0">
            <a:spAutoFit/>
          </a:bodyPr>
          <a:lstStyle/>
          <a:p>
            <a:pPr algn="l"/>
            <a:r>
              <a:rPr lang="en-US" altLang="zh-CN" sz="1400" b="1" dirty="0" smtClean="0">
                <a:solidFill>
                  <a:schemeClr val="tx1"/>
                </a:solidFill>
                <a:latin typeface="微软雅黑" panose="020B0503020204020204" pitchFamily="34" charset="-122"/>
                <a:ea typeface="微软雅黑" panose="020B0503020204020204" pitchFamily="34" charset="-122"/>
              </a:rPr>
              <a:t>Level1</a:t>
            </a:r>
            <a:r>
              <a:rPr lang="zh-CN" altLang="en-US" sz="1400" dirty="0" smtClean="0">
                <a:latin typeface="微软雅黑" panose="020B0503020204020204" pitchFamily="34" charset="-122"/>
                <a:ea typeface="微软雅黑" panose="020B0503020204020204" pitchFamily="34" charset="-122"/>
              </a:rPr>
              <a:t>　</a:t>
            </a:r>
            <a:r>
              <a:rPr lang="zh-CN" altLang="en-US" sz="1400" b="1" u="sng" dirty="0" smtClean="0">
                <a:solidFill>
                  <a:srgbClr val="FF0000"/>
                </a:solidFill>
                <a:latin typeface="微软雅黑" panose="020B0503020204020204" pitchFamily="34" charset="-122"/>
                <a:ea typeface="微软雅黑" panose="020B0503020204020204" pitchFamily="34" charset="-122"/>
              </a:rPr>
              <a:t>驾驶支援／</a:t>
            </a:r>
            <a:r>
              <a:rPr lang="en-US" altLang="zh-CN" sz="1400" b="1" u="sng" dirty="0" smtClean="0">
                <a:solidFill>
                  <a:srgbClr val="FF0000"/>
                </a:solidFill>
                <a:latin typeface="微软雅黑" panose="020B0503020204020204" pitchFamily="34" charset="-122"/>
                <a:ea typeface="微软雅黑" panose="020B0503020204020204" pitchFamily="34" charset="-122"/>
              </a:rPr>
              <a:t>Driver Assistance</a:t>
            </a:r>
          </a:p>
          <a:p>
            <a:pPr algn="l"/>
            <a:r>
              <a:rPr lang="zh-CN" altLang="en-US" sz="1400" dirty="0" smtClean="0">
                <a:latin typeface="微软雅黑" panose="020B0503020204020204" pitchFamily="34" charset="-122"/>
                <a:ea typeface="微软雅黑" panose="020B0503020204020204" pitchFamily="34" charset="-122"/>
              </a:rPr>
              <a:t>加速，方向盘，制动中的一项操作由驾驶环境提供驾驶支援，其他操作由人类驾驶者来完成</a:t>
            </a:r>
            <a:endParaRPr lang="zh-CN" altLang="en-US" sz="1400" dirty="0">
              <a:latin typeface="微软雅黑" panose="020B0503020204020204" pitchFamily="34" charset="-122"/>
              <a:ea typeface="微软雅黑" panose="020B0503020204020204" pitchFamily="34" charset="-122"/>
            </a:endParaRPr>
          </a:p>
        </p:txBody>
      </p:sp>
      <p:sp>
        <p:nvSpPr>
          <p:cNvPr id="35" name="TextBox 34"/>
          <p:cNvSpPr txBox="1"/>
          <p:nvPr/>
        </p:nvSpPr>
        <p:spPr>
          <a:xfrm>
            <a:off x="2268117" y="2753756"/>
            <a:ext cx="4607768" cy="738664"/>
          </a:xfrm>
          <a:prstGeom prst="rect">
            <a:avLst/>
          </a:prstGeom>
          <a:solidFill>
            <a:schemeClr val="bg1"/>
          </a:solidFill>
          <a:ln>
            <a:solidFill>
              <a:schemeClr val="tx1"/>
            </a:solidFill>
            <a:prstDash val="lgDash"/>
          </a:ln>
        </p:spPr>
        <p:txBody>
          <a:bodyPr wrap="square" rtlCol="0">
            <a:spAutoFit/>
          </a:bodyPr>
          <a:lstStyle/>
          <a:p>
            <a:pPr algn="l"/>
            <a:r>
              <a:rPr lang="en-US" altLang="zh-CN" sz="1400" b="1" dirty="0" smtClean="0">
                <a:solidFill>
                  <a:schemeClr val="tx1"/>
                </a:solidFill>
                <a:latin typeface="微软雅黑" panose="020B0503020204020204" pitchFamily="34" charset="-122"/>
                <a:ea typeface="微软雅黑" panose="020B0503020204020204" pitchFamily="34" charset="-122"/>
              </a:rPr>
              <a:t>Level</a:t>
            </a:r>
            <a:r>
              <a:rPr lang="zh-CN" altLang="en-US" sz="1400" b="1" dirty="0" smtClean="0">
                <a:solidFill>
                  <a:schemeClr val="tx1"/>
                </a:solidFill>
                <a:latin typeface="微软雅黑" panose="020B0503020204020204" pitchFamily="34" charset="-122"/>
                <a:ea typeface="微软雅黑" panose="020B0503020204020204" pitchFamily="34" charset="-122"/>
              </a:rPr>
              <a:t>２</a:t>
            </a:r>
            <a:r>
              <a:rPr lang="zh-CN" altLang="en-US" sz="1400" dirty="0" smtClean="0">
                <a:latin typeface="微软雅黑" panose="020B0503020204020204" pitchFamily="34" charset="-122"/>
                <a:ea typeface="微软雅黑" panose="020B0503020204020204" pitchFamily="34" charset="-122"/>
              </a:rPr>
              <a:t>　</a:t>
            </a:r>
            <a:r>
              <a:rPr lang="zh-CN" altLang="en-US" sz="1400" b="1" u="sng" dirty="0" smtClean="0">
                <a:solidFill>
                  <a:srgbClr val="FF0000"/>
                </a:solidFill>
                <a:latin typeface="微软雅黑" panose="020B0503020204020204" pitchFamily="34" charset="-122"/>
                <a:ea typeface="微软雅黑" panose="020B0503020204020204" pitchFamily="34" charset="-122"/>
              </a:rPr>
              <a:t>部分自动化／</a:t>
            </a:r>
            <a:r>
              <a:rPr lang="en-US" altLang="zh-CN" sz="1400" b="1" u="sng" dirty="0" smtClean="0">
                <a:solidFill>
                  <a:srgbClr val="FF0000"/>
                </a:solidFill>
                <a:latin typeface="微软雅黑" panose="020B0503020204020204" pitchFamily="34" charset="-122"/>
                <a:ea typeface="微软雅黑" panose="020B0503020204020204" pitchFamily="34" charset="-122"/>
              </a:rPr>
              <a:t>Partial Driving Automation</a:t>
            </a:r>
          </a:p>
          <a:p>
            <a:pPr algn="l"/>
            <a:r>
              <a:rPr lang="zh-CN" altLang="en-US" sz="1400" dirty="0" smtClean="0">
                <a:latin typeface="微软雅黑" panose="020B0503020204020204" pitchFamily="34" charset="-122"/>
                <a:ea typeface="微软雅黑" panose="020B0503020204020204" pitchFamily="34" charset="-122"/>
              </a:rPr>
              <a:t>加</a:t>
            </a:r>
            <a:r>
              <a:rPr lang="zh-CN" altLang="en-US" sz="1400" dirty="0">
                <a:latin typeface="微软雅黑" panose="020B0503020204020204" pitchFamily="34" charset="-122"/>
                <a:ea typeface="微软雅黑" panose="020B0503020204020204" pitchFamily="34" charset="-122"/>
              </a:rPr>
              <a:t>速</a:t>
            </a:r>
            <a:r>
              <a:rPr lang="zh-CN" altLang="en-US" sz="1400" dirty="0" smtClean="0">
                <a:latin typeface="微软雅黑" panose="020B0503020204020204" pitchFamily="34" charset="-122"/>
                <a:ea typeface="微软雅黑" panose="020B0503020204020204" pitchFamily="34" charset="-122"/>
              </a:rPr>
              <a:t>，方向盘，</a:t>
            </a:r>
            <a:r>
              <a:rPr lang="zh-CN" altLang="en-US" sz="1400" dirty="0">
                <a:latin typeface="微软雅黑" panose="020B0503020204020204" pitchFamily="34" charset="-122"/>
                <a:ea typeface="微软雅黑" panose="020B0503020204020204" pitchFamily="34" charset="-122"/>
              </a:rPr>
              <a:t>制</a:t>
            </a:r>
            <a:r>
              <a:rPr lang="zh-CN" altLang="en-US" sz="1400" dirty="0" smtClean="0">
                <a:latin typeface="微软雅黑" panose="020B0503020204020204" pitchFamily="34" charset="-122"/>
                <a:ea typeface="微软雅黑" panose="020B0503020204020204" pitchFamily="34" charset="-122"/>
              </a:rPr>
              <a:t>动中的多项操作由驾驶环境提供驾驶支援，其他由人类驾驶者进行操作</a:t>
            </a:r>
            <a:endParaRPr lang="zh-CN" altLang="en-US" sz="1400" dirty="0">
              <a:latin typeface="微软雅黑" panose="020B0503020204020204" pitchFamily="34" charset="-122"/>
              <a:ea typeface="微软雅黑" panose="020B0503020204020204" pitchFamily="34" charset="-122"/>
            </a:endParaRPr>
          </a:p>
        </p:txBody>
      </p:sp>
      <p:sp>
        <p:nvSpPr>
          <p:cNvPr id="38" name="TextBox 37"/>
          <p:cNvSpPr txBox="1"/>
          <p:nvPr/>
        </p:nvSpPr>
        <p:spPr>
          <a:xfrm>
            <a:off x="2677564" y="2024721"/>
            <a:ext cx="4925937" cy="954107"/>
          </a:xfrm>
          <a:prstGeom prst="rect">
            <a:avLst/>
          </a:prstGeom>
          <a:solidFill>
            <a:schemeClr val="bg1"/>
          </a:solidFill>
          <a:ln>
            <a:solidFill>
              <a:schemeClr val="tx1"/>
            </a:solidFill>
            <a:prstDash val="lgDash"/>
          </a:ln>
        </p:spPr>
        <p:txBody>
          <a:bodyPr wrap="square" rtlCol="0">
            <a:spAutoFit/>
          </a:bodyPr>
          <a:lstStyle/>
          <a:p>
            <a:pPr algn="l"/>
            <a:r>
              <a:rPr lang="en-US" altLang="zh-CN" sz="1400" b="1" dirty="0" smtClean="0">
                <a:solidFill>
                  <a:schemeClr val="tx1"/>
                </a:solidFill>
                <a:latin typeface="微软雅黑" panose="020B0503020204020204" pitchFamily="34" charset="-122"/>
                <a:ea typeface="微软雅黑" panose="020B0503020204020204" pitchFamily="34" charset="-122"/>
              </a:rPr>
              <a:t>Level</a:t>
            </a:r>
            <a:r>
              <a:rPr lang="zh-CN" altLang="en-US" sz="1400" b="1" dirty="0" smtClean="0">
                <a:solidFill>
                  <a:schemeClr val="tx1"/>
                </a:solidFill>
                <a:latin typeface="微软雅黑" panose="020B0503020204020204" pitchFamily="34" charset="-122"/>
                <a:ea typeface="微软雅黑" panose="020B0503020204020204" pitchFamily="34" charset="-122"/>
              </a:rPr>
              <a:t>３</a:t>
            </a:r>
            <a:r>
              <a:rPr lang="zh-CN" altLang="en-US" sz="1400" dirty="0" smtClean="0">
                <a:latin typeface="微软雅黑" panose="020B0503020204020204" pitchFamily="34" charset="-122"/>
                <a:ea typeface="微软雅黑" panose="020B0503020204020204" pitchFamily="34" charset="-122"/>
              </a:rPr>
              <a:t>　</a:t>
            </a:r>
            <a:r>
              <a:rPr lang="zh-CN" altLang="en-US" sz="1400" b="1" u="sng" dirty="0" smtClean="0">
                <a:solidFill>
                  <a:srgbClr val="FF0000"/>
                </a:solidFill>
                <a:latin typeface="微软雅黑" panose="020B0503020204020204" pitchFamily="34" charset="-122"/>
                <a:ea typeface="微软雅黑" panose="020B0503020204020204" pitchFamily="34" charset="-122"/>
              </a:rPr>
              <a:t>有条件自动化／</a:t>
            </a:r>
            <a:r>
              <a:rPr lang="en-US" altLang="zh-CN" sz="1400" b="1" u="sng" dirty="0" smtClean="0">
                <a:solidFill>
                  <a:srgbClr val="FF0000"/>
                </a:solidFill>
                <a:latin typeface="微软雅黑" panose="020B0503020204020204" pitchFamily="34" charset="-122"/>
                <a:ea typeface="微软雅黑" panose="020B0503020204020204" pitchFamily="34" charset="-122"/>
              </a:rPr>
              <a:t>Conditioned Driving Automation</a:t>
            </a:r>
            <a:endParaRPr lang="en-US" altLang="zh-CN" sz="1400" b="1" u="sng" dirty="0">
              <a:solidFill>
                <a:srgbClr val="FF0000"/>
              </a:solidFill>
              <a:latin typeface="微软雅黑" panose="020B0503020204020204" pitchFamily="34" charset="-122"/>
              <a:ea typeface="微软雅黑" panose="020B0503020204020204" pitchFamily="34" charset="-122"/>
            </a:endParaRPr>
          </a:p>
          <a:p>
            <a:pPr algn="l"/>
            <a:r>
              <a:rPr lang="zh-CN" altLang="en-US" sz="1400" dirty="0">
                <a:latin typeface="微软雅黑" panose="020B0503020204020204" pitchFamily="34" charset="-122"/>
                <a:ea typeface="微软雅黑" panose="020B0503020204020204" pitchFamily="34" charset="-122"/>
              </a:rPr>
              <a:t>加速</a:t>
            </a:r>
            <a:r>
              <a:rPr lang="zh-CN" altLang="en-US" sz="1400" dirty="0" smtClean="0">
                <a:latin typeface="微软雅黑" panose="020B0503020204020204" pitchFamily="34" charset="-122"/>
                <a:ea typeface="微软雅黑" panose="020B0503020204020204" pitchFamily="34" charset="-122"/>
              </a:rPr>
              <a:t>，方向盘，</a:t>
            </a:r>
            <a:r>
              <a:rPr lang="zh-CN" altLang="en-US" sz="1400" dirty="0">
                <a:latin typeface="微软雅黑" panose="020B0503020204020204" pitchFamily="34" charset="-122"/>
                <a:ea typeface="微软雅黑" panose="020B0503020204020204" pitchFamily="34" charset="-122"/>
              </a:rPr>
              <a:t>制</a:t>
            </a:r>
            <a:r>
              <a:rPr lang="zh-CN" altLang="en-US" sz="1400" dirty="0" smtClean="0">
                <a:latin typeface="微软雅黑" panose="020B0503020204020204" pitchFamily="34" charset="-122"/>
                <a:ea typeface="微软雅黑" panose="020B0503020204020204" pitchFamily="34" charset="-122"/>
              </a:rPr>
              <a:t>动全部由无人驾驶系统完成操作。根据系统请求，人类驾驶者提供适当应答。</a:t>
            </a:r>
            <a:endParaRPr lang="zh-CN" altLang="en-US" sz="1400" dirty="0">
              <a:latin typeface="微软雅黑" panose="020B0503020204020204" pitchFamily="34" charset="-122"/>
              <a:ea typeface="微软雅黑" panose="020B0503020204020204" pitchFamily="34" charset="-122"/>
            </a:endParaRPr>
          </a:p>
        </p:txBody>
      </p:sp>
      <p:sp>
        <p:nvSpPr>
          <p:cNvPr id="39" name="TextBox 38"/>
          <p:cNvSpPr txBox="1"/>
          <p:nvPr/>
        </p:nvSpPr>
        <p:spPr>
          <a:xfrm>
            <a:off x="3158419" y="1294853"/>
            <a:ext cx="5370716" cy="738664"/>
          </a:xfrm>
          <a:prstGeom prst="rect">
            <a:avLst/>
          </a:prstGeom>
          <a:solidFill>
            <a:schemeClr val="bg1"/>
          </a:solidFill>
          <a:ln>
            <a:solidFill>
              <a:schemeClr val="tx1"/>
            </a:solidFill>
            <a:prstDash val="lgDash"/>
          </a:ln>
        </p:spPr>
        <p:txBody>
          <a:bodyPr wrap="square" rtlCol="0">
            <a:spAutoFit/>
          </a:bodyPr>
          <a:lstStyle/>
          <a:p>
            <a:pPr algn="l"/>
            <a:r>
              <a:rPr lang="en-US" altLang="zh-CN" sz="1400" b="1" dirty="0" smtClean="0">
                <a:solidFill>
                  <a:schemeClr val="tx1"/>
                </a:solidFill>
                <a:latin typeface="微软雅黑" panose="020B0503020204020204" pitchFamily="34" charset="-122"/>
                <a:ea typeface="微软雅黑" panose="020B0503020204020204" pitchFamily="34" charset="-122"/>
              </a:rPr>
              <a:t>Level</a:t>
            </a:r>
            <a:r>
              <a:rPr lang="zh-CN" altLang="en-US" sz="1400" b="1" dirty="0" smtClean="0">
                <a:solidFill>
                  <a:schemeClr val="tx1"/>
                </a:solidFill>
                <a:latin typeface="微软雅黑" panose="020B0503020204020204" pitchFamily="34" charset="-122"/>
                <a:ea typeface="微软雅黑" panose="020B0503020204020204" pitchFamily="34" charset="-122"/>
              </a:rPr>
              <a:t>４</a:t>
            </a:r>
            <a:r>
              <a:rPr lang="zh-CN" altLang="en-US" sz="1400" dirty="0" smtClean="0">
                <a:latin typeface="微软雅黑" panose="020B0503020204020204" pitchFamily="34" charset="-122"/>
                <a:ea typeface="微软雅黑" panose="020B0503020204020204" pitchFamily="34" charset="-122"/>
              </a:rPr>
              <a:t>　</a:t>
            </a:r>
            <a:r>
              <a:rPr lang="zh-CN" altLang="en-US" sz="1400" b="1" u="sng" dirty="0" smtClean="0">
                <a:solidFill>
                  <a:srgbClr val="FF0000"/>
                </a:solidFill>
                <a:latin typeface="微软雅黑" panose="020B0503020204020204" pitchFamily="34" charset="-122"/>
                <a:ea typeface="微软雅黑" panose="020B0503020204020204" pitchFamily="34" charset="-122"/>
              </a:rPr>
              <a:t>高度自动化</a:t>
            </a:r>
            <a:r>
              <a:rPr lang="en-US" altLang="zh-CN" sz="1400" b="1" u="sng" dirty="0" smtClean="0">
                <a:solidFill>
                  <a:srgbClr val="FF0000"/>
                </a:solidFill>
                <a:latin typeface="微软雅黑" panose="020B0503020204020204" pitchFamily="34" charset="-122"/>
                <a:ea typeface="微软雅黑" panose="020B0503020204020204" pitchFamily="34" charset="-122"/>
              </a:rPr>
              <a:t>/High Driving Automation</a:t>
            </a:r>
            <a:endParaRPr lang="en-US" altLang="zh-CN" sz="1400" b="1" u="sng" dirty="0">
              <a:solidFill>
                <a:srgbClr val="FF0000"/>
              </a:solidFill>
              <a:latin typeface="微软雅黑" panose="020B0503020204020204" pitchFamily="34" charset="-122"/>
              <a:ea typeface="微软雅黑" panose="020B0503020204020204" pitchFamily="34" charset="-122"/>
            </a:endParaRPr>
          </a:p>
          <a:p>
            <a:pPr algn="l"/>
            <a:r>
              <a:rPr lang="zh-CN" altLang="en-US" sz="1400" dirty="0">
                <a:latin typeface="微软雅黑" panose="020B0503020204020204" pitchFamily="34" charset="-122"/>
                <a:ea typeface="微软雅黑" panose="020B0503020204020204" pitchFamily="34" charset="-122"/>
              </a:rPr>
              <a:t>加速</a:t>
            </a:r>
            <a:r>
              <a:rPr lang="zh-CN" altLang="en-US" sz="1400" dirty="0" smtClean="0">
                <a:latin typeface="微软雅黑" panose="020B0503020204020204" pitchFamily="34" charset="-122"/>
                <a:ea typeface="微软雅黑" panose="020B0503020204020204" pitchFamily="34" charset="-122"/>
              </a:rPr>
              <a:t>，方向盘，</a:t>
            </a:r>
            <a:r>
              <a:rPr lang="zh-CN" altLang="en-US" sz="1400" dirty="0">
                <a:latin typeface="微软雅黑" panose="020B0503020204020204" pitchFamily="34" charset="-122"/>
                <a:ea typeface="微软雅黑" panose="020B0503020204020204" pitchFamily="34" charset="-122"/>
              </a:rPr>
              <a:t>制</a:t>
            </a:r>
            <a:r>
              <a:rPr lang="zh-CN" altLang="en-US" sz="1400" dirty="0" smtClean="0">
                <a:latin typeface="微软雅黑" panose="020B0503020204020204" pitchFamily="34" charset="-122"/>
                <a:ea typeface="微软雅黑" panose="020B0503020204020204" pitchFamily="34" charset="-122"/>
              </a:rPr>
              <a:t>动全部由无人驾驶系统来完成操作，人类驾驶者不一定要对所有的系统请求做出应答，限定道路和环境条件等。</a:t>
            </a:r>
            <a:endParaRPr lang="zh-CN" altLang="en-US" sz="1400" dirty="0">
              <a:latin typeface="微软雅黑" panose="020B0503020204020204" pitchFamily="34" charset="-122"/>
              <a:ea typeface="微软雅黑" panose="020B0503020204020204" pitchFamily="34" charset="-122"/>
            </a:endParaRPr>
          </a:p>
        </p:txBody>
      </p:sp>
      <p:sp>
        <p:nvSpPr>
          <p:cNvPr id="40" name="TextBox 39"/>
          <p:cNvSpPr txBox="1"/>
          <p:nvPr/>
        </p:nvSpPr>
        <p:spPr>
          <a:xfrm>
            <a:off x="756321" y="4177557"/>
            <a:ext cx="3958108" cy="523220"/>
          </a:xfrm>
          <a:prstGeom prst="rect">
            <a:avLst/>
          </a:prstGeom>
          <a:solidFill>
            <a:schemeClr val="bg1"/>
          </a:solidFill>
          <a:ln>
            <a:solidFill>
              <a:schemeClr val="tx1"/>
            </a:solidFill>
            <a:prstDash val="lgDash"/>
          </a:ln>
        </p:spPr>
        <p:txBody>
          <a:bodyPr wrap="square" rtlCol="0">
            <a:spAutoFit/>
          </a:bodyPr>
          <a:lstStyle/>
          <a:p>
            <a:pPr algn="l"/>
            <a:r>
              <a:rPr lang="en-US" altLang="zh-CN" sz="1400" b="1" dirty="0" smtClean="0">
                <a:solidFill>
                  <a:schemeClr val="tx1"/>
                </a:solidFill>
                <a:latin typeface="微软雅黑" panose="020B0503020204020204" pitchFamily="34" charset="-122"/>
                <a:ea typeface="微软雅黑" panose="020B0503020204020204" pitchFamily="34" charset="-122"/>
              </a:rPr>
              <a:t>Level</a:t>
            </a:r>
            <a:r>
              <a:rPr lang="zh-CN" altLang="en-US" sz="1400" b="1" dirty="0" smtClean="0">
                <a:solidFill>
                  <a:schemeClr val="tx1"/>
                </a:solidFill>
                <a:latin typeface="微软雅黑" panose="020B0503020204020204" pitchFamily="34" charset="-122"/>
                <a:ea typeface="微软雅黑" panose="020B0503020204020204" pitchFamily="34" charset="-122"/>
              </a:rPr>
              <a:t>０</a:t>
            </a:r>
            <a:r>
              <a:rPr lang="zh-CN" altLang="en-US" sz="1400" dirty="0" smtClean="0">
                <a:latin typeface="微软雅黑" panose="020B0503020204020204" pitchFamily="34" charset="-122"/>
                <a:ea typeface="微软雅黑" panose="020B0503020204020204" pitchFamily="34" charset="-122"/>
              </a:rPr>
              <a:t>　</a:t>
            </a:r>
            <a:r>
              <a:rPr lang="zh-CN" altLang="en-US" sz="1400" b="1" u="sng" dirty="0" smtClean="0">
                <a:solidFill>
                  <a:srgbClr val="FF0000"/>
                </a:solidFill>
                <a:latin typeface="微软雅黑" panose="020B0503020204020204" pitchFamily="34" charset="-122"/>
                <a:ea typeface="微软雅黑" panose="020B0503020204020204" pitchFamily="34" charset="-122"/>
              </a:rPr>
              <a:t>无自动化／</a:t>
            </a:r>
            <a:r>
              <a:rPr lang="en-US" altLang="zh-CN" sz="1400" b="1" u="sng" dirty="0" smtClean="0">
                <a:solidFill>
                  <a:srgbClr val="FF0000"/>
                </a:solidFill>
                <a:latin typeface="微软雅黑" panose="020B0503020204020204" pitchFamily="34" charset="-122"/>
                <a:ea typeface="微软雅黑" panose="020B0503020204020204" pitchFamily="34" charset="-122"/>
              </a:rPr>
              <a:t>No Automation</a:t>
            </a:r>
            <a:r>
              <a:rPr lang="zh-CN" altLang="en-US" sz="1400" dirty="0" smtClean="0">
                <a:latin typeface="微软雅黑" panose="020B0503020204020204" pitchFamily="34" charset="-122"/>
                <a:ea typeface="微软雅黑" panose="020B0503020204020204" pitchFamily="34" charset="-122"/>
              </a:rPr>
              <a:t>　</a:t>
            </a:r>
            <a:endParaRPr lang="en-US" altLang="zh-CN" sz="1400" b="1" u="sng" dirty="0" smtClean="0">
              <a:solidFill>
                <a:srgbClr val="FF0000"/>
              </a:solidFill>
              <a:latin typeface="微软雅黑" panose="020B0503020204020204" pitchFamily="34" charset="-122"/>
              <a:ea typeface="微软雅黑" panose="020B0503020204020204" pitchFamily="34" charset="-122"/>
            </a:endParaRPr>
          </a:p>
          <a:p>
            <a:pPr algn="l"/>
            <a:r>
              <a:rPr lang="zh-CN" altLang="en-US" sz="1400" dirty="0" smtClean="0">
                <a:latin typeface="微软雅黑" panose="020B0503020204020204" pitchFamily="34" charset="-122"/>
                <a:ea typeface="微软雅黑" panose="020B0503020204020204" pitchFamily="34" charset="-122"/>
              </a:rPr>
              <a:t>加速，方向盘，制动全由</a:t>
            </a:r>
            <a:r>
              <a:rPr lang="zh-CN" altLang="en-US" sz="1400" dirty="0">
                <a:latin typeface="微软雅黑" panose="020B0503020204020204" pitchFamily="34" charset="-122"/>
                <a:ea typeface="微软雅黑" panose="020B0503020204020204" pitchFamily="34" charset="-122"/>
              </a:rPr>
              <a:t>人类</a:t>
            </a:r>
            <a:r>
              <a:rPr lang="zh-CN" altLang="en-US" sz="1400" dirty="0" smtClean="0">
                <a:latin typeface="微软雅黑" panose="020B0503020204020204" pitchFamily="34" charset="-122"/>
                <a:ea typeface="微软雅黑" panose="020B0503020204020204" pitchFamily="34" charset="-122"/>
              </a:rPr>
              <a:t>驾驶者全权操作</a:t>
            </a:r>
            <a:endParaRPr lang="zh-CN" altLang="en-US" sz="1400" dirty="0">
              <a:latin typeface="微软雅黑" panose="020B0503020204020204" pitchFamily="34" charset="-122"/>
              <a:ea typeface="微软雅黑" panose="020B0503020204020204" pitchFamily="34" charset="-122"/>
            </a:endParaRPr>
          </a:p>
        </p:txBody>
      </p:sp>
      <p:sp>
        <p:nvSpPr>
          <p:cNvPr id="41" name="TextBox 40"/>
          <p:cNvSpPr txBox="1"/>
          <p:nvPr/>
        </p:nvSpPr>
        <p:spPr>
          <a:xfrm>
            <a:off x="3888162" y="627534"/>
            <a:ext cx="5148336" cy="738664"/>
          </a:xfrm>
          <a:prstGeom prst="rect">
            <a:avLst/>
          </a:prstGeom>
          <a:solidFill>
            <a:schemeClr val="bg1"/>
          </a:solidFill>
          <a:ln>
            <a:solidFill>
              <a:schemeClr val="tx1"/>
            </a:solidFill>
            <a:prstDash val="lgDash"/>
          </a:ln>
        </p:spPr>
        <p:txBody>
          <a:bodyPr wrap="square" rtlCol="0">
            <a:spAutoFit/>
          </a:bodyPr>
          <a:lstStyle/>
          <a:p>
            <a:pPr algn="l"/>
            <a:r>
              <a:rPr lang="en-US" altLang="zh-CN" sz="1400" b="1" dirty="0" smtClean="0">
                <a:solidFill>
                  <a:schemeClr val="tx1"/>
                </a:solidFill>
                <a:latin typeface="微软雅黑" panose="020B0503020204020204" pitchFamily="34" charset="-122"/>
                <a:ea typeface="微软雅黑" panose="020B0503020204020204" pitchFamily="34" charset="-122"/>
              </a:rPr>
              <a:t>Level</a:t>
            </a:r>
            <a:r>
              <a:rPr lang="zh-CN" altLang="en-US" sz="1400" b="1" dirty="0">
                <a:solidFill>
                  <a:schemeClr val="tx1"/>
                </a:solidFill>
                <a:latin typeface="微软雅黑" panose="020B0503020204020204" pitchFamily="34" charset="-122"/>
                <a:ea typeface="微软雅黑" panose="020B0503020204020204" pitchFamily="34" charset="-122"/>
              </a:rPr>
              <a:t>５</a:t>
            </a:r>
            <a:r>
              <a:rPr lang="zh-CN" altLang="en-US" sz="1400" dirty="0" smtClean="0">
                <a:latin typeface="微软雅黑" panose="020B0503020204020204" pitchFamily="34" charset="-122"/>
                <a:ea typeface="微软雅黑" panose="020B0503020204020204" pitchFamily="34" charset="-122"/>
              </a:rPr>
              <a:t>　</a:t>
            </a:r>
            <a:r>
              <a:rPr lang="zh-CN" altLang="en-US" sz="1400" b="1" u="sng" dirty="0" smtClean="0">
                <a:solidFill>
                  <a:srgbClr val="FF0000"/>
                </a:solidFill>
                <a:latin typeface="微软雅黑" panose="020B0503020204020204" pitchFamily="34" charset="-122"/>
                <a:ea typeface="微软雅黑" panose="020B0503020204020204" pitchFamily="34" charset="-122"/>
              </a:rPr>
              <a:t>完全自动化</a:t>
            </a:r>
            <a:r>
              <a:rPr lang="en-US" altLang="zh-CN" sz="1400" b="1" u="sng" dirty="0" smtClean="0">
                <a:solidFill>
                  <a:srgbClr val="FF0000"/>
                </a:solidFill>
                <a:latin typeface="微软雅黑" panose="020B0503020204020204" pitchFamily="34" charset="-122"/>
                <a:ea typeface="微软雅黑" panose="020B0503020204020204" pitchFamily="34" charset="-122"/>
              </a:rPr>
              <a:t>/Full Driving Automation</a:t>
            </a:r>
            <a:endParaRPr lang="en-US" altLang="zh-CN" sz="1400" b="1" u="sng" dirty="0">
              <a:solidFill>
                <a:srgbClr val="FF0000"/>
              </a:solidFill>
              <a:latin typeface="微软雅黑" panose="020B0503020204020204" pitchFamily="34" charset="-122"/>
              <a:ea typeface="微软雅黑" panose="020B0503020204020204" pitchFamily="34" charset="-122"/>
            </a:endParaRPr>
          </a:p>
          <a:p>
            <a:pPr algn="l"/>
            <a:r>
              <a:rPr lang="zh-CN" altLang="en-US" sz="1400" dirty="0">
                <a:latin typeface="微软雅黑" panose="020B0503020204020204" pitchFamily="34" charset="-122"/>
                <a:ea typeface="微软雅黑" panose="020B0503020204020204" pitchFamily="34" charset="-122"/>
              </a:rPr>
              <a:t>加速</a:t>
            </a:r>
            <a:r>
              <a:rPr lang="zh-CN" altLang="en-US" sz="1400" dirty="0" smtClean="0">
                <a:latin typeface="微软雅黑" panose="020B0503020204020204" pitchFamily="34" charset="-122"/>
                <a:ea typeface="微软雅黑" panose="020B0503020204020204" pitchFamily="34" charset="-122"/>
              </a:rPr>
              <a:t>，方向盘，</a:t>
            </a:r>
            <a:r>
              <a:rPr lang="zh-CN" altLang="en-US" sz="1400" dirty="0">
                <a:latin typeface="微软雅黑" panose="020B0503020204020204" pitchFamily="34" charset="-122"/>
                <a:ea typeface="微软雅黑" panose="020B0503020204020204" pitchFamily="34" charset="-122"/>
              </a:rPr>
              <a:t>制</a:t>
            </a:r>
            <a:r>
              <a:rPr lang="zh-CN" altLang="en-US" sz="1400" dirty="0" smtClean="0">
                <a:latin typeface="微软雅黑" panose="020B0503020204020204" pitchFamily="34" charset="-122"/>
                <a:ea typeface="微软雅黑" panose="020B0503020204020204" pitchFamily="34" charset="-122"/>
              </a:rPr>
              <a:t>动全部由无人驾驶系统来完成操作。人类驾驶者在可能的情况下接管。在所有的道路和环境条件下驾驶。</a:t>
            </a:r>
            <a:endParaRPr lang="zh-CN" altLang="en-US" sz="1400" dirty="0">
              <a:latin typeface="微软雅黑" panose="020B0503020204020204" pitchFamily="34" charset="-122"/>
              <a:ea typeface="微软雅黑" panose="020B0503020204020204" pitchFamily="34" charset="-122"/>
            </a:endParaRPr>
          </a:p>
        </p:txBody>
      </p:sp>
      <p:sp>
        <p:nvSpPr>
          <p:cNvPr id="8" name="Rectangle 7"/>
          <p:cNvSpPr/>
          <p:nvPr/>
        </p:nvSpPr>
        <p:spPr>
          <a:xfrm>
            <a:off x="660231" y="4725021"/>
            <a:ext cx="837025" cy="369332"/>
          </a:xfrm>
          <a:prstGeom prst="rect">
            <a:avLst/>
          </a:prstGeom>
        </p:spPr>
        <p:txBody>
          <a:bodyPr wrap="none">
            <a:spAutoFit/>
          </a:bodyPr>
          <a:lstStyle/>
          <a:p>
            <a:r>
              <a:rPr lang="en-US" altLang="zh-CN" dirty="0" smtClean="0">
                <a:latin typeface="微软雅黑" panose="020B0503020204020204" pitchFamily="34" charset="-122"/>
                <a:ea typeface="微软雅黑" panose="020B0503020204020204" pitchFamily="34" charset="-122"/>
              </a:rPr>
              <a:t>Today</a:t>
            </a:r>
            <a:endParaRPr lang="zh-CN" altLang="en-US" dirty="0">
              <a:latin typeface="微软雅黑" panose="020B0503020204020204" pitchFamily="34" charset="-122"/>
              <a:ea typeface="微软雅黑" panose="020B0503020204020204" pitchFamily="34" charset="-122"/>
            </a:endParaRPr>
          </a:p>
        </p:txBody>
      </p:sp>
      <p:sp>
        <p:nvSpPr>
          <p:cNvPr id="43" name="Rectangle 42"/>
          <p:cNvSpPr/>
          <p:nvPr/>
        </p:nvSpPr>
        <p:spPr>
          <a:xfrm>
            <a:off x="1653211" y="4725021"/>
            <a:ext cx="723275" cy="369332"/>
          </a:xfrm>
          <a:prstGeom prst="rect">
            <a:avLst/>
          </a:prstGeom>
        </p:spPr>
        <p:txBody>
          <a:bodyPr wrap="none">
            <a:spAutoFit/>
          </a:bodyPr>
          <a:lstStyle/>
          <a:p>
            <a:r>
              <a:rPr lang="en-US" altLang="zh-CN" dirty="0" smtClean="0">
                <a:latin typeface="微软雅黑" panose="020B0503020204020204" pitchFamily="34" charset="-122"/>
                <a:ea typeface="微软雅黑" panose="020B0503020204020204" pitchFamily="34" charset="-122"/>
              </a:rPr>
              <a:t>2018</a:t>
            </a:r>
            <a:endParaRPr lang="zh-CN" altLang="en-US" dirty="0">
              <a:latin typeface="微软雅黑" panose="020B0503020204020204" pitchFamily="34" charset="-122"/>
              <a:ea typeface="微软雅黑" panose="020B0503020204020204" pitchFamily="34" charset="-122"/>
            </a:endParaRPr>
          </a:p>
        </p:txBody>
      </p:sp>
      <p:sp>
        <p:nvSpPr>
          <p:cNvPr id="44" name="Rectangle 43"/>
          <p:cNvSpPr/>
          <p:nvPr/>
        </p:nvSpPr>
        <p:spPr>
          <a:xfrm>
            <a:off x="2517307" y="4731990"/>
            <a:ext cx="723275" cy="369332"/>
          </a:xfrm>
          <a:prstGeom prst="rect">
            <a:avLst/>
          </a:prstGeom>
        </p:spPr>
        <p:txBody>
          <a:bodyPr wrap="none">
            <a:spAutoFit/>
          </a:bodyPr>
          <a:lstStyle/>
          <a:p>
            <a:r>
              <a:rPr lang="en-US" altLang="zh-CN" dirty="0" smtClean="0">
                <a:latin typeface="微软雅黑" panose="020B0503020204020204" pitchFamily="34" charset="-122"/>
                <a:ea typeface="微软雅黑" panose="020B0503020204020204" pitchFamily="34" charset="-122"/>
              </a:rPr>
              <a:t>2021</a:t>
            </a:r>
            <a:endParaRPr lang="zh-CN" altLang="en-US" dirty="0">
              <a:latin typeface="微软雅黑" panose="020B0503020204020204" pitchFamily="34" charset="-122"/>
              <a:ea typeface="微软雅黑" panose="020B0503020204020204" pitchFamily="34" charset="-122"/>
            </a:endParaRPr>
          </a:p>
        </p:txBody>
      </p:sp>
      <p:sp>
        <p:nvSpPr>
          <p:cNvPr id="45" name="Rectangle 44"/>
          <p:cNvSpPr/>
          <p:nvPr/>
        </p:nvSpPr>
        <p:spPr>
          <a:xfrm>
            <a:off x="3597427" y="4725021"/>
            <a:ext cx="723275" cy="369332"/>
          </a:xfrm>
          <a:prstGeom prst="rect">
            <a:avLst/>
          </a:prstGeom>
        </p:spPr>
        <p:txBody>
          <a:bodyPr wrap="none">
            <a:spAutoFit/>
          </a:bodyPr>
          <a:lstStyle/>
          <a:p>
            <a:r>
              <a:rPr lang="en-US" altLang="zh-CN" dirty="0" smtClean="0">
                <a:latin typeface="微软雅黑" panose="020B0503020204020204" pitchFamily="34" charset="-122"/>
                <a:ea typeface="微软雅黑" panose="020B0503020204020204" pitchFamily="34" charset="-122"/>
              </a:rPr>
              <a:t>2025</a:t>
            </a:r>
            <a:endParaRPr lang="zh-CN" altLang="en-US" dirty="0">
              <a:latin typeface="微软雅黑" panose="020B0503020204020204" pitchFamily="34" charset="-122"/>
              <a:ea typeface="微软雅黑" panose="020B0503020204020204" pitchFamily="34" charset="-122"/>
            </a:endParaRPr>
          </a:p>
        </p:txBody>
      </p:sp>
      <p:sp>
        <p:nvSpPr>
          <p:cNvPr id="46" name="Rectangle 45"/>
          <p:cNvSpPr/>
          <p:nvPr/>
        </p:nvSpPr>
        <p:spPr>
          <a:xfrm>
            <a:off x="492748" y="566559"/>
            <a:ext cx="2427396" cy="369332"/>
          </a:xfrm>
          <a:prstGeom prst="rect">
            <a:avLst/>
          </a:prstGeom>
        </p:spPr>
        <p:txBody>
          <a:bodyPr wrap="none">
            <a:spAutoFit/>
          </a:bodyPr>
          <a:lstStyle/>
          <a:p>
            <a:r>
              <a:rPr lang="en-US" altLang="zh-CN" dirty="0" smtClean="0">
                <a:latin typeface="微软雅黑" panose="020B0503020204020204" pitchFamily="34" charset="-122"/>
                <a:ea typeface="微软雅黑" panose="020B0503020204020204" pitchFamily="34" charset="-122"/>
              </a:rPr>
              <a:t>Level of Automation</a:t>
            </a:r>
            <a:endParaRPr lang="zh-CN" altLang="en-US" dirty="0">
              <a:latin typeface="微软雅黑" panose="020B0503020204020204" pitchFamily="34" charset="-122"/>
              <a:ea typeface="微软雅黑" panose="020B0503020204020204" pitchFamily="34" charset="-122"/>
            </a:endParaRPr>
          </a:p>
        </p:txBody>
      </p:sp>
      <p:sp>
        <p:nvSpPr>
          <p:cNvPr id="9" name="Rectangle 8"/>
          <p:cNvSpPr/>
          <p:nvPr/>
        </p:nvSpPr>
        <p:spPr>
          <a:xfrm>
            <a:off x="89513" y="4367366"/>
            <a:ext cx="524504" cy="369332"/>
          </a:xfrm>
          <a:prstGeom prst="rect">
            <a:avLst/>
          </a:prstGeom>
        </p:spPr>
        <p:txBody>
          <a:bodyPr wrap="none">
            <a:spAutoFit/>
          </a:bodyPr>
          <a:lstStyle/>
          <a:p>
            <a:r>
              <a:rPr lang="en-US" altLang="zh-CN" dirty="0">
                <a:latin typeface="微软雅黑" panose="020B0503020204020204" pitchFamily="34" charset="-122"/>
                <a:ea typeface="微软雅黑" panose="020B0503020204020204" pitchFamily="34" charset="-122"/>
              </a:rPr>
              <a:t>0%</a:t>
            </a:r>
            <a:endParaRPr lang="zh-CN" altLang="en-US" dirty="0">
              <a:latin typeface="微软雅黑" panose="020B0503020204020204" pitchFamily="34" charset="-122"/>
              <a:ea typeface="微软雅黑" panose="020B0503020204020204" pitchFamily="34" charset="-122"/>
            </a:endParaRPr>
          </a:p>
        </p:txBody>
      </p:sp>
      <p:sp>
        <p:nvSpPr>
          <p:cNvPr id="48" name="Rectangle 47"/>
          <p:cNvSpPr/>
          <p:nvPr/>
        </p:nvSpPr>
        <p:spPr>
          <a:xfrm>
            <a:off x="-65098" y="789552"/>
            <a:ext cx="793807" cy="369332"/>
          </a:xfrm>
          <a:prstGeom prst="rect">
            <a:avLst/>
          </a:prstGeom>
        </p:spPr>
        <p:txBody>
          <a:bodyPr wrap="none">
            <a:spAutoFit/>
          </a:bodyPr>
          <a:lstStyle/>
          <a:p>
            <a:r>
              <a:rPr lang="en-US" altLang="zh-CN" dirty="0" smtClean="0">
                <a:latin typeface="微软雅黑" panose="020B0503020204020204" pitchFamily="34" charset="-122"/>
                <a:ea typeface="微软雅黑" panose="020B0503020204020204" pitchFamily="34" charset="-122"/>
              </a:rPr>
              <a:t>100</a:t>
            </a:r>
            <a:r>
              <a:rPr lang="en-US" altLang="zh-CN"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10" name="TextBox 9"/>
          <p:cNvSpPr txBox="1"/>
          <p:nvPr/>
        </p:nvSpPr>
        <p:spPr>
          <a:xfrm>
            <a:off x="6300195" y="3869635"/>
            <a:ext cx="2788349" cy="846386"/>
          </a:xfrm>
          <a:prstGeom prst="rect">
            <a:avLst/>
          </a:prstGeom>
          <a:noFill/>
        </p:spPr>
        <p:txBody>
          <a:bodyPr wrap="square" rtlCol="0">
            <a:spAutoFit/>
          </a:bodyPr>
          <a:lstStyle/>
          <a:p>
            <a:r>
              <a:rPr lang="en-US" altLang="zh-CN" sz="4000" b="1" i="1" dirty="0" smtClean="0">
                <a:solidFill>
                  <a:srgbClr val="1782DB"/>
                </a:solidFill>
                <a:latin typeface="微软雅黑" panose="020B0503020204020204" pitchFamily="34" charset="-122"/>
                <a:ea typeface="微软雅黑" panose="020B0503020204020204" pitchFamily="34" charset="-122"/>
                <a:cs typeface="Segoe UI Black" pitchFamily="34" charset="0"/>
              </a:rPr>
              <a:t>A D A S</a:t>
            </a:r>
          </a:p>
          <a:p>
            <a:r>
              <a:rPr lang="en-US" altLang="zh-CN" sz="900" b="1" dirty="0" smtClean="0">
                <a:solidFill>
                  <a:srgbClr val="1782DB"/>
                </a:solidFill>
                <a:latin typeface="微软雅黑" panose="020B0503020204020204" pitchFamily="34" charset="-122"/>
                <a:ea typeface="微软雅黑" panose="020B0503020204020204" pitchFamily="34" charset="-122"/>
                <a:cs typeface="Segoe UI Black" pitchFamily="34" charset="0"/>
              </a:rPr>
              <a:t>Advanced Driver Assistance System</a:t>
            </a:r>
            <a:endParaRPr lang="zh-CN" altLang="en-US" b="1" dirty="0">
              <a:solidFill>
                <a:srgbClr val="1782DB"/>
              </a:solidFill>
              <a:latin typeface="微软雅黑" panose="020B0503020204020204" pitchFamily="34" charset="-122"/>
              <a:ea typeface="微软雅黑" panose="020B0503020204020204" pitchFamily="34" charset="-122"/>
              <a:cs typeface="Segoe UI Black" pitchFamily="34" charset="0"/>
            </a:endParaRPr>
          </a:p>
        </p:txBody>
      </p:sp>
      <p:sp>
        <p:nvSpPr>
          <p:cNvPr id="2" name="Footer Placeholder 1"/>
          <p:cNvSpPr>
            <a:spLocks noGrp="1"/>
          </p:cNvSpPr>
          <p:nvPr>
            <p:ph type="ftr" sz="quarter" idx="10"/>
          </p:nvPr>
        </p:nvSpPr>
        <p:spPr/>
        <p:txBody>
          <a:bodyPr/>
          <a:lstStyle/>
          <a:p>
            <a:r>
              <a:rPr lang="en-US" altLang="ja-JP" smtClean="0">
                <a:solidFill>
                  <a:srgbClr val="000000"/>
                </a:solidFill>
                <a:latin typeface="微软雅黑" panose="020B0503020204020204" pitchFamily="34" charset="-122"/>
                <a:ea typeface="微软雅黑" panose="020B0503020204020204" pitchFamily="34" charset="-122"/>
              </a:rPr>
              <a:t>Copyright 2019 FUJITSU SEMICONDUCTOR LIMITED</a:t>
            </a:r>
            <a:endParaRPr lang="de-DE" altLang="ja-JP" dirty="0">
              <a:solidFill>
                <a:srgbClr val="000000"/>
              </a:solidFill>
              <a:latin typeface="微软雅黑" panose="020B0503020204020204" pitchFamily="34" charset="-122"/>
              <a:ea typeface="微软雅黑" panose="020B0503020204020204" pitchFamily="34" charset="-122"/>
            </a:endParaRPr>
          </a:p>
        </p:txBody>
      </p:sp>
      <p:sp>
        <p:nvSpPr>
          <p:cNvPr id="3" name="Slide Number Placeholder 2"/>
          <p:cNvSpPr>
            <a:spLocks noGrp="1"/>
          </p:cNvSpPr>
          <p:nvPr>
            <p:ph type="sldNum" sz="quarter" idx="11"/>
          </p:nvPr>
        </p:nvSpPr>
        <p:spPr/>
        <p:txBody>
          <a:bodyPr/>
          <a:lstStyle/>
          <a:p>
            <a:fld id="{F2D920BD-DB3E-494D-830B-EFB4449FB4A4}" type="slidenum">
              <a:rPr lang="ja-JP" altLang="de-DE" smtClean="0">
                <a:solidFill>
                  <a:srgbClr val="000000"/>
                </a:solidFill>
                <a:latin typeface="微软雅黑" panose="020B0503020204020204" pitchFamily="34" charset="-122"/>
                <a:ea typeface="微软雅黑" panose="020B0503020204020204" pitchFamily="34" charset="-122"/>
              </a:rPr>
              <a:pPr/>
              <a:t>19</a:t>
            </a:fld>
            <a:endParaRPr lang="de-DE" altLang="ja-JP">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42824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179512" y="522262"/>
            <a:ext cx="2538096" cy="1883733"/>
          </a:xfrm>
          <a:prstGeom prst="roundRect">
            <a:avLst>
              <a:gd name="adj" fmla="val 6746"/>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6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Calibri" pitchFamily="34" charset="0"/>
              </a:rPr>
              <a:t>ACC</a:t>
            </a:r>
            <a:r>
              <a:rPr kumimoji="1" lang="en-US" altLang="zh-CN" sz="16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Calibri" pitchFamily="34" charset="0"/>
              </a:rPr>
              <a:t>/</a:t>
            </a:r>
            <a:r>
              <a:rPr kumimoji="1" lang="zh-CN" altLang="en-US" sz="1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Calibri" pitchFamily="34" charset="0"/>
              </a:rPr>
              <a:t>自适应巡航控制</a:t>
            </a:r>
            <a:endParaRPr kumimoji="1" lang="en-US" sz="1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Calibri" pitchFamily="34" charset="0"/>
            </a:endParaRPr>
          </a:p>
          <a:p>
            <a:pPr marL="0" marR="0" indent="0" algn="ctr" defTabSz="914400" rtl="0" eaLnBrk="1" fontAlgn="ctr" latinLnBrk="0" hangingPunct="1">
              <a:lnSpc>
                <a:spcPct val="100000"/>
              </a:lnSpc>
              <a:spcBef>
                <a:spcPct val="0"/>
              </a:spcBef>
              <a:spcAft>
                <a:spcPct val="0"/>
              </a:spcAft>
              <a:buClrTx/>
              <a:buSzTx/>
              <a:buFontTx/>
              <a:buNone/>
              <a:tabLst/>
            </a:pPr>
            <a:r>
              <a:rPr kumimoji="1" lang="en-US" sz="16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Calibri" pitchFamily="34" charset="0"/>
              </a:rPr>
              <a:t>(Adaptive Cruise </a:t>
            </a:r>
            <a:r>
              <a:rPr lang="en-US" sz="1600" b="1" dirty="0" smtClean="0">
                <a:solidFill>
                  <a:srgbClr val="000000"/>
                </a:solidFill>
                <a:latin typeface="微软雅黑" panose="020B0503020204020204" pitchFamily="34" charset="-122"/>
                <a:ea typeface="微软雅黑" panose="020B0503020204020204" pitchFamily="34" charset="-122"/>
                <a:cs typeface="Calibri" pitchFamily="34" charset="0"/>
              </a:rPr>
              <a:t>Control)</a:t>
            </a:r>
            <a:endParaRPr lang="en-US" sz="1600" dirty="0" smtClean="0">
              <a:solidFill>
                <a:srgbClr val="000000"/>
              </a:solidFill>
              <a:latin typeface="微软雅黑" panose="020B0503020204020204" pitchFamily="34" charset="-122"/>
              <a:ea typeface="微软雅黑" panose="020B0503020204020204" pitchFamily="34" charset="-122"/>
              <a:cs typeface="Calibri" pitchFamily="34" charset="0"/>
            </a:endParaRPr>
          </a:p>
        </p:txBody>
      </p:sp>
      <p:sp>
        <p:nvSpPr>
          <p:cNvPr id="18" name="Rounded Rectangle 17"/>
          <p:cNvSpPr/>
          <p:nvPr/>
        </p:nvSpPr>
        <p:spPr bwMode="auto">
          <a:xfrm>
            <a:off x="2896939" y="519523"/>
            <a:ext cx="2538096" cy="1883733"/>
          </a:xfrm>
          <a:prstGeom prst="roundRect">
            <a:avLst>
              <a:gd name="adj" fmla="val 6746"/>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altLang="ja-JP" sz="1400" b="1" dirty="0">
                <a:solidFill>
                  <a:srgbClr val="000000"/>
                </a:solidFill>
                <a:latin typeface="微软雅黑" panose="020B0503020204020204" pitchFamily="34" charset="-122"/>
                <a:ea typeface="微软雅黑" panose="020B0503020204020204" pitchFamily="34" charset="-122"/>
                <a:cs typeface="Calibri" pitchFamily="34" charset="0"/>
              </a:rPr>
              <a:t>LDW/</a:t>
            </a:r>
            <a:r>
              <a:rPr lang="zh-CN" altLang="en-US" sz="1200" b="1" dirty="0">
                <a:solidFill>
                  <a:srgbClr val="000000"/>
                </a:solidFill>
                <a:latin typeface="微软雅黑" panose="020B0503020204020204" pitchFamily="34" charset="-122"/>
                <a:ea typeface="微软雅黑" panose="020B0503020204020204" pitchFamily="34" charset="-122"/>
                <a:cs typeface="Calibri" pitchFamily="34" charset="0"/>
              </a:rPr>
              <a:t>车道检测警告系</a:t>
            </a:r>
            <a:r>
              <a:rPr lang="zh-CN" altLang="en-US" sz="1200" b="1" dirty="0" smtClean="0">
                <a:solidFill>
                  <a:srgbClr val="000000"/>
                </a:solidFill>
                <a:latin typeface="微软雅黑" panose="020B0503020204020204" pitchFamily="34" charset="-122"/>
                <a:ea typeface="微软雅黑" panose="020B0503020204020204" pitchFamily="34" charset="-122"/>
                <a:cs typeface="Calibri" pitchFamily="34" charset="0"/>
              </a:rPr>
              <a:t>统</a:t>
            </a:r>
            <a:endParaRPr lang="en-US" altLang="zh-CN" sz="1200" b="1" dirty="0" smtClean="0">
              <a:solidFill>
                <a:srgbClr val="000000"/>
              </a:solidFill>
              <a:latin typeface="微软雅黑" panose="020B0503020204020204" pitchFamily="34" charset="-122"/>
              <a:ea typeface="微软雅黑" panose="020B0503020204020204" pitchFamily="34" charset="-122"/>
              <a:cs typeface="Calibri" pitchFamily="34" charset="0"/>
            </a:endParaRPr>
          </a:p>
          <a:p>
            <a:r>
              <a:rPr lang="en-US" altLang="ja-JP" sz="1400" b="1" dirty="0" smtClean="0">
                <a:solidFill>
                  <a:srgbClr val="000000"/>
                </a:solidFill>
                <a:latin typeface="微软雅黑" panose="020B0503020204020204" pitchFamily="34" charset="-122"/>
                <a:ea typeface="微软雅黑" panose="020B0503020204020204" pitchFamily="34" charset="-122"/>
                <a:cs typeface="Calibri" pitchFamily="34" charset="0"/>
              </a:rPr>
              <a:t>(Lane </a:t>
            </a:r>
            <a:r>
              <a:rPr lang="en-US" altLang="ja-JP" sz="1400" b="1" dirty="0">
                <a:solidFill>
                  <a:srgbClr val="000000"/>
                </a:solidFill>
                <a:latin typeface="微软雅黑" panose="020B0503020204020204" pitchFamily="34" charset="-122"/>
                <a:ea typeface="微软雅黑" panose="020B0503020204020204" pitchFamily="34" charset="-122"/>
                <a:cs typeface="Calibri" pitchFamily="34" charset="0"/>
              </a:rPr>
              <a:t>Departure Warning)</a:t>
            </a:r>
          </a:p>
          <a:p>
            <a:r>
              <a:rPr lang="en-US" altLang="zh-CN" sz="1200" b="1" dirty="0" smtClean="0">
                <a:solidFill>
                  <a:srgbClr val="000000"/>
                </a:solidFill>
                <a:latin typeface="微软雅黑" panose="020B0503020204020204" pitchFamily="34" charset="-122"/>
                <a:ea typeface="微软雅黑" panose="020B0503020204020204" pitchFamily="34" charset="-122"/>
                <a:cs typeface="Calibri" pitchFamily="34" charset="0"/>
              </a:rPr>
              <a:t>LKS/</a:t>
            </a:r>
            <a:r>
              <a:rPr lang="zh-CN" altLang="en-US" sz="1200" b="1" dirty="0" smtClean="0">
                <a:solidFill>
                  <a:srgbClr val="000000"/>
                </a:solidFill>
                <a:latin typeface="微软雅黑" panose="020B0503020204020204" pitchFamily="34" charset="-122"/>
                <a:ea typeface="微软雅黑" panose="020B0503020204020204" pitchFamily="34" charset="-122"/>
                <a:cs typeface="Calibri" pitchFamily="34" charset="0"/>
              </a:rPr>
              <a:t>车道保持辅助系统</a:t>
            </a:r>
            <a:endParaRPr lang="en-US" altLang="zh-CN" sz="1200" b="1" dirty="0">
              <a:solidFill>
                <a:srgbClr val="000000"/>
              </a:solidFill>
              <a:latin typeface="微软雅黑" panose="020B0503020204020204" pitchFamily="34" charset="-122"/>
              <a:ea typeface="微软雅黑" panose="020B0503020204020204" pitchFamily="34" charset="-122"/>
              <a:cs typeface="Calibri" pitchFamily="34" charset="0"/>
            </a:endParaRPr>
          </a:p>
          <a:p>
            <a:pPr marL="0" marR="0" indent="0" algn="ctr" defTabSz="914400" rtl="0" eaLnBrk="1" fontAlgn="ctr" latinLnBrk="0" hangingPunct="1">
              <a:lnSpc>
                <a:spcPct val="100000"/>
              </a:lnSpc>
              <a:spcBef>
                <a:spcPct val="0"/>
              </a:spcBef>
              <a:spcAft>
                <a:spcPct val="0"/>
              </a:spcAft>
              <a:buClrTx/>
              <a:buSzTx/>
              <a:buFontTx/>
              <a:buNone/>
              <a:tabLst/>
            </a:pPr>
            <a:r>
              <a:rPr lang="zh-CN" altLang="en-US" sz="1600" dirty="0" smtClean="0">
                <a:solidFill>
                  <a:srgbClr val="000000"/>
                </a:solidFill>
                <a:latin typeface="微软雅黑" panose="020B0503020204020204" pitchFamily="34" charset="-122"/>
                <a:ea typeface="微软雅黑" panose="020B0503020204020204" pitchFamily="34" charset="-122"/>
                <a:cs typeface="Calibri" pitchFamily="34" charset="0"/>
              </a:rPr>
              <a:t>（</a:t>
            </a:r>
            <a:r>
              <a:rPr lang="en-US" altLang="zh-CN" sz="1600" dirty="0" smtClean="0">
                <a:solidFill>
                  <a:srgbClr val="000000"/>
                </a:solidFill>
                <a:latin typeface="微软雅黑" panose="020B0503020204020204" pitchFamily="34" charset="-122"/>
                <a:ea typeface="微软雅黑" panose="020B0503020204020204" pitchFamily="34" charset="-122"/>
                <a:cs typeface="Calibri" pitchFamily="34" charset="0"/>
              </a:rPr>
              <a:t>Lane Keeping </a:t>
            </a:r>
            <a:r>
              <a:rPr lang="en-US" altLang="zh-CN" sz="1600" dirty="0" err="1" smtClean="0">
                <a:solidFill>
                  <a:srgbClr val="000000"/>
                </a:solidFill>
                <a:latin typeface="微软雅黑" panose="020B0503020204020204" pitchFamily="34" charset="-122"/>
                <a:ea typeface="微软雅黑" panose="020B0503020204020204" pitchFamily="34" charset="-122"/>
                <a:cs typeface="Calibri" pitchFamily="34" charset="0"/>
              </a:rPr>
              <a:t>Assit</a:t>
            </a:r>
            <a:r>
              <a:rPr lang="zh-CN" altLang="en-US" sz="1600" dirty="0" smtClean="0">
                <a:solidFill>
                  <a:srgbClr val="000000"/>
                </a:solidFill>
                <a:latin typeface="微软雅黑" panose="020B0503020204020204" pitchFamily="34" charset="-122"/>
                <a:ea typeface="微软雅黑" panose="020B0503020204020204" pitchFamily="34" charset="-122"/>
                <a:cs typeface="Calibri" pitchFamily="34" charset="0"/>
              </a:rPr>
              <a:t>）</a:t>
            </a:r>
            <a:endParaRPr lang="en-US" sz="1600" dirty="0" smtClean="0">
              <a:solidFill>
                <a:srgbClr val="000000"/>
              </a:solidFill>
              <a:latin typeface="微软雅黑" panose="020B0503020204020204" pitchFamily="34" charset="-122"/>
              <a:ea typeface="微软雅黑" panose="020B0503020204020204" pitchFamily="34" charset="-122"/>
              <a:cs typeface="Calibri" pitchFamily="34" charset="0"/>
            </a:endParaRPr>
          </a:p>
        </p:txBody>
      </p:sp>
      <p:sp>
        <p:nvSpPr>
          <p:cNvPr id="27" name="Rounded Rectangle 17"/>
          <p:cNvSpPr/>
          <p:nvPr/>
        </p:nvSpPr>
        <p:spPr bwMode="auto">
          <a:xfrm>
            <a:off x="5850328" y="519523"/>
            <a:ext cx="2538096" cy="1883733"/>
          </a:xfrm>
          <a:prstGeom prst="roundRect">
            <a:avLst>
              <a:gd name="adj" fmla="val 6746"/>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smtClean="0">
                <a:solidFill>
                  <a:srgbClr val="000000"/>
                </a:solidFill>
                <a:latin typeface="微软雅黑" panose="020B0503020204020204" pitchFamily="34" charset="-122"/>
                <a:ea typeface="微软雅黑" panose="020B0503020204020204" pitchFamily="34" charset="-122"/>
                <a:cs typeface="Calibri" pitchFamily="34" charset="0"/>
              </a:rPr>
              <a:t>AEB/</a:t>
            </a:r>
            <a:r>
              <a:rPr lang="zh-CN" altLang="en-US" sz="1400" b="1" dirty="0">
                <a:solidFill>
                  <a:srgbClr val="000000"/>
                </a:solidFill>
                <a:latin typeface="微软雅黑" panose="020B0503020204020204" pitchFamily="34" charset="-122"/>
                <a:ea typeface="微软雅黑" panose="020B0503020204020204" pitchFamily="34" charset="-122"/>
                <a:cs typeface="Calibri" pitchFamily="34" charset="0"/>
              </a:rPr>
              <a:t>自动紧急刹车系统</a:t>
            </a:r>
            <a:endParaRPr lang="en-US" altLang="zh-CN" sz="1200" b="1" dirty="0">
              <a:solidFill>
                <a:srgbClr val="000000"/>
              </a:solidFill>
              <a:latin typeface="微软雅黑" panose="020B0503020204020204" pitchFamily="34" charset="-122"/>
              <a:ea typeface="微软雅黑" panose="020B0503020204020204" pitchFamily="34" charset="-122"/>
              <a:cs typeface="Calibri" pitchFamily="34" charset="0"/>
            </a:endParaRPr>
          </a:p>
          <a:p>
            <a:pPr marL="0" marR="0" indent="0" algn="ctr" defTabSz="914400" rtl="0" eaLnBrk="1" fontAlgn="ctr" latinLnBrk="0" hangingPunct="1">
              <a:lnSpc>
                <a:spcPct val="100000"/>
              </a:lnSpc>
              <a:spcBef>
                <a:spcPct val="0"/>
              </a:spcBef>
              <a:spcAft>
                <a:spcPct val="0"/>
              </a:spcAft>
              <a:buClrTx/>
              <a:buSzTx/>
              <a:buFontTx/>
              <a:buNone/>
              <a:tabLst/>
            </a:pPr>
            <a:r>
              <a:rPr lang="en-US" sz="1400" b="1" dirty="0">
                <a:solidFill>
                  <a:srgbClr val="000000"/>
                </a:solidFill>
                <a:latin typeface="微软雅黑" panose="020B0503020204020204" pitchFamily="34" charset="-122"/>
                <a:ea typeface="微软雅黑" panose="020B0503020204020204" pitchFamily="34" charset="-122"/>
                <a:cs typeface="Calibri" pitchFamily="34" charset="0"/>
              </a:rPr>
              <a:t>(</a:t>
            </a:r>
            <a:r>
              <a:rPr lang="en-US" sz="1400" b="1" dirty="0" smtClean="0">
                <a:solidFill>
                  <a:srgbClr val="000000"/>
                </a:solidFill>
                <a:latin typeface="微软雅黑" panose="020B0503020204020204" pitchFamily="34" charset="-122"/>
                <a:ea typeface="微软雅黑" panose="020B0503020204020204" pitchFamily="34" charset="-122"/>
                <a:cs typeface="Calibri" pitchFamily="34" charset="0"/>
              </a:rPr>
              <a:t>Autonomous Emergency Brake</a:t>
            </a:r>
            <a:r>
              <a:rPr lang="zh-CN" altLang="en-US" sz="1400" b="1" dirty="0" smtClean="0">
                <a:solidFill>
                  <a:srgbClr val="000000"/>
                </a:solidFill>
                <a:latin typeface="微软雅黑" panose="020B0503020204020204" pitchFamily="34" charset="-122"/>
                <a:ea typeface="微软雅黑" panose="020B0503020204020204" pitchFamily="34" charset="-122"/>
                <a:cs typeface="Calibri" pitchFamily="34" charset="0"/>
              </a:rPr>
              <a:t>）</a:t>
            </a:r>
            <a:endParaRPr lang="en-US" sz="1400" b="1" dirty="0" smtClean="0">
              <a:solidFill>
                <a:srgbClr val="000000"/>
              </a:solidFill>
              <a:latin typeface="微软雅黑" panose="020B0503020204020204" pitchFamily="34" charset="-122"/>
              <a:ea typeface="微软雅黑" panose="020B0503020204020204" pitchFamily="34" charset="-122"/>
              <a:cs typeface="Calibri" pitchFamily="34" charset="0"/>
            </a:endParaRPr>
          </a:p>
          <a:p>
            <a:pPr marL="0" marR="0" indent="0" algn="ctr" defTabSz="914400" rtl="0" eaLnBrk="1" fontAlgn="ctr" latinLnBrk="0" hangingPunct="1">
              <a:lnSpc>
                <a:spcPct val="100000"/>
              </a:lnSpc>
              <a:spcBef>
                <a:spcPct val="0"/>
              </a:spcBef>
              <a:spcAft>
                <a:spcPct val="0"/>
              </a:spcAft>
              <a:buClrTx/>
              <a:buSzTx/>
              <a:buFontTx/>
              <a:buNone/>
              <a:tabLst/>
            </a:pPr>
            <a:endParaRPr lang="en-US" sz="1600" dirty="0" smtClean="0">
              <a:solidFill>
                <a:srgbClr val="000000"/>
              </a:solidFill>
              <a:latin typeface="微软雅黑" panose="020B0503020204020204" pitchFamily="34" charset="-122"/>
              <a:ea typeface="微软雅黑" panose="020B0503020204020204" pitchFamily="34" charset="-122"/>
              <a:cs typeface="Calibri" pitchFamily="34" charset="0"/>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790" y="1096074"/>
            <a:ext cx="2366718" cy="539572"/>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791" y="1692016"/>
            <a:ext cx="2366719" cy="663710"/>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2" y="1123560"/>
            <a:ext cx="2330911" cy="1160158"/>
          </a:xfrm>
          <a:prstGeom prst="rect">
            <a:avLst/>
          </a:prstGeom>
        </p:spPr>
      </p:pic>
      <p:sp>
        <p:nvSpPr>
          <p:cNvPr id="22" name="角丸四角形 21"/>
          <p:cNvSpPr/>
          <p:nvPr/>
        </p:nvSpPr>
        <p:spPr>
          <a:xfrm>
            <a:off x="120650" y="2368827"/>
            <a:ext cx="8782968" cy="2145268"/>
          </a:xfrm>
          <a:prstGeom prst="roundRect">
            <a:avLst/>
          </a:prstGeom>
          <a:ln>
            <a:solidFill>
              <a:srgbClr val="FFC000"/>
            </a:solidFill>
            <a:prstDash val="sysDash"/>
          </a:ln>
        </p:spPr>
        <p:txBody>
          <a:bodyPr wrap="square" rtlCol="0" anchor="ctr">
            <a:spAutoFit/>
          </a:bodyPr>
          <a:lstStyle/>
          <a:p>
            <a:pPr algn="l"/>
            <a:r>
              <a:rPr kumimoji="1" lang="en-US" altLang="ja-JP" sz="2000" dirty="0" smtClean="0">
                <a:latin typeface="微软雅黑" panose="020B0503020204020204" pitchFamily="34" charset="-122"/>
                <a:ea typeface="微软雅黑" panose="020B0503020204020204" pitchFamily="34" charset="-122"/>
              </a:rPr>
              <a:t>ADAS(The </a:t>
            </a:r>
            <a:r>
              <a:rPr lang="en-US" altLang="ja-JP" sz="2000" dirty="0" smtClean="0">
                <a:latin typeface="微软雅黑" panose="020B0503020204020204" pitchFamily="34" charset="-122"/>
                <a:ea typeface="微软雅黑" panose="020B0503020204020204" pitchFamily="34" charset="-122"/>
              </a:rPr>
              <a:t>Automatic Drive Assistance System)</a:t>
            </a:r>
            <a:r>
              <a:rPr kumimoji="1" lang="en-US" altLang="ja-JP" sz="2000" dirty="0" smtClean="0">
                <a:latin typeface="微软雅黑" panose="020B0503020204020204" pitchFamily="34" charset="-122"/>
                <a:ea typeface="微软雅黑" panose="020B0503020204020204" pitchFamily="34" charset="-122"/>
              </a:rPr>
              <a:t>is  a collection of safety systems designed to prevent the driver of a vehicle from getting into a accident. These system include AEB,LDW and </a:t>
            </a:r>
            <a:r>
              <a:rPr kumimoji="1" lang="en-US" altLang="ja-JP" sz="2000" dirty="0" err="1" smtClean="0">
                <a:latin typeface="微软雅黑" panose="020B0503020204020204" pitchFamily="34" charset="-122"/>
                <a:ea typeface="微软雅黑" panose="020B0503020204020204" pitchFamily="34" charset="-122"/>
              </a:rPr>
              <a:t>ACC,which</a:t>
            </a:r>
            <a:r>
              <a:rPr kumimoji="1" lang="en-US" altLang="ja-JP" sz="2000" dirty="0" smtClean="0">
                <a:latin typeface="微软雅黑" panose="020B0503020204020204" pitchFamily="34" charset="-122"/>
                <a:ea typeface="微软雅黑" panose="020B0503020204020204" pitchFamily="34" charset="-122"/>
              </a:rPr>
              <a:t> need to be able to log real-time data and store it</a:t>
            </a:r>
          </a:p>
          <a:p>
            <a:pPr algn="l"/>
            <a:r>
              <a:rPr lang="en-US" altLang="zh-CN" sz="2000" dirty="0" smtClean="0">
                <a:latin typeface="微软雅黑" panose="020B0503020204020204" pitchFamily="34" charset="-122"/>
                <a:ea typeface="微软雅黑" panose="020B0503020204020204" pitchFamily="34" charset="-122"/>
              </a:rPr>
              <a:t>ADAS</a:t>
            </a:r>
            <a:r>
              <a:rPr lang="zh-CN" altLang="en-US" sz="2000" dirty="0" smtClean="0">
                <a:latin typeface="微软雅黑" panose="020B0503020204020204" pitchFamily="34" charset="-122"/>
                <a:ea typeface="微软雅黑" panose="020B0503020204020204" pitchFamily="34" charset="-122"/>
              </a:rPr>
              <a:t>是一个安全系统集，包括</a:t>
            </a:r>
            <a:r>
              <a:rPr lang="en-US" altLang="zh-CN" sz="2000" dirty="0" smtClean="0">
                <a:latin typeface="微软雅黑" panose="020B0503020204020204" pitchFamily="34" charset="-122"/>
                <a:ea typeface="微软雅黑" panose="020B0503020204020204" pitchFamily="34" charset="-122"/>
              </a:rPr>
              <a:t>AEB/LDW/ACC,</a:t>
            </a:r>
            <a:r>
              <a:rPr lang="zh-CN" altLang="en-US" sz="2000" dirty="0" smtClean="0">
                <a:latin typeface="微软雅黑" panose="020B0503020204020204" pitchFamily="34" charset="-122"/>
                <a:ea typeface="微软雅黑" panose="020B0503020204020204" pitchFamily="34" charset="-122"/>
              </a:rPr>
              <a:t>用于支持安全行驶，避免发生车祸。</a:t>
            </a:r>
            <a:r>
              <a:rPr lang="zh-CN" altLang="en-US" sz="2000" b="1" dirty="0" smtClean="0">
                <a:solidFill>
                  <a:schemeClr val="tx1"/>
                </a:solidFill>
                <a:latin typeface="微软雅黑" panose="020B0503020204020204" pitchFamily="34" charset="-122"/>
                <a:ea typeface="微软雅黑" panose="020B0503020204020204" pitchFamily="34" charset="-122"/>
              </a:rPr>
              <a:t>这些系统必须能够</a:t>
            </a:r>
            <a:r>
              <a:rPr lang="zh-CN" altLang="en-US" sz="2000" b="1" dirty="0">
                <a:solidFill>
                  <a:srgbClr val="FF0000"/>
                </a:solidFill>
                <a:latin typeface="微软雅黑" panose="020B0503020204020204" pitchFamily="34" charset="-122"/>
                <a:ea typeface="微软雅黑" panose="020B0503020204020204" pitchFamily="34" charset="-122"/>
              </a:rPr>
              <a:t>实时</a:t>
            </a:r>
            <a:r>
              <a:rPr lang="zh-CN" altLang="en-US" sz="2000" b="1" dirty="0" smtClean="0">
                <a:solidFill>
                  <a:schemeClr val="tx1"/>
                </a:solidFill>
                <a:latin typeface="微软雅黑" panose="020B0503020204020204" pitchFamily="34" charset="-122"/>
                <a:ea typeface="微软雅黑" panose="020B0503020204020204" pitchFamily="34" charset="-122"/>
              </a:rPr>
              <a:t>记录并存储当前数据。</a:t>
            </a:r>
            <a:endParaRPr kumimoji="1" lang="ja-JP" altLang="en-US" sz="2000" b="1" dirty="0" smtClean="0">
              <a:solidFill>
                <a:schemeClr val="tx1"/>
              </a:solidFill>
              <a:latin typeface="微软雅黑" panose="020B0503020204020204" pitchFamily="34" charset="-122"/>
              <a:ea typeface="微软雅黑" panose="020B0503020204020204" pitchFamily="34" charset="-122"/>
            </a:endParaRPr>
          </a:p>
        </p:txBody>
      </p:sp>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9874" y="1419623"/>
            <a:ext cx="1636029" cy="949205"/>
          </a:xfrm>
          <a:prstGeom prst="rect">
            <a:avLst/>
          </a:prstGeom>
        </p:spPr>
      </p:pic>
      <p:sp>
        <p:nvSpPr>
          <p:cNvPr id="11" name="AutoShape 2" descr="「TPMS tire pressure monitoring system」の画像検索結果"/>
          <p:cNvSpPr>
            <a:spLocks noChangeAspect="1" noChangeArrowheads="1"/>
          </p:cNvSpPr>
          <p:nvPr/>
        </p:nvSpPr>
        <p:spPr bwMode="auto">
          <a:xfrm>
            <a:off x="-31750" y="-102394"/>
            <a:ext cx="3048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5"/>
          <p:cNvSpPr>
            <a:spLocks noChangeArrowheads="1"/>
          </p:cNvSpPr>
          <p:nvPr/>
        </p:nvSpPr>
        <p:spPr bwMode="gray">
          <a:xfrm>
            <a:off x="107507" y="11126"/>
            <a:ext cx="7916863" cy="508397"/>
          </a:xfrm>
          <a:prstGeom prst="rect">
            <a:avLst/>
          </a:prstGeom>
        </p:spPr>
        <p:txBody>
          <a:bodyPr/>
          <a:lstStyle/>
          <a:p>
            <a:pPr algn="l" fontAlgn="base">
              <a:tabLst>
                <a:tab pos="3676650" algn="l"/>
              </a:tabLst>
              <a:defRPr/>
            </a:pPr>
            <a:r>
              <a:rPr lang="en-US" altLang="ja-JP" sz="3200" dirty="0" smtClean="0">
                <a:effectLst>
                  <a:outerShdw blurRad="38100" dist="38100" dir="2700000" algn="tl">
                    <a:srgbClr val="000000">
                      <a:alpha val="43137"/>
                    </a:srgbClr>
                  </a:outerShdw>
                </a:effectLst>
                <a:latin typeface="+mj-lt"/>
                <a:ea typeface="ＭＳ Ｐゴシック"/>
                <a:cs typeface="Calibri" pitchFamily="34" charset="0"/>
              </a:rPr>
              <a:t>ADAS</a:t>
            </a:r>
            <a:r>
              <a:rPr lang="zh-CN" altLang="en-US" sz="3200" b="1" dirty="0" smtClean="0">
                <a:latin typeface="+mj-lt"/>
                <a:ea typeface="ＭＳ Ｐゴシック"/>
                <a:cs typeface="Calibri" pitchFamily="34" charset="0"/>
              </a:rPr>
              <a:t>自动驾驶辅助系统</a:t>
            </a:r>
            <a:endParaRPr lang="en-US" altLang="ja-JP" sz="3200" b="1" dirty="0">
              <a:latin typeface="+mj-lt"/>
              <a:ea typeface="ＭＳ Ｐゴシック"/>
              <a:cs typeface="Calibri" pitchFamily="34" charset="0"/>
            </a:endParaRPr>
          </a:p>
        </p:txBody>
      </p:sp>
      <p:sp>
        <p:nvSpPr>
          <p:cNvPr id="6" name="Footer Placeholder 5"/>
          <p:cNvSpPr>
            <a:spLocks noGrp="1"/>
          </p:cNvSpPr>
          <p:nvPr>
            <p:ph type="ftr" sz="quarter" idx="10"/>
          </p:nvPr>
        </p:nvSpPr>
        <p:spPr/>
        <p:txBody>
          <a:bodyPr/>
          <a:lstStyle/>
          <a:p>
            <a:r>
              <a:rPr lang="en-US" altLang="ja-JP" smtClean="0">
                <a:solidFill>
                  <a:srgbClr val="000000"/>
                </a:solidFill>
                <a:latin typeface="微软雅黑" panose="020B0503020204020204" pitchFamily="34" charset="-122"/>
                <a:ea typeface="微软雅黑" panose="020B0503020204020204" pitchFamily="34" charset="-122"/>
              </a:rPr>
              <a:t>Copyright 2019 FUJITSU SEMICONDUCTOR LIMITED</a:t>
            </a:r>
            <a:endParaRPr lang="de-DE" altLang="ja-JP" dirty="0">
              <a:solidFill>
                <a:srgbClr val="000000"/>
              </a:solidFill>
              <a:latin typeface="微软雅黑" panose="020B0503020204020204" pitchFamily="34" charset="-122"/>
              <a:ea typeface="微软雅黑" panose="020B0503020204020204" pitchFamily="34" charset="-122"/>
            </a:endParaRPr>
          </a:p>
        </p:txBody>
      </p:sp>
      <p:sp>
        <p:nvSpPr>
          <p:cNvPr id="15" name="Rectangle 14"/>
          <p:cNvSpPr/>
          <p:nvPr/>
        </p:nvSpPr>
        <p:spPr bwMode="auto">
          <a:xfrm>
            <a:off x="1107484" y="4605976"/>
            <a:ext cx="6632868" cy="270030"/>
          </a:xfrm>
          <a:prstGeom prst="rect">
            <a:avLst/>
          </a:prstGeom>
          <a:solidFill>
            <a:srgbClr val="E6EEF4"/>
          </a:solidFill>
          <a:extLst/>
        </p:spPr>
        <p:txBody>
          <a:bodyPr wrap="none" lIns="180000" tIns="0" rIns="180000" bIns="0" rtlCol="0" anchor="ctr" anchorCtr="0"/>
          <a:lstStyle/>
          <a:p>
            <a:pPr fontAlgn="auto">
              <a:spcBef>
                <a:spcPts val="0"/>
              </a:spcBef>
              <a:spcAft>
                <a:spcPts val="0"/>
              </a:spcAft>
            </a:pPr>
            <a:r>
              <a:rPr kumimoji="0" lang="zh-CN" altLang="en-US" dirty="0">
                <a:solidFill>
                  <a:schemeClr val="tx1"/>
                </a:solidFill>
                <a:latin typeface="微软雅黑" panose="020B0503020204020204" pitchFamily="34" charset="-122"/>
                <a:ea typeface="微软雅黑" panose="020B0503020204020204" pitchFamily="34" charset="-122"/>
              </a:rPr>
              <a:t>高性能</a:t>
            </a:r>
            <a:r>
              <a:rPr kumimoji="0" lang="en-US" altLang="zh-CN" b="1" dirty="0" smtClean="0">
                <a:solidFill>
                  <a:srgbClr val="FF0000"/>
                </a:solidFill>
                <a:latin typeface="微软雅黑" panose="020B0503020204020204" pitchFamily="34" charset="-122"/>
                <a:ea typeface="微软雅黑" panose="020B0503020204020204" pitchFamily="34" charset="-122"/>
              </a:rPr>
              <a:t>FRAM</a:t>
            </a:r>
            <a:r>
              <a:rPr kumimoji="0" lang="zh-CN" altLang="en-US" dirty="0" smtClean="0">
                <a:solidFill>
                  <a:schemeClr val="tx1"/>
                </a:solidFill>
                <a:latin typeface="微软雅黑" panose="020B0503020204020204" pitchFamily="34" charset="-122"/>
                <a:ea typeface="微软雅黑" panose="020B0503020204020204" pitchFamily="34" charset="-122"/>
              </a:rPr>
              <a:t>可</a:t>
            </a:r>
            <a:r>
              <a:rPr kumimoji="0" lang="zh-CN" altLang="en-US" dirty="0">
                <a:solidFill>
                  <a:schemeClr val="tx1"/>
                </a:solidFill>
                <a:latin typeface="微软雅黑" panose="020B0503020204020204" pitchFamily="34" charset="-122"/>
                <a:ea typeface="微软雅黑" panose="020B0503020204020204" pitchFamily="34" charset="-122"/>
              </a:rPr>
              <a:t>以满足自动驾驶所要求的</a:t>
            </a:r>
            <a:r>
              <a:rPr kumimoji="0" lang="zh-CN" altLang="en-US" b="1" dirty="0">
                <a:solidFill>
                  <a:srgbClr val="FF0000"/>
                </a:solidFill>
                <a:latin typeface="微软雅黑" panose="020B0503020204020204" pitchFamily="34" charset="-122"/>
                <a:ea typeface="微软雅黑" panose="020B0503020204020204" pitchFamily="34" charset="-122"/>
              </a:rPr>
              <a:t>可靠性</a:t>
            </a:r>
            <a:r>
              <a:rPr kumimoji="0" lang="zh-CN" altLang="en-US" dirty="0">
                <a:solidFill>
                  <a:schemeClr val="tx1"/>
                </a:solidFill>
                <a:latin typeface="微软雅黑" panose="020B0503020204020204" pitchFamily="34" charset="-122"/>
                <a:ea typeface="微软雅黑" panose="020B0503020204020204" pitchFamily="34" charset="-122"/>
              </a:rPr>
              <a:t>和</a:t>
            </a:r>
            <a:r>
              <a:rPr kumimoji="0" lang="zh-CN" altLang="en-US" b="1" dirty="0">
                <a:solidFill>
                  <a:srgbClr val="FF0000"/>
                </a:solidFill>
                <a:latin typeface="微软雅黑" panose="020B0503020204020204" pitchFamily="34" charset="-122"/>
                <a:ea typeface="微软雅黑" panose="020B0503020204020204" pitchFamily="34" charset="-122"/>
              </a:rPr>
              <a:t>无迟延</a:t>
            </a:r>
            <a:r>
              <a:rPr kumimoji="0" lang="zh-CN" altLang="en-US" dirty="0">
                <a:solidFill>
                  <a:schemeClr val="tx1"/>
                </a:solidFill>
                <a:latin typeface="微软雅黑" panose="020B0503020204020204" pitchFamily="34" charset="-122"/>
                <a:ea typeface="微软雅黑" panose="020B0503020204020204" pitchFamily="34" charset="-122"/>
              </a:rPr>
              <a:t>的要</a:t>
            </a:r>
            <a:r>
              <a:rPr kumimoji="0" lang="zh-CN" altLang="en-US" dirty="0" smtClean="0">
                <a:solidFill>
                  <a:schemeClr val="tx1"/>
                </a:solidFill>
                <a:latin typeface="微软雅黑" panose="020B0503020204020204" pitchFamily="34" charset="-122"/>
                <a:ea typeface="微软雅黑" panose="020B0503020204020204" pitchFamily="34" charset="-122"/>
              </a:rPr>
              <a:t>求。</a:t>
            </a:r>
          </a:p>
        </p:txBody>
      </p:sp>
      <p:sp>
        <p:nvSpPr>
          <p:cNvPr id="10" name="Down Arrow 9"/>
          <p:cNvSpPr/>
          <p:nvPr/>
        </p:nvSpPr>
        <p:spPr bwMode="auto">
          <a:xfrm>
            <a:off x="3563889" y="4353948"/>
            <a:ext cx="1439099" cy="162018"/>
          </a:xfrm>
          <a:prstGeom prst="downArrow">
            <a:avLst>
              <a:gd name="adj1" fmla="val 50000"/>
              <a:gd name="adj2" fmla="val 34883"/>
            </a:avLst>
          </a:prstGeom>
          <a:solidFill>
            <a:srgbClr val="00B050"/>
          </a:solidFill>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chemeClr val="tx1"/>
              </a:solidFill>
              <a:latin typeface="微软雅黑" panose="020B0503020204020204" pitchFamily="34" charset="-122"/>
              <a:ea typeface="微软雅黑" panose="020B0503020204020204" pitchFamily="34" charset="-122"/>
            </a:endParaRPr>
          </a:p>
        </p:txBody>
      </p:sp>
      <p:sp>
        <p:nvSpPr>
          <p:cNvPr id="2" name="Slide Number Placeholder 1"/>
          <p:cNvSpPr>
            <a:spLocks noGrp="1"/>
          </p:cNvSpPr>
          <p:nvPr>
            <p:ph type="sldNum" sz="quarter" idx="11"/>
          </p:nvPr>
        </p:nvSpPr>
        <p:spPr/>
        <p:txBody>
          <a:bodyPr/>
          <a:lstStyle/>
          <a:p>
            <a:fld id="{F2D920BD-DB3E-494D-830B-EFB4449FB4A4}" type="slidenum">
              <a:rPr lang="ja-JP" altLang="de-DE" smtClean="0">
                <a:solidFill>
                  <a:srgbClr val="000000"/>
                </a:solidFill>
                <a:latin typeface="微软雅黑" panose="020B0503020204020204" pitchFamily="34" charset="-122"/>
                <a:ea typeface="微软雅黑" panose="020B0503020204020204" pitchFamily="34" charset="-122"/>
              </a:rPr>
              <a:pPr/>
              <a:t>20</a:t>
            </a:fld>
            <a:endParaRPr lang="de-DE" altLang="ja-JP">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459482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smtClean="0"/>
              <a:t>Sensor/Camera</a:t>
            </a:r>
            <a:r>
              <a:rPr lang="zh-CN" altLang="en-US" dirty="0" smtClean="0">
                <a:latin typeface="宋体" pitchFamily="2" charset="-122"/>
                <a:ea typeface="宋体" pitchFamily="2" charset="-122"/>
              </a:rPr>
              <a:t>传感器</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摄像</a:t>
            </a:r>
            <a:endParaRPr kumimoji="1" lang="ja-JP" altLang="en-US" dirty="0">
              <a:latin typeface="宋体" pitchFamily="2" charset="-122"/>
              <a:ea typeface="宋体" pitchFamily="2" charset="-122"/>
            </a:endParaRPr>
          </a:p>
        </p:txBody>
      </p:sp>
      <p:sp>
        <p:nvSpPr>
          <p:cNvPr id="7" name="Footer Placeholder 3"/>
          <p:cNvSpPr>
            <a:spLocks noGrp="1"/>
          </p:cNvSpPr>
          <p:nvPr>
            <p:ph type="ftr" sz="quarter" idx="10"/>
          </p:nvPr>
        </p:nvSpPr>
        <p:spPr/>
        <p:txBody>
          <a:bodyPr/>
          <a:lstStyle/>
          <a:p>
            <a:r>
              <a:rPr lang="en-US" altLang="ja-JP" smtClean="0">
                <a:solidFill>
                  <a:srgbClr val="000000"/>
                </a:solidFill>
                <a:latin typeface="Calibri" pitchFamily="34" charset="0"/>
                <a:cs typeface="Calibri" pitchFamily="34" charset="0"/>
              </a:rPr>
              <a:t>Copyright 2019 FUJITSU SEMICONDUCTOR LIMITED</a:t>
            </a:r>
            <a:endParaRPr lang="en-US" altLang="ja-JP" dirty="0">
              <a:solidFill>
                <a:srgbClr val="000000"/>
              </a:solidFill>
              <a:latin typeface="Calibri" pitchFamily="34" charset="0"/>
              <a:cs typeface="Calibri" pitchFamily="34" charset="0"/>
            </a:endParaRPr>
          </a:p>
        </p:txBody>
      </p:sp>
      <p:sp>
        <p:nvSpPr>
          <p:cNvPr id="16" name="Rounded Rectangle 15"/>
          <p:cNvSpPr/>
          <p:nvPr/>
        </p:nvSpPr>
        <p:spPr bwMode="auto">
          <a:xfrm>
            <a:off x="179512" y="627534"/>
            <a:ext cx="2736304" cy="1674186"/>
          </a:xfrm>
          <a:prstGeom prst="roundRect">
            <a:avLst>
              <a:gd name="adj" fmla="val 6746"/>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algn="l"/>
            <a:endParaRPr lang="en-US" dirty="0" smtClean="0">
              <a:solidFill>
                <a:srgbClr val="000000"/>
              </a:solidFill>
              <a:latin typeface="Calibri" pitchFamily="34" charset="0"/>
              <a:cs typeface="Calibri" pitchFamily="34" charset="0"/>
            </a:endParaRPr>
          </a:p>
          <a:p>
            <a:pPr algn="l"/>
            <a:endParaRPr lang="en-US" dirty="0" smtClean="0">
              <a:solidFill>
                <a:srgbClr val="000000"/>
              </a:solidFill>
              <a:latin typeface="Calibri" pitchFamily="34" charset="0"/>
              <a:cs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78429"/>
            <a:ext cx="2636598" cy="1115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fld id="{C164E814-9446-4CE1-8CA1-AF38C8D6ED9E}" type="slidenum">
              <a:rPr lang="ja-JP" altLang="de-DE" smtClean="0">
                <a:solidFill>
                  <a:srgbClr val="000000"/>
                </a:solidFill>
              </a:rPr>
              <a:pPr/>
              <a:t>21</a:t>
            </a:fld>
            <a:endParaRPr lang="de-DE" altLang="ja-JP">
              <a:solidFill>
                <a:srgbClr val="000000"/>
              </a:solidFill>
            </a:endParaRPr>
          </a:p>
        </p:txBody>
      </p:sp>
    </p:spTree>
    <p:extLst>
      <p:ext uri="{BB962C8B-B14F-4D97-AF65-F5344CB8AC3E}">
        <p14:creationId xmlns:p14="http://schemas.microsoft.com/office/powerpoint/2010/main" val="245310586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ADAS (Autonomous car)</a:t>
            </a:r>
            <a:endParaRPr kumimoji="1" lang="ja-JP" altLang="en-US" dirty="0"/>
          </a:p>
        </p:txBody>
      </p:sp>
      <p:pic>
        <p:nvPicPr>
          <p:cNvPr id="8" name="コンテンツ プレースホルダー 7" descr="画面の領域"/>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570" y="1167595"/>
            <a:ext cx="7249537" cy="3579518"/>
          </a:xfrm>
        </p:spPr>
      </p:pic>
      <p:sp>
        <p:nvSpPr>
          <p:cNvPr id="4" name="フッター プレースホルダー 3"/>
          <p:cNvSpPr>
            <a:spLocks noGrp="1"/>
          </p:cNvSpPr>
          <p:nvPr>
            <p:ph type="ftr" sz="quarter" idx="10"/>
          </p:nvPr>
        </p:nvSpPr>
        <p:spPr>
          <a:xfrm>
            <a:off x="5872782" y="4894010"/>
            <a:ext cx="3235722" cy="201215"/>
          </a:xfrm>
        </p:spPr>
        <p:txBody>
          <a:bodyPr/>
          <a:lstStyle/>
          <a:p>
            <a:pPr>
              <a:defRPr/>
            </a:pPr>
            <a:r>
              <a:rPr lang="en-US" altLang="ja-JP" smtClean="0">
                <a:solidFill>
                  <a:srgbClr val="000000"/>
                </a:solidFill>
              </a:rPr>
              <a:t>Copyright 2019 FUJITSU SEMICONDUCTOR LIMITED</a:t>
            </a:r>
            <a:endParaRPr lang="de-DE" altLang="ja-JP" dirty="0">
              <a:solidFill>
                <a:srgbClr val="000000"/>
              </a:solidFill>
            </a:endParaRPr>
          </a:p>
        </p:txBody>
      </p:sp>
      <p:sp>
        <p:nvSpPr>
          <p:cNvPr id="9" name="テキスト ボックス 8"/>
          <p:cNvSpPr txBox="1"/>
          <p:nvPr/>
        </p:nvSpPr>
        <p:spPr>
          <a:xfrm>
            <a:off x="3352505" y="2279608"/>
            <a:ext cx="2304257" cy="369332"/>
          </a:xfrm>
          <a:prstGeom prst="rect">
            <a:avLst/>
          </a:prstGeom>
          <a:noFill/>
        </p:spPr>
        <p:txBody>
          <a:bodyPr wrap="square" rtlCol="0">
            <a:spAutoFit/>
          </a:bodyPr>
          <a:lstStyle/>
          <a:p>
            <a:r>
              <a:rPr kumimoji="1" lang="en-US" altLang="ja-JP" b="1" dirty="0" smtClean="0">
                <a:solidFill>
                  <a:srgbClr val="FF0000"/>
                </a:solidFill>
                <a:latin typeface="微软雅黑" panose="020B0503020204020204" pitchFamily="34" charset="-122"/>
                <a:ea typeface="微软雅黑" panose="020B0503020204020204" pitchFamily="34" charset="-122"/>
              </a:rPr>
              <a:t>Rader 10-100KB/s </a:t>
            </a:r>
            <a:endParaRPr kumimoji="1" lang="ja-JP" altLang="en-US" b="1" dirty="0">
              <a:solidFill>
                <a:srgbClr val="FF0000"/>
              </a:solidFill>
              <a:latin typeface="微软雅黑" panose="020B0503020204020204" pitchFamily="34" charset="-122"/>
              <a:ea typeface="微软雅黑" panose="020B0503020204020204" pitchFamily="34" charset="-122"/>
            </a:endParaRPr>
          </a:p>
        </p:txBody>
      </p:sp>
      <p:sp>
        <p:nvSpPr>
          <p:cNvPr id="10" name="テキスト ボックス 9"/>
          <p:cNvSpPr txBox="1"/>
          <p:nvPr/>
        </p:nvSpPr>
        <p:spPr>
          <a:xfrm>
            <a:off x="4936681" y="3209285"/>
            <a:ext cx="2304257" cy="646331"/>
          </a:xfrm>
          <a:prstGeom prst="rect">
            <a:avLst/>
          </a:prstGeom>
          <a:noFill/>
        </p:spPr>
        <p:txBody>
          <a:bodyPr wrap="square" rtlCol="0">
            <a:spAutoFit/>
          </a:bodyPr>
          <a:lstStyle/>
          <a:p>
            <a:r>
              <a:rPr kumimoji="1" lang="en-US" altLang="ja-JP" b="1" dirty="0" smtClean="0">
                <a:solidFill>
                  <a:srgbClr val="FF0000"/>
                </a:solidFill>
                <a:latin typeface="微软雅黑" panose="020B0503020204020204" pitchFamily="34" charset="-122"/>
                <a:ea typeface="微软雅黑" panose="020B0503020204020204" pitchFamily="34" charset="-122"/>
              </a:rPr>
              <a:t>Camera 20-40MB/s </a:t>
            </a:r>
            <a:endParaRPr kumimoji="1" lang="ja-JP" altLang="en-US" b="1" dirty="0">
              <a:solidFill>
                <a:srgbClr val="FF0000"/>
              </a:solidFill>
              <a:latin typeface="微软雅黑" panose="020B0503020204020204" pitchFamily="34" charset="-122"/>
              <a:ea typeface="微软雅黑" panose="020B0503020204020204" pitchFamily="34" charset="-122"/>
            </a:endParaRPr>
          </a:p>
        </p:txBody>
      </p:sp>
      <p:sp>
        <p:nvSpPr>
          <p:cNvPr id="11" name="テキスト ボックス 10"/>
          <p:cNvSpPr txBox="1"/>
          <p:nvPr/>
        </p:nvSpPr>
        <p:spPr>
          <a:xfrm>
            <a:off x="6271026" y="2643251"/>
            <a:ext cx="2304257" cy="369332"/>
          </a:xfrm>
          <a:prstGeom prst="rect">
            <a:avLst/>
          </a:prstGeom>
          <a:noFill/>
        </p:spPr>
        <p:txBody>
          <a:bodyPr wrap="square" rtlCol="0">
            <a:spAutoFit/>
          </a:bodyPr>
          <a:lstStyle/>
          <a:p>
            <a:r>
              <a:rPr kumimoji="1" lang="en-US" altLang="ja-JP" b="1" dirty="0" smtClean="0">
                <a:solidFill>
                  <a:srgbClr val="FF0000"/>
                </a:solidFill>
                <a:latin typeface="微软雅黑" panose="020B0503020204020204" pitchFamily="34" charset="-122"/>
                <a:ea typeface="微软雅黑" panose="020B0503020204020204" pitchFamily="34" charset="-122"/>
              </a:rPr>
              <a:t>Sonar 10-100KB/s </a:t>
            </a:r>
            <a:endParaRPr kumimoji="1" lang="ja-JP" altLang="en-US" b="1" dirty="0">
              <a:solidFill>
                <a:srgbClr val="FF0000"/>
              </a:solidFill>
              <a:latin typeface="微软雅黑" panose="020B0503020204020204" pitchFamily="34" charset="-122"/>
              <a:ea typeface="微软雅黑" panose="020B0503020204020204" pitchFamily="34" charset="-122"/>
            </a:endParaRPr>
          </a:p>
        </p:txBody>
      </p:sp>
      <p:sp>
        <p:nvSpPr>
          <p:cNvPr id="12" name="テキスト ボックス 11"/>
          <p:cNvSpPr txBox="1"/>
          <p:nvPr/>
        </p:nvSpPr>
        <p:spPr>
          <a:xfrm>
            <a:off x="5508484" y="2215393"/>
            <a:ext cx="2304257" cy="369332"/>
          </a:xfrm>
          <a:prstGeom prst="rect">
            <a:avLst/>
          </a:prstGeom>
          <a:noFill/>
        </p:spPr>
        <p:txBody>
          <a:bodyPr wrap="square" rtlCol="0">
            <a:spAutoFit/>
          </a:bodyPr>
          <a:lstStyle/>
          <a:p>
            <a:r>
              <a:rPr kumimoji="1" lang="en-US" altLang="ja-JP" b="1" dirty="0" smtClean="0">
                <a:solidFill>
                  <a:srgbClr val="FF0000"/>
                </a:solidFill>
                <a:latin typeface="微软雅黑" panose="020B0503020204020204" pitchFamily="34" charset="-122"/>
                <a:ea typeface="微软雅黑" panose="020B0503020204020204" pitchFamily="34" charset="-122"/>
              </a:rPr>
              <a:t>GPS 50KB/s </a:t>
            </a:r>
            <a:endParaRPr kumimoji="1" lang="ja-JP" altLang="en-US" b="1" dirty="0">
              <a:solidFill>
                <a:srgbClr val="FF0000"/>
              </a:solidFill>
              <a:latin typeface="微软雅黑" panose="020B0503020204020204" pitchFamily="34" charset="-122"/>
              <a:ea typeface="微软雅黑" panose="020B0503020204020204" pitchFamily="34" charset="-122"/>
            </a:endParaRPr>
          </a:p>
        </p:txBody>
      </p:sp>
      <p:sp>
        <p:nvSpPr>
          <p:cNvPr id="13" name="テキスト ボックス 12"/>
          <p:cNvSpPr txBox="1"/>
          <p:nvPr/>
        </p:nvSpPr>
        <p:spPr>
          <a:xfrm>
            <a:off x="1624310" y="3022615"/>
            <a:ext cx="2304257" cy="369332"/>
          </a:xfrm>
          <a:prstGeom prst="rect">
            <a:avLst/>
          </a:prstGeom>
          <a:noFill/>
        </p:spPr>
        <p:txBody>
          <a:bodyPr wrap="square" rtlCol="0">
            <a:spAutoFit/>
          </a:bodyPr>
          <a:lstStyle/>
          <a:p>
            <a:r>
              <a:rPr kumimoji="1" lang="en-US" altLang="ja-JP" b="1" dirty="0" smtClean="0">
                <a:solidFill>
                  <a:srgbClr val="FF0000"/>
                </a:solidFill>
                <a:latin typeface="微软雅黑" panose="020B0503020204020204" pitchFamily="34" charset="-122"/>
                <a:ea typeface="微软雅黑" panose="020B0503020204020204" pitchFamily="34" charset="-122"/>
              </a:rPr>
              <a:t>Lidar 10-70MB/s </a:t>
            </a:r>
            <a:endParaRPr kumimoji="1" lang="ja-JP" altLang="en-US" b="1" dirty="0">
              <a:solidFill>
                <a:srgbClr val="FF0000"/>
              </a:solidFill>
              <a:latin typeface="微软雅黑" panose="020B0503020204020204" pitchFamily="34" charset="-122"/>
              <a:ea typeface="微软雅黑" panose="020B0503020204020204" pitchFamily="34" charset="-122"/>
            </a:endParaRPr>
          </a:p>
        </p:txBody>
      </p:sp>
      <p:sp>
        <p:nvSpPr>
          <p:cNvPr id="15" name="テキスト ボックス 14"/>
          <p:cNvSpPr txBox="1"/>
          <p:nvPr/>
        </p:nvSpPr>
        <p:spPr>
          <a:xfrm>
            <a:off x="0" y="500319"/>
            <a:ext cx="8748464" cy="646331"/>
          </a:xfrm>
          <a:prstGeom prst="rect">
            <a:avLst/>
          </a:prstGeom>
          <a:noFill/>
        </p:spPr>
        <p:txBody>
          <a:bodyPr wrap="square" rtlCol="0">
            <a:spAutoFit/>
          </a:bodyPr>
          <a:lstStyle/>
          <a:p>
            <a:pPr algn="l"/>
            <a:r>
              <a:rPr lang="zh-CN" altLang="en-US" dirty="0" smtClean="0">
                <a:latin typeface="微软雅黑" panose="020B0503020204020204" pitchFamily="34" charset="-122"/>
                <a:ea typeface="微软雅黑" panose="020B0503020204020204" pitchFamily="34" charset="-122"/>
              </a:rPr>
              <a:t>中央处理单元</a:t>
            </a:r>
            <a:r>
              <a:rPr lang="zh-CN" altLang="en-US" dirty="0">
                <a:latin typeface="微软雅黑" panose="020B0503020204020204" pitchFamily="34" charset="-122"/>
                <a:ea typeface="微软雅黑" panose="020B0503020204020204" pitchFamily="34" charset="-122"/>
              </a:rPr>
              <a:t>处</a:t>
            </a:r>
            <a:r>
              <a:rPr lang="zh-CN" altLang="en-US" dirty="0" smtClean="0">
                <a:latin typeface="微软雅黑" panose="020B0503020204020204" pitchFamily="34" charset="-122"/>
                <a:ea typeface="微软雅黑" panose="020B0503020204020204" pitchFamily="34" charset="-122"/>
              </a:rPr>
              <a:t>理数据速度：</a:t>
            </a:r>
            <a:r>
              <a:rPr lang="en-US" altLang="ja-JP" dirty="0" smtClean="0">
                <a:latin typeface="微软雅黑" panose="020B0503020204020204" pitchFamily="34" charset="-122"/>
                <a:ea typeface="微软雅黑" panose="020B0503020204020204" pitchFamily="34" charset="-122"/>
              </a:rPr>
              <a:t> 1GB/s.</a:t>
            </a:r>
          </a:p>
          <a:p>
            <a:pPr algn="l"/>
            <a:r>
              <a:rPr lang="zh-CN" altLang="en-US" b="1" dirty="0" smtClean="0">
                <a:solidFill>
                  <a:srgbClr val="0070C0"/>
                </a:solidFill>
                <a:latin typeface="微软雅黑" panose="020B0503020204020204" pitchFamily="34" charset="-122"/>
                <a:ea typeface="微软雅黑" panose="020B0503020204020204" pitchFamily="34" charset="-122"/>
              </a:rPr>
              <a:t>提高数据处理的方法之一：把大量传感器的数据在传输到中央处理前，进行处理</a:t>
            </a:r>
            <a:r>
              <a:rPr lang="en-US" altLang="zh-CN" b="1" dirty="0">
                <a:solidFill>
                  <a:srgbClr val="0070C0"/>
                </a:solidFill>
                <a:latin typeface="微软雅黑" panose="020B0503020204020204" pitchFamily="34" charset="-122"/>
                <a:ea typeface="微软雅黑" panose="020B0503020204020204" pitchFamily="34" charset="-122"/>
              </a:rPr>
              <a:t>.</a:t>
            </a:r>
            <a:endParaRPr kumimoji="1" lang="ja-JP" altLang="en-US" b="1" dirty="0">
              <a:solidFill>
                <a:srgbClr val="0070C0"/>
              </a:solidFill>
              <a:latin typeface="微软雅黑" panose="020B0503020204020204" pitchFamily="34" charset="-122"/>
              <a:ea typeface="微软雅黑" panose="020B0503020204020204" pitchFamily="34" charset="-122"/>
            </a:endParaRPr>
          </a:p>
        </p:txBody>
      </p:sp>
      <p:sp>
        <p:nvSpPr>
          <p:cNvPr id="16" name="下矢印 15"/>
          <p:cNvSpPr/>
          <p:nvPr/>
        </p:nvSpPr>
        <p:spPr>
          <a:xfrm>
            <a:off x="6376841" y="1759028"/>
            <a:ext cx="283771" cy="294216"/>
          </a:xfrm>
          <a:prstGeom prst="downArrow">
            <a:avLst/>
          </a:prstGeom>
          <a:solidFill>
            <a:srgbClr val="0070C0"/>
          </a:solidFill>
        </p:spPr>
        <p:txBody>
          <a:bodyPr wrap="square" lIns="36000" tIns="18000" rIns="36000" bIns="18000" rtlCol="0" anchor="t">
            <a:noAutofit/>
          </a:bodyPr>
          <a:lstStyle/>
          <a:p>
            <a:pPr algn="ctr"/>
            <a:endParaRPr kumimoji="1" lang="ja-JP" altLang="en-US" sz="2400" b="1" dirty="0" smtClean="0">
              <a:solidFill>
                <a:schemeClr val="tx1"/>
              </a:solidFill>
              <a:latin typeface="微软雅黑" panose="020B0503020204020204" pitchFamily="34" charset="-122"/>
              <a:ea typeface="微软雅黑" panose="020B0503020204020204" pitchFamily="34" charset="-122"/>
              <a:cs typeface="Arial Unicode MS" pitchFamily="50" charset="-128"/>
            </a:endParaRPr>
          </a:p>
        </p:txBody>
      </p:sp>
      <p:sp>
        <p:nvSpPr>
          <p:cNvPr id="17" name="テキスト ボックス 16"/>
          <p:cNvSpPr txBox="1"/>
          <p:nvPr/>
        </p:nvSpPr>
        <p:spPr>
          <a:xfrm>
            <a:off x="5888825" y="1532247"/>
            <a:ext cx="1568135" cy="369332"/>
          </a:xfrm>
          <a:prstGeom prst="rect">
            <a:avLst/>
          </a:prstGeom>
          <a:noFill/>
        </p:spPr>
        <p:txBody>
          <a:bodyPr wrap="square" rtlCol="0">
            <a:spAutoFit/>
          </a:bodyPr>
          <a:lstStyle/>
          <a:p>
            <a:r>
              <a:rPr kumimoji="1" lang="en-US" altLang="ja-JP" b="1" dirty="0" smtClean="0">
                <a:latin typeface="微软雅黑" panose="020B0503020204020204" pitchFamily="34" charset="-122"/>
                <a:ea typeface="微软雅黑" panose="020B0503020204020204" pitchFamily="34" charset="-122"/>
              </a:rPr>
              <a:t>Central unit</a:t>
            </a:r>
            <a:endParaRPr kumimoji="1" lang="ja-JP" altLang="en-US" b="1" dirty="0">
              <a:latin typeface="微软雅黑" panose="020B0503020204020204" pitchFamily="34" charset="-122"/>
              <a:ea typeface="微软雅黑" panose="020B0503020204020204" pitchFamily="34" charset="-122"/>
            </a:endParaRPr>
          </a:p>
        </p:txBody>
      </p:sp>
      <p:sp>
        <p:nvSpPr>
          <p:cNvPr id="3" name="Rectangle 2"/>
          <p:cNvSpPr/>
          <p:nvPr/>
        </p:nvSpPr>
        <p:spPr>
          <a:xfrm>
            <a:off x="7160282" y="4659982"/>
            <a:ext cx="1366080" cy="369332"/>
          </a:xfrm>
          <a:prstGeom prst="rect">
            <a:avLst/>
          </a:prstGeom>
        </p:spPr>
        <p:txBody>
          <a:bodyPr wrap="none">
            <a:spAutoFit/>
          </a:bodyPr>
          <a:lstStyle/>
          <a:p>
            <a:r>
              <a:rPr lang="en-US" altLang="zh-CN" dirty="0"/>
              <a:t>source</a:t>
            </a:r>
            <a:r>
              <a:rPr lang="zh-CN" altLang="en-US" dirty="0" smtClean="0"/>
              <a:t>：</a:t>
            </a:r>
            <a:r>
              <a:rPr lang="en-US" altLang="zh-CN" dirty="0" smtClean="0"/>
              <a:t>Intel</a:t>
            </a:r>
            <a:endParaRPr lang="zh-CN" altLang="en-US" dirty="0"/>
          </a:p>
        </p:txBody>
      </p:sp>
      <p:sp>
        <p:nvSpPr>
          <p:cNvPr id="5" name="Slide Number Placeholder 4"/>
          <p:cNvSpPr>
            <a:spLocks noGrp="1"/>
          </p:cNvSpPr>
          <p:nvPr>
            <p:ph type="sldNum" sz="quarter" idx="11"/>
          </p:nvPr>
        </p:nvSpPr>
        <p:spPr/>
        <p:txBody>
          <a:bodyPr/>
          <a:lstStyle/>
          <a:p>
            <a:fld id="{F2D920BD-DB3E-494D-830B-EFB4449FB4A4}" type="slidenum">
              <a:rPr lang="ja-JP" altLang="de-DE" smtClean="0">
                <a:solidFill>
                  <a:srgbClr val="000000"/>
                </a:solidFill>
              </a:rPr>
              <a:pPr/>
              <a:t>22</a:t>
            </a:fld>
            <a:endParaRPr lang="de-DE" altLang="ja-JP">
              <a:solidFill>
                <a:srgbClr val="000000"/>
              </a:solidFill>
            </a:endParaRPr>
          </a:p>
        </p:txBody>
      </p:sp>
    </p:spTree>
    <p:extLst>
      <p:ext uri="{BB962C8B-B14F-4D97-AF65-F5344CB8AC3E}">
        <p14:creationId xmlns:p14="http://schemas.microsoft.com/office/powerpoint/2010/main" val="2735151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フローチャート: 処理 34"/>
          <p:cNvSpPr/>
          <p:nvPr/>
        </p:nvSpPr>
        <p:spPr>
          <a:xfrm>
            <a:off x="5076056" y="1281404"/>
            <a:ext cx="1368152" cy="1260571"/>
          </a:xfrm>
          <a:prstGeom prst="flowChartProcess">
            <a:avLst/>
          </a:prstGeom>
          <a:solidFill>
            <a:schemeClr val="bg1"/>
          </a:solidFill>
          <a:ln w="19050">
            <a:solidFill>
              <a:schemeClr val="tx1"/>
            </a:solidFill>
          </a:ln>
        </p:spPr>
        <p:txBody>
          <a:bodyPr wrap="square" lIns="36000" tIns="18000" rIns="36000" bIns="18000" rtlCol="0" anchor="t">
            <a:noAutofit/>
          </a:bodyPr>
          <a:lstStyle/>
          <a:p>
            <a:pPr algn="ctr"/>
            <a:endParaRPr kumimoji="1" lang="ja-JP" altLang="en-US" sz="2400" b="1" dirty="0" smtClean="0">
              <a:solidFill>
                <a:schemeClr val="tx1"/>
              </a:solidFill>
              <a:latin typeface="+mn-lt"/>
              <a:ea typeface="Arial Unicode MS" pitchFamily="50" charset="-128"/>
              <a:cs typeface="Arial Unicode MS" pitchFamily="50" charset="-128"/>
            </a:endParaRPr>
          </a:p>
        </p:txBody>
      </p:sp>
      <p:sp>
        <p:nvSpPr>
          <p:cNvPr id="34" name="フローチャート: 処理 33"/>
          <p:cNvSpPr/>
          <p:nvPr/>
        </p:nvSpPr>
        <p:spPr>
          <a:xfrm>
            <a:off x="5183467" y="1245832"/>
            <a:ext cx="1368152" cy="1260571"/>
          </a:xfrm>
          <a:prstGeom prst="flowChartProcess">
            <a:avLst/>
          </a:prstGeom>
          <a:solidFill>
            <a:schemeClr val="bg1"/>
          </a:solidFill>
          <a:ln w="19050">
            <a:solidFill>
              <a:schemeClr val="tx1"/>
            </a:solidFill>
          </a:ln>
        </p:spPr>
        <p:txBody>
          <a:bodyPr wrap="square" lIns="36000" tIns="18000" rIns="36000" bIns="18000" rtlCol="0" anchor="t">
            <a:noAutofit/>
          </a:bodyPr>
          <a:lstStyle/>
          <a:p>
            <a:pPr algn="ctr"/>
            <a:endParaRPr kumimoji="1" lang="ja-JP" altLang="en-US" sz="2400" b="1" dirty="0" smtClean="0">
              <a:solidFill>
                <a:schemeClr val="tx1"/>
              </a:solidFill>
              <a:latin typeface="+mn-lt"/>
              <a:ea typeface="Arial Unicode MS" pitchFamily="50" charset="-128"/>
              <a:cs typeface="Arial Unicode MS" pitchFamily="50" charset="-128"/>
            </a:endParaRPr>
          </a:p>
        </p:txBody>
      </p:sp>
      <p:sp>
        <p:nvSpPr>
          <p:cNvPr id="28" name="フローチャート: 処理 27"/>
          <p:cNvSpPr/>
          <p:nvPr/>
        </p:nvSpPr>
        <p:spPr>
          <a:xfrm>
            <a:off x="5292080" y="1188364"/>
            <a:ext cx="1368152" cy="1260571"/>
          </a:xfrm>
          <a:prstGeom prst="flowChartProcess">
            <a:avLst/>
          </a:prstGeom>
          <a:solidFill>
            <a:schemeClr val="bg1"/>
          </a:solidFill>
          <a:ln w="19050">
            <a:solidFill>
              <a:schemeClr val="tx1"/>
            </a:solidFill>
          </a:ln>
        </p:spPr>
        <p:txBody>
          <a:bodyPr wrap="square" lIns="36000" tIns="18000" rIns="36000" bIns="18000" rtlCol="0" anchor="t">
            <a:noAutofit/>
          </a:bodyPr>
          <a:lstStyle/>
          <a:p>
            <a:pPr algn="ctr"/>
            <a:endParaRPr kumimoji="1" lang="ja-JP" altLang="en-US" sz="2400" b="1" dirty="0" smtClean="0">
              <a:solidFill>
                <a:schemeClr val="tx1"/>
              </a:solidFill>
              <a:latin typeface="+mn-lt"/>
              <a:ea typeface="Arial Unicode MS" pitchFamily="50" charset="-128"/>
              <a:cs typeface="Arial Unicode MS" pitchFamily="50" charset="-128"/>
            </a:endParaRPr>
          </a:p>
        </p:txBody>
      </p:sp>
      <p:sp>
        <p:nvSpPr>
          <p:cNvPr id="2" name="タイトル 1"/>
          <p:cNvSpPr>
            <a:spLocks noGrp="1"/>
          </p:cNvSpPr>
          <p:nvPr>
            <p:ph type="title"/>
          </p:nvPr>
        </p:nvSpPr>
        <p:spPr>
          <a:xfrm>
            <a:off x="35497" y="-1191"/>
            <a:ext cx="8434585" cy="520304"/>
          </a:xfrm>
        </p:spPr>
        <p:txBody>
          <a:bodyPr/>
          <a:lstStyle/>
          <a:p>
            <a:r>
              <a:rPr lang="en-US" altLang="ja-JP" dirty="0" smtClean="0"/>
              <a:t>FRAM</a:t>
            </a:r>
            <a:r>
              <a:rPr lang="zh-CN" altLang="en-US" dirty="0" smtClean="0"/>
              <a:t>在</a:t>
            </a:r>
            <a:r>
              <a:rPr lang="en-US" altLang="ja-JP" dirty="0" smtClean="0"/>
              <a:t>ADAS </a:t>
            </a:r>
            <a:r>
              <a:rPr lang="en-US" altLang="ja-JP" dirty="0" smtClean="0">
                <a:latin typeface="宋体" pitchFamily="2" charset="-122"/>
                <a:ea typeface="宋体" pitchFamily="2" charset="-122"/>
              </a:rPr>
              <a:t>(</a:t>
            </a:r>
            <a:r>
              <a:rPr lang="zh-CN" altLang="en-US" dirty="0" smtClean="0">
                <a:latin typeface="宋体" pitchFamily="2" charset="-122"/>
                <a:ea typeface="宋体" pitchFamily="2" charset="-122"/>
              </a:rPr>
              <a:t>自动驾驶辅助系统</a:t>
            </a:r>
            <a:r>
              <a:rPr lang="en-US" altLang="ja-JP" dirty="0" smtClean="0">
                <a:latin typeface="宋体" pitchFamily="2" charset="-122"/>
                <a:ea typeface="宋体" pitchFamily="2" charset="-122"/>
              </a:rPr>
              <a:t>)</a:t>
            </a:r>
            <a:r>
              <a:rPr lang="zh-CN" altLang="en-US" dirty="0" smtClean="0">
                <a:latin typeface="宋体" pitchFamily="2" charset="-122"/>
                <a:ea typeface="宋体" pitchFamily="2" charset="-122"/>
              </a:rPr>
              <a:t>中的应用</a:t>
            </a:r>
            <a:endParaRPr kumimoji="1" lang="ja-JP" altLang="en-US" dirty="0">
              <a:latin typeface="宋体" pitchFamily="2" charset="-122"/>
              <a:ea typeface="宋体" pitchFamily="2" charset="-122"/>
            </a:endParaRPr>
          </a:p>
        </p:txBody>
      </p:sp>
      <p:sp>
        <p:nvSpPr>
          <p:cNvPr id="3" name="コンテンツ プレースホルダー 2"/>
          <p:cNvSpPr>
            <a:spLocks noGrp="1"/>
          </p:cNvSpPr>
          <p:nvPr>
            <p:ph idx="1"/>
          </p:nvPr>
        </p:nvSpPr>
        <p:spPr>
          <a:xfrm>
            <a:off x="44594" y="573528"/>
            <a:ext cx="8919894" cy="4482498"/>
          </a:xfrm>
        </p:spPr>
        <p:txBody>
          <a:bodyPr/>
          <a:lstStyle/>
          <a:p>
            <a:r>
              <a:rPr kumimoji="1" lang="en-US" altLang="ja-JP" dirty="0" smtClean="0"/>
              <a:t>W</a:t>
            </a:r>
            <a:r>
              <a:rPr kumimoji="1" lang="en-US" altLang="zh-CN" dirty="0" smtClean="0"/>
              <a:t>her</a:t>
            </a:r>
            <a:r>
              <a:rPr kumimoji="1" lang="en-US" altLang="ja-JP" dirty="0" smtClean="0"/>
              <a:t>e is FRAM needed?</a:t>
            </a:r>
            <a:endParaRPr kumimoji="1" lang="ja-JP" altLang="en-US"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23531" y="1059583"/>
            <a:ext cx="4107309" cy="1527405"/>
          </a:xfrm>
          <a:prstGeom prst="rect">
            <a:avLst/>
          </a:prstGeom>
        </p:spPr>
      </p:pic>
      <p:sp>
        <p:nvSpPr>
          <p:cNvPr id="7" name="テキスト ボックス 6"/>
          <p:cNvSpPr txBox="1"/>
          <p:nvPr/>
        </p:nvSpPr>
        <p:spPr>
          <a:xfrm>
            <a:off x="2183669" y="1719368"/>
            <a:ext cx="1297275" cy="338554"/>
          </a:xfrm>
          <a:prstGeom prst="rect">
            <a:avLst/>
          </a:prstGeom>
          <a:noFill/>
          <a:ln w="19050">
            <a:solidFill>
              <a:srgbClr val="FFC000"/>
            </a:solidFill>
          </a:ln>
        </p:spPr>
        <p:txBody>
          <a:bodyPr wrap="square" rtlCol="0">
            <a:spAutoFit/>
          </a:bodyPr>
          <a:lstStyle/>
          <a:p>
            <a:pPr algn="ctr"/>
            <a:r>
              <a:rPr kumimoji="1" lang="en-US" altLang="ja-JP" sz="1600" dirty="0" smtClean="0"/>
              <a:t>Central Unit</a:t>
            </a:r>
            <a:endParaRPr kumimoji="1" lang="ja-JP" altLang="en-US" sz="1600" dirty="0"/>
          </a:p>
        </p:txBody>
      </p:sp>
      <p:graphicFrame>
        <p:nvGraphicFramePr>
          <p:cNvPr id="8" name="表 7"/>
          <p:cNvGraphicFramePr>
            <a:graphicFrameLocks noGrp="1"/>
          </p:cNvGraphicFramePr>
          <p:nvPr>
            <p:extLst>
              <p:ext uri="{D42A27DB-BD31-4B8C-83A1-F6EECF244321}">
                <p14:modId xmlns:p14="http://schemas.microsoft.com/office/powerpoint/2010/main" val="1596385191"/>
              </p:ext>
            </p:extLst>
          </p:nvPr>
        </p:nvGraphicFramePr>
        <p:xfrm>
          <a:off x="35496" y="3327834"/>
          <a:ext cx="4695190" cy="1577340"/>
        </p:xfrm>
        <a:graphic>
          <a:graphicData uri="http://schemas.openxmlformats.org/drawingml/2006/table">
            <a:tbl>
              <a:tblPr firstRow="1" bandRow="1">
                <a:tableStyleId>{5C22544A-7EE6-4342-B048-85BDC9FD1C3A}</a:tableStyleId>
              </a:tblPr>
              <a:tblGrid>
                <a:gridCol w="868680"/>
                <a:gridCol w="1643380"/>
                <a:gridCol w="2183130"/>
              </a:tblGrid>
              <a:tr h="720090">
                <a:tc>
                  <a:txBody>
                    <a:bodyPr/>
                    <a:lstStyle/>
                    <a:p>
                      <a:r>
                        <a:rPr kumimoji="1" lang="zh-CN" altLang="en-US" sz="1400" dirty="0" smtClean="0"/>
                        <a:t>应用</a:t>
                      </a:r>
                      <a:endParaRPr kumimoji="1" lang="ja-JP" altLang="en-US" sz="1400" dirty="0"/>
                    </a:p>
                  </a:txBody>
                  <a:tcPr marT="34290" marB="34290"/>
                </a:tc>
                <a:tc>
                  <a:txBody>
                    <a:bodyPr/>
                    <a:lstStyle/>
                    <a:p>
                      <a:r>
                        <a:rPr kumimoji="1" lang="en-US" altLang="ja-JP" sz="1400" dirty="0" smtClean="0"/>
                        <a:t>Requirement</a:t>
                      </a:r>
                    </a:p>
                    <a:p>
                      <a:r>
                        <a:rPr kumimoji="1" lang="en-US" altLang="ja-JP" sz="1400" dirty="0" smtClean="0"/>
                        <a:t>Spec</a:t>
                      </a:r>
                      <a:endParaRPr kumimoji="1" lang="ja-JP" altLang="en-US" sz="1400" dirty="0"/>
                    </a:p>
                  </a:txBody>
                  <a:tcPr marT="34290" marB="34290"/>
                </a:tc>
                <a:tc>
                  <a:txBody>
                    <a:bodyPr/>
                    <a:lstStyle/>
                    <a:p>
                      <a:r>
                        <a:rPr kumimoji="1" lang="en-US" altLang="ja-JP" sz="1400" dirty="0" smtClean="0"/>
                        <a:t>FRAM Spec</a:t>
                      </a:r>
                    </a:p>
                    <a:p>
                      <a:r>
                        <a:rPr kumimoji="1" lang="en-US" altLang="ja-JP" sz="1400" dirty="0" smtClean="0"/>
                        <a:t>(</a:t>
                      </a:r>
                      <a:r>
                        <a:rPr kumimoji="1" lang="en-US" altLang="ja-JP" sz="1400" baseline="0" dirty="0" smtClean="0">
                          <a:solidFill>
                            <a:schemeClr val="accent3">
                              <a:lumMod val="50000"/>
                            </a:schemeClr>
                          </a:solidFill>
                        </a:rPr>
                        <a:t>33Mbps = 4MB/s</a:t>
                      </a:r>
                      <a:r>
                        <a:rPr kumimoji="1" lang="en-US" altLang="ja-JP" sz="1400" dirty="0" smtClean="0"/>
                        <a:t>)</a:t>
                      </a:r>
                      <a:endParaRPr kumimoji="1" lang="ja-JP" altLang="en-US" sz="1400" dirty="0"/>
                    </a:p>
                  </a:txBody>
                  <a:tcPr marT="34290" marB="34290"/>
                </a:tc>
              </a:tr>
              <a:tr h="285750">
                <a:tc>
                  <a:txBody>
                    <a:bodyPr/>
                    <a:lstStyle/>
                    <a:p>
                      <a:r>
                        <a:rPr kumimoji="1" lang="en-US" altLang="ja-JP" sz="1400" dirty="0" smtClean="0">
                          <a:solidFill>
                            <a:srgbClr val="FF0000"/>
                          </a:solidFill>
                        </a:rPr>
                        <a:t>Radar</a:t>
                      </a:r>
                      <a:endParaRPr kumimoji="1" lang="ja-JP" altLang="en-US" sz="1400" dirty="0">
                        <a:solidFill>
                          <a:srgbClr val="FF0000"/>
                        </a:solidFill>
                      </a:endParaRPr>
                    </a:p>
                  </a:txBody>
                  <a:tcPr marT="34290" marB="34290"/>
                </a:tc>
                <a:tc>
                  <a:txBody>
                    <a:bodyPr/>
                    <a:lstStyle/>
                    <a:p>
                      <a:r>
                        <a:rPr kumimoji="1" lang="en-US" altLang="ja-JP" sz="1400" dirty="0" smtClean="0">
                          <a:solidFill>
                            <a:srgbClr val="FF0000"/>
                          </a:solidFill>
                        </a:rPr>
                        <a:t>10-100KB/s</a:t>
                      </a:r>
                      <a:endParaRPr kumimoji="1" lang="ja-JP" altLang="en-US" sz="1400" dirty="0">
                        <a:solidFill>
                          <a:srgbClr val="FF0000"/>
                        </a:solidFill>
                      </a:endParaRPr>
                    </a:p>
                  </a:txBody>
                  <a:tcPr marT="34290" marB="34290"/>
                </a:tc>
                <a:tc>
                  <a:txBody>
                    <a:bodyPr/>
                    <a:lstStyle/>
                    <a:p>
                      <a:r>
                        <a:rPr kumimoji="1" lang="en-US" altLang="zh-CN" sz="1400" dirty="0" smtClean="0">
                          <a:solidFill>
                            <a:srgbClr val="FF0000"/>
                          </a:solidFill>
                        </a:rPr>
                        <a:t>Perfect matching</a:t>
                      </a:r>
                      <a:endParaRPr kumimoji="1" lang="ja-JP" altLang="en-US" sz="1400" dirty="0">
                        <a:solidFill>
                          <a:srgbClr val="FF0000"/>
                        </a:solidFill>
                      </a:endParaRPr>
                    </a:p>
                  </a:txBody>
                  <a:tcPr marT="34290" marB="34290"/>
                </a:tc>
              </a:tr>
              <a:tr h="285750">
                <a:tc>
                  <a:txBody>
                    <a:bodyPr/>
                    <a:lstStyle/>
                    <a:p>
                      <a:r>
                        <a:rPr kumimoji="1" lang="en-US" altLang="ja-JP" sz="1400" dirty="0" smtClean="0">
                          <a:solidFill>
                            <a:srgbClr val="FF0000"/>
                          </a:solidFill>
                        </a:rPr>
                        <a:t>Sonar</a:t>
                      </a:r>
                      <a:endParaRPr kumimoji="1" lang="ja-JP" altLang="en-US" sz="1400" dirty="0">
                        <a:solidFill>
                          <a:srgbClr val="FF0000"/>
                        </a:solidFill>
                      </a:endParaRPr>
                    </a:p>
                  </a:txBody>
                  <a:tcPr marT="34290" marB="34290"/>
                </a:tc>
                <a:tc>
                  <a:txBody>
                    <a:bodyPr/>
                    <a:lstStyle/>
                    <a:p>
                      <a:r>
                        <a:rPr kumimoji="1" lang="en-US" altLang="ja-JP" sz="1400" dirty="0" smtClean="0">
                          <a:solidFill>
                            <a:srgbClr val="FF0000"/>
                          </a:solidFill>
                        </a:rPr>
                        <a:t>10-100KB/s</a:t>
                      </a:r>
                      <a:endParaRPr kumimoji="1" lang="ja-JP" altLang="en-US" sz="1400" dirty="0">
                        <a:solidFill>
                          <a:srgbClr val="FF0000"/>
                        </a:solidFill>
                      </a:endParaRPr>
                    </a:p>
                  </a:txBody>
                  <a:tcPr marT="34290" marB="34290"/>
                </a:tc>
                <a:tc>
                  <a:txBody>
                    <a:bodyPr/>
                    <a:lstStyle/>
                    <a:p>
                      <a:r>
                        <a:rPr kumimoji="1" lang="en-US" altLang="zh-CN" sz="1400" dirty="0" smtClean="0">
                          <a:solidFill>
                            <a:srgbClr val="FF0000"/>
                          </a:solidFill>
                        </a:rPr>
                        <a:t>Perfect matching</a:t>
                      </a:r>
                      <a:endParaRPr kumimoji="1" lang="ja-JP" altLang="en-US" sz="1400" dirty="0">
                        <a:solidFill>
                          <a:srgbClr val="FF0000"/>
                        </a:solidFill>
                      </a:endParaRPr>
                    </a:p>
                  </a:txBody>
                  <a:tcPr marT="34290" marB="34290"/>
                </a:tc>
              </a:tr>
              <a:tr h="285750">
                <a:tc>
                  <a:txBody>
                    <a:bodyPr/>
                    <a:lstStyle/>
                    <a:p>
                      <a:r>
                        <a:rPr kumimoji="1" lang="en-US" altLang="ja-JP" sz="1400" dirty="0" smtClean="0">
                          <a:solidFill>
                            <a:srgbClr val="FF0000"/>
                          </a:solidFill>
                        </a:rPr>
                        <a:t>GPS</a:t>
                      </a:r>
                      <a:endParaRPr kumimoji="1" lang="ja-JP" altLang="en-US" sz="1400" dirty="0">
                        <a:solidFill>
                          <a:srgbClr val="FF0000"/>
                        </a:solidFill>
                      </a:endParaRPr>
                    </a:p>
                  </a:txBody>
                  <a:tcPr marT="34290" marB="34290"/>
                </a:tc>
                <a:tc>
                  <a:txBody>
                    <a:bodyPr/>
                    <a:lstStyle/>
                    <a:p>
                      <a:r>
                        <a:rPr kumimoji="1" lang="en-US" altLang="ja-JP" sz="1400" dirty="0" smtClean="0">
                          <a:solidFill>
                            <a:srgbClr val="FF0000"/>
                          </a:solidFill>
                        </a:rPr>
                        <a:t>50KB/s</a:t>
                      </a:r>
                      <a:endParaRPr kumimoji="1" lang="ja-JP" altLang="en-US" sz="1400" dirty="0">
                        <a:solidFill>
                          <a:srgbClr val="FF0000"/>
                        </a:solidFill>
                      </a:endParaRPr>
                    </a:p>
                  </a:txBody>
                  <a:tcPr marT="34290" marB="34290"/>
                </a:tc>
                <a:tc>
                  <a:txBody>
                    <a:bodyPr/>
                    <a:lstStyle/>
                    <a:p>
                      <a:r>
                        <a:rPr kumimoji="1" lang="en-US" altLang="zh-CN" sz="1400" dirty="0" smtClean="0">
                          <a:solidFill>
                            <a:srgbClr val="FF0000"/>
                          </a:solidFill>
                        </a:rPr>
                        <a:t>Perfect matching</a:t>
                      </a:r>
                      <a:endParaRPr kumimoji="1" lang="ja-JP" altLang="en-US" sz="1400" dirty="0">
                        <a:solidFill>
                          <a:srgbClr val="FF0000"/>
                        </a:solidFill>
                      </a:endParaRPr>
                    </a:p>
                  </a:txBody>
                  <a:tcPr marT="34290" marB="34290"/>
                </a:tc>
              </a:tr>
            </a:tbl>
          </a:graphicData>
        </a:graphic>
      </p:graphicFrame>
      <p:sp>
        <p:nvSpPr>
          <p:cNvPr id="9" name="テキスト ボックス 8"/>
          <p:cNvSpPr txBox="1"/>
          <p:nvPr/>
        </p:nvSpPr>
        <p:spPr>
          <a:xfrm>
            <a:off x="1265090" y="1447574"/>
            <a:ext cx="918576" cy="338554"/>
          </a:xfrm>
          <a:prstGeom prst="rect">
            <a:avLst/>
          </a:prstGeom>
          <a:noFill/>
          <a:ln w="19050">
            <a:solidFill>
              <a:srgbClr val="FFC000"/>
            </a:solidFill>
          </a:ln>
        </p:spPr>
        <p:txBody>
          <a:bodyPr wrap="square" rtlCol="0">
            <a:spAutoFit/>
          </a:bodyPr>
          <a:lstStyle/>
          <a:p>
            <a:pPr algn="ctr"/>
            <a:r>
              <a:rPr kumimoji="1" lang="en-US" altLang="ja-JP" sz="1600" dirty="0" smtClean="0">
                <a:solidFill>
                  <a:schemeClr val="bg1"/>
                </a:solidFill>
              </a:rPr>
              <a:t>Camera</a:t>
            </a:r>
            <a:endParaRPr kumimoji="1" lang="ja-JP" altLang="en-US" sz="1600" dirty="0">
              <a:solidFill>
                <a:schemeClr val="bg1"/>
              </a:solidFill>
            </a:endParaRPr>
          </a:p>
        </p:txBody>
      </p:sp>
      <p:sp>
        <p:nvSpPr>
          <p:cNvPr id="11" name="テキスト ボックス 10"/>
          <p:cNvSpPr txBox="1"/>
          <p:nvPr/>
        </p:nvSpPr>
        <p:spPr>
          <a:xfrm>
            <a:off x="1423785" y="1880083"/>
            <a:ext cx="636270" cy="338554"/>
          </a:xfrm>
          <a:prstGeom prst="rect">
            <a:avLst/>
          </a:prstGeom>
          <a:noFill/>
          <a:ln w="19050">
            <a:solidFill>
              <a:srgbClr val="FFC000"/>
            </a:solidFill>
          </a:ln>
        </p:spPr>
        <p:txBody>
          <a:bodyPr wrap="square" rtlCol="0">
            <a:spAutoFit/>
          </a:bodyPr>
          <a:lstStyle/>
          <a:p>
            <a:pPr algn="ctr"/>
            <a:r>
              <a:rPr kumimoji="1" lang="en-US" altLang="ja-JP" sz="1600" dirty="0" smtClean="0">
                <a:solidFill>
                  <a:schemeClr val="bg1"/>
                </a:solidFill>
              </a:rPr>
              <a:t>Lidar</a:t>
            </a:r>
            <a:endParaRPr kumimoji="1" lang="ja-JP" altLang="en-US" sz="1600" dirty="0">
              <a:solidFill>
                <a:schemeClr val="bg1"/>
              </a:solidFill>
            </a:endParaRPr>
          </a:p>
        </p:txBody>
      </p:sp>
      <p:sp>
        <p:nvSpPr>
          <p:cNvPr id="12" name="テキスト ボックス 11"/>
          <p:cNvSpPr txBox="1"/>
          <p:nvPr/>
        </p:nvSpPr>
        <p:spPr>
          <a:xfrm>
            <a:off x="1071406" y="2252559"/>
            <a:ext cx="670514" cy="338554"/>
          </a:xfrm>
          <a:prstGeom prst="rect">
            <a:avLst/>
          </a:prstGeom>
          <a:noFill/>
          <a:ln w="19050">
            <a:solidFill>
              <a:srgbClr val="FF0000"/>
            </a:solidFill>
          </a:ln>
        </p:spPr>
        <p:txBody>
          <a:bodyPr wrap="square" rtlCol="0">
            <a:spAutoFit/>
          </a:bodyPr>
          <a:lstStyle/>
          <a:p>
            <a:pPr algn="ctr"/>
            <a:r>
              <a:rPr kumimoji="1" lang="en-US" altLang="ja-JP" sz="1600" dirty="0" smtClean="0"/>
              <a:t>GPS</a:t>
            </a:r>
            <a:endParaRPr kumimoji="1" lang="ja-JP" altLang="en-US" sz="1600" dirty="0"/>
          </a:p>
        </p:txBody>
      </p:sp>
      <p:sp>
        <p:nvSpPr>
          <p:cNvPr id="13" name="テキスト ボックス 12"/>
          <p:cNvSpPr txBox="1"/>
          <p:nvPr/>
        </p:nvSpPr>
        <p:spPr>
          <a:xfrm>
            <a:off x="3705302" y="2161306"/>
            <a:ext cx="751795" cy="338554"/>
          </a:xfrm>
          <a:prstGeom prst="rect">
            <a:avLst/>
          </a:prstGeom>
          <a:noFill/>
          <a:ln w="19050">
            <a:solidFill>
              <a:srgbClr val="FF0000"/>
            </a:solidFill>
          </a:ln>
        </p:spPr>
        <p:txBody>
          <a:bodyPr wrap="square" rtlCol="0">
            <a:spAutoFit/>
          </a:bodyPr>
          <a:lstStyle/>
          <a:p>
            <a:pPr algn="ctr"/>
            <a:r>
              <a:rPr kumimoji="1" lang="en-US" altLang="ja-JP" sz="1600" dirty="0" smtClean="0"/>
              <a:t>Sonar</a:t>
            </a:r>
            <a:endParaRPr kumimoji="1" lang="ja-JP" altLang="en-US" sz="1600" dirty="0"/>
          </a:p>
        </p:txBody>
      </p:sp>
      <p:sp>
        <p:nvSpPr>
          <p:cNvPr id="14" name="テキスト ボックス 13"/>
          <p:cNvSpPr txBox="1"/>
          <p:nvPr/>
        </p:nvSpPr>
        <p:spPr>
          <a:xfrm>
            <a:off x="357168" y="1696327"/>
            <a:ext cx="774874" cy="338554"/>
          </a:xfrm>
          <a:prstGeom prst="rect">
            <a:avLst/>
          </a:prstGeom>
          <a:noFill/>
          <a:ln w="19050">
            <a:solidFill>
              <a:srgbClr val="FF0000"/>
            </a:solidFill>
          </a:ln>
        </p:spPr>
        <p:txBody>
          <a:bodyPr wrap="square" rtlCol="0">
            <a:spAutoFit/>
          </a:bodyPr>
          <a:lstStyle/>
          <a:p>
            <a:pPr algn="ctr"/>
            <a:r>
              <a:rPr kumimoji="1" lang="en-US" altLang="ja-JP" sz="1600" dirty="0" smtClean="0"/>
              <a:t>Radar</a:t>
            </a:r>
            <a:endParaRPr kumimoji="1" lang="ja-JP" altLang="en-US" sz="1600" dirty="0"/>
          </a:p>
        </p:txBody>
      </p:sp>
      <p:sp>
        <p:nvSpPr>
          <p:cNvPr id="15" name="テキスト ボックス 14"/>
          <p:cNvSpPr txBox="1"/>
          <p:nvPr/>
        </p:nvSpPr>
        <p:spPr>
          <a:xfrm>
            <a:off x="4788026" y="2931790"/>
            <a:ext cx="4283969" cy="1938992"/>
          </a:xfrm>
          <a:prstGeom prst="rect">
            <a:avLst/>
          </a:prstGeom>
          <a:solidFill>
            <a:srgbClr val="CCFFFF"/>
          </a:solidFill>
        </p:spPr>
        <p:txBody>
          <a:bodyPr wrap="square" rtlCol="0">
            <a:spAutoFit/>
          </a:bodyPr>
          <a:lstStyle/>
          <a:p>
            <a:pPr algn="l"/>
            <a:r>
              <a:rPr kumimoji="1" lang="zh-CN" altLang="en-US" sz="2000" dirty="0" smtClean="0">
                <a:latin typeface="微软雅黑" panose="020B0503020204020204" pitchFamily="34" charset="-122"/>
                <a:ea typeface="微软雅黑" panose="020B0503020204020204" pitchFamily="34" charset="-122"/>
              </a:rPr>
              <a:t>为提高中央处理单元的数据处理效率，所有传感器的数据在</a:t>
            </a:r>
            <a:r>
              <a:rPr lang="zh-CN" altLang="en-US" sz="2000" dirty="0">
                <a:latin typeface="微软雅黑" panose="020B0503020204020204" pitchFamily="34" charset="-122"/>
                <a:ea typeface="微软雅黑" panose="020B0503020204020204" pitchFamily="34" charset="-122"/>
              </a:rPr>
              <a:t>输</a:t>
            </a:r>
            <a:r>
              <a:rPr lang="zh-CN" altLang="en-US" sz="2000" dirty="0" smtClean="0">
                <a:latin typeface="微软雅黑" panose="020B0503020204020204" pitchFamily="34" charset="-122"/>
                <a:ea typeface="微软雅黑" panose="020B0503020204020204" pitchFamily="34" charset="-122"/>
              </a:rPr>
              <a:t>送</a:t>
            </a:r>
            <a:r>
              <a:rPr kumimoji="1" lang="zh-CN" altLang="en-US" sz="2000" dirty="0" smtClean="0">
                <a:latin typeface="微软雅黑" panose="020B0503020204020204" pitchFamily="34" charset="-122"/>
                <a:ea typeface="微软雅黑" panose="020B0503020204020204" pitchFamily="34" charset="-122"/>
              </a:rPr>
              <a:t>到中央处理器之前，需要用</a:t>
            </a:r>
            <a:r>
              <a:rPr kumimoji="1" lang="zh-CN" altLang="en-US" sz="2000" b="1" dirty="0" smtClean="0">
                <a:solidFill>
                  <a:srgbClr val="FF0000"/>
                </a:solidFill>
                <a:latin typeface="微软雅黑" panose="020B0503020204020204" pitchFamily="34" charset="-122"/>
                <a:ea typeface="微软雅黑" panose="020B0503020204020204" pitchFamily="34" charset="-122"/>
              </a:rPr>
              <a:t>高速</a:t>
            </a:r>
            <a:r>
              <a:rPr kumimoji="1" lang="zh-CN" altLang="en-US" sz="2000" dirty="0" smtClean="0">
                <a:latin typeface="微软雅黑" panose="020B0503020204020204" pitchFamily="34" charset="-122"/>
                <a:ea typeface="微软雅黑" panose="020B0503020204020204" pitchFamily="34" charset="-122"/>
              </a:rPr>
              <a:t>和</a:t>
            </a:r>
            <a:r>
              <a:rPr kumimoji="1" lang="zh-CN" altLang="en-US" sz="2000" b="1" dirty="0" smtClean="0">
                <a:solidFill>
                  <a:srgbClr val="FF0000"/>
                </a:solidFill>
                <a:latin typeface="微软雅黑" panose="020B0503020204020204" pitchFamily="34" charset="-122"/>
                <a:ea typeface="微软雅黑" panose="020B0503020204020204" pitchFamily="34" charset="-122"/>
              </a:rPr>
              <a:t>高耐久性</a:t>
            </a:r>
            <a:r>
              <a:rPr kumimoji="1" lang="zh-CN" altLang="en-US" sz="2000" dirty="0" smtClean="0">
                <a:latin typeface="微软雅黑" panose="020B0503020204020204" pitchFamily="34" charset="-122"/>
                <a:ea typeface="微软雅黑" panose="020B0503020204020204" pitchFamily="34" charset="-122"/>
              </a:rPr>
              <a:t>的</a:t>
            </a:r>
            <a:r>
              <a:rPr kumimoji="1" lang="en-US" altLang="zh-CN" sz="2000" dirty="0" smtClean="0">
                <a:latin typeface="微软雅黑" panose="020B0503020204020204" pitchFamily="34" charset="-122"/>
                <a:ea typeface="微软雅黑" panose="020B0503020204020204" pitchFamily="34" charset="-122"/>
              </a:rPr>
              <a:t>memory</a:t>
            </a:r>
            <a:r>
              <a:rPr kumimoji="1" lang="zh-CN" altLang="en-US" sz="2000" dirty="0" smtClean="0">
                <a:latin typeface="微软雅黑" panose="020B0503020204020204" pitchFamily="34" charset="-122"/>
                <a:ea typeface="微软雅黑" panose="020B0503020204020204" pitchFamily="34" charset="-122"/>
              </a:rPr>
              <a:t>作为</a:t>
            </a:r>
            <a:r>
              <a:rPr kumimoji="1" lang="en-US" altLang="zh-CN" sz="2000" dirty="0" smtClean="0">
                <a:latin typeface="微软雅黑" panose="020B0503020204020204" pitchFamily="34" charset="-122"/>
                <a:ea typeface="微软雅黑" panose="020B0503020204020204" pitchFamily="34" charset="-122"/>
              </a:rPr>
              <a:t>buffer memory</a:t>
            </a:r>
            <a:r>
              <a:rPr kumimoji="1" lang="zh-CN" altLang="en-US" sz="2000" dirty="0" smtClean="0">
                <a:latin typeface="微软雅黑" panose="020B0503020204020204" pitchFamily="34" charset="-122"/>
                <a:ea typeface="微软雅黑" panose="020B0503020204020204" pitchFamily="34" charset="-122"/>
              </a:rPr>
              <a:t>对采集到的传感器数据进行缓冲处理。高性能</a:t>
            </a:r>
            <a:r>
              <a:rPr kumimoji="1" lang="en-US" altLang="zh-CN" sz="2000" dirty="0" smtClean="0">
                <a:latin typeface="微软雅黑" panose="020B0503020204020204" pitchFamily="34" charset="-122"/>
                <a:ea typeface="微软雅黑" panose="020B0503020204020204" pitchFamily="34" charset="-122"/>
              </a:rPr>
              <a:t>FRAM</a:t>
            </a:r>
            <a:r>
              <a:rPr kumimoji="1" lang="zh-CN" altLang="en-US" sz="2000" dirty="0" smtClean="0">
                <a:latin typeface="微软雅黑" panose="020B0503020204020204" pitchFamily="34" charset="-122"/>
                <a:ea typeface="微软雅黑" panose="020B0503020204020204" pitchFamily="34" charset="-122"/>
              </a:rPr>
              <a:t>是理想的存储选择。</a:t>
            </a:r>
            <a:endParaRPr kumimoji="1" lang="ja-JP" altLang="en-US" sz="2000" dirty="0">
              <a:solidFill>
                <a:schemeClr val="tx1"/>
              </a:solidFill>
              <a:latin typeface="微软雅黑" panose="020B0503020204020204" pitchFamily="34" charset="-122"/>
              <a:ea typeface="微软雅黑" panose="020B0503020204020204" pitchFamily="34" charset="-122"/>
            </a:endParaRPr>
          </a:p>
        </p:txBody>
      </p:sp>
      <p:sp>
        <p:nvSpPr>
          <p:cNvPr id="16" name="フローチャート: 処理 15"/>
          <p:cNvSpPr/>
          <p:nvPr/>
        </p:nvSpPr>
        <p:spPr>
          <a:xfrm>
            <a:off x="5421888" y="1273256"/>
            <a:ext cx="1047337" cy="313421"/>
          </a:xfrm>
          <a:prstGeom prst="flowChartProcess">
            <a:avLst/>
          </a:prstGeom>
          <a:solidFill>
            <a:schemeClr val="accent2">
              <a:lumMod val="60000"/>
              <a:lumOff val="40000"/>
              <a:alpha val="50000"/>
            </a:schemeClr>
          </a:solidFill>
        </p:spPr>
        <p:txBody>
          <a:bodyPr wrap="square" lIns="36000" tIns="18000" rIns="36000" bIns="18000" rtlCol="0" anchor="ctr">
            <a:noAutofit/>
          </a:bodyPr>
          <a:lstStyle/>
          <a:p>
            <a:pPr algn="ctr"/>
            <a:r>
              <a:rPr kumimoji="1" lang="en-US" altLang="ja-JP" dirty="0" smtClean="0">
                <a:solidFill>
                  <a:schemeClr val="tx1"/>
                </a:solidFill>
                <a:latin typeface="+mn-lt"/>
                <a:ea typeface="Arial Unicode MS" pitchFamily="50" charset="-128"/>
                <a:cs typeface="Arial Unicode MS" pitchFamily="50" charset="-128"/>
              </a:rPr>
              <a:t>Sensor</a:t>
            </a:r>
            <a:endParaRPr kumimoji="1" lang="ja-JP" altLang="en-US" dirty="0" smtClean="0">
              <a:solidFill>
                <a:schemeClr val="tx1"/>
              </a:solidFill>
              <a:latin typeface="+mn-lt"/>
              <a:ea typeface="Arial Unicode MS" pitchFamily="50" charset="-128"/>
              <a:cs typeface="Arial Unicode MS" pitchFamily="50" charset="-128"/>
            </a:endParaRPr>
          </a:p>
        </p:txBody>
      </p:sp>
      <p:sp>
        <p:nvSpPr>
          <p:cNvPr id="17" name="フローチャート: 処理 16"/>
          <p:cNvSpPr/>
          <p:nvPr/>
        </p:nvSpPr>
        <p:spPr>
          <a:xfrm>
            <a:off x="5421888" y="1670672"/>
            <a:ext cx="1047337" cy="313421"/>
          </a:xfrm>
          <a:prstGeom prst="flowChartProcess">
            <a:avLst/>
          </a:prstGeom>
          <a:solidFill>
            <a:schemeClr val="accent2">
              <a:lumMod val="60000"/>
              <a:lumOff val="40000"/>
              <a:alpha val="50000"/>
            </a:schemeClr>
          </a:solidFill>
        </p:spPr>
        <p:txBody>
          <a:bodyPr wrap="square" lIns="36000" tIns="18000" rIns="36000" bIns="18000" rtlCol="0" anchor="ctr">
            <a:noAutofit/>
          </a:bodyPr>
          <a:lstStyle/>
          <a:p>
            <a:pPr algn="ctr"/>
            <a:r>
              <a:rPr kumimoji="1" lang="en-US" altLang="ja-JP" dirty="0" smtClean="0">
                <a:solidFill>
                  <a:schemeClr val="tx1"/>
                </a:solidFill>
                <a:latin typeface="+mn-lt"/>
                <a:ea typeface="Arial Unicode MS" pitchFamily="50" charset="-128"/>
                <a:cs typeface="Arial Unicode MS" pitchFamily="50" charset="-128"/>
              </a:rPr>
              <a:t>FRAM</a:t>
            </a:r>
            <a:endParaRPr kumimoji="1" lang="ja-JP" altLang="en-US" dirty="0" smtClean="0">
              <a:solidFill>
                <a:schemeClr val="tx1"/>
              </a:solidFill>
              <a:latin typeface="+mn-lt"/>
              <a:ea typeface="Arial Unicode MS" pitchFamily="50" charset="-128"/>
              <a:cs typeface="Arial Unicode MS" pitchFamily="50" charset="-128"/>
            </a:endParaRPr>
          </a:p>
        </p:txBody>
      </p:sp>
      <p:sp>
        <p:nvSpPr>
          <p:cNvPr id="18" name="フローチャート: 処理 17"/>
          <p:cNvSpPr/>
          <p:nvPr/>
        </p:nvSpPr>
        <p:spPr>
          <a:xfrm>
            <a:off x="5421888" y="2073011"/>
            <a:ext cx="1047337" cy="313421"/>
          </a:xfrm>
          <a:prstGeom prst="flowChartProcess">
            <a:avLst/>
          </a:prstGeom>
          <a:solidFill>
            <a:schemeClr val="accent2">
              <a:lumMod val="60000"/>
              <a:lumOff val="40000"/>
              <a:alpha val="50000"/>
            </a:schemeClr>
          </a:solidFill>
        </p:spPr>
        <p:txBody>
          <a:bodyPr wrap="square" lIns="36000" tIns="18000" rIns="36000" bIns="18000" rtlCol="0" anchor="ctr">
            <a:noAutofit/>
          </a:bodyPr>
          <a:lstStyle/>
          <a:p>
            <a:pPr algn="ctr"/>
            <a:r>
              <a:rPr kumimoji="1" lang="en-US" altLang="ja-JP" sz="1400" dirty="0" smtClean="0">
                <a:solidFill>
                  <a:schemeClr val="tx1"/>
                </a:solidFill>
                <a:latin typeface="+mn-lt"/>
                <a:ea typeface="Arial Unicode MS" pitchFamily="50" charset="-128"/>
                <a:cs typeface="Arial Unicode MS" pitchFamily="50" charset="-128"/>
              </a:rPr>
              <a:t>Transmitter</a:t>
            </a:r>
            <a:endParaRPr kumimoji="1" lang="ja-JP" altLang="en-US" sz="1400" dirty="0" smtClean="0">
              <a:solidFill>
                <a:schemeClr val="tx1"/>
              </a:solidFill>
              <a:latin typeface="+mn-lt"/>
              <a:ea typeface="Arial Unicode MS" pitchFamily="50" charset="-128"/>
              <a:cs typeface="Arial Unicode MS" pitchFamily="50" charset="-128"/>
            </a:endParaRPr>
          </a:p>
        </p:txBody>
      </p:sp>
      <p:sp>
        <p:nvSpPr>
          <p:cNvPr id="19" name="フローチャート: 処理 18"/>
          <p:cNvSpPr/>
          <p:nvPr/>
        </p:nvSpPr>
        <p:spPr>
          <a:xfrm>
            <a:off x="7112590" y="2073011"/>
            <a:ext cx="1047337" cy="313421"/>
          </a:xfrm>
          <a:prstGeom prst="flowChartProcess">
            <a:avLst/>
          </a:prstGeom>
          <a:solidFill>
            <a:srgbClr val="FFFF00">
              <a:alpha val="50000"/>
            </a:srgbClr>
          </a:solidFill>
          <a:ln>
            <a:solidFill>
              <a:srgbClr val="FFC000"/>
            </a:solidFill>
          </a:ln>
        </p:spPr>
        <p:txBody>
          <a:bodyPr wrap="square" lIns="36000" tIns="18000" rIns="36000" bIns="18000" rtlCol="0" anchor="ctr">
            <a:noAutofit/>
          </a:bodyPr>
          <a:lstStyle/>
          <a:p>
            <a:pPr algn="ctr"/>
            <a:r>
              <a:rPr kumimoji="1" lang="en-US" altLang="ja-JP" sz="1600" dirty="0" smtClean="0">
                <a:solidFill>
                  <a:schemeClr val="tx1"/>
                </a:solidFill>
                <a:latin typeface="+mn-lt"/>
                <a:ea typeface="Arial Unicode MS" pitchFamily="50" charset="-128"/>
                <a:cs typeface="Arial Unicode MS" pitchFamily="50" charset="-128"/>
              </a:rPr>
              <a:t>Receiver</a:t>
            </a:r>
            <a:endParaRPr kumimoji="1" lang="ja-JP" altLang="en-US" sz="1600" dirty="0" smtClean="0">
              <a:solidFill>
                <a:schemeClr val="tx1"/>
              </a:solidFill>
              <a:latin typeface="+mn-lt"/>
              <a:ea typeface="Arial Unicode MS" pitchFamily="50" charset="-128"/>
              <a:cs typeface="Arial Unicode MS" pitchFamily="50" charset="-128"/>
            </a:endParaRPr>
          </a:p>
        </p:txBody>
      </p:sp>
      <p:sp>
        <p:nvSpPr>
          <p:cNvPr id="20" name="フローチャート: 処理 19"/>
          <p:cNvSpPr/>
          <p:nvPr/>
        </p:nvSpPr>
        <p:spPr>
          <a:xfrm>
            <a:off x="7112590" y="1670672"/>
            <a:ext cx="1047337" cy="313421"/>
          </a:xfrm>
          <a:prstGeom prst="flowChartProcess">
            <a:avLst/>
          </a:prstGeom>
          <a:solidFill>
            <a:srgbClr val="FFFF00">
              <a:alpha val="50000"/>
            </a:srgbClr>
          </a:solidFill>
          <a:ln>
            <a:solidFill>
              <a:srgbClr val="FFC000"/>
            </a:solidFill>
          </a:ln>
        </p:spPr>
        <p:txBody>
          <a:bodyPr wrap="square" lIns="36000" tIns="18000" rIns="36000" bIns="18000" rtlCol="0" anchor="ctr">
            <a:noAutofit/>
          </a:bodyPr>
          <a:lstStyle/>
          <a:p>
            <a:pPr algn="ctr"/>
            <a:r>
              <a:rPr kumimoji="1" lang="en-US" altLang="ja-JP" dirty="0" smtClean="0">
                <a:solidFill>
                  <a:schemeClr val="tx1"/>
                </a:solidFill>
                <a:latin typeface="+mn-lt"/>
                <a:ea typeface="Arial Unicode MS" pitchFamily="50" charset="-128"/>
                <a:cs typeface="Arial Unicode MS" pitchFamily="50" charset="-128"/>
              </a:rPr>
              <a:t>NAND</a:t>
            </a:r>
            <a:endParaRPr kumimoji="1" lang="ja-JP" altLang="en-US" dirty="0" smtClean="0">
              <a:solidFill>
                <a:schemeClr val="tx1"/>
              </a:solidFill>
              <a:latin typeface="+mn-lt"/>
              <a:ea typeface="Arial Unicode MS" pitchFamily="50" charset="-128"/>
              <a:cs typeface="Arial Unicode MS" pitchFamily="50" charset="-128"/>
            </a:endParaRPr>
          </a:p>
        </p:txBody>
      </p:sp>
      <p:sp>
        <p:nvSpPr>
          <p:cNvPr id="21" name="フローチャート: 処理 20"/>
          <p:cNvSpPr/>
          <p:nvPr/>
        </p:nvSpPr>
        <p:spPr>
          <a:xfrm>
            <a:off x="7112590" y="1265387"/>
            <a:ext cx="1047337" cy="313421"/>
          </a:xfrm>
          <a:prstGeom prst="flowChartProcess">
            <a:avLst/>
          </a:prstGeom>
          <a:solidFill>
            <a:srgbClr val="FFFF00">
              <a:alpha val="50000"/>
            </a:srgbClr>
          </a:solidFill>
          <a:ln>
            <a:solidFill>
              <a:srgbClr val="FFC000"/>
            </a:solidFill>
          </a:ln>
        </p:spPr>
        <p:txBody>
          <a:bodyPr wrap="square" lIns="36000" tIns="18000" rIns="36000" bIns="18000" rtlCol="0" anchor="ctr">
            <a:noAutofit/>
          </a:bodyPr>
          <a:lstStyle/>
          <a:p>
            <a:pPr algn="ctr"/>
            <a:r>
              <a:rPr kumimoji="1" lang="en-US" altLang="ja-JP" dirty="0" err="1" smtClean="0">
                <a:solidFill>
                  <a:schemeClr val="tx1"/>
                </a:solidFill>
                <a:latin typeface="+mn-lt"/>
                <a:ea typeface="Arial Unicode MS" pitchFamily="50" charset="-128"/>
                <a:cs typeface="Arial Unicode MS" pitchFamily="50" charset="-128"/>
              </a:rPr>
              <a:t>SoC</a:t>
            </a:r>
            <a:endParaRPr kumimoji="1" lang="ja-JP" altLang="en-US" dirty="0" smtClean="0">
              <a:solidFill>
                <a:schemeClr val="tx1"/>
              </a:solidFill>
              <a:latin typeface="+mn-lt"/>
              <a:ea typeface="Arial Unicode MS" pitchFamily="50" charset="-128"/>
              <a:cs typeface="Arial Unicode MS" pitchFamily="50" charset="-128"/>
            </a:endParaRPr>
          </a:p>
        </p:txBody>
      </p:sp>
      <p:cxnSp>
        <p:nvCxnSpPr>
          <p:cNvPr id="23" name="直線コネクタ 22"/>
          <p:cNvCxnSpPr>
            <a:stCxn id="16" idx="2"/>
            <a:endCxn id="17" idx="0"/>
          </p:cNvCxnSpPr>
          <p:nvPr/>
        </p:nvCxnSpPr>
        <p:spPr bwMode="auto">
          <a:xfrm>
            <a:off x="5945555" y="1586677"/>
            <a:ext cx="0" cy="83996"/>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25" name="直線コネクタ 24"/>
          <p:cNvCxnSpPr>
            <a:stCxn id="17" idx="2"/>
            <a:endCxn id="18" idx="0"/>
          </p:cNvCxnSpPr>
          <p:nvPr/>
        </p:nvCxnSpPr>
        <p:spPr bwMode="auto">
          <a:xfrm flipH="1">
            <a:off x="5945556" y="1984092"/>
            <a:ext cx="1" cy="88918"/>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27" name="直線コネクタ 26"/>
          <p:cNvCxnSpPr>
            <a:stCxn id="21" idx="2"/>
            <a:endCxn id="20" idx="0"/>
          </p:cNvCxnSpPr>
          <p:nvPr/>
        </p:nvCxnSpPr>
        <p:spPr bwMode="auto">
          <a:xfrm>
            <a:off x="7636258" y="1578808"/>
            <a:ext cx="1" cy="91865"/>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29" name="直線コネクタ 28"/>
          <p:cNvCxnSpPr>
            <a:stCxn id="20" idx="2"/>
            <a:endCxn id="19" idx="0"/>
          </p:cNvCxnSpPr>
          <p:nvPr/>
        </p:nvCxnSpPr>
        <p:spPr bwMode="auto">
          <a:xfrm>
            <a:off x="7636259" y="1984092"/>
            <a:ext cx="0" cy="88918"/>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31" name="フローチャート: 処理 30"/>
          <p:cNvSpPr/>
          <p:nvPr/>
        </p:nvSpPr>
        <p:spPr>
          <a:xfrm>
            <a:off x="6948264" y="1196346"/>
            <a:ext cx="1368152" cy="1260571"/>
          </a:xfrm>
          <a:prstGeom prst="flowChartProcess">
            <a:avLst/>
          </a:prstGeom>
          <a:noFill/>
          <a:ln w="19050">
            <a:solidFill>
              <a:schemeClr val="tx1"/>
            </a:solidFill>
          </a:ln>
        </p:spPr>
        <p:txBody>
          <a:bodyPr wrap="square" lIns="36000" tIns="18000" rIns="36000" bIns="18000" rtlCol="0" anchor="t">
            <a:noAutofit/>
          </a:bodyPr>
          <a:lstStyle/>
          <a:p>
            <a:pPr algn="ctr"/>
            <a:endParaRPr kumimoji="1" lang="ja-JP" altLang="en-US" sz="2400" b="1" dirty="0" smtClean="0">
              <a:solidFill>
                <a:schemeClr val="tx1"/>
              </a:solidFill>
              <a:latin typeface="+mn-lt"/>
              <a:ea typeface="Arial Unicode MS" pitchFamily="50" charset="-128"/>
              <a:cs typeface="Arial Unicode MS" pitchFamily="50" charset="-128"/>
            </a:endParaRPr>
          </a:p>
        </p:txBody>
      </p:sp>
      <p:sp>
        <p:nvSpPr>
          <p:cNvPr id="32" name="テキスト ボックス 31"/>
          <p:cNvSpPr txBox="1"/>
          <p:nvPr/>
        </p:nvSpPr>
        <p:spPr>
          <a:xfrm>
            <a:off x="6804251" y="867511"/>
            <a:ext cx="1639261" cy="400110"/>
          </a:xfrm>
          <a:prstGeom prst="rect">
            <a:avLst/>
          </a:prstGeom>
          <a:solidFill>
            <a:schemeClr val="bg1"/>
          </a:solidFill>
        </p:spPr>
        <p:txBody>
          <a:bodyPr wrap="square" rtlCol="0">
            <a:spAutoFit/>
          </a:bodyPr>
          <a:lstStyle/>
          <a:p>
            <a:pPr algn="ctr"/>
            <a:r>
              <a:rPr kumimoji="1" lang="en-US" altLang="ja-JP" sz="2000" dirty="0" smtClean="0"/>
              <a:t>Central unit</a:t>
            </a:r>
            <a:endParaRPr kumimoji="1" lang="ja-JP" altLang="en-US" sz="2000" dirty="0"/>
          </a:p>
        </p:txBody>
      </p:sp>
      <p:sp>
        <p:nvSpPr>
          <p:cNvPr id="30" name="右矢印 29"/>
          <p:cNvSpPr/>
          <p:nvPr/>
        </p:nvSpPr>
        <p:spPr>
          <a:xfrm>
            <a:off x="6469225" y="2193014"/>
            <a:ext cx="643367" cy="126958"/>
          </a:xfrm>
          <a:prstGeom prst="rightArrow">
            <a:avLst/>
          </a:prstGeom>
          <a:solidFill>
            <a:srgbClr val="92D050">
              <a:alpha val="50000"/>
            </a:srgbClr>
          </a:solidFill>
          <a:ln>
            <a:solidFill>
              <a:schemeClr val="tx1"/>
            </a:solidFill>
          </a:ln>
        </p:spPr>
        <p:txBody>
          <a:bodyPr wrap="square" lIns="36000" tIns="18000" rIns="36000" bIns="18000" rtlCol="0" anchor="t">
            <a:noAutofit/>
          </a:bodyPr>
          <a:lstStyle/>
          <a:p>
            <a:pPr algn="ctr"/>
            <a:endParaRPr kumimoji="1" lang="ja-JP" altLang="en-US" sz="2400" b="1" dirty="0" smtClean="0">
              <a:solidFill>
                <a:schemeClr val="tx1"/>
              </a:solidFill>
              <a:latin typeface="+mn-lt"/>
              <a:ea typeface="Arial Unicode MS" pitchFamily="50" charset="-128"/>
              <a:cs typeface="Arial Unicode MS" pitchFamily="50" charset="-128"/>
            </a:endParaRPr>
          </a:p>
        </p:txBody>
      </p:sp>
      <p:sp>
        <p:nvSpPr>
          <p:cNvPr id="33" name="テキスト ボックス 32"/>
          <p:cNvSpPr txBox="1"/>
          <p:nvPr/>
        </p:nvSpPr>
        <p:spPr>
          <a:xfrm>
            <a:off x="5076059" y="852979"/>
            <a:ext cx="1570833" cy="400110"/>
          </a:xfrm>
          <a:prstGeom prst="rect">
            <a:avLst/>
          </a:prstGeom>
          <a:solidFill>
            <a:schemeClr val="bg1"/>
          </a:solidFill>
        </p:spPr>
        <p:txBody>
          <a:bodyPr wrap="square" rtlCol="0">
            <a:spAutoFit/>
          </a:bodyPr>
          <a:lstStyle/>
          <a:p>
            <a:pPr algn="ctr"/>
            <a:r>
              <a:rPr kumimoji="1" lang="en-US" altLang="ja-JP" sz="2000" dirty="0" smtClean="0"/>
              <a:t>Sensor unit</a:t>
            </a:r>
            <a:endParaRPr kumimoji="1" lang="ja-JP" altLang="en-US" sz="2000" dirty="0"/>
          </a:p>
        </p:txBody>
      </p:sp>
      <p:sp>
        <p:nvSpPr>
          <p:cNvPr id="4" name="Footer Placeholder 3"/>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5" name="Slide Number Placeholder 4"/>
          <p:cNvSpPr>
            <a:spLocks noGrp="1"/>
          </p:cNvSpPr>
          <p:nvPr>
            <p:ph type="sldNum" sz="quarter" idx="11"/>
          </p:nvPr>
        </p:nvSpPr>
        <p:spPr/>
        <p:txBody>
          <a:bodyPr/>
          <a:lstStyle/>
          <a:p>
            <a:fld id="{F2D920BD-DB3E-494D-830B-EFB4449FB4A4}" type="slidenum">
              <a:rPr lang="ja-JP" altLang="de-DE" smtClean="0">
                <a:solidFill>
                  <a:srgbClr val="000000"/>
                </a:solidFill>
              </a:rPr>
              <a:pPr/>
              <a:t>23</a:t>
            </a:fld>
            <a:endParaRPr lang="de-DE" altLang="ja-JP">
              <a:solidFill>
                <a:srgbClr val="000000"/>
              </a:solidFill>
            </a:endParaRPr>
          </a:p>
        </p:txBody>
      </p:sp>
    </p:spTree>
    <p:extLst>
      <p:ext uri="{BB962C8B-B14F-4D97-AF65-F5344CB8AC3E}">
        <p14:creationId xmlns:p14="http://schemas.microsoft.com/office/powerpoint/2010/main" val="2585881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ッター プレースホルダー 4"/>
          <p:cNvSpPr>
            <a:spLocks noGrp="1"/>
          </p:cNvSpPr>
          <p:nvPr>
            <p:ph type="ftr" sz="quarter" idx="11"/>
          </p:nvPr>
        </p:nvSpPr>
        <p:spPr>
          <a:xfrm>
            <a:off x="5085782" y="4958824"/>
            <a:ext cx="4022725" cy="151209"/>
          </a:xfrm>
        </p:spPr>
        <p:txBody>
          <a:bodyPr/>
          <a:lstStyle/>
          <a:p>
            <a:pPr>
              <a:defRPr/>
            </a:pPr>
            <a:r>
              <a:rPr lang="en-US" altLang="ja-JP" smtClean="0"/>
              <a:t>Copyright 2019 FUJITSU SEMICONDUCTOR LIMITED</a:t>
            </a:r>
            <a:endParaRPr lang="de-DE" altLang="ja-JP" dirty="0"/>
          </a:p>
        </p:txBody>
      </p:sp>
      <p:sp>
        <p:nvSpPr>
          <p:cNvPr id="8" name="タイトル 1"/>
          <p:cNvSpPr>
            <a:spLocks noGrp="1"/>
          </p:cNvSpPr>
          <p:nvPr>
            <p:ph type="title"/>
          </p:nvPr>
        </p:nvSpPr>
        <p:spPr>
          <a:xfrm>
            <a:off x="169863" y="-1191"/>
            <a:ext cx="8532812" cy="520304"/>
          </a:xfrm>
        </p:spPr>
        <p:txBody>
          <a:bodyPr/>
          <a:lstStyle/>
          <a:p>
            <a:r>
              <a:rPr lang="en-US" altLang="zh-CN" b="1" dirty="0" smtClean="0">
                <a:latin typeface="宋体" pitchFamily="2" charset="-122"/>
                <a:ea typeface="宋体" pitchFamily="2" charset="-122"/>
                <a:cs typeface="Meiryo UI" pitchFamily="50" charset="-128"/>
              </a:rPr>
              <a:t>FRAM</a:t>
            </a:r>
            <a:r>
              <a:rPr lang="zh-CN" altLang="en-US" b="1" dirty="0" smtClean="0">
                <a:latin typeface="宋体" pitchFamily="2" charset="-122"/>
                <a:ea typeface="宋体" pitchFamily="2" charset="-122"/>
                <a:cs typeface="Meiryo UI" pitchFamily="50" charset="-128"/>
              </a:rPr>
              <a:t>在汽车智慧气囊中的应用</a:t>
            </a:r>
            <a:endParaRPr lang="ja-JP" altLang="en-US" b="1" dirty="0" smtClean="0">
              <a:latin typeface="宋体" pitchFamily="2" charset="-122"/>
              <a:ea typeface="宋体" pitchFamily="2" charset="-122"/>
              <a:cs typeface="Meiryo UI" pitchFamily="50" charset="-128"/>
            </a:endParaRPr>
          </a:p>
        </p:txBody>
      </p:sp>
      <p:sp>
        <p:nvSpPr>
          <p:cNvPr id="12" name="コンテンツ プレースホルダー 2"/>
          <p:cNvSpPr txBox="1">
            <a:spLocks/>
          </p:cNvSpPr>
          <p:nvPr/>
        </p:nvSpPr>
        <p:spPr>
          <a:xfrm>
            <a:off x="168275" y="544117"/>
            <a:ext cx="8975725" cy="2027635"/>
          </a:xfrm>
          <a:prstGeom prst="rect">
            <a:avLst/>
          </a:prstGeom>
        </p:spPr>
        <p:txBody>
          <a:bodyPr/>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ＭＳ Ｐゴシック" pitchFamily="50" charset="-128"/>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ＭＳ Ｐゴシック" pitchFamily="50" charset="-128"/>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ＭＳ Ｐゴシック" pitchFamily="50" charset="-128"/>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ＭＳ Ｐゴシック" pitchFamily="50" charset="-128"/>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ＭＳ Ｐゴシック" pitchFamily="50" charset="-128"/>
              </a:defRPr>
            </a:lvl5pPr>
            <a:lvl6pPr marL="2762250" indent="365125" algn="l" defTabSz="457200" rtl="0" fontAlgn="base">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3"/>
              </a:buBlip>
              <a:defRPr kumimoji="1" sz="2000">
                <a:solidFill>
                  <a:srgbClr val="000000"/>
                </a:solidFill>
                <a:latin typeface="+mn-lt"/>
                <a:ea typeface="+mn-ea"/>
                <a:cs typeface="+mn-cs"/>
              </a:defRPr>
            </a:lvl9pPr>
          </a:lstStyle>
          <a:p>
            <a:r>
              <a:rPr lang="en-US" altLang="ja-JP" sz="2000" kern="0" dirty="0" smtClean="0">
                <a:solidFill>
                  <a:schemeClr val="tx1"/>
                </a:solidFill>
                <a:latin typeface="微软雅黑" panose="020B0503020204020204" pitchFamily="34" charset="-122"/>
                <a:ea typeface="微软雅黑" panose="020B0503020204020204" pitchFamily="34" charset="-122"/>
                <a:cs typeface="Meiryo UI" pitchFamily="50" charset="-128"/>
              </a:rPr>
              <a:t>Why FRAM?</a:t>
            </a:r>
            <a:r>
              <a:rPr lang="en-US" altLang="zh-CN" sz="2000" kern="0" dirty="0" smtClean="0">
                <a:solidFill>
                  <a:schemeClr val="tx1"/>
                </a:solidFill>
                <a:latin typeface="微软雅黑" panose="020B0503020204020204" pitchFamily="34" charset="-122"/>
                <a:ea typeface="微软雅黑" panose="020B0503020204020204" pitchFamily="34" charset="-122"/>
                <a:cs typeface="Meiryo UI" pitchFamily="50" charset="-128"/>
              </a:rPr>
              <a:t>-</a:t>
            </a:r>
            <a:r>
              <a:rPr lang="zh-CN" altLang="en-US" sz="2000" kern="0" dirty="0" smtClean="0">
                <a:solidFill>
                  <a:srgbClr val="FF0000"/>
                </a:solidFill>
                <a:latin typeface="微软雅黑" panose="020B0503020204020204" pitchFamily="34" charset="-122"/>
                <a:ea typeface="微软雅黑" panose="020B0503020204020204" pitchFamily="34" charset="-122"/>
                <a:cs typeface="Meiryo UI" pitchFamily="50" charset="-128"/>
              </a:rPr>
              <a:t>高速烧写，低功耗</a:t>
            </a:r>
            <a:r>
              <a:rPr lang="en-US" altLang="zh-CN" sz="2000" kern="0" dirty="0" smtClean="0">
                <a:solidFill>
                  <a:srgbClr val="FF0000"/>
                </a:solidFill>
                <a:latin typeface="微软雅黑" panose="020B0503020204020204" pitchFamily="34" charset="-122"/>
                <a:ea typeface="微软雅黑" panose="020B0503020204020204" pitchFamily="34" charset="-122"/>
                <a:cs typeface="Meiryo UI" pitchFamily="50" charset="-128"/>
              </a:rPr>
              <a:t>,</a:t>
            </a:r>
            <a:r>
              <a:rPr lang="zh-CN" altLang="en-US" sz="2000" kern="0" dirty="0" smtClean="0">
                <a:solidFill>
                  <a:srgbClr val="FF0000"/>
                </a:solidFill>
                <a:latin typeface="微软雅黑" panose="020B0503020204020204" pitchFamily="34" charset="-122"/>
                <a:ea typeface="微软雅黑" panose="020B0503020204020204" pitchFamily="34" charset="-122"/>
                <a:cs typeface="Meiryo UI" pitchFamily="50" charset="-128"/>
              </a:rPr>
              <a:t>高读写耐久性</a:t>
            </a:r>
            <a:endParaRPr lang="en-US" altLang="ja-JP" kern="0" dirty="0" smtClean="0">
              <a:solidFill>
                <a:srgbClr val="FF0000"/>
              </a:solidFill>
              <a:latin typeface="微软雅黑" panose="020B0503020204020204" pitchFamily="34" charset="-122"/>
              <a:ea typeface="微软雅黑" panose="020B0503020204020204" pitchFamily="34" charset="-122"/>
              <a:cs typeface="Meiryo UI" pitchFamily="50" charset="-128"/>
            </a:endParaRPr>
          </a:p>
          <a:p>
            <a:pPr marL="681037" lvl="1" indent="-342900">
              <a:buClr>
                <a:srgbClr val="C00000"/>
              </a:buClr>
              <a:buFont typeface="+mj-lt"/>
              <a:buAutoNum type="arabicPeriod"/>
            </a:pPr>
            <a:r>
              <a:rPr lang="zh-CN" altLang="en-US"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监测和记录气囊启动后是否正常工作。</a:t>
            </a:r>
            <a:r>
              <a:rPr lang="en-US" altLang="ja-JP"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 </a:t>
            </a:r>
            <a:r>
              <a:rPr lang="zh-CN" altLang="en-US"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这些记录将作为</a:t>
            </a:r>
            <a:r>
              <a:rPr lang="zh-CN" altLang="en-US" sz="18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法律依据</a:t>
            </a:r>
            <a:r>
              <a:rPr lang="zh-CN" altLang="en-US"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，来处理事故原因和追究法律责任。</a:t>
            </a:r>
            <a:endParaRPr lang="en-US" altLang="ja-JP" sz="1800" kern="0" dirty="0" smtClean="0">
              <a:solidFill>
                <a:schemeClr val="tx1"/>
              </a:solidFill>
              <a:latin typeface="微软雅黑" panose="020B0503020204020204" pitchFamily="34" charset="-122"/>
              <a:ea typeface="微软雅黑" panose="020B0503020204020204" pitchFamily="34" charset="-122"/>
              <a:cs typeface="Meiryo UI" pitchFamily="50" charset="-128"/>
            </a:endParaRPr>
          </a:p>
          <a:p>
            <a:pPr marL="681037" lvl="1" indent="-342900">
              <a:buClr>
                <a:srgbClr val="C00000"/>
              </a:buClr>
              <a:buFont typeface="+mj-lt"/>
              <a:buAutoNum type="arabicPeriod"/>
            </a:pPr>
            <a:r>
              <a:rPr lang="zh-CN" altLang="en-US" sz="1800" b="1" kern="0" dirty="0">
                <a:solidFill>
                  <a:srgbClr val="FF0000"/>
                </a:solidFill>
                <a:latin typeface="微软雅黑" panose="020B0503020204020204" pitchFamily="34" charset="-122"/>
                <a:ea typeface="微软雅黑" panose="020B0503020204020204" pitchFamily="34" charset="-122"/>
                <a:cs typeface="Meiryo UI" pitchFamily="50" charset="-128"/>
              </a:rPr>
              <a:t>实</a:t>
            </a:r>
            <a:r>
              <a:rPr lang="zh-CN" altLang="en-US" sz="18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时监测</a:t>
            </a:r>
            <a:r>
              <a:rPr lang="zh-CN" altLang="en-US"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空座位信息和乘客的体重，以确保气囊的准确和及时启动。</a:t>
            </a:r>
            <a:endParaRPr lang="en-US" altLang="ja-JP" sz="1800" kern="0" dirty="0" smtClean="0">
              <a:solidFill>
                <a:schemeClr val="tx1"/>
              </a:solidFill>
              <a:latin typeface="微软雅黑" panose="020B0503020204020204" pitchFamily="34" charset="-122"/>
              <a:ea typeface="微软雅黑" panose="020B0503020204020204" pitchFamily="34" charset="-122"/>
              <a:cs typeface="Meiryo UI" pitchFamily="50" charset="-128"/>
            </a:endParaRPr>
          </a:p>
          <a:p>
            <a:pPr marL="681037" lvl="1" indent="-342900">
              <a:buClr>
                <a:srgbClr val="C00000"/>
              </a:buClr>
              <a:buFont typeface="+mj-lt"/>
              <a:buAutoNum type="arabicPeriod"/>
            </a:pPr>
            <a:endParaRPr lang="en-US" altLang="ja-JP" sz="1000" kern="0" dirty="0" smtClean="0">
              <a:solidFill>
                <a:schemeClr val="tx1"/>
              </a:solidFill>
              <a:latin typeface="微软雅黑" panose="020B0503020204020204" pitchFamily="34" charset="-122"/>
              <a:ea typeface="微软雅黑" panose="020B0503020204020204" pitchFamily="34" charset="-122"/>
              <a:cs typeface="Meiryo UI" pitchFamily="50" charset="-128"/>
            </a:endParaRPr>
          </a:p>
          <a:p>
            <a:r>
              <a:rPr lang="en-US" altLang="ja-JP"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Block diagram</a:t>
            </a:r>
            <a:endParaRPr lang="en-US" altLang="ja-JP" sz="1800" kern="0" dirty="0">
              <a:solidFill>
                <a:schemeClr val="tx1"/>
              </a:solidFill>
              <a:latin typeface="微软雅黑" panose="020B0503020204020204" pitchFamily="34" charset="-122"/>
              <a:ea typeface="微软雅黑" panose="020B0503020204020204" pitchFamily="34" charset="-122"/>
              <a:cs typeface="Meiryo UI" pitchFamily="50" charset="-128"/>
            </a:endParaRPr>
          </a:p>
          <a:p>
            <a:pPr lvl="1"/>
            <a:endParaRPr lang="en-US" altLang="ja-JP" sz="1600" kern="0" dirty="0" smtClean="0">
              <a:solidFill>
                <a:schemeClr val="tx1"/>
              </a:solidFill>
              <a:latin typeface="微软雅黑" panose="020B0503020204020204" pitchFamily="34" charset="-122"/>
              <a:ea typeface="微软雅黑" panose="020B0503020204020204" pitchFamily="34" charset="-122"/>
              <a:cs typeface="Meiryo UI" pitchFamily="50" charset="-128"/>
            </a:endParaRPr>
          </a:p>
        </p:txBody>
      </p:sp>
      <p:pic>
        <p:nvPicPr>
          <p:cNvPr id="9" name="Picture 2"/>
          <p:cNvPicPr>
            <a:picLocks noChangeAspect="1" noChangeArrowheads="1"/>
          </p:cNvPicPr>
          <p:nvPr/>
        </p:nvPicPr>
        <p:blipFill>
          <a:blip r:embed="rId4" cstate="print"/>
          <a:srcRect/>
          <a:stretch>
            <a:fillRect/>
          </a:stretch>
        </p:blipFill>
        <p:spPr bwMode="auto">
          <a:xfrm>
            <a:off x="6444208" y="2481129"/>
            <a:ext cx="2448272" cy="1369373"/>
          </a:xfrm>
          <a:prstGeom prst="rect">
            <a:avLst/>
          </a:prstGeom>
          <a:noFill/>
          <a:ln w="9525">
            <a:noFill/>
            <a:miter lim="800000"/>
            <a:headEnd/>
            <a:tailEnd/>
          </a:ln>
        </p:spPr>
      </p:pic>
      <p:sp>
        <p:nvSpPr>
          <p:cNvPr id="2" name="正方形/長方形 1"/>
          <p:cNvSpPr/>
          <p:nvPr/>
        </p:nvSpPr>
        <p:spPr>
          <a:xfrm>
            <a:off x="3244452" y="2787775"/>
            <a:ext cx="1179779" cy="639698"/>
          </a:xfrm>
          <a:prstGeom prst="rect">
            <a:avLst/>
          </a:prstGeom>
          <a:ln>
            <a:solidFill>
              <a:schemeClr val="tx1"/>
            </a:solidFill>
          </a:ln>
        </p:spPr>
        <p:txBody>
          <a:bodyPr wrap="square" anchor="ctr" anchorCtr="0">
            <a:noAutofit/>
          </a:bodyPr>
          <a:lstStyle/>
          <a:p>
            <a:pPr algn="ctr"/>
            <a:r>
              <a:rPr lang="en-US" altLang="ja-JP" sz="1400" kern="0" dirty="0" smtClean="0">
                <a:solidFill>
                  <a:schemeClr val="tx1"/>
                </a:solidFill>
                <a:latin typeface="Meiryo UI" pitchFamily="50" charset="-128"/>
                <a:ea typeface="Meiryo UI" pitchFamily="50" charset="-128"/>
                <a:cs typeface="Meiryo UI" pitchFamily="50" charset="-128"/>
              </a:rPr>
              <a:t>MCU</a:t>
            </a:r>
            <a:endParaRPr lang="ja-JP" altLang="en-US" sz="1400" dirty="0"/>
          </a:p>
        </p:txBody>
      </p:sp>
      <p:sp>
        <p:nvSpPr>
          <p:cNvPr id="10" name="正方形/長方形 9"/>
          <p:cNvSpPr/>
          <p:nvPr/>
        </p:nvSpPr>
        <p:spPr>
          <a:xfrm>
            <a:off x="3244452" y="2301721"/>
            <a:ext cx="1179779" cy="230833"/>
          </a:xfrm>
          <a:prstGeom prst="rect">
            <a:avLst/>
          </a:prstGeom>
          <a:solidFill>
            <a:srgbClr val="00B0F0"/>
          </a:solidFill>
          <a:ln>
            <a:solidFill>
              <a:schemeClr val="tx1"/>
            </a:solidFill>
          </a:ln>
        </p:spPr>
        <p:txBody>
          <a:bodyPr wrap="square" anchor="ctr" anchorCtr="0">
            <a:noAutofit/>
          </a:bodyPr>
          <a:lstStyle/>
          <a:p>
            <a:pPr algn="ctr"/>
            <a:r>
              <a:rPr lang="en-US" altLang="ja-JP" sz="1400" b="1" kern="0" dirty="0">
                <a:solidFill>
                  <a:schemeClr val="tx1"/>
                </a:solidFill>
                <a:latin typeface="Meiryo UI" pitchFamily="50" charset="-128"/>
                <a:ea typeface="Meiryo UI" pitchFamily="50" charset="-128"/>
                <a:cs typeface="Meiryo UI" pitchFamily="50" charset="-128"/>
              </a:rPr>
              <a:t>FRAM</a:t>
            </a:r>
            <a:endParaRPr lang="ja-JP" altLang="en-US" sz="1400" b="1" kern="0" dirty="0">
              <a:solidFill>
                <a:schemeClr val="tx1"/>
              </a:solidFill>
              <a:latin typeface="Meiryo UI" pitchFamily="50" charset="-128"/>
              <a:ea typeface="Meiryo UI" pitchFamily="50" charset="-128"/>
              <a:cs typeface="Meiryo UI" pitchFamily="50" charset="-128"/>
            </a:endParaRPr>
          </a:p>
        </p:txBody>
      </p:sp>
      <p:sp>
        <p:nvSpPr>
          <p:cNvPr id="13" name="正方形/長方形 12"/>
          <p:cNvSpPr/>
          <p:nvPr/>
        </p:nvSpPr>
        <p:spPr>
          <a:xfrm>
            <a:off x="2627787" y="3651871"/>
            <a:ext cx="2520279" cy="271879"/>
          </a:xfrm>
          <a:prstGeom prst="rect">
            <a:avLst/>
          </a:prstGeom>
          <a:ln>
            <a:solidFill>
              <a:schemeClr val="tx1"/>
            </a:solidFill>
          </a:ln>
        </p:spPr>
        <p:txBody>
          <a:bodyPr wrap="square" anchor="ctr" anchorCtr="0">
            <a:noAutofit/>
          </a:bodyPr>
          <a:lstStyle/>
          <a:p>
            <a:pPr algn="ctr"/>
            <a:r>
              <a:rPr lang="en-US" altLang="ja-JP" sz="1400" kern="0" dirty="0">
                <a:solidFill>
                  <a:schemeClr val="tx1"/>
                </a:solidFill>
                <a:latin typeface="Meiryo UI" pitchFamily="50" charset="-128"/>
                <a:ea typeface="Meiryo UI" pitchFamily="50" charset="-128"/>
                <a:cs typeface="Meiryo UI" pitchFamily="50" charset="-128"/>
              </a:rPr>
              <a:t>Engine / Transmission</a:t>
            </a:r>
            <a:endParaRPr lang="ja-JP" altLang="en-US" sz="1400" kern="0" dirty="0">
              <a:solidFill>
                <a:schemeClr val="tx1"/>
              </a:solidFill>
              <a:latin typeface="Meiryo UI" pitchFamily="50" charset="-128"/>
              <a:ea typeface="Meiryo UI" pitchFamily="50" charset="-128"/>
              <a:cs typeface="Meiryo UI" pitchFamily="50" charset="-128"/>
            </a:endParaRPr>
          </a:p>
        </p:txBody>
      </p:sp>
      <p:sp>
        <p:nvSpPr>
          <p:cNvPr id="14" name="正方形/長方形 13"/>
          <p:cNvSpPr/>
          <p:nvPr/>
        </p:nvSpPr>
        <p:spPr>
          <a:xfrm>
            <a:off x="827585" y="2711893"/>
            <a:ext cx="1982774" cy="954107"/>
          </a:xfrm>
          <a:prstGeom prst="rect">
            <a:avLst/>
          </a:prstGeom>
        </p:spPr>
        <p:txBody>
          <a:bodyPr wrap="square">
            <a:spAutoFit/>
          </a:bodyPr>
          <a:lstStyle/>
          <a:p>
            <a:r>
              <a:rPr lang="en-US" altLang="ja-JP" sz="1400" kern="0" dirty="0" smtClean="0">
                <a:solidFill>
                  <a:schemeClr val="tx1"/>
                </a:solidFill>
                <a:latin typeface="Meiryo UI" pitchFamily="50" charset="-128"/>
                <a:ea typeface="Meiryo UI" pitchFamily="50" charset="-128"/>
                <a:cs typeface="Meiryo UI" pitchFamily="50" charset="-128"/>
              </a:rPr>
              <a:t>Seat Position Sensor</a:t>
            </a:r>
          </a:p>
          <a:p>
            <a:r>
              <a:rPr lang="en-US" altLang="ja-JP" sz="1400" kern="0" dirty="0" smtClean="0">
                <a:solidFill>
                  <a:schemeClr val="tx1"/>
                </a:solidFill>
                <a:latin typeface="Meiryo UI" pitchFamily="50" charset="-128"/>
                <a:ea typeface="Meiryo UI" pitchFamily="50" charset="-128"/>
                <a:cs typeface="Meiryo UI" pitchFamily="50" charset="-128"/>
              </a:rPr>
              <a:t>Weight Sensor</a:t>
            </a:r>
          </a:p>
          <a:p>
            <a:r>
              <a:rPr lang="en-US" altLang="ja-JP" sz="1400" kern="0" dirty="0" smtClean="0">
                <a:solidFill>
                  <a:schemeClr val="tx1"/>
                </a:solidFill>
                <a:latin typeface="Meiryo UI" pitchFamily="50" charset="-128"/>
                <a:ea typeface="Meiryo UI" pitchFamily="50" charset="-128"/>
                <a:cs typeface="Meiryo UI" pitchFamily="50" charset="-128"/>
              </a:rPr>
              <a:t>Occupant Detection</a:t>
            </a:r>
          </a:p>
          <a:p>
            <a:r>
              <a:rPr lang="en-US" altLang="ja-JP" sz="1400" kern="0" dirty="0" smtClean="0">
                <a:solidFill>
                  <a:schemeClr val="tx1"/>
                </a:solidFill>
                <a:latin typeface="Meiryo UI" pitchFamily="50" charset="-128"/>
                <a:ea typeface="Meiryo UI" pitchFamily="50" charset="-128"/>
                <a:cs typeface="Meiryo UI" pitchFamily="50" charset="-128"/>
              </a:rPr>
              <a:t>Impact Sensor</a:t>
            </a:r>
            <a:endParaRPr lang="ja-JP" altLang="en-US" sz="1400" dirty="0"/>
          </a:p>
        </p:txBody>
      </p:sp>
      <p:sp>
        <p:nvSpPr>
          <p:cNvPr id="3" name="正方形/長方形 2"/>
          <p:cNvSpPr/>
          <p:nvPr/>
        </p:nvSpPr>
        <p:spPr>
          <a:xfrm>
            <a:off x="107504" y="4011911"/>
            <a:ext cx="8724205" cy="954107"/>
          </a:xfrm>
          <a:prstGeom prst="rect">
            <a:avLst/>
          </a:prstGeom>
        </p:spPr>
        <p:txBody>
          <a:bodyPr wrap="square">
            <a:spAutoFit/>
          </a:bodyPr>
          <a:lstStyle/>
          <a:p>
            <a:pPr marL="342900" indent="-342900" algn="l">
              <a:buClr>
                <a:srgbClr val="C00000"/>
              </a:buClr>
              <a:buFont typeface="Wingdings" panose="05000000000000000000" pitchFamily="2" charset="2"/>
              <a:buChar char="n"/>
            </a:pPr>
            <a:r>
              <a:rPr lang="en-US" altLang="ja-JP" sz="2000" kern="0" dirty="0" smtClean="0">
                <a:solidFill>
                  <a:schemeClr val="tx1"/>
                </a:solidFill>
                <a:latin typeface="微软雅黑" panose="020B0503020204020204" pitchFamily="34" charset="-122"/>
                <a:ea typeface="微软雅黑" panose="020B0503020204020204" pitchFamily="34" charset="-122"/>
                <a:cs typeface="Meiryo UI" pitchFamily="50" charset="-128"/>
              </a:rPr>
              <a:t>Business information</a:t>
            </a:r>
          </a:p>
          <a:p>
            <a:pPr marL="800100" lvl="1" indent="-342900" algn="l">
              <a:buClr>
                <a:schemeClr val="bg1">
                  <a:lumMod val="65000"/>
                </a:schemeClr>
              </a:buClr>
              <a:buFont typeface="Wingdings" panose="05000000000000000000" pitchFamily="2" charset="2"/>
              <a:buChar char="n"/>
            </a:pPr>
            <a:r>
              <a:rPr lang="zh-CN" altLang="en-US" kern="0" dirty="0" smtClean="0">
                <a:solidFill>
                  <a:schemeClr val="tx1"/>
                </a:solidFill>
                <a:latin typeface="微软雅黑" panose="020B0503020204020204" pitchFamily="34" charset="-122"/>
                <a:ea typeface="微软雅黑" panose="020B0503020204020204" pitchFamily="34" charset="-122"/>
                <a:cs typeface="Meiryo UI" pitchFamily="50" charset="-128"/>
              </a:rPr>
              <a:t>德国汽车电子</a:t>
            </a:r>
            <a:r>
              <a:rPr lang="en-US" altLang="zh-CN" kern="0" dirty="0" smtClean="0">
                <a:solidFill>
                  <a:schemeClr val="tx1"/>
                </a:solidFill>
                <a:latin typeface="微软雅黑" panose="020B0503020204020204" pitchFamily="34" charset="-122"/>
                <a:ea typeface="微软雅黑" panose="020B0503020204020204" pitchFamily="34" charset="-122"/>
                <a:cs typeface="Meiryo UI" pitchFamily="50" charset="-128"/>
              </a:rPr>
              <a:t>Tier1</a:t>
            </a:r>
            <a:r>
              <a:rPr lang="zh-CN" altLang="en-US" kern="0" dirty="0" smtClean="0">
                <a:solidFill>
                  <a:schemeClr val="tx1"/>
                </a:solidFill>
                <a:latin typeface="微软雅黑" panose="020B0503020204020204" pitchFamily="34" charset="-122"/>
                <a:ea typeface="微软雅黑" panose="020B0503020204020204" pitchFamily="34" charset="-122"/>
                <a:cs typeface="Meiryo UI" pitchFamily="50" charset="-128"/>
              </a:rPr>
              <a:t>的智慧气囊采用</a:t>
            </a:r>
            <a:r>
              <a:rPr lang="en-US" altLang="ja-JP" kern="0" dirty="0" smtClean="0">
                <a:solidFill>
                  <a:schemeClr val="tx1"/>
                </a:solidFill>
                <a:latin typeface="微软雅黑" panose="020B0503020204020204" pitchFamily="34" charset="-122"/>
                <a:ea typeface="微软雅黑" panose="020B0503020204020204" pitchFamily="34" charset="-122"/>
                <a:cs typeface="Meiryo UI" pitchFamily="50" charset="-128"/>
              </a:rPr>
              <a:t>FRAM.</a:t>
            </a:r>
          </a:p>
          <a:p>
            <a:pPr marL="800100" lvl="1" indent="-342900" algn="l">
              <a:buClr>
                <a:schemeClr val="bg1">
                  <a:lumMod val="65000"/>
                </a:schemeClr>
              </a:buClr>
              <a:buFont typeface="Wingdings" panose="05000000000000000000" pitchFamily="2" charset="2"/>
              <a:buChar char="n"/>
            </a:pPr>
            <a:r>
              <a:rPr lang="zh-CN" altLang="en-US" kern="0" dirty="0" smtClean="0">
                <a:solidFill>
                  <a:schemeClr val="tx1"/>
                </a:solidFill>
                <a:latin typeface="微软雅黑" panose="020B0503020204020204" pitchFamily="34" charset="-122"/>
                <a:ea typeface="微软雅黑" panose="020B0503020204020204" pitchFamily="34" charset="-122"/>
                <a:cs typeface="Meiryo UI" pitchFamily="50" charset="-128"/>
              </a:rPr>
              <a:t>中国的客户也在使用富士通</a:t>
            </a:r>
            <a:r>
              <a:rPr lang="en-US" altLang="zh-CN" kern="0" dirty="0" smtClean="0">
                <a:solidFill>
                  <a:schemeClr val="tx1"/>
                </a:solidFill>
                <a:latin typeface="微软雅黑" panose="020B0503020204020204" pitchFamily="34" charset="-122"/>
                <a:ea typeface="微软雅黑" panose="020B0503020204020204" pitchFamily="34" charset="-122"/>
                <a:cs typeface="Meiryo UI" pitchFamily="50" charset="-128"/>
              </a:rPr>
              <a:t>FRAM(</a:t>
            </a:r>
            <a:r>
              <a:rPr lang="en-US" altLang="ja-JP" kern="0" dirty="0" smtClean="0">
                <a:solidFill>
                  <a:schemeClr val="tx1"/>
                </a:solidFill>
                <a:latin typeface="微软雅黑" panose="020B0503020204020204" pitchFamily="34" charset="-122"/>
                <a:ea typeface="微软雅黑" panose="020B0503020204020204" pitchFamily="34" charset="-122"/>
                <a:cs typeface="Meiryo UI" pitchFamily="50" charset="-128"/>
              </a:rPr>
              <a:t>16Kbit I2C,16Kbit SPI).</a:t>
            </a:r>
            <a:endParaRPr lang="en-US" altLang="ja-JP" kern="0" dirty="0">
              <a:solidFill>
                <a:schemeClr val="tx1"/>
              </a:solidFill>
              <a:latin typeface="微软雅黑" panose="020B0503020204020204" pitchFamily="34" charset="-122"/>
              <a:ea typeface="微软雅黑" panose="020B0503020204020204" pitchFamily="34" charset="-122"/>
              <a:cs typeface="Meiryo UI" pitchFamily="50" charset="-128"/>
            </a:endParaRPr>
          </a:p>
        </p:txBody>
      </p:sp>
      <p:cxnSp>
        <p:nvCxnSpPr>
          <p:cNvPr id="5" name="直線矢印コネクタ 4"/>
          <p:cNvCxnSpPr/>
          <p:nvPr/>
        </p:nvCxnSpPr>
        <p:spPr bwMode="auto">
          <a:xfrm>
            <a:off x="2810358" y="2841780"/>
            <a:ext cx="393490"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7" name="直線矢印コネクタ 16"/>
          <p:cNvCxnSpPr/>
          <p:nvPr/>
        </p:nvCxnSpPr>
        <p:spPr bwMode="auto">
          <a:xfrm>
            <a:off x="3834338" y="2563970"/>
            <a:ext cx="0" cy="223805"/>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arrow" w="med" len="med"/>
            <a:tailEnd type="arrow"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9" name="直線矢印コネクタ 18"/>
          <p:cNvCxnSpPr/>
          <p:nvPr/>
        </p:nvCxnSpPr>
        <p:spPr bwMode="auto">
          <a:xfrm>
            <a:off x="3834338" y="3428066"/>
            <a:ext cx="0" cy="223805"/>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arrow" w="med" len="med"/>
            <a:tailEnd type="arrow"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0" name="直線矢印コネクタ 19"/>
          <p:cNvCxnSpPr/>
          <p:nvPr/>
        </p:nvCxnSpPr>
        <p:spPr bwMode="auto">
          <a:xfrm flipV="1">
            <a:off x="2411763" y="3003798"/>
            <a:ext cx="797197"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1" name="直線矢印コネクタ 20"/>
          <p:cNvCxnSpPr/>
          <p:nvPr/>
        </p:nvCxnSpPr>
        <p:spPr bwMode="auto">
          <a:xfrm>
            <a:off x="2627787" y="3165816"/>
            <a:ext cx="581173"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2" name="直線矢印コネクタ 21"/>
          <p:cNvCxnSpPr/>
          <p:nvPr/>
        </p:nvCxnSpPr>
        <p:spPr bwMode="auto">
          <a:xfrm>
            <a:off x="2594337" y="3327834"/>
            <a:ext cx="614623"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33" name="正方形/長方形 32"/>
          <p:cNvSpPr/>
          <p:nvPr/>
        </p:nvSpPr>
        <p:spPr>
          <a:xfrm>
            <a:off x="4860035" y="2947945"/>
            <a:ext cx="1260139" cy="271879"/>
          </a:xfrm>
          <a:prstGeom prst="rect">
            <a:avLst/>
          </a:prstGeom>
          <a:ln>
            <a:solidFill>
              <a:schemeClr val="tx1"/>
            </a:solidFill>
          </a:ln>
        </p:spPr>
        <p:txBody>
          <a:bodyPr wrap="square" anchor="ctr" anchorCtr="0">
            <a:noAutofit/>
          </a:bodyPr>
          <a:lstStyle/>
          <a:p>
            <a:pPr algn="ctr"/>
            <a:r>
              <a:rPr lang="en-US" altLang="ja-JP" sz="1400" kern="0" dirty="0" smtClean="0">
                <a:solidFill>
                  <a:schemeClr val="tx1"/>
                </a:solidFill>
                <a:latin typeface="Meiryo UI" pitchFamily="50" charset="-128"/>
                <a:ea typeface="Meiryo UI" pitchFamily="50" charset="-128"/>
                <a:cs typeface="Meiryo UI" pitchFamily="50" charset="-128"/>
              </a:rPr>
              <a:t>Air Bags</a:t>
            </a:r>
            <a:endParaRPr lang="ja-JP" altLang="en-US" sz="1400" kern="0" dirty="0">
              <a:solidFill>
                <a:schemeClr val="tx1"/>
              </a:solidFill>
              <a:latin typeface="Meiryo UI" pitchFamily="50" charset="-128"/>
              <a:ea typeface="Meiryo UI" pitchFamily="50" charset="-128"/>
              <a:cs typeface="Meiryo UI" pitchFamily="50" charset="-128"/>
            </a:endParaRPr>
          </a:p>
        </p:txBody>
      </p:sp>
      <p:cxnSp>
        <p:nvCxnSpPr>
          <p:cNvPr id="34" name="直線矢印コネクタ 33"/>
          <p:cNvCxnSpPr/>
          <p:nvPr/>
        </p:nvCxnSpPr>
        <p:spPr bwMode="auto">
          <a:xfrm>
            <a:off x="4424228" y="3085352"/>
            <a:ext cx="393490"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4" name="Slide Number Placeholder 3"/>
          <p:cNvSpPr>
            <a:spLocks noGrp="1"/>
          </p:cNvSpPr>
          <p:nvPr>
            <p:ph type="sldNum" sz="quarter" idx="11"/>
          </p:nvPr>
        </p:nvSpPr>
        <p:spPr/>
        <p:txBody>
          <a:bodyPr/>
          <a:lstStyle/>
          <a:p>
            <a:fld id="{F2D920BD-DB3E-494D-830B-EFB4449FB4A4}" type="slidenum">
              <a:rPr lang="ja-JP" altLang="de-DE" smtClean="0">
                <a:solidFill>
                  <a:srgbClr val="000000"/>
                </a:solidFill>
              </a:rPr>
              <a:pPr/>
              <a:t>24</a:t>
            </a:fld>
            <a:endParaRPr lang="de-DE" altLang="ja-JP">
              <a:solidFill>
                <a:srgbClr val="000000"/>
              </a:solidFill>
            </a:endParaRPr>
          </a:p>
        </p:txBody>
      </p:sp>
    </p:spTree>
    <p:extLst>
      <p:ext uri="{BB962C8B-B14F-4D97-AF65-F5344CB8AC3E}">
        <p14:creationId xmlns:p14="http://schemas.microsoft.com/office/powerpoint/2010/main" val="377885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r>
              <a:rPr lang="en-US" altLang="ja-JP" smtClean="0">
                <a:solidFill>
                  <a:srgbClr val="000000"/>
                </a:solidFill>
                <a:latin typeface="Calibri" pitchFamily="34" charset="0"/>
                <a:cs typeface="Calibri" pitchFamily="34" charset="0"/>
              </a:rPr>
              <a:t>Copyright 2019 FUJITSU SEMICONDUCTOR LIMITED</a:t>
            </a:r>
            <a:endParaRPr lang="en-US" altLang="ja-JP" dirty="0">
              <a:solidFill>
                <a:srgbClr val="000000"/>
              </a:solidFill>
              <a:latin typeface="Calibri" pitchFamily="34" charset="0"/>
              <a:cs typeface="Calibri" pitchFamily="34" charset="0"/>
            </a:endParaRPr>
          </a:p>
        </p:txBody>
      </p:sp>
      <p:sp>
        <p:nvSpPr>
          <p:cNvPr id="5" name="テキスト ボックス 4"/>
          <p:cNvSpPr txBox="1"/>
          <p:nvPr/>
        </p:nvSpPr>
        <p:spPr>
          <a:xfrm>
            <a:off x="221624" y="3115729"/>
            <a:ext cx="8814872" cy="1200329"/>
          </a:xfrm>
          <a:prstGeom prst="rect">
            <a:avLst/>
          </a:prstGeom>
          <a:noFill/>
        </p:spPr>
        <p:txBody>
          <a:bodyPr wrap="square" rtlCol="0">
            <a:spAutoFit/>
          </a:bodyPr>
          <a:lstStyle/>
          <a:p>
            <a:pPr marL="342900" indent="-342900" algn="l">
              <a:buFont typeface="Wingdings" pitchFamily="2" charset="2"/>
              <a:buChar char="Ø"/>
            </a:pPr>
            <a:r>
              <a:rPr lang="zh-CN" altLang="en-US" sz="2400" dirty="0" smtClean="0">
                <a:latin typeface="微软雅黑" panose="020B0503020204020204" pitchFamily="34" charset="-122"/>
                <a:ea typeface="微软雅黑" panose="020B0503020204020204" pitchFamily="34" charset="-122"/>
              </a:rPr>
              <a:t>功能</a:t>
            </a:r>
            <a:r>
              <a:rPr lang="en-US" altLang="ja-JP"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检测所有轮胎的压力，一旦有充气压力不足就发出警报</a:t>
            </a:r>
            <a:r>
              <a:rPr lang="en-US" altLang="ja-JP" sz="2400" dirty="0" smtClean="0">
                <a:latin typeface="微软雅黑" panose="020B0503020204020204" pitchFamily="34" charset="-122"/>
                <a:ea typeface="微软雅黑" panose="020B0503020204020204" pitchFamily="34" charset="-122"/>
              </a:rPr>
              <a:t>.</a:t>
            </a:r>
          </a:p>
          <a:p>
            <a:pPr marL="342900" indent="-342900" algn="l">
              <a:buFont typeface="Wingdings" pitchFamily="2" charset="2"/>
              <a:buChar char="Ø"/>
            </a:pPr>
            <a:r>
              <a:rPr lang="en-US" altLang="ja-JP" sz="2400" dirty="0" smtClean="0">
                <a:latin typeface="微软雅黑" panose="020B0503020204020204" pitchFamily="34" charset="-122"/>
                <a:ea typeface="微软雅黑" panose="020B0503020204020204" pitchFamily="34" charset="-122"/>
              </a:rPr>
              <a:t>TPMS</a:t>
            </a:r>
            <a:r>
              <a:rPr lang="zh-CN" altLang="en-US" sz="2400" dirty="0" smtClean="0">
                <a:latin typeface="微软雅黑" panose="020B0503020204020204" pitchFamily="34" charset="-122"/>
                <a:ea typeface="微软雅黑" panose="020B0503020204020204" pitchFamily="34" charset="-122"/>
              </a:rPr>
              <a:t>模块</a:t>
            </a:r>
            <a:r>
              <a:rPr lang="zh-CN" altLang="en-US" sz="2400" dirty="0">
                <a:latin typeface="微软雅黑" panose="020B0503020204020204" pitchFamily="34" charset="-122"/>
                <a:ea typeface="微软雅黑" panose="020B0503020204020204" pitchFamily="34" charset="-122"/>
              </a:rPr>
              <a:t>组</a:t>
            </a:r>
            <a:r>
              <a:rPr lang="zh-CN" altLang="en-US" sz="2400" dirty="0" smtClean="0">
                <a:latin typeface="微软雅黑" panose="020B0503020204020204" pitchFamily="34" charset="-122"/>
                <a:ea typeface="微软雅黑" panose="020B0503020204020204" pitchFamily="34" charset="-122"/>
              </a:rPr>
              <a:t>成：电池</a:t>
            </a:r>
            <a:r>
              <a:rPr lang="en-US" altLang="ja-JP"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压力传感器，无线发射器（内装于轮胎内部）</a:t>
            </a:r>
            <a:endParaRPr lang="en-US" altLang="ja-JP" sz="2000" dirty="0" smtClean="0">
              <a:latin typeface="微软雅黑" panose="020B0503020204020204" pitchFamily="34" charset="-122"/>
              <a:ea typeface="微软雅黑" panose="020B0503020204020204" pitchFamily="34" charset="-122"/>
            </a:endParaRPr>
          </a:p>
        </p:txBody>
      </p:sp>
      <p:pic>
        <p:nvPicPr>
          <p:cNvPr id="7" name="Picture 4" descr="TPMSと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8199"/>
            <a:ext cx="3719002" cy="16735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TPMS送信機"/>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8016" y="978958"/>
            <a:ext cx="3608379" cy="15034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992666"/>
            <a:ext cx="1607318" cy="1338654"/>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p:cNvSpPr txBox="1">
            <a:spLocks/>
          </p:cNvSpPr>
          <p:nvPr/>
        </p:nvSpPr>
        <p:spPr bwMode="gray">
          <a:xfrm>
            <a:off x="169863" y="-1191"/>
            <a:ext cx="8532812" cy="52030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fontAlgn="base">
              <a:spcBef>
                <a:spcPct val="0"/>
              </a:spcBef>
              <a:spcAft>
                <a:spcPct val="0"/>
              </a:spcAft>
              <a:tabLst>
                <a:tab pos="3676650" algn="l"/>
              </a:tabLst>
              <a:defRPr kumimoji="1" sz="3200">
                <a:solidFill>
                  <a:schemeClr val="tx2"/>
                </a:solidFill>
                <a:latin typeface="+mj-lt"/>
                <a:ea typeface="+mj-ea"/>
                <a:cs typeface="+mj-cs"/>
              </a:defRPr>
            </a:lvl1pPr>
            <a:lvl2pPr algn="l" rtl="0" fontAlgn="base">
              <a:spcBef>
                <a:spcPct val="0"/>
              </a:spcBef>
              <a:spcAft>
                <a:spcPct val="0"/>
              </a:spcAft>
              <a:tabLst>
                <a:tab pos="3676650" algn="l"/>
              </a:tabLst>
              <a:defRPr kumimoji="1" sz="3200">
                <a:solidFill>
                  <a:schemeClr val="tx2"/>
                </a:solidFill>
                <a:latin typeface="Arial" charset="0"/>
                <a:ea typeface="ＭＳ Ｐゴシック" charset="-128"/>
              </a:defRPr>
            </a:lvl2pPr>
            <a:lvl3pPr algn="l" rtl="0" fontAlgn="base">
              <a:spcBef>
                <a:spcPct val="0"/>
              </a:spcBef>
              <a:spcAft>
                <a:spcPct val="0"/>
              </a:spcAft>
              <a:tabLst>
                <a:tab pos="3676650" algn="l"/>
              </a:tabLst>
              <a:defRPr kumimoji="1" sz="3200">
                <a:solidFill>
                  <a:schemeClr val="tx2"/>
                </a:solidFill>
                <a:latin typeface="Arial" charset="0"/>
                <a:ea typeface="ＭＳ Ｐゴシック" charset="-128"/>
              </a:defRPr>
            </a:lvl3pPr>
            <a:lvl4pPr algn="l" rtl="0" fontAlgn="base">
              <a:spcBef>
                <a:spcPct val="0"/>
              </a:spcBef>
              <a:spcAft>
                <a:spcPct val="0"/>
              </a:spcAft>
              <a:tabLst>
                <a:tab pos="3676650" algn="l"/>
              </a:tabLst>
              <a:defRPr kumimoji="1" sz="3200">
                <a:solidFill>
                  <a:schemeClr val="tx2"/>
                </a:solidFill>
                <a:latin typeface="Arial" charset="0"/>
                <a:ea typeface="ＭＳ Ｐゴシック" charset="-128"/>
              </a:defRPr>
            </a:lvl4pPr>
            <a:lvl5pPr algn="l" rtl="0" fontAlgn="base">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fontAlgn="base">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fontAlgn="base">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fontAlgn="base">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fontAlgn="base">
              <a:spcBef>
                <a:spcPct val="0"/>
              </a:spcBef>
              <a:spcAft>
                <a:spcPct val="0"/>
              </a:spcAft>
              <a:tabLst>
                <a:tab pos="3676650" algn="l"/>
              </a:tabLst>
              <a:defRPr kumimoji="1" sz="3200">
                <a:solidFill>
                  <a:schemeClr val="tx2"/>
                </a:solidFill>
                <a:latin typeface="Arial" charset="0"/>
                <a:ea typeface="ＭＳ Ｐゴシック" charset="-128"/>
              </a:defRPr>
            </a:lvl9pPr>
          </a:lstStyle>
          <a:p>
            <a:r>
              <a:rPr lang="en-US" altLang="zh-CN" b="1" dirty="0" smtClean="0">
                <a:latin typeface="宋体" pitchFamily="2" charset="-122"/>
                <a:ea typeface="宋体" pitchFamily="2" charset="-122"/>
                <a:cs typeface="Meiryo UI" pitchFamily="50" charset="-128"/>
              </a:rPr>
              <a:t>FRAM</a:t>
            </a:r>
            <a:r>
              <a:rPr lang="zh-CN" altLang="en-US" b="1" dirty="0" smtClean="0">
                <a:latin typeface="宋体" pitchFamily="2" charset="-122"/>
                <a:ea typeface="宋体" pitchFamily="2" charset="-122"/>
                <a:cs typeface="Meiryo UI" pitchFamily="50" charset="-128"/>
              </a:rPr>
              <a:t>在胎压监测</a:t>
            </a:r>
            <a:r>
              <a:rPr lang="en-US" altLang="ja-JP" b="1" dirty="0" smtClean="0">
                <a:latin typeface="宋体" pitchFamily="2" charset="-122"/>
                <a:ea typeface="宋体" pitchFamily="2" charset="-122"/>
                <a:cs typeface="Meiryo UI" pitchFamily="50" charset="-128"/>
              </a:rPr>
              <a:t>TPMS</a:t>
            </a:r>
            <a:r>
              <a:rPr lang="zh-CN" altLang="en-US" b="1" dirty="0" smtClean="0">
                <a:latin typeface="宋体" pitchFamily="2" charset="-122"/>
                <a:ea typeface="宋体" pitchFamily="2" charset="-122"/>
                <a:cs typeface="Meiryo UI" pitchFamily="50" charset="-128"/>
              </a:rPr>
              <a:t>中的应用</a:t>
            </a:r>
            <a:r>
              <a:rPr lang="en-US" altLang="zh-CN" b="1" dirty="0" smtClean="0">
                <a:latin typeface="宋体" pitchFamily="2" charset="-122"/>
                <a:ea typeface="宋体" pitchFamily="2" charset="-122"/>
                <a:cs typeface="Meiryo UI" pitchFamily="50" charset="-128"/>
              </a:rPr>
              <a:t>-1-</a:t>
            </a:r>
            <a:endParaRPr lang="en-US" altLang="ja-JP" b="1" dirty="0">
              <a:latin typeface="宋体" pitchFamily="2" charset="-122"/>
              <a:ea typeface="宋体" pitchFamily="2" charset="-122"/>
              <a:cs typeface="Meiryo UI" pitchFamily="50" charset="-128"/>
            </a:endParaRPr>
          </a:p>
        </p:txBody>
      </p:sp>
      <p:sp>
        <p:nvSpPr>
          <p:cNvPr id="2" name="Slide Number Placeholder 1"/>
          <p:cNvSpPr>
            <a:spLocks noGrp="1"/>
          </p:cNvSpPr>
          <p:nvPr>
            <p:ph type="sldNum" sz="quarter" idx="11"/>
          </p:nvPr>
        </p:nvSpPr>
        <p:spPr/>
        <p:txBody>
          <a:bodyPr/>
          <a:lstStyle/>
          <a:p>
            <a:fld id="{C164E814-9446-4CE1-8CA1-AF38C8D6ED9E}" type="slidenum">
              <a:rPr lang="ja-JP" altLang="de-DE" smtClean="0">
                <a:solidFill>
                  <a:srgbClr val="000000"/>
                </a:solidFill>
              </a:rPr>
              <a:pPr/>
              <a:t>25</a:t>
            </a:fld>
            <a:endParaRPr lang="de-DE" altLang="ja-JP">
              <a:solidFill>
                <a:srgbClr val="000000"/>
              </a:solidFill>
            </a:endParaRPr>
          </a:p>
        </p:txBody>
      </p:sp>
    </p:spTree>
    <p:extLst>
      <p:ext uri="{BB962C8B-B14F-4D97-AF65-F5344CB8AC3E}">
        <p14:creationId xmlns:p14="http://schemas.microsoft.com/office/powerpoint/2010/main" val="396516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ッター プレースホルダー 4"/>
          <p:cNvSpPr>
            <a:spLocks noGrp="1"/>
          </p:cNvSpPr>
          <p:nvPr>
            <p:ph type="ftr" sz="quarter" idx="11"/>
          </p:nvPr>
        </p:nvSpPr>
        <p:spPr>
          <a:xfrm>
            <a:off x="4935539" y="4989911"/>
            <a:ext cx="4022725" cy="151209"/>
          </a:xfrm>
        </p:spPr>
        <p:txBody>
          <a:bodyPr/>
          <a:lstStyle/>
          <a:p>
            <a:pPr>
              <a:defRPr/>
            </a:pPr>
            <a:r>
              <a:rPr lang="en-US" altLang="ja-JP" smtClean="0"/>
              <a:t>Copyright 2019 FUJITSU SEMICONDUCTOR LIMITED</a:t>
            </a:r>
            <a:endParaRPr lang="de-DE" altLang="ja-JP" dirty="0"/>
          </a:p>
        </p:txBody>
      </p:sp>
      <p:sp>
        <p:nvSpPr>
          <p:cNvPr id="9" name="コンテンツ プレースホルダー 2"/>
          <p:cNvSpPr txBox="1">
            <a:spLocks/>
          </p:cNvSpPr>
          <p:nvPr/>
        </p:nvSpPr>
        <p:spPr>
          <a:xfrm>
            <a:off x="168277" y="544117"/>
            <a:ext cx="8724205" cy="1217545"/>
          </a:xfrm>
          <a:prstGeom prst="rect">
            <a:avLst/>
          </a:prstGeom>
        </p:spPr>
        <p:txBody>
          <a:bodyPr/>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ＭＳ Ｐゴシック" pitchFamily="50" charset="-128"/>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ＭＳ Ｐゴシック" pitchFamily="50" charset="-128"/>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ＭＳ Ｐゴシック" pitchFamily="50" charset="-128"/>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ＭＳ Ｐゴシック" pitchFamily="50" charset="-128"/>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ＭＳ Ｐゴシック" pitchFamily="50" charset="-128"/>
              </a:defRPr>
            </a:lvl5pPr>
            <a:lvl6pPr marL="2762250" indent="365125" algn="l" defTabSz="457200" rtl="0" fontAlgn="base">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3"/>
              </a:buBlip>
              <a:defRPr kumimoji="1" sz="2000">
                <a:solidFill>
                  <a:srgbClr val="000000"/>
                </a:solidFill>
                <a:latin typeface="+mn-lt"/>
                <a:ea typeface="+mn-ea"/>
                <a:cs typeface="+mn-cs"/>
              </a:defRPr>
            </a:lvl9pPr>
          </a:lstStyle>
          <a:p>
            <a:r>
              <a:rPr lang="en-US" altLang="ja-JP" sz="2000" b="1" u="sng" kern="0" dirty="0" smtClean="0">
                <a:solidFill>
                  <a:schemeClr val="tx1"/>
                </a:solidFill>
                <a:latin typeface="微软雅黑" panose="020B0503020204020204" pitchFamily="34" charset="-122"/>
                <a:ea typeface="微软雅黑" panose="020B0503020204020204" pitchFamily="34" charset="-122"/>
                <a:cs typeface="Meiryo UI" pitchFamily="50" charset="-128"/>
              </a:rPr>
              <a:t>Why FRAM</a:t>
            </a:r>
            <a:r>
              <a:rPr lang="en-US" altLang="ja-JP" sz="2000" kern="0" dirty="0" smtClean="0">
                <a:solidFill>
                  <a:schemeClr val="tx1"/>
                </a:solidFill>
                <a:latin typeface="微软雅黑" panose="020B0503020204020204" pitchFamily="34" charset="-122"/>
                <a:ea typeface="微软雅黑" panose="020B0503020204020204" pitchFamily="34" charset="-122"/>
                <a:cs typeface="Meiryo UI" pitchFamily="50" charset="-128"/>
              </a:rPr>
              <a:t>?-</a:t>
            </a:r>
            <a:r>
              <a:rPr lang="zh-CN" altLang="en-US" sz="20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高烧写耐久性，低功耗</a:t>
            </a:r>
            <a:endParaRPr lang="en-US" altLang="ja-JP" sz="2000" b="1" kern="0" dirty="0" smtClean="0">
              <a:solidFill>
                <a:srgbClr val="FF0000"/>
              </a:solidFill>
              <a:latin typeface="微软雅黑" panose="020B0503020204020204" pitchFamily="34" charset="-122"/>
              <a:ea typeface="微软雅黑" panose="020B0503020204020204" pitchFamily="34" charset="-122"/>
              <a:cs typeface="Meiryo UI" pitchFamily="50" charset="-128"/>
            </a:endParaRPr>
          </a:p>
          <a:p>
            <a:pPr lvl="1"/>
            <a:r>
              <a:rPr lang="zh-CN" altLang="en-US"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系统要求</a:t>
            </a:r>
            <a:r>
              <a:rPr lang="zh-CN" altLang="en-US" sz="18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及时</a:t>
            </a:r>
            <a:r>
              <a:rPr lang="zh-CN" altLang="en-US"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和</a:t>
            </a:r>
            <a:r>
              <a:rPr lang="zh-CN" altLang="en-US" sz="18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连续</a:t>
            </a:r>
            <a:r>
              <a:rPr lang="zh-CN" altLang="en-US"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地监测轮胎内部压力。</a:t>
            </a:r>
            <a:endParaRPr lang="en-US" altLang="ja-JP" sz="1800" kern="0" dirty="0" smtClean="0">
              <a:solidFill>
                <a:schemeClr val="tx1"/>
              </a:solidFill>
              <a:latin typeface="微软雅黑" panose="020B0503020204020204" pitchFamily="34" charset="-122"/>
              <a:ea typeface="微软雅黑" panose="020B0503020204020204" pitchFamily="34" charset="-122"/>
              <a:cs typeface="Meiryo UI" pitchFamily="50" charset="-128"/>
            </a:endParaRPr>
          </a:p>
          <a:p>
            <a:pPr lvl="1"/>
            <a:r>
              <a:rPr lang="en-US" altLang="ja-JP"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TPMS</a:t>
            </a:r>
            <a:r>
              <a:rPr lang="zh-CN" altLang="en-US"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应用于高温，高压的苛刻环境中，电池不易更换。</a:t>
            </a:r>
            <a:endParaRPr lang="en-US" altLang="zh-CN" sz="1800" kern="0" dirty="0" smtClean="0">
              <a:solidFill>
                <a:schemeClr val="tx1"/>
              </a:solidFill>
              <a:latin typeface="微软雅黑" panose="020B0503020204020204" pitchFamily="34" charset="-122"/>
              <a:ea typeface="微软雅黑" panose="020B0503020204020204" pitchFamily="34" charset="-122"/>
              <a:cs typeface="Meiryo UI" pitchFamily="50" charset="-128"/>
            </a:endParaRPr>
          </a:p>
          <a:p>
            <a:pPr lvl="1"/>
            <a:r>
              <a:rPr lang="zh-CN" altLang="en-US"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下一代</a:t>
            </a:r>
            <a:r>
              <a:rPr lang="en-US" altLang="ja-JP"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TPMS</a:t>
            </a:r>
            <a:r>
              <a:rPr lang="zh-CN" altLang="en-US"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将使用以</a:t>
            </a:r>
            <a:r>
              <a:rPr lang="en-US" altLang="zh-CN"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FRAM</a:t>
            </a:r>
            <a:r>
              <a:rPr lang="zh-CN" altLang="en-US"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的无电池方案</a:t>
            </a:r>
            <a:r>
              <a:rPr lang="en-US" altLang="zh-CN"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a:t>
            </a:r>
            <a:r>
              <a:rPr lang="zh-CN" altLang="en-US"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能源</a:t>
            </a:r>
            <a:r>
              <a:rPr lang="zh-CN" altLang="en-US" sz="1800" kern="0" dirty="0">
                <a:solidFill>
                  <a:schemeClr val="tx1"/>
                </a:solidFill>
                <a:latin typeface="微软雅黑" panose="020B0503020204020204" pitchFamily="34" charset="-122"/>
                <a:ea typeface="微软雅黑" panose="020B0503020204020204" pitchFamily="34" charset="-122"/>
                <a:cs typeface="Meiryo UI" pitchFamily="50" charset="-128"/>
              </a:rPr>
              <a:t>采</a:t>
            </a:r>
            <a:r>
              <a:rPr lang="zh-CN" altLang="en-US"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集</a:t>
            </a:r>
            <a:r>
              <a:rPr lang="en-US" altLang="zh-CN"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a:t>
            </a:r>
            <a:r>
              <a:rPr lang="en-US" altLang="ja-JP" sz="1800" kern="0" dirty="0" smtClean="0">
                <a:solidFill>
                  <a:schemeClr val="tx1"/>
                </a:solidFill>
                <a:latin typeface="微软雅黑" panose="020B0503020204020204" pitchFamily="34" charset="-122"/>
                <a:ea typeface="微软雅黑" panose="020B0503020204020204" pitchFamily="34" charset="-122"/>
                <a:cs typeface="Meiryo UI" pitchFamily="50" charset="-128"/>
              </a:rPr>
              <a:t>energy harvesting)</a:t>
            </a:r>
            <a:endParaRPr lang="en-US" altLang="ja-JP" sz="1800" b="1" kern="0" dirty="0" smtClean="0">
              <a:solidFill>
                <a:schemeClr val="tx1"/>
              </a:solidFill>
              <a:latin typeface="微软雅黑" panose="020B0503020204020204" pitchFamily="34" charset="-122"/>
              <a:ea typeface="微软雅黑" panose="020B0503020204020204" pitchFamily="34" charset="-122"/>
              <a:cs typeface="Meiryo UI" pitchFamily="50" charset="-128"/>
            </a:endParaRPr>
          </a:p>
          <a:p>
            <a:pPr lvl="1"/>
            <a:endParaRPr lang="en-US" altLang="ja-JP" sz="1200" kern="0" dirty="0" smtClean="0">
              <a:solidFill>
                <a:schemeClr val="tx1"/>
              </a:solidFill>
              <a:latin typeface="微软雅黑" panose="020B0503020204020204" pitchFamily="34" charset="-122"/>
              <a:ea typeface="微软雅黑" panose="020B0503020204020204" pitchFamily="34" charset="-122"/>
              <a:cs typeface="Meiryo UI" pitchFamily="50" charset="-128"/>
            </a:endParaRPr>
          </a:p>
          <a:p>
            <a:r>
              <a:rPr lang="en-US" altLang="ja-JP" sz="2000" b="1" u="sng" kern="0" dirty="0" smtClean="0">
                <a:solidFill>
                  <a:schemeClr val="tx1"/>
                </a:solidFill>
                <a:latin typeface="微软雅黑" panose="020B0503020204020204" pitchFamily="34" charset="-122"/>
                <a:ea typeface="微软雅黑" panose="020B0503020204020204" pitchFamily="34" charset="-122"/>
                <a:cs typeface="Meiryo UI" pitchFamily="50" charset="-128"/>
              </a:rPr>
              <a:t>Diagram </a:t>
            </a:r>
            <a:r>
              <a:rPr lang="en-US" altLang="zh-CN" sz="2000" b="1" u="sng" kern="0" dirty="0" smtClean="0">
                <a:solidFill>
                  <a:schemeClr val="tx1"/>
                </a:solidFill>
                <a:latin typeface="微软雅黑" panose="020B0503020204020204" pitchFamily="34" charset="-122"/>
                <a:ea typeface="微软雅黑" panose="020B0503020204020204" pitchFamily="34" charset="-122"/>
                <a:cs typeface="Meiryo UI" pitchFamily="50" charset="-128"/>
              </a:rPr>
              <a:t>block</a:t>
            </a:r>
            <a:endParaRPr lang="en-US" altLang="ja-JP" sz="2000" b="1" u="sng" kern="0" dirty="0" smtClean="0">
              <a:solidFill>
                <a:schemeClr val="tx1"/>
              </a:solidFill>
              <a:latin typeface="微软雅黑" panose="020B0503020204020204" pitchFamily="34" charset="-122"/>
              <a:ea typeface="微软雅黑" panose="020B0503020204020204" pitchFamily="34" charset="-122"/>
              <a:cs typeface="Meiryo UI" pitchFamily="50" charset="-128"/>
            </a:endParaRPr>
          </a:p>
          <a:p>
            <a:pPr lvl="1"/>
            <a:endParaRPr lang="en-US" altLang="ja-JP" sz="1800" kern="0" dirty="0" smtClean="0">
              <a:solidFill>
                <a:schemeClr val="tx1"/>
              </a:solidFill>
              <a:latin typeface="微软雅黑" panose="020B0503020204020204" pitchFamily="34" charset="-122"/>
              <a:ea typeface="微软雅黑" panose="020B0503020204020204" pitchFamily="34" charset="-122"/>
              <a:cs typeface="Meiryo UI" pitchFamily="50" charset="-128"/>
            </a:endParaRPr>
          </a:p>
        </p:txBody>
      </p:sp>
      <p:sp>
        <p:nvSpPr>
          <p:cNvPr id="10" name="正方形/長方形 9"/>
          <p:cNvSpPr/>
          <p:nvPr/>
        </p:nvSpPr>
        <p:spPr>
          <a:xfrm>
            <a:off x="107504" y="3696002"/>
            <a:ext cx="8868222" cy="1107996"/>
          </a:xfrm>
          <a:prstGeom prst="rect">
            <a:avLst/>
          </a:prstGeom>
        </p:spPr>
        <p:txBody>
          <a:bodyPr wrap="square">
            <a:spAutoFit/>
          </a:bodyPr>
          <a:lstStyle/>
          <a:p>
            <a:pPr marL="342900" indent="-342900" algn="l">
              <a:buClr>
                <a:srgbClr val="C00000"/>
              </a:buClr>
              <a:buFont typeface="Wingdings" panose="05000000000000000000" pitchFamily="2" charset="2"/>
              <a:buChar char="n"/>
            </a:pPr>
            <a:r>
              <a:rPr lang="en-US" altLang="ja-JP" b="1" u="sng" kern="0" dirty="0" smtClean="0">
                <a:solidFill>
                  <a:schemeClr val="tx1"/>
                </a:solidFill>
                <a:latin typeface="微软雅黑" panose="020B0503020204020204" pitchFamily="34" charset="-122"/>
                <a:ea typeface="微软雅黑" panose="020B0503020204020204" pitchFamily="34" charset="-122"/>
                <a:cs typeface="Meiryo UI" pitchFamily="50" charset="-128"/>
              </a:rPr>
              <a:t>Business information</a:t>
            </a:r>
          </a:p>
          <a:p>
            <a:pPr marL="800100" lvl="1" indent="-342900" algn="l">
              <a:buClr>
                <a:schemeClr val="bg1">
                  <a:lumMod val="65000"/>
                </a:schemeClr>
              </a:buClr>
              <a:buFont typeface="Wingdings" panose="05000000000000000000" pitchFamily="2" charset="2"/>
              <a:buChar char="n"/>
            </a:pPr>
            <a:r>
              <a:rPr lang="zh-CN" altLang="en-US" sz="1600" kern="0" dirty="0" smtClean="0">
                <a:solidFill>
                  <a:schemeClr val="tx1"/>
                </a:solidFill>
                <a:latin typeface="微软雅黑" panose="020B0503020204020204" pitchFamily="34" charset="-122"/>
                <a:ea typeface="微软雅黑" panose="020B0503020204020204" pitchFamily="34" charset="-122"/>
                <a:cs typeface="Meiryo UI" pitchFamily="50" charset="-128"/>
              </a:rPr>
              <a:t>意大利的</a:t>
            </a:r>
            <a:r>
              <a:rPr lang="en-US" altLang="zh-CN" sz="1600" kern="0" dirty="0" smtClean="0">
                <a:solidFill>
                  <a:schemeClr val="tx1"/>
                </a:solidFill>
                <a:latin typeface="微软雅黑" panose="020B0503020204020204" pitchFamily="34" charset="-122"/>
                <a:ea typeface="微软雅黑" panose="020B0503020204020204" pitchFamily="34" charset="-122"/>
                <a:cs typeface="Meiryo UI" pitchFamily="50" charset="-128"/>
              </a:rPr>
              <a:t>F1</a:t>
            </a:r>
            <a:r>
              <a:rPr lang="zh-CN" altLang="en-US" sz="1600" kern="0" dirty="0" smtClean="0">
                <a:solidFill>
                  <a:schemeClr val="tx1"/>
                </a:solidFill>
                <a:latin typeface="微软雅黑" panose="020B0503020204020204" pitchFamily="34" charset="-122"/>
                <a:ea typeface="微软雅黑" panose="020B0503020204020204" pitchFamily="34" charset="-122"/>
                <a:cs typeface="Meiryo UI" pitchFamily="50" charset="-128"/>
              </a:rPr>
              <a:t>轮胎制造商，在轮胎的</a:t>
            </a:r>
            <a:r>
              <a:rPr lang="en-US" altLang="zh-CN" sz="1600" kern="0" dirty="0" smtClean="0">
                <a:solidFill>
                  <a:schemeClr val="tx1"/>
                </a:solidFill>
                <a:latin typeface="微软雅黑" panose="020B0503020204020204" pitchFamily="34" charset="-122"/>
                <a:ea typeface="微软雅黑" panose="020B0503020204020204" pitchFamily="34" charset="-122"/>
                <a:cs typeface="Meiryo UI" pitchFamily="50" charset="-128"/>
              </a:rPr>
              <a:t>TPMS</a:t>
            </a:r>
            <a:r>
              <a:rPr lang="zh-CN" altLang="en-US" sz="1600" kern="0" dirty="0" smtClean="0">
                <a:solidFill>
                  <a:schemeClr val="tx1"/>
                </a:solidFill>
                <a:latin typeface="微软雅黑" panose="020B0503020204020204" pitchFamily="34" charset="-122"/>
                <a:ea typeface="微软雅黑" panose="020B0503020204020204" pitchFamily="34" charset="-122"/>
                <a:cs typeface="Meiryo UI" pitchFamily="50" charset="-128"/>
              </a:rPr>
              <a:t>中采用</a:t>
            </a:r>
            <a:r>
              <a:rPr lang="en-US" altLang="ja-JP" sz="1600" kern="0" dirty="0" smtClean="0">
                <a:solidFill>
                  <a:schemeClr val="tx1"/>
                </a:solidFill>
                <a:latin typeface="微软雅黑" panose="020B0503020204020204" pitchFamily="34" charset="-122"/>
                <a:ea typeface="微软雅黑" panose="020B0503020204020204" pitchFamily="34" charset="-122"/>
                <a:cs typeface="Meiryo UI" pitchFamily="50" charset="-128"/>
              </a:rPr>
              <a:t>4Kbit FRAM</a:t>
            </a:r>
            <a:r>
              <a:rPr lang="zh-CN" altLang="en-US" sz="1600" kern="0" dirty="0" smtClean="0">
                <a:solidFill>
                  <a:schemeClr val="tx1"/>
                </a:solidFill>
                <a:latin typeface="微软雅黑" panose="020B0503020204020204" pitchFamily="34" charset="-122"/>
                <a:ea typeface="微软雅黑" panose="020B0503020204020204" pitchFamily="34" charset="-122"/>
                <a:cs typeface="Meiryo UI" pitchFamily="50" charset="-128"/>
              </a:rPr>
              <a:t>，以确保高质量产品。</a:t>
            </a:r>
            <a:endParaRPr lang="en-US" altLang="ja-JP" sz="1600" kern="0" dirty="0" smtClean="0">
              <a:solidFill>
                <a:schemeClr val="tx1"/>
              </a:solidFill>
              <a:latin typeface="微软雅黑" panose="020B0503020204020204" pitchFamily="34" charset="-122"/>
              <a:ea typeface="微软雅黑" panose="020B0503020204020204" pitchFamily="34" charset="-122"/>
              <a:cs typeface="Meiryo UI" pitchFamily="50" charset="-128"/>
            </a:endParaRPr>
          </a:p>
          <a:p>
            <a:pPr marL="800100" lvl="1" indent="-342900" algn="l">
              <a:buClr>
                <a:schemeClr val="bg1">
                  <a:lumMod val="65000"/>
                </a:schemeClr>
              </a:buClr>
              <a:buFont typeface="Wingdings" panose="05000000000000000000" pitchFamily="2" charset="2"/>
              <a:buChar char="n"/>
            </a:pPr>
            <a:r>
              <a:rPr lang="zh-CN" altLang="en-US" sz="1600" kern="0" dirty="0" smtClean="0">
                <a:solidFill>
                  <a:schemeClr val="tx1"/>
                </a:solidFill>
                <a:latin typeface="微软雅黑" panose="020B0503020204020204" pitchFamily="34" charset="-122"/>
                <a:ea typeface="微软雅黑" panose="020B0503020204020204" pitchFamily="34" charset="-122"/>
                <a:cs typeface="Meiryo UI" pitchFamily="50" charset="-128"/>
              </a:rPr>
              <a:t>美国，欧洲和韩国分别与</a:t>
            </a:r>
            <a:r>
              <a:rPr lang="en-US" altLang="zh-CN" sz="1600" kern="0" dirty="0" smtClean="0">
                <a:solidFill>
                  <a:schemeClr val="tx1"/>
                </a:solidFill>
                <a:latin typeface="微软雅黑" panose="020B0503020204020204" pitchFamily="34" charset="-122"/>
                <a:ea typeface="微软雅黑" panose="020B0503020204020204" pitchFamily="34" charset="-122"/>
                <a:cs typeface="Meiryo UI" pitchFamily="50" charset="-128"/>
              </a:rPr>
              <a:t>2007</a:t>
            </a:r>
            <a:r>
              <a:rPr lang="zh-CN" altLang="en-US" sz="1600" kern="0" dirty="0" smtClean="0">
                <a:solidFill>
                  <a:schemeClr val="tx1"/>
                </a:solidFill>
                <a:latin typeface="微软雅黑" panose="020B0503020204020204" pitchFamily="34" charset="-122"/>
                <a:ea typeface="微软雅黑" panose="020B0503020204020204" pitchFamily="34" charset="-122"/>
                <a:cs typeface="Meiryo UI" pitchFamily="50" charset="-128"/>
              </a:rPr>
              <a:t>年，</a:t>
            </a:r>
            <a:r>
              <a:rPr lang="en-US" altLang="zh-CN" sz="1600" kern="0" dirty="0" smtClean="0">
                <a:solidFill>
                  <a:schemeClr val="tx1"/>
                </a:solidFill>
                <a:latin typeface="微软雅黑" panose="020B0503020204020204" pitchFamily="34" charset="-122"/>
                <a:ea typeface="微软雅黑" panose="020B0503020204020204" pitchFamily="34" charset="-122"/>
                <a:cs typeface="Meiryo UI" pitchFamily="50" charset="-128"/>
              </a:rPr>
              <a:t>2012</a:t>
            </a:r>
            <a:r>
              <a:rPr lang="zh-CN" altLang="en-US" sz="1600" kern="0" dirty="0" smtClean="0">
                <a:solidFill>
                  <a:schemeClr val="tx1"/>
                </a:solidFill>
                <a:latin typeface="微软雅黑" panose="020B0503020204020204" pitchFamily="34" charset="-122"/>
                <a:ea typeface="微软雅黑" panose="020B0503020204020204" pitchFamily="34" charset="-122"/>
                <a:cs typeface="Meiryo UI" pitchFamily="50" charset="-128"/>
              </a:rPr>
              <a:t>年和</a:t>
            </a:r>
            <a:r>
              <a:rPr lang="en-US" altLang="zh-CN" sz="1600" kern="0" dirty="0" smtClean="0">
                <a:solidFill>
                  <a:schemeClr val="tx1"/>
                </a:solidFill>
                <a:latin typeface="微软雅黑" panose="020B0503020204020204" pitchFamily="34" charset="-122"/>
                <a:ea typeface="微软雅黑" panose="020B0503020204020204" pitchFamily="34" charset="-122"/>
                <a:cs typeface="Meiryo UI" pitchFamily="50" charset="-128"/>
              </a:rPr>
              <a:t>2012</a:t>
            </a:r>
            <a:r>
              <a:rPr lang="zh-CN" altLang="en-US" sz="1600" kern="0" dirty="0" smtClean="0">
                <a:solidFill>
                  <a:schemeClr val="tx1"/>
                </a:solidFill>
                <a:latin typeface="微软雅黑" panose="020B0503020204020204" pitchFamily="34" charset="-122"/>
                <a:ea typeface="微软雅黑" panose="020B0503020204020204" pitchFamily="34" charset="-122"/>
                <a:cs typeface="Meiryo UI" pitchFamily="50" charset="-128"/>
              </a:rPr>
              <a:t>年开始，规定所有汽车</a:t>
            </a:r>
            <a:r>
              <a:rPr lang="zh-CN" altLang="en-US" sz="1600" kern="0" dirty="0">
                <a:solidFill>
                  <a:schemeClr val="tx1"/>
                </a:solidFill>
                <a:latin typeface="微软雅黑" panose="020B0503020204020204" pitchFamily="34" charset="-122"/>
                <a:ea typeface="微软雅黑" panose="020B0503020204020204" pitchFamily="34" charset="-122"/>
                <a:cs typeface="Meiryo UI" pitchFamily="50" charset="-128"/>
              </a:rPr>
              <a:t>必</a:t>
            </a:r>
            <a:r>
              <a:rPr lang="zh-CN" altLang="en-US" sz="1600" kern="0" dirty="0" smtClean="0">
                <a:solidFill>
                  <a:schemeClr val="tx1"/>
                </a:solidFill>
                <a:latin typeface="微软雅黑" panose="020B0503020204020204" pitchFamily="34" charset="-122"/>
                <a:ea typeface="微软雅黑" panose="020B0503020204020204" pitchFamily="34" charset="-122"/>
                <a:cs typeface="Meiryo UI" pitchFamily="50" charset="-128"/>
              </a:rPr>
              <a:t>须安装有</a:t>
            </a:r>
            <a:r>
              <a:rPr lang="en-US" altLang="zh-CN" sz="1600" kern="0" dirty="0" smtClean="0">
                <a:solidFill>
                  <a:schemeClr val="tx1"/>
                </a:solidFill>
                <a:latin typeface="微软雅黑" panose="020B0503020204020204" pitchFamily="34" charset="-122"/>
                <a:ea typeface="微软雅黑" panose="020B0503020204020204" pitchFamily="34" charset="-122"/>
                <a:cs typeface="Meiryo UI" pitchFamily="50" charset="-128"/>
              </a:rPr>
              <a:t>TPMS</a:t>
            </a:r>
            <a:r>
              <a:rPr lang="zh-CN" altLang="en-US" sz="1600" kern="0" dirty="0" smtClean="0">
                <a:solidFill>
                  <a:schemeClr val="tx1"/>
                </a:solidFill>
                <a:latin typeface="微软雅黑" panose="020B0503020204020204" pitchFamily="34" charset="-122"/>
                <a:ea typeface="微软雅黑" panose="020B0503020204020204" pitchFamily="34" charset="-122"/>
                <a:cs typeface="Meiryo UI" pitchFamily="50" charset="-128"/>
              </a:rPr>
              <a:t>。</a:t>
            </a:r>
            <a:endParaRPr lang="en-US" altLang="ja-JP" sz="1600" kern="0" dirty="0" smtClean="0">
              <a:solidFill>
                <a:schemeClr val="tx1"/>
              </a:solidFill>
              <a:latin typeface="微软雅黑" panose="020B0503020204020204" pitchFamily="34" charset="-122"/>
              <a:ea typeface="微软雅黑" panose="020B0503020204020204" pitchFamily="34" charset="-122"/>
              <a:cs typeface="Meiryo UI" pitchFamily="50" charset="-128"/>
            </a:endParaRPr>
          </a:p>
        </p:txBody>
      </p:sp>
      <p:sp>
        <p:nvSpPr>
          <p:cNvPr id="11" name="正方形/長方形 10"/>
          <p:cNvSpPr/>
          <p:nvPr/>
        </p:nvSpPr>
        <p:spPr>
          <a:xfrm>
            <a:off x="3496481" y="2806639"/>
            <a:ext cx="1179779" cy="639698"/>
          </a:xfrm>
          <a:prstGeom prst="rect">
            <a:avLst/>
          </a:prstGeom>
          <a:ln>
            <a:solidFill>
              <a:schemeClr val="tx1"/>
            </a:solidFill>
          </a:ln>
        </p:spPr>
        <p:txBody>
          <a:bodyPr wrap="square" anchor="ctr" anchorCtr="0">
            <a:noAutofit/>
          </a:bodyPr>
          <a:lstStyle/>
          <a:p>
            <a:pPr algn="ctr"/>
            <a:r>
              <a:rPr lang="en-US" altLang="ja-JP" sz="1400" kern="0" dirty="0" smtClean="0">
                <a:solidFill>
                  <a:schemeClr val="tx1"/>
                </a:solidFill>
                <a:latin typeface="Meiryo UI" pitchFamily="50" charset="-128"/>
                <a:ea typeface="Meiryo UI" pitchFamily="50" charset="-128"/>
                <a:cs typeface="Meiryo UI" pitchFamily="50" charset="-128"/>
              </a:rPr>
              <a:t>MCU</a:t>
            </a:r>
            <a:endParaRPr lang="ja-JP" altLang="en-US" sz="1400" dirty="0"/>
          </a:p>
        </p:txBody>
      </p:sp>
      <p:sp>
        <p:nvSpPr>
          <p:cNvPr id="12" name="正方形/長方形 11"/>
          <p:cNvSpPr/>
          <p:nvPr/>
        </p:nvSpPr>
        <p:spPr>
          <a:xfrm>
            <a:off x="3496481" y="2320585"/>
            <a:ext cx="1179779" cy="230833"/>
          </a:xfrm>
          <a:prstGeom prst="rect">
            <a:avLst/>
          </a:prstGeom>
          <a:solidFill>
            <a:srgbClr val="00B0F0"/>
          </a:solidFill>
          <a:ln>
            <a:solidFill>
              <a:schemeClr val="tx1"/>
            </a:solidFill>
          </a:ln>
        </p:spPr>
        <p:txBody>
          <a:bodyPr wrap="square" anchor="ctr" anchorCtr="0">
            <a:noAutofit/>
          </a:bodyPr>
          <a:lstStyle/>
          <a:p>
            <a:pPr algn="ctr"/>
            <a:r>
              <a:rPr lang="en-US" altLang="ja-JP" sz="1400" b="1" kern="0" dirty="0">
                <a:solidFill>
                  <a:schemeClr val="tx1"/>
                </a:solidFill>
                <a:latin typeface="Meiryo UI" pitchFamily="50" charset="-128"/>
                <a:ea typeface="Meiryo UI" pitchFamily="50" charset="-128"/>
                <a:cs typeface="Meiryo UI" pitchFamily="50" charset="-128"/>
              </a:rPr>
              <a:t>FRAM</a:t>
            </a:r>
            <a:endParaRPr lang="ja-JP" altLang="en-US" sz="1400" b="1" kern="0" dirty="0">
              <a:solidFill>
                <a:schemeClr val="tx1"/>
              </a:solidFill>
              <a:latin typeface="Meiryo UI" pitchFamily="50" charset="-128"/>
              <a:ea typeface="Meiryo UI" pitchFamily="50" charset="-128"/>
              <a:cs typeface="Meiryo UI" pitchFamily="50" charset="-128"/>
            </a:endParaRPr>
          </a:p>
        </p:txBody>
      </p:sp>
      <p:sp>
        <p:nvSpPr>
          <p:cNvPr id="13" name="正方形/長方形 12"/>
          <p:cNvSpPr/>
          <p:nvPr/>
        </p:nvSpPr>
        <p:spPr>
          <a:xfrm>
            <a:off x="791583" y="2954283"/>
            <a:ext cx="2270807" cy="523220"/>
          </a:xfrm>
          <a:prstGeom prst="rect">
            <a:avLst/>
          </a:prstGeom>
        </p:spPr>
        <p:txBody>
          <a:bodyPr wrap="square">
            <a:spAutoFit/>
          </a:bodyPr>
          <a:lstStyle/>
          <a:p>
            <a:r>
              <a:rPr lang="en-US" altLang="ja-JP" sz="1400" kern="0" dirty="0" smtClean="0">
                <a:solidFill>
                  <a:schemeClr val="tx1"/>
                </a:solidFill>
                <a:latin typeface="Meiryo UI" pitchFamily="50" charset="-128"/>
                <a:ea typeface="Meiryo UI" pitchFamily="50" charset="-128"/>
                <a:cs typeface="Meiryo UI" pitchFamily="50" charset="-128"/>
              </a:rPr>
              <a:t>Pressure sensor</a:t>
            </a:r>
          </a:p>
          <a:p>
            <a:r>
              <a:rPr lang="en-US" altLang="ja-JP" sz="1400" kern="0" dirty="0" smtClean="0">
                <a:solidFill>
                  <a:schemeClr val="tx1"/>
                </a:solidFill>
                <a:latin typeface="Meiryo UI" pitchFamily="50" charset="-128"/>
                <a:ea typeface="Meiryo UI" pitchFamily="50" charset="-128"/>
                <a:cs typeface="Meiryo UI" pitchFamily="50" charset="-128"/>
              </a:rPr>
              <a:t>Acceleration Sensor</a:t>
            </a:r>
          </a:p>
        </p:txBody>
      </p:sp>
      <p:cxnSp>
        <p:nvCxnSpPr>
          <p:cNvPr id="14" name="直線矢印コネクタ 13"/>
          <p:cNvCxnSpPr/>
          <p:nvPr/>
        </p:nvCxnSpPr>
        <p:spPr bwMode="auto">
          <a:xfrm>
            <a:off x="2483771" y="3084171"/>
            <a:ext cx="972109"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5" name="直線矢印コネクタ 14"/>
          <p:cNvCxnSpPr/>
          <p:nvPr/>
        </p:nvCxnSpPr>
        <p:spPr bwMode="auto">
          <a:xfrm>
            <a:off x="4086367" y="2582834"/>
            <a:ext cx="0" cy="223805"/>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arrow" w="med" len="med"/>
            <a:tailEnd type="arrow"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6" name="直線矢印コネクタ 15"/>
          <p:cNvCxnSpPr/>
          <p:nvPr/>
        </p:nvCxnSpPr>
        <p:spPr bwMode="auto">
          <a:xfrm flipV="1">
            <a:off x="2663792" y="3246189"/>
            <a:ext cx="797197"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0" name="直線矢印コネクタ 19"/>
          <p:cNvCxnSpPr/>
          <p:nvPr/>
        </p:nvCxnSpPr>
        <p:spPr bwMode="auto">
          <a:xfrm>
            <a:off x="4676257" y="3300586"/>
            <a:ext cx="393490"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arrow"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2" name="直線矢印コネクタ 21"/>
          <p:cNvCxnSpPr/>
          <p:nvPr/>
        </p:nvCxnSpPr>
        <p:spPr bwMode="auto">
          <a:xfrm>
            <a:off x="4688957" y="2976020"/>
            <a:ext cx="393490"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arrow"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3" name="正方形/長方形 22"/>
          <p:cNvSpPr/>
          <p:nvPr/>
        </p:nvSpPr>
        <p:spPr>
          <a:xfrm>
            <a:off x="5088499" y="2875371"/>
            <a:ext cx="1656184" cy="201298"/>
          </a:xfrm>
          <a:prstGeom prst="rect">
            <a:avLst/>
          </a:prstGeom>
          <a:ln>
            <a:solidFill>
              <a:schemeClr val="tx1"/>
            </a:solidFill>
          </a:ln>
        </p:spPr>
        <p:txBody>
          <a:bodyPr wrap="square" anchor="ctr" anchorCtr="0">
            <a:noAutofit/>
          </a:bodyPr>
          <a:lstStyle/>
          <a:p>
            <a:pPr algn="ctr"/>
            <a:r>
              <a:rPr lang="en-US" altLang="ja-JP" sz="1400" kern="0" dirty="0">
                <a:solidFill>
                  <a:schemeClr val="tx1"/>
                </a:solidFill>
                <a:latin typeface="Meiryo UI" pitchFamily="50" charset="-128"/>
                <a:ea typeface="Meiryo UI" pitchFamily="50" charset="-128"/>
                <a:cs typeface="Meiryo UI" pitchFamily="50" charset="-128"/>
              </a:rPr>
              <a:t>RF transmitter</a:t>
            </a:r>
          </a:p>
        </p:txBody>
      </p:sp>
      <p:sp>
        <p:nvSpPr>
          <p:cNvPr id="24" name="正方形/長方形 23"/>
          <p:cNvSpPr/>
          <p:nvPr/>
        </p:nvSpPr>
        <p:spPr>
          <a:xfrm>
            <a:off x="5093683" y="3199407"/>
            <a:ext cx="1656184" cy="201298"/>
          </a:xfrm>
          <a:prstGeom prst="rect">
            <a:avLst/>
          </a:prstGeom>
          <a:ln>
            <a:solidFill>
              <a:schemeClr val="tx1"/>
            </a:solidFill>
          </a:ln>
        </p:spPr>
        <p:txBody>
          <a:bodyPr wrap="square" anchor="ctr" anchorCtr="0">
            <a:noAutofit/>
          </a:bodyPr>
          <a:lstStyle/>
          <a:p>
            <a:pPr algn="ctr"/>
            <a:r>
              <a:rPr lang="en-US" altLang="ja-JP" sz="1400" kern="0" dirty="0" smtClean="0">
                <a:solidFill>
                  <a:schemeClr val="tx1"/>
                </a:solidFill>
                <a:latin typeface="Meiryo UI" pitchFamily="50" charset="-128"/>
                <a:ea typeface="Meiryo UI" pitchFamily="50" charset="-128"/>
                <a:cs typeface="Meiryo UI" pitchFamily="50" charset="-128"/>
              </a:rPr>
              <a:t>LF receiver</a:t>
            </a:r>
            <a:endParaRPr lang="en-US" altLang="ja-JP" sz="1400" kern="0" dirty="0">
              <a:solidFill>
                <a:schemeClr val="tx1"/>
              </a:solidFill>
              <a:latin typeface="Meiryo UI" pitchFamily="50" charset="-128"/>
              <a:ea typeface="Meiryo UI" pitchFamily="50" charset="-128"/>
              <a:cs typeface="Meiryo UI"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270" y="2301721"/>
            <a:ext cx="2081213" cy="1125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タイトル 1"/>
          <p:cNvSpPr txBox="1">
            <a:spLocks/>
          </p:cNvSpPr>
          <p:nvPr/>
        </p:nvSpPr>
        <p:spPr bwMode="gray">
          <a:xfrm>
            <a:off x="71636" y="33469"/>
            <a:ext cx="8532812" cy="52030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fontAlgn="base">
              <a:spcBef>
                <a:spcPct val="0"/>
              </a:spcBef>
              <a:spcAft>
                <a:spcPct val="0"/>
              </a:spcAft>
              <a:tabLst>
                <a:tab pos="3676650" algn="l"/>
              </a:tabLst>
              <a:defRPr kumimoji="1" sz="3200">
                <a:solidFill>
                  <a:schemeClr val="tx2"/>
                </a:solidFill>
                <a:latin typeface="+mj-lt"/>
                <a:ea typeface="+mj-ea"/>
                <a:cs typeface="+mj-cs"/>
              </a:defRPr>
            </a:lvl1pPr>
            <a:lvl2pPr algn="l" rtl="0" fontAlgn="base">
              <a:spcBef>
                <a:spcPct val="0"/>
              </a:spcBef>
              <a:spcAft>
                <a:spcPct val="0"/>
              </a:spcAft>
              <a:tabLst>
                <a:tab pos="3676650" algn="l"/>
              </a:tabLst>
              <a:defRPr kumimoji="1" sz="3200">
                <a:solidFill>
                  <a:schemeClr val="tx2"/>
                </a:solidFill>
                <a:latin typeface="Arial" charset="0"/>
                <a:ea typeface="ＭＳ Ｐゴシック" charset="-128"/>
              </a:defRPr>
            </a:lvl2pPr>
            <a:lvl3pPr algn="l" rtl="0" fontAlgn="base">
              <a:spcBef>
                <a:spcPct val="0"/>
              </a:spcBef>
              <a:spcAft>
                <a:spcPct val="0"/>
              </a:spcAft>
              <a:tabLst>
                <a:tab pos="3676650" algn="l"/>
              </a:tabLst>
              <a:defRPr kumimoji="1" sz="3200">
                <a:solidFill>
                  <a:schemeClr val="tx2"/>
                </a:solidFill>
                <a:latin typeface="Arial" charset="0"/>
                <a:ea typeface="ＭＳ Ｐゴシック" charset="-128"/>
              </a:defRPr>
            </a:lvl3pPr>
            <a:lvl4pPr algn="l" rtl="0" fontAlgn="base">
              <a:spcBef>
                <a:spcPct val="0"/>
              </a:spcBef>
              <a:spcAft>
                <a:spcPct val="0"/>
              </a:spcAft>
              <a:tabLst>
                <a:tab pos="3676650" algn="l"/>
              </a:tabLst>
              <a:defRPr kumimoji="1" sz="3200">
                <a:solidFill>
                  <a:schemeClr val="tx2"/>
                </a:solidFill>
                <a:latin typeface="Arial" charset="0"/>
                <a:ea typeface="ＭＳ Ｐゴシック" charset="-128"/>
              </a:defRPr>
            </a:lvl4pPr>
            <a:lvl5pPr algn="l" rtl="0" fontAlgn="base">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fontAlgn="base">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fontAlgn="base">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fontAlgn="base">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fontAlgn="base">
              <a:spcBef>
                <a:spcPct val="0"/>
              </a:spcBef>
              <a:spcAft>
                <a:spcPct val="0"/>
              </a:spcAft>
              <a:tabLst>
                <a:tab pos="3676650" algn="l"/>
              </a:tabLst>
              <a:defRPr kumimoji="1" sz="3200">
                <a:solidFill>
                  <a:schemeClr val="tx2"/>
                </a:solidFill>
                <a:latin typeface="Arial" charset="0"/>
                <a:ea typeface="ＭＳ Ｐゴシック" charset="-128"/>
              </a:defRPr>
            </a:lvl9pPr>
          </a:lstStyle>
          <a:p>
            <a:r>
              <a:rPr lang="en-US" altLang="zh-CN" b="1" dirty="0" smtClean="0">
                <a:latin typeface="宋体" pitchFamily="2" charset="-122"/>
                <a:ea typeface="宋体" pitchFamily="2" charset="-122"/>
                <a:cs typeface="Meiryo UI" pitchFamily="50" charset="-128"/>
              </a:rPr>
              <a:t>FRAM</a:t>
            </a:r>
            <a:r>
              <a:rPr lang="zh-CN" altLang="en-US" b="1" dirty="0" smtClean="0">
                <a:latin typeface="宋体" pitchFamily="2" charset="-122"/>
                <a:ea typeface="宋体" pitchFamily="2" charset="-122"/>
                <a:cs typeface="Meiryo UI" pitchFamily="50" charset="-128"/>
              </a:rPr>
              <a:t>在胎压监测</a:t>
            </a:r>
            <a:r>
              <a:rPr lang="en-US" altLang="ja-JP" b="1" dirty="0" smtClean="0">
                <a:latin typeface="宋体" pitchFamily="2" charset="-122"/>
                <a:ea typeface="宋体" pitchFamily="2" charset="-122"/>
                <a:cs typeface="Meiryo UI" pitchFamily="50" charset="-128"/>
              </a:rPr>
              <a:t>TPMS</a:t>
            </a:r>
            <a:r>
              <a:rPr lang="zh-CN" altLang="en-US" b="1" dirty="0" smtClean="0">
                <a:latin typeface="宋体" pitchFamily="2" charset="-122"/>
                <a:ea typeface="宋体" pitchFamily="2" charset="-122"/>
                <a:cs typeface="Meiryo UI" pitchFamily="50" charset="-128"/>
              </a:rPr>
              <a:t>中的应用</a:t>
            </a:r>
            <a:r>
              <a:rPr lang="en-US" altLang="zh-CN" b="1" dirty="0" smtClean="0">
                <a:latin typeface="宋体" pitchFamily="2" charset="-122"/>
                <a:ea typeface="宋体" pitchFamily="2" charset="-122"/>
                <a:cs typeface="Meiryo UI" pitchFamily="50" charset="-128"/>
              </a:rPr>
              <a:t>-2-</a:t>
            </a:r>
            <a:endParaRPr lang="en-US" altLang="ja-JP" b="1" dirty="0">
              <a:latin typeface="宋体" pitchFamily="2" charset="-122"/>
              <a:ea typeface="宋体" pitchFamily="2" charset="-122"/>
              <a:cs typeface="Meiryo UI" pitchFamily="50" charset="-128"/>
            </a:endParaRPr>
          </a:p>
        </p:txBody>
      </p:sp>
      <p:sp>
        <p:nvSpPr>
          <p:cNvPr id="2" name="Slide Number Placeholder 1"/>
          <p:cNvSpPr>
            <a:spLocks noGrp="1"/>
          </p:cNvSpPr>
          <p:nvPr>
            <p:ph type="sldNum" sz="quarter" idx="11"/>
          </p:nvPr>
        </p:nvSpPr>
        <p:spPr/>
        <p:txBody>
          <a:bodyPr/>
          <a:lstStyle/>
          <a:p>
            <a:fld id="{F2D920BD-DB3E-494D-830B-EFB4449FB4A4}" type="slidenum">
              <a:rPr lang="ja-JP" altLang="de-DE" smtClean="0">
                <a:solidFill>
                  <a:srgbClr val="000000"/>
                </a:solidFill>
              </a:rPr>
              <a:pPr/>
              <a:t>26</a:t>
            </a:fld>
            <a:endParaRPr lang="de-DE" altLang="ja-JP">
              <a:solidFill>
                <a:srgbClr val="000000"/>
              </a:solidFill>
            </a:endParaRPr>
          </a:p>
        </p:txBody>
      </p:sp>
    </p:spTree>
    <p:extLst>
      <p:ext uri="{BB962C8B-B14F-4D97-AF65-F5344CB8AC3E}">
        <p14:creationId xmlns:p14="http://schemas.microsoft.com/office/powerpoint/2010/main" val="2504841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69864" y="-1191"/>
            <a:ext cx="8866633" cy="520304"/>
          </a:xfrm>
        </p:spPr>
        <p:txBody>
          <a:bodyPr/>
          <a:lstStyle/>
          <a:p>
            <a:r>
              <a:rPr lang="zh-CN" altLang="en-US" dirty="0" smtClean="0">
                <a:latin typeface="宋体" pitchFamily="2" charset="-122"/>
                <a:ea typeface="宋体" pitchFamily="2" charset="-122"/>
              </a:rPr>
              <a:t>人机交互系统</a:t>
            </a:r>
            <a:r>
              <a:rPr lang="en-US" altLang="ja-JP" dirty="0" smtClean="0">
                <a:latin typeface="宋体" pitchFamily="2" charset="-122"/>
                <a:ea typeface="宋体" pitchFamily="2" charset="-122"/>
              </a:rPr>
              <a:t>HCI</a:t>
            </a:r>
            <a:endParaRPr kumimoji="1" lang="ja-JP" altLang="en-US" dirty="0">
              <a:latin typeface="宋体" pitchFamily="2" charset="-122"/>
              <a:ea typeface="宋体" pitchFamily="2" charset="-122"/>
            </a:endParaRPr>
          </a:p>
        </p:txBody>
      </p:sp>
      <p:sp>
        <p:nvSpPr>
          <p:cNvPr id="16" name="Rounded Rectangle 15"/>
          <p:cNvSpPr/>
          <p:nvPr/>
        </p:nvSpPr>
        <p:spPr bwMode="auto">
          <a:xfrm>
            <a:off x="179512" y="653700"/>
            <a:ext cx="2736304" cy="1674186"/>
          </a:xfrm>
          <a:prstGeom prst="roundRect">
            <a:avLst>
              <a:gd name="adj" fmla="val 6746"/>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altLang="zh-CN" sz="1600" dirty="0"/>
              <a:t>Human-computer interaction</a:t>
            </a:r>
            <a:endParaRPr lang="en-US" dirty="0" smtClean="0">
              <a:solidFill>
                <a:srgbClr val="000000"/>
              </a:solidFill>
              <a:latin typeface="Calibri" pitchFamily="34" charset="0"/>
              <a:cs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80226"/>
            <a:ext cx="2736814" cy="111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2" name="Slide Number Placeholder 1"/>
          <p:cNvSpPr>
            <a:spLocks noGrp="1"/>
          </p:cNvSpPr>
          <p:nvPr>
            <p:ph type="sldNum" sz="quarter" idx="11"/>
          </p:nvPr>
        </p:nvSpPr>
        <p:spPr/>
        <p:txBody>
          <a:bodyPr/>
          <a:lstStyle/>
          <a:p>
            <a:fld id="{C164E814-9446-4CE1-8CA1-AF38C8D6ED9E}" type="slidenum">
              <a:rPr lang="ja-JP" altLang="de-DE" smtClean="0">
                <a:solidFill>
                  <a:srgbClr val="000000"/>
                </a:solidFill>
              </a:rPr>
              <a:pPr/>
              <a:t>27</a:t>
            </a:fld>
            <a:endParaRPr lang="de-DE" altLang="ja-JP">
              <a:solidFill>
                <a:srgbClr val="000000"/>
              </a:solidFill>
            </a:endParaRPr>
          </a:p>
        </p:txBody>
      </p:sp>
    </p:spTree>
    <p:extLst>
      <p:ext uri="{BB962C8B-B14F-4D97-AF65-F5344CB8AC3E}">
        <p14:creationId xmlns:p14="http://schemas.microsoft.com/office/powerpoint/2010/main" val="178883186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dirty="0" smtClean="0"/>
              <a:t>FRAM</a:t>
            </a:r>
            <a:r>
              <a:rPr lang="zh-CN" altLang="en-US" dirty="0" smtClean="0"/>
              <a:t>在</a:t>
            </a:r>
            <a:r>
              <a:rPr lang="en-US" altLang="ja-JP" dirty="0" smtClean="0"/>
              <a:t>Car Infotainment</a:t>
            </a:r>
            <a:r>
              <a:rPr lang="zh-CN" altLang="en-US" dirty="0" smtClean="0"/>
              <a:t>中的应用</a:t>
            </a:r>
            <a:r>
              <a:rPr lang="en-US" altLang="zh-CN" dirty="0" smtClean="0"/>
              <a:t>-1-</a:t>
            </a:r>
            <a:endParaRPr kumimoji="1" lang="ja-JP" altLang="en-US" dirty="0"/>
          </a:p>
        </p:txBody>
      </p:sp>
      <p:sp>
        <p:nvSpPr>
          <p:cNvPr id="6" name="コンテンツ プレースホルダー 5"/>
          <p:cNvSpPr>
            <a:spLocks noGrp="1"/>
          </p:cNvSpPr>
          <p:nvPr>
            <p:ph idx="1"/>
          </p:nvPr>
        </p:nvSpPr>
        <p:spPr>
          <a:xfrm>
            <a:off x="168275" y="514350"/>
            <a:ext cx="8789988" cy="4487670"/>
          </a:xfrm>
        </p:spPr>
        <p:txBody>
          <a:bodyPr/>
          <a:lstStyle/>
          <a:p>
            <a:r>
              <a:rPr lang="en-US" altLang="zh-CN" sz="3200" dirty="0" smtClean="0">
                <a:latin typeface="微软雅黑" panose="020B0503020204020204" pitchFamily="34" charset="-122"/>
                <a:ea typeface="微软雅黑" panose="020B0503020204020204" pitchFamily="34" charset="-122"/>
              </a:rPr>
              <a:t>Car infotainment</a:t>
            </a:r>
            <a:r>
              <a:rPr lang="zh-CN" altLang="en-US" sz="3200" dirty="0" smtClean="0">
                <a:latin typeface="微软雅黑" panose="020B0503020204020204" pitchFamily="34" charset="-122"/>
                <a:ea typeface="微软雅黑" panose="020B0503020204020204" pitchFamily="34" charset="-122"/>
              </a:rPr>
              <a:t>的构成</a:t>
            </a:r>
            <a:endParaRPr lang="en-US" altLang="zh-CN" sz="3200" dirty="0" smtClean="0">
              <a:latin typeface="微软雅黑" panose="020B0503020204020204" pitchFamily="34" charset="-122"/>
              <a:ea typeface="微软雅黑" panose="020B0503020204020204" pitchFamily="34" charset="-122"/>
            </a:endParaRPr>
          </a:p>
          <a:p>
            <a:endParaRPr lang="en-US" altLang="ja-JP" sz="1800" dirty="0" smtClean="0">
              <a:solidFill>
                <a:srgbClr val="FF0000"/>
              </a:solidFill>
              <a:latin typeface="微软雅黑" panose="020B0503020204020204" pitchFamily="34" charset="-122"/>
              <a:ea typeface="微软雅黑" panose="020B0503020204020204" pitchFamily="34" charset="-122"/>
            </a:endParaRPr>
          </a:p>
          <a:p>
            <a:pPr lvl="1"/>
            <a:endParaRPr lang="en-US" altLang="ja-JP" sz="1800" dirty="0">
              <a:solidFill>
                <a:srgbClr val="FF0000"/>
              </a:solidFill>
              <a:latin typeface="微软雅黑" panose="020B0503020204020204" pitchFamily="34" charset="-122"/>
              <a:ea typeface="微软雅黑" panose="020B0503020204020204" pitchFamily="34" charset="-122"/>
            </a:endParaRPr>
          </a:p>
          <a:p>
            <a:pPr lvl="1"/>
            <a:endParaRPr lang="en-US" altLang="ja-JP" sz="1800" dirty="0" smtClean="0">
              <a:solidFill>
                <a:srgbClr val="FF0000"/>
              </a:solidFill>
              <a:latin typeface="微软雅黑" panose="020B0503020204020204" pitchFamily="34" charset="-122"/>
              <a:ea typeface="微软雅黑" panose="020B0503020204020204" pitchFamily="34" charset="-122"/>
            </a:endParaRPr>
          </a:p>
          <a:p>
            <a:pPr lvl="1"/>
            <a:endParaRPr lang="en-US" altLang="ja-JP" sz="1800" dirty="0">
              <a:solidFill>
                <a:srgbClr val="FF0000"/>
              </a:solidFill>
              <a:latin typeface="微软雅黑" panose="020B0503020204020204" pitchFamily="34" charset="-122"/>
              <a:ea typeface="微软雅黑" panose="020B0503020204020204" pitchFamily="34" charset="-122"/>
            </a:endParaRPr>
          </a:p>
          <a:p>
            <a:pPr lvl="1"/>
            <a:endParaRPr lang="en-US" altLang="ja-JP" sz="1800" dirty="0" smtClean="0">
              <a:solidFill>
                <a:srgbClr val="FF0000"/>
              </a:solidFill>
              <a:latin typeface="微软雅黑" panose="020B0503020204020204" pitchFamily="34" charset="-122"/>
              <a:ea typeface="微软雅黑" panose="020B0503020204020204" pitchFamily="34" charset="-122"/>
            </a:endParaRPr>
          </a:p>
          <a:p>
            <a:pPr lvl="1"/>
            <a:endParaRPr lang="en-US" altLang="ja-JP" sz="1800" dirty="0" smtClean="0">
              <a:solidFill>
                <a:srgbClr val="FF0000"/>
              </a:solidFill>
              <a:latin typeface="微软雅黑" panose="020B0503020204020204" pitchFamily="34" charset="-122"/>
              <a:ea typeface="微软雅黑" panose="020B0503020204020204" pitchFamily="34" charset="-122"/>
            </a:endParaRPr>
          </a:p>
          <a:p>
            <a:pPr lvl="1"/>
            <a:endParaRPr lang="en-US" altLang="ja-JP" sz="1800" dirty="0">
              <a:solidFill>
                <a:srgbClr val="FF0000"/>
              </a:solidFill>
              <a:latin typeface="微软雅黑" panose="020B0503020204020204" pitchFamily="34" charset="-122"/>
              <a:ea typeface="微软雅黑" panose="020B0503020204020204" pitchFamily="34" charset="-122"/>
            </a:endParaRPr>
          </a:p>
          <a:p>
            <a:pPr lvl="1"/>
            <a:endParaRPr lang="en-US" altLang="ja-JP" sz="1800" dirty="0" smtClean="0">
              <a:solidFill>
                <a:srgbClr val="FF0000"/>
              </a:solidFill>
              <a:latin typeface="微软雅黑" panose="020B0503020204020204" pitchFamily="34" charset="-122"/>
              <a:ea typeface="微软雅黑" panose="020B0503020204020204" pitchFamily="34" charset="-122"/>
            </a:endParaRPr>
          </a:p>
          <a:p>
            <a:pPr lvl="2"/>
            <a:endParaRPr lang="en-US" altLang="ja-JP" sz="1600" dirty="0">
              <a:solidFill>
                <a:srgbClr val="1BA12B"/>
              </a:solidFill>
              <a:latin typeface="微软雅黑" panose="020B0503020204020204" pitchFamily="34" charset="-122"/>
              <a:ea typeface="微软雅黑" panose="020B0503020204020204" pitchFamily="34" charset="-122"/>
            </a:endParaRPr>
          </a:p>
        </p:txBody>
      </p:sp>
      <p:sp>
        <p:nvSpPr>
          <p:cNvPr id="4" name="フッター プレースホルダー 3"/>
          <p:cNvSpPr>
            <a:spLocks noGrp="1"/>
          </p:cNvSpPr>
          <p:nvPr>
            <p:ph type="ftr" sz="quarter" idx="10"/>
          </p:nvPr>
        </p:nvSpPr>
        <p:spPr/>
        <p:txBody>
          <a:bodyPr/>
          <a:lstStyle/>
          <a:p>
            <a:pPr>
              <a:defRPr/>
            </a:pPr>
            <a:r>
              <a:rPr lang="en-US" altLang="ja-JP" smtClean="0">
                <a:solidFill>
                  <a:srgbClr val="000000"/>
                </a:solidFill>
              </a:rPr>
              <a:t>Copyright 2019 FUJITSU SEMICONDUCTOR LIMITED</a:t>
            </a:r>
            <a:endParaRPr lang="de-DE" altLang="ja-JP">
              <a:solidFill>
                <a:srgbClr val="000000"/>
              </a:solidFill>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1239" y="1412937"/>
            <a:ext cx="2447835" cy="1223918"/>
          </a:xfrm>
          <a:prstGeom prst="rect">
            <a:avLst/>
          </a:prstGeom>
        </p:spPr>
      </p:pic>
      <p:pic>
        <p:nvPicPr>
          <p:cNvPr id="8" name="図 7"/>
          <p:cNvPicPr>
            <a:picLocks noChangeAspect="1"/>
          </p:cNvPicPr>
          <p:nvPr/>
        </p:nvPicPr>
        <p:blipFill>
          <a:blip r:embed="rId4"/>
          <a:stretch>
            <a:fillRect/>
          </a:stretch>
        </p:blipFill>
        <p:spPr>
          <a:xfrm>
            <a:off x="6535217" y="1372407"/>
            <a:ext cx="1548719" cy="108585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0007" y="2596120"/>
            <a:ext cx="2246489" cy="947738"/>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2596122"/>
            <a:ext cx="2057400" cy="856393"/>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1" y="1567187"/>
            <a:ext cx="1833703" cy="915419"/>
          </a:xfrm>
          <a:prstGeom prst="rect">
            <a:avLst/>
          </a:prstGeom>
        </p:spPr>
      </p:pic>
      <p:sp>
        <p:nvSpPr>
          <p:cNvPr id="12" name="左右矢印 11"/>
          <p:cNvSpPr/>
          <p:nvPr/>
        </p:nvSpPr>
        <p:spPr bwMode="auto">
          <a:xfrm>
            <a:off x="5532480" y="1646756"/>
            <a:ext cx="990600" cy="314325"/>
          </a:xfrm>
          <a:prstGeom prst="leftRightArrow">
            <a:avLst/>
          </a:prstGeom>
          <a:gradFill rotWithShape="0">
            <a:gsLst>
              <a:gs pos="0">
                <a:srgbClr val="FFFFFF"/>
              </a:gs>
              <a:gs pos="100000">
                <a:srgbClr val="FF0000"/>
              </a:gs>
            </a:gsLst>
            <a:lin ang="5400000" scaled="1"/>
          </a:gra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13" name="左右矢印 12"/>
          <p:cNvSpPr/>
          <p:nvPr/>
        </p:nvSpPr>
        <p:spPr bwMode="auto">
          <a:xfrm rot="1526156">
            <a:off x="5671005" y="2339342"/>
            <a:ext cx="990600" cy="314325"/>
          </a:xfrm>
          <a:prstGeom prst="leftRightArrow">
            <a:avLst/>
          </a:prstGeom>
          <a:gradFill rotWithShape="0">
            <a:gsLst>
              <a:gs pos="0">
                <a:srgbClr val="FFFFFF"/>
              </a:gs>
              <a:gs pos="100000">
                <a:srgbClr val="FF0000"/>
              </a:gs>
            </a:gsLst>
            <a:lin ang="5400000" scaled="1"/>
          </a:gra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14" name="左右矢印 13"/>
          <p:cNvSpPr/>
          <p:nvPr/>
        </p:nvSpPr>
        <p:spPr bwMode="auto">
          <a:xfrm rot="8374694">
            <a:off x="2422667" y="2366755"/>
            <a:ext cx="657116" cy="314325"/>
          </a:xfrm>
          <a:prstGeom prst="leftRightArrow">
            <a:avLst/>
          </a:prstGeom>
          <a:gradFill rotWithShape="0">
            <a:gsLst>
              <a:gs pos="0">
                <a:srgbClr val="FFFFFF"/>
              </a:gs>
              <a:gs pos="100000">
                <a:srgbClr val="FF0000"/>
              </a:gs>
            </a:gsLst>
            <a:lin ang="5400000" scaled="1"/>
          </a:gra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15" name="左右矢印 14"/>
          <p:cNvSpPr/>
          <p:nvPr/>
        </p:nvSpPr>
        <p:spPr bwMode="auto">
          <a:xfrm rot="10800000">
            <a:off x="2085223" y="1602896"/>
            <a:ext cx="965860" cy="358185"/>
          </a:xfrm>
          <a:prstGeom prst="leftRightArrow">
            <a:avLst/>
          </a:prstGeom>
          <a:gradFill rotWithShape="0">
            <a:gsLst>
              <a:gs pos="0">
                <a:srgbClr val="FFFFFF"/>
              </a:gs>
              <a:gs pos="100000">
                <a:srgbClr val="FF0000"/>
              </a:gs>
            </a:gsLst>
            <a:lin ang="5400000" scaled="1"/>
          </a:gra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16" name="テキスト ボックス 15"/>
          <p:cNvSpPr txBox="1"/>
          <p:nvPr/>
        </p:nvSpPr>
        <p:spPr>
          <a:xfrm>
            <a:off x="6469935" y="2105991"/>
            <a:ext cx="1903396" cy="369332"/>
          </a:xfrm>
          <a:prstGeom prst="rect">
            <a:avLst/>
          </a:prstGeom>
          <a:noFill/>
        </p:spPr>
        <p:txBody>
          <a:bodyPr wrap="square" rtlCol="0">
            <a:spAutoFit/>
          </a:bodyPr>
          <a:lstStyle/>
          <a:p>
            <a:r>
              <a:rPr kumimoji="1" lang="en-US" altLang="ja-JP" b="1" dirty="0" smtClean="0">
                <a:solidFill>
                  <a:srgbClr val="FFFF00"/>
                </a:solidFill>
              </a:rPr>
              <a:t>Engine on/off</a:t>
            </a:r>
            <a:endParaRPr kumimoji="1" lang="ja-JP" altLang="en-US" b="1" dirty="0">
              <a:solidFill>
                <a:srgbClr val="FFFF00"/>
              </a:solidFill>
            </a:endParaRPr>
          </a:p>
        </p:txBody>
      </p:sp>
      <p:sp>
        <p:nvSpPr>
          <p:cNvPr id="17" name="テキスト ボックス 16"/>
          <p:cNvSpPr txBox="1"/>
          <p:nvPr/>
        </p:nvSpPr>
        <p:spPr>
          <a:xfrm>
            <a:off x="6880517" y="3252574"/>
            <a:ext cx="1903396" cy="369332"/>
          </a:xfrm>
          <a:prstGeom prst="rect">
            <a:avLst/>
          </a:prstGeom>
          <a:noFill/>
        </p:spPr>
        <p:txBody>
          <a:bodyPr wrap="square" rtlCol="0">
            <a:spAutoFit/>
          </a:bodyPr>
          <a:lstStyle/>
          <a:p>
            <a:r>
              <a:rPr kumimoji="1" lang="en-US" altLang="ja-JP" b="1" dirty="0" smtClean="0">
                <a:solidFill>
                  <a:srgbClr val="FFFF00"/>
                </a:solidFill>
              </a:rPr>
              <a:t>Back monitor</a:t>
            </a:r>
            <a:endParaRPr kumimoji="1" lang="ja-JP" altLang="en-US" b="1" dirty="0">
              <a:solidFill>
                <a:srgbClr val="FFFF00"/>
              </a:solidFill>
            </a:endParaRPr>
          </a:p>
        </p:txBody>
      </p:sp>
      <p:sp>
        <p:nvSpPr>
          <p:cNvPr id="18" name="テキスト ボックス 17"/>
          <p:cNvSpPr txBox="1"/>
          <p:nvPr/>
        </p:nvSpPr>
        <p:spPr>
          <a:xfrm>
            <a:off x="405524" y="3161548"/>
            <a:ext cx="1903396" cy="369332"/>
          </a:xfrm>
          <a:prstGeom prst="rect">
            <a:avLst/>
          </a:prstGeom>
          <a:noFill/>
        </p:spPr>
        <p:txBody>
          <a:bodyPr wrap="square" rtlCol="0">
            <a:spAutoFit/>
          </a:bodyPr>
          <a:lstStyle/>
          <a:p>
            <a:r>
              <a:rPr kumimoji="1" lang="en-US" altLang="ja-JP" b="1" dirty="0" smtClean="0">
                <a:solidFill>
                  <a:srgbClr val="FFFF00"/>
                </a:solidFill>
              </a:rPr>
              <a:t>Telephone</a:t>
            </a:r>
            <a:endParaRPr kumimoji="1" lang="ja-JP" altLang="en-US" b="1" dirty="0">
              <a:solidFill>
                <a:srgbClr val="FFFF00"/>
              </a:solidFill>
            </a:endParaRPr>
          </a:p>
        </p:txBody>
      </p:sp>
      <p:sp>
        <p:nvSpPr>
          <p:cNvPr id="19" name="テキスト ボックス 18"/>
          <p:cNvSpPr txBox="1"/>
          <p:nvPr/>
        </p:nvSpPr>
        <p:spPr>
          <a:xfrm>
            <a:off x="251520" y="2113796"/>
            <a:ext cx="1903396" cy="369332"/>
          </a:xfrm>
          <a:prstGeom prst="rect">
            <a:avLst/>
          </a:prstGeom>
          <a:noFill/>
        </p:spPr>
        <p:txBody>
          <a:bodyPr wrap="square" rtlCol="0">
            <a:spAutoFit/>
          </a:bodyPr>
          <a:lstStyle/>
          <a:p>
            <a:r>
              <a:rPr lang="en-US" altLang="ja-JP" b="1" dirty="0" smtClean="0">
                <a:solidFill>
                  <a:srgbClr val="FFFF00"/>
                </a:solidFill>
              </a:rPr>
              <a:t>Guidance</a:t>
            </a:r>
            <a:endParaRPr kumimoji="1" lang="ja-JP" altLang="en-US" b="1" dirty="0">
              <a:solidFill>
                <a:srgbClr val="FFFF00"/>
              </a:solidFill>
            </a:endParaRPr>
          </a:p>
        </p:txBody>
      </p:sp>
      <p:sp>
        <p:nvSpPr>
          <p:cNvPr id="2" name="Slide Number Placeholder 1"/>
          <p:cNvSpPr>
            <a:spLocks noGrp="1"/>
          </p:cNvSpPr>
          <p:nvPr>
            <p:ph type="sldNum" sz="quarter" idx="11"/>
          </p:nvPr>
        </p:nvSpPr>
        <p:spPr/>
        <p:txBody>
          <a:bodyPr/>
          <a:lstStyle/>
          <a:p>
            <a:fld id="{F2D920BD-DB3E-494D-830B-EFB4449FB4A4}" type="slidenum">
              <a:rPr lang="ja-JP" altLang="de-DE" smtClean="0">
                <a:solidFill>
                  <a:srgbClr val="000000"/>
                </a:solidFill>
              </a:rPr>
              <a:pPr/>
              <a:t>28</a:t>
            </a:fld>
            <a:endParaRPr lang="de-DE" altLang="ja-JP">
              <a:solidFill>
                <a:srgbClr val="000000"/>
              </a:solidFill>
            </a:endParaRPr>
          </a:p>
        </p:txBody>
      </p:sp>
    </p:spTree>
    <p:extLst>
      <p:ext uri="{BB962C8B-B14F-4D97-AF65-F5344CB8AC3E}">
        <p14:creationId xmlns:p14="http://schemas.microsoft.com/office/powerpoint/2010/main" val="1925141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169863" y="-1191"/>
            <a:ext cx="8532812" cy="520304"/>
          </a:xfrm>
        </p:spPr>
        <p:txBody>
          <a:bodyPr rtlCol="0">
            <a:normAutofit/>
          </a:bodyPr>
          <a:lstStyle/>
          <a:p>
            <a:pPr fontAlgn="auto">
              <a:spcAft>
                <a:spcPts val="0"/>
              </a:spcAft>
              <a:defRPr/>
            </a:pPr>
            <a:r>
              <a:rPr lang="ja-JP" altLang="en-US" b="1" dirty="0">
                <a:latin typeface="黑体" pitchFamily="49" charset="-122"/>
                <a:ea typeface="黑体" pitchFamily="49" charset="-122"/>
                <a:cs typeface="Meiryo UI" pitchFamily="50" charset="-128"/>
              </a:rPr>
              <a:t>议程</a:t>
            </a:r>
            <a:endParaRPr lang="ja-JP" altLang="en-US" b="1" dirty="0" smtClean="0">
              <a:latin typeface="黑体" pitchFamily="49" charset="-122"/>
              <a:ea typeface="黑体" pitchFamily="49" charset="-122"/>
              <a:cs typeface="Meiryo UI" pitchFamily="50" charset="-128"/>
            </a:endParaRPr>
          </a:p>
        </p:txBody>
      </p:sp>
      <p:sp>
        <p:nvSpPr>
          <p:cNvPr id="3076" name="コンテンツ プレースホルダー 2"/>
          <p:cNvSpPr txBox="1">
            <a:spLocks/>
          </p:cNvSpPr>
          <p:nvPr/>
        </p:nvSpPr>
        <p:spPr bwMode="auto">
          <a:xfrm>
            <a:off x="35498" y="598532"/>
            <a:ext cx="8975725" cy="343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indent="-290513" defTabSz="457200">
              <a:defRPr>
                <a:solidFill>
                  <a:schemeClr val="tx1"/>
                </a:solidFill>
                <a:latin typeface="Calibri" pitchFamily="34" charset="0"/>
                <a:ea typeface="宋体" pitchFamily="2" charset="-122"/>
              </a:defRPr>
            </a:lvl1pPr>
            <a:lvl2pPr marL="742950" indent="-285750" defTabSz="457200">
              <a:defRPr>
                <a:solidFill>
                  <a:schemeClr val="tx1"/>
                </a:solidFill>
                <a:latin typeface="Calibri" pitchFamily="34" charset="0"/>
                <a:ea typeface="宋体" pitchFamily="2" charset="-122"/>
              </a:defRPr>
            </a:lvl2pPr>
            <a:lvl3pPr marL="1143000" indent="-228600" defTabSz="457200">
              <a:defRPr>
                <a:solidFill>
                  <a:schemeClr val="tx1"/>
                </a:solidFill>
                <a:latin typeface="Calibri" pitchFamily="34" charset="0"/>
                <a:ea typeface="宋体" pitchFamily="2" charset="-122"/>
              </a:defRPr>
            </a:lvl3pPr>
            <a:lvl4pPr marL="1600200" indent="-228600" defTabSz="457200">
              <a:defRPr>
                <a:solidFill>
                  <a:schemeClr val="tx1"/>
                </a:solidFill>
                <a:latin typeface="Calibri" pitchFamily="34" charset="0"/>
                <a:ea typeface="宋体" pitchFamily="2" charset="-122"/>
              </a:defRPr>
            </a:lvl4pPr>
            <a:lvl5pPr marL="2057400" indent="-228600" defTabSz="457200">
              <a:defRPr>
                <a:solidFill>
                  <a:schemeClr val="tx1"/>
                </a:solidFill>
                <a:latin typeface="Calibri" pitchFamily="34" charset="0"/>
                <a:ea typeface="宋体" pitchFamily="2" charset="-122"/>
              </a:defRPr>
            </a:lvl5pPr>
            <a:lvl6pPr marL="2514600" indent="-228600" defTabSz="457200" fontAlgn="base">
              <a:spcBef>
                <a:spcPct val="0"/>
              </a:spcBef>
              <a:spcAft>
                <a:spcPct val="0"/>
              </a:spcAft>
              <a:defRPr>
                <a:solidFill>
                  <a:schemeClr val="tx1"/>
                </a:solidFill>
                <a:latin typeface="Calibri" pitchFamily="34" charset="0"/>
                <a:ea typeface="宋体" pitchFamily="2" charset="-122"/>
              </a:defRPr>
            </a:lvl6pPr>
            <a:lvl7pPr marL="2971800" indent="-228600" defTabSz="457200" fontAlgn="base">
              <a:spcBef>
                <a:spcPct val="0"/>
              </a:spcBef>
              <a:spcAft>
                <a:spcPct val="0"/>
              </a:spcAft>
              <a:defRPr>
                <a:solidFill>
                  <a:schemeClr val="tx1"/>
                </a:solidFill>
                <a:latin typeface="Calibri" pitchFamily="34" charset="0"/>
                <a:ea typeface="宋体" pitchFamily="2" charset="-122"/>
              </a:defRPr>
            </a:lvl7pPr>
            <a:lvl8pPr marL="3429000" indent="-228600" defTabSz="457200" fontAlgn="base">
              <a:spcBef>
                <a:spcPct val="0"/>
              </a:spcBef>
              <a:spcAft>
                <a:spcPct val="0"/>
              </a:spcAft>
              <a:defRPr>
                <a:solidFill>
                  <a:schemeClr val="tx1"/>
                </a:solidFill>
                <a:latin typeface="Calibri" pitchFamily="34" charset="0"/>
                <a:ea typeface="宋体" pitchFamily="2" charset="-122"/>
              </a:defRPr>
            </a:lvl8pPr>
            <a:lvl9pPr marL="3886200" indent="-228600" defTabSz="457200" fontAlgn="base">
              <a:spcBef>
                <a:spcPct val="0"/>
              </a:spcBef>
              <a:spcAft>
                <a:spcPct val="0"/>
              </a:spcAft>
              <a:defRPr>
                <a:solidFill>
                  <a:schemeClr val="tx1"/>
                </a:solidFill>
                <a:latin typeface="Calibri" pitchFamily="34" charset="0"/>
                <a:ea typeface="宋体" pitchFamily="2" charset="-122"/>
              </a:defRPr>
            </a:lvl9pPr>
          </a:lstStyle>
          <a:p>
            <a:pPr algn="l" eaLnBrk="0" hangingPunct="0">
              <a:lnSpc>
                <a:spcPct val="95000"/>
              </a:lnSpc>
              <a:spcBef>
                <a:spcPct val="20000"/>
              </a:spcBef>
              <a:spcAft>
                <a:spcPct val="10000"/>
              </a:spcAft>
              <a:buClr>
                <a:srgbClr val="A30B1A"/>
              </a:buClr>
              <a:buFont typeface="Wingdings" pitchFamily="2" charset="2"/>
              <a:buChar char="p"/>
            </a:pPr>
            <a:r>
              <a:rPr kumimoji="1" lang="zh-CN" altLang="en-US" sz="3200" b="1" dirty="0" smtClean="0">
                <a:latin typeface="黑体"/>
                <a:ea typeface="黑体"/>
                <a:cs typeface="Meiryo UI" pitchFamily="34" charset="-128"/>
              </a:rPr>
              <a:t>非</a:t>
            </a:r>
            <a:r>
              <a:rPr kumimoji="1" lang="zh-CN" altLang="en-US" sz="3200" b="1" dirty="0">
                <a:latin typeface="黑体"/>
                <a:ea typeface="黑体"/>
                <a:cs typeface="Meiryo UI" pitchFamily="34" charset="-128"/>
              </a:rPr>
              <a:t>易失性存储</a:t>
            </a:r>
            <a:r>
              <a:rPr kumimoji="1" lang="zh-CN" altLang="en-US" sz="3200" b="1" dirty="0" smtClean="0">
                <a:latin typeface="黑体"/>
                <a:ea typeface="黑体"/>
                <a:cs typeface="Meiryo UI" pitchFamily="34" charset="-128"/>
              </a:rPr>
              <a:t>器</a:t>
            </a:r>
            <a:r>
              <a:rPr kumimoji="1" lang="en-US" altLang="zh-CN" sz="3200" b="1" dirty="0" smtClean="0">
                <a:latin typeface="黑体"/>
                <a:ea typeface="黑体"/>
                <a:cs typeface="Meiryo UI" pitchFamily="34" charset="-128"/>
              </a:rPr>
              <a:t>FRAM</a:t>
            </a:r>
            <a:r>
              <a:rPr kumimoji="1" lang="zh-CN" altLang="en-US" sz="3200" b="1" dirty="0" smtClean="0">
                <a:latin typeface="黑体"/>
                <a:ea typeface="黑体"/>
                <a:cs typeface="Meiryo UI" pitchFamily="34" charset="-128"/>
              </a:rPr>
              <a:t>在新能源车技术中的应用</a:t>
            </a:r>
            <a:endParaRPr kumimoji="1" lang="en-US" altLang="zh-CN" sz="3200" b="1" dirty="0">
              <a:latin typeface="黑体"/>
              <a:ea typeface="黑体"/>
              <a:cs typeface="Meiryo UI" pitchFamily="34" charset="-128"/>
            </a:endParaRPr>
          </a:p>
          <a:p>
            <a:pPr algn="l" eaLnBrk="0" hangingPunct="0">
              <a:lnSpc>
                <a:spcPct val="95000"/>
              </a:lnSpc>
              <a:spcBef>
                <a:spcPct val="20000"/>
              </a:spcBef>
              <a:spcAft>
                <a:spcPct val="10000"/>
              </a:spcAft>
              <a:buClr>
                <a:srgbClr val="A30B1A"/>
              </a:buClr>
              <a:buFont typeface="Wingdings" pitchFamily="2" charset="2"/>
              <a:buChar char="p"/>
            </a:pPr>
            <a:r>
              <a:rPr kumimoji="1" lang="zh-CN" altLang="en-US" sz="3200" b="1" dirty="0" smtClean="0">
                <a:solidFill>
                  <a:schemeClr val="bg1">
                    <a:lumMod val="95000"/>
                  </a:schemeClr>
                </a:solidFill>
                <a:latin typeface="黑体"/>
                <a:ea typeface="黑体"/>
                <a:cs typeface="Meiryo UI" pitchFamily="34" charset="-128"/>
              </a:rPr>
              <a:t>非</a:t>
            </a:r>
            <a:r>
              <a:rPr kumimoji="1" lang="zh-CN" altLang="en-US" sz="3200" b="1" dirty="0">
                <a:solidFill>
                  <a:schemeClr val="bg1">
                    <a:lumMod val="95000"/>
                  </a:schemeClr>
                </a:solidFill>
                <a:latin typeface="黑体"/>
                <a:ea typeface="黑体"/>
                <a:cs typeface="Meiryo UI" pitchFamily="34" charset="-128"/>
              </a:rPr>
              <a:t>易失性存储</a:t>
            </a:r>
            <a:r>
              <a:rPr kumimoji="1" lang="zh-CN" altLang="en-US" sz="3200" b="1" dirty="0" smtClean="0">
                <a:solidFill>
                  <a:schemeClr val="bg1">
                    <a:lumMod val="95000"/>
                  </a:schemeClr>
                </a:solidFill>
                <a:latin typeface="黑体"/>
                <a:ea typeface="黑体"/>
                <a:cs typeface="Meiryo UI" pitchFamily="34" charset="-128"/>
              </a:rPr>
              <a:t>器</a:t>
            </a:r>
            <a:r>
              <a:rPr kumimoji="1" lang="en-US" altLang="zh-CN" sz="3200" b="1" dirty="0" smtClean="0">
                <a:solidFill>
                  <a:schemeClr val="bg1">
                    <a:lumMod val="95000"/>
                  </a:schemeClr>
                </a:solidFill>
                <a:latin typeface="黑体"/>
                <a:ea typeface="黑体"/>
                <a:cs typeface="Meiryo UI" pitchFamily="34" charset="-128"/>
              </a:rPr>
              <a:t>FRAM</a:t>
            </a:r>
            <a:r>
              <a:rPr lang="zh-CN" altLang="en-US" sz="3200" b="1" dirty="0" smtClean="0">
                <a:solidFill>
                  <a:schemeClr val="bg1">
                    <a:lumMod val="95000"/>
                  </a:schemeClr>
                </a:solidFill>
                <a:latin typeface="黑体"/>
                <a:ea typeface="黑体"/>
                <a:cs typeface="Meiryo UI" pitchFamily="34" charset="-128"/>
              </a:rPr>
              <a:t>在自动驾驶中技术的应用</a:t>
            </a:r>
            <a:endParaRPr kumimoji="1" lang="en-US" altLang="zh-CN" sz="3200" b="1" dirty="0">
              <a:solidFill>
                <a:schemeClr val="bg1">
                  <a:lumMod val="95000"/>
                </a:schemeClr>
              </a:solidFill>
              <a:latin typeface="黑体"/>
              <a:ea typeface="黑体"/>
              <a:cs typeface="Meiryo UI" pitchFamily="34" charset="-128"/>
            </a:endParaRPr>
          </a:p>
          <a:p>
            <a:pPr algn="l" eaLnBrk="0" hangingPunct="0">
              <a:lnSpc>
                <a:spcPct val="95000"/>
              </a:lnSpc>
              <a:spcBef>
                <a:spcPct val="20000"/>
              </a:spcBef>
              <a:spcAft>
                <a:spcPct val="10000"/>
              </a:spcAft>
              <a:buClr>
                <a:srgbClr val="A30B1A"/>
              </a:buClr>
              <a:buFont typeface="Wingdings" pitchFamily="2" charset="2"/>
              <a:buChar char="p"/>
            </a:pPr>
            <a:r>
              <a:rPr kumimoji="1" lang="zh-CN" altLang="en-US" sz="3200" b="1" dirty="0" smtClean="0">
                <a:solidFill>
                  <a:schemeClr val="bg1">
                    <a:lumMod val="95000"/>
                  </a:schemeClr>
                </a:solidFill>
                <a:latin typeface="黑体"/>
                <a:ea typeface="黑体"/>
                <a:cs typeface="Meiryo UI" pitchFamily="34" charset="-128"/>
              </a:rPr>
              <a:t>非</a:t>
            </a:r>
            <a:r>
              <a:rPr kumimoji="1" lang="zh-CN" altLang="en-US" sz="3200" b="1" dirty="0">
                <a:solidFill>
                  <a:schemeClr val="bg1">
                    <a:lumMod val="95000"/>
                  </a:schemeClr>
                </a:solidFill>
                <a:latin typeface="黑体"/>
                <a:ea typeface="黑体"/>
                <a:cs typeface="Meiryo UI" pitchFamily="34" charset="-128"/>
              </a:rPr>
              <a:t>易失性存储</a:t>
            </a:r>
            <a:r>
              <a:rPr kumimoji="1" lang="zh-CN" altLang="en-US" sz="3200" b="1" dirty="0" smtClean="0">
                <a:solidFill>
                  <a:schemeClr val="bg1">
                    <a:lumMod val="95000"/>
                  </a:schemeClr>
                </a:solidFill>
                <a:latin typeface="黑体"/>
                <a:ea typeface="黑体"/>
                <a:cs typeface="Meiryo UI" pitchFamily="34" charset="-128"/>
              </a:rPr>
              <a:t>器</a:t>
            </a:r>
            <a:r>
              <a:rPr kumimoji="1" lang="en-US" altLang="zh-CN" sz="3200" b="1" dirty="0" smtClean="0">
                <a:solidFill>
                  <a:schemeClr val="bg1">
                    <a:lumMod val="95000"/>
                  </a:schemeClr>
                </a:solidFill>
                <a:latin typeface="黑体"/>
                <a:ea typeface="黑体"/>
                <a:cs typeface="Meiryo UI" pitchFamily="34" charset="-128"/>
              </a:rPr>
              <a:t>FRAM</a:t>
            </a:r>
            <a:r>
              <a:rPr lang="zh-CN" altLang="en-US" sz="3200" b="1" dirty="0" smtClean="0">
                <a:solidFill>
                  <a:schemeClr val="bg1">
                    <a:lumMod val="95000"/>
                  </a:schemeClr>
                </a:solidFill>
                <a:latin typeface="黑体"/>
                <a:ea typeface="黑体"/>
                <a:cs typeface="Meiryo UI" pitchFamily="34" charset="-128"/>
              </a:rPr>
              <a:t>的特点</a:t>
            </a:r>
            <a:endParaRPr kumimoji="1" lang="en-US" altLang="ja-JP" sz="3200" b="1" dirty="0">
              <a:solidFill>
                <a:schemeClr val="bg1">
                  <a:lumMod val="95000"/>
                </a:schemeClr>
              </a:solidFill>
              <a:latin typeface="黑体"/>
              <a:ea typeface="黑体"/>
              <a:cs typeface="Meiryo UI" pitchFamily="34" charset="-128"/>
            </a:endParaRPr>
          </a:p>
        </p:txBody>
      </p:sp>
      <p:sp>
        <p:nvSpPr>
          <p:cNvPr id="2" name="Footer Placeholder 1"/>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3" name="Slide Number Placeholder 2"/>
          <p:cNvSpPr>
            <a:spLocks noGrp="1"/>
          </p:cNvSpPr>
          <p:nvPr>
            <p:ph type="sldNum" sz="quarter" idx="11"/>
          </p:nvPr>
        </p:nvSpPr>
        <p:spPr/>
        <p:txBody>
          <a:bodyPr/>
          <a:lstStyle/>
          <a:p>
            <a:fld id="{F2D920BD-DB3E-494D-830B-EFB4449FB4A4}" type="slidenum">
              <a:rPr lang="ja-JP" altLang="de-DE" smtClean="0">
                <a:solidFill>
                  <a:srgbClr val="000000"/>
                </a:solidFill>
              </a:rPr>
              <a:pPr/>
              <a:t>2</a:t>
            </a:fld>
            <a:endParaRPr lang="de-DE" altLang="ja-JP">
              <a:solidFill>
                <a:srgbClr val="000000"/>
              </a:solidFill>
            </a:endParaRPr>
          </a:p>
        </p:txBody>
      </p:sp>
    </p:spTree>
    <p:extLst>
      <p:ext uri="{BB962C8B-B14F-4D97-AF65-F5344CB8AC3E}">
        <p14:creationId xmlns:p14="http://schemas.microsoft.com/office/powerpoint/2010/main" val="1705097879"/>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0"/>
          </p:nvPr>
        </p:nvSpPr>
        <p:spPr/>
        <p:txBody>
          <a:bodyPr/>
          <a:lstStyle/>
          <a:p>
            <a:pPr>
              <a:defRPr/>
            </a:pPr>
            <a:r>
              <a:rPr lang="en-US" altLang="ja-JP" smtClean="0">
                <a:solidFill>
                  <a:srgbClr val="000000"/>
                </a:solidFill>
              </a:rPr>
              <a:t>Copyright 2019 FUJITSU SEMICONDUCTOR LIMITED</a:t>
            </a:r>
            <a:endParaRPr lang="de-DE" altLang="ja-JP" dirty="0">
              <a:solidFill>
                <a:srgbClr val="000000"/>
              </a:solidFill>
            </a:endParaRPr>
          </a:p>
        </p:txBody>
      </p:sp>
      <p:sp>
        <p:nvSpPr>
          <p:cNvPr id="6" name="正方形/長方形 5"/>
          <p:cNvSpPr/>
          <p:nvPr/>
        </p:nvSpPr>
        <p:spPr>
          <a:xfrm>
            <a:off x="4696100" y="1967731"/>
            <a:ext cx="1080121" cy="1621268"/>
          </a:xfrm>
          <a:prstGeom prst="rect">
            <a:avLst/>
          </a:prstGeom>
          <a:noFill/>
          <a:ln w="25400">
            <a:solidFill>
              <a:schemeClr val="tx1"/>
            </a:solidFill>
          </a:ln>
        </p:spPr>
        <p:txBody>
          <a:bodyPr wrap="square" lIns="36000" tIns="18000" rIns="36000" bIns="18000" rtlCol="0" anchor="ctr">
            <a:noAutofit/>
          </a:bodyPr>
          <a:lstStyle/>
          <a:p>
            <a:pPr algn="ctr"/>
            <a:r>
              <a:rPr kumimoji="1" lang="en-US" altLang="ja-JP" dirty="0" err="1" smtClean="0">
                <a:solidFill>
                  <a:schemeClr val="tx1"/>
                </a:solidFill>
                <a:latin typeface="+mn-lt"/>
                <a:ea typeface="Arial Unicode MS" pitchFamily="50" charset="-128"/>
                <a:cs typeface="Arial Unicode MS" pitchFamily="50" charset="-128"/>
              </a:rPr>
              <a:t>SoC</a:t>
            </a:r>
            <a:r>
              <a:rPr kumimoji="1" lang="en-US" altLang="ja-JP" dirty="0" smtClean="0">
                <a:solidFill>
                  <a:schemeClr val="tx1"/>
                </a:solidFill>
                <a:latin typeface="+mn-lt"/>
                <a:ea typeface="Arial Unicode MS" pitchFamily="50" charset="-128"/>
                <a:cs typeface="Arial Unicode MS" pitchFamily="50" charset="-128"/>
              </a:rPr>
              <a:t> </a:t>
            </a:r>
          </a:p>
        </p:txBody>
      </p:sp>
      <p:sp>
        <p:nvSpPr>
          <p:cNvPr id="7" name="正方形/長方形 6"/>
          <p:cNvSpPr/>
          <p:nvPr/>
        </p:nvSpPr>
        <p:spPr>
          <a:xfrm>
            <a:off x="6119966" y="2085696"/>
            <a:ext cx="1143272" cy="299602"/>
          </a:xfrm>
          <a:prstGeom prst="rect">
            <a:avLst/>
          </a:prstGeom>
          <a:noFill/>
          <a:ln w="19050">
            <a:solidFill>
              <a:schemeClr val="tx1"/>
            </a:solidFill>
          </a:ln>
        </p:spPr>
        <p:txBody>
          <a:bodyPr wrap="square" lIns="36000" tIns="18000" rIns="36000" bIns="18000" rtlCol="0" anchor="ctr">
            <a:noAutofit/>
          </a:bodyPr>
          <a:lstStyle/>
          <a:p>
            <a:pPr algn="ctr"/>
            <a:r>
              <a:rPr kumimoji="1" lang="en-US" altLang="ja-JP" dirty="0" smtClean="0">
                <a:solidFill>
                  <a:schemeClr val="tx1"/>
                </a:solidFill>
                <a:latin typeface="+mn-lt"/>
                <a:ea typeface="Arial Unicode MS" pitchFamily="50" charset="-128"/>
                <a:cs typeface="Arial Unicode MS" pitchFamily="50" charset="-128"/>
              </a:rPr>
              <a:t>NOR</a:t>
            </a:r>
            <a:endParaRPr kumimoji="1" lang="ja-JP" altLang="en-US" dirty="0" smtClean="0">
              <a:solidFill>
                <a:schemeClr val="tx1"/>
              </a:solidFill>
              <a:latin typeface="+mn-lt"/>
              <a:ea typeface="Arial Unicode MS" pitchFamily="50" charset="-128"/>
              <a:cs typeface="Arial Unicode MS" pitchFamily="50" charset="-128"/>
            </a:endParaRPr>
          </a:p>
        </p:txBody>
      </p:sp>
      <p:sp>
        <p:nvSpPr>
          <p:cNvPr id="8" name="正方形/長方形 7"/>
          <p:cNvSpPr/>
          <p:nvPr/>
        </p:nvSpPr>
        <p:spPr>
          <a:xfrm>
            <a:off x="6116091" y="2620443"/>
            <a:ext cx="1143272" cy="442674"/>
          </a:xfrm>
          <a:prstGeom prst="rect">
            <a:avLst/>
          </a:prstGeom>
          <a:noFill/>
          <a:ln w="19050">
            <a:solidFill>
              <a:schemeClr val="tx1"/>
            </a:solidFill>
          </a:ln>
        </p:spPr>
        <p:txBody>
          <a:bodyPr wrap="square" lIns="36000" tIns="18000" rIns="36000" bIns="18000" rtlCol="0" anchor="ctr">
            <a:noAutofit/>
          </a:bodyPr>
          <a:lstStyle/>
          <a:p>
            <a:pPr algn="ctr"/>
            <a:r>
              <a:rPr kumimoji="1" lang="en-US" altLang="ja-JP" dirty="0" err="1" smtClean="0">
                <a:solidFill>
                  <a:schemeClr val="tx1"/>
                </a:solidFill>
                <a:latin typeface="+mn-lt"/>
                <a:ea typeface="Arial Unicode MS" pitchFamily="50" charset="-128"/>
                <a:cs typeface="Arial Unicode MS" pitchFamily="50" charset="-128"/>
              </a:rPr>
              <a:t>eMMC</a:t>
            </a:r>
            <a:endParaRPr kumimoji="1" lang="en-US" altLang="ja-JP" dirty="0" smtClean="0">
              <a:solidFill>
                <a:schemeClr val="tx1"/>
              </a:solidFill>
              <a:latin typeface="+mn-lt"/>
              <a:ea typeface="Arial Unicode MS" pitchFamily="50" charset="-128"/>
              <a:cs typeface="Arial Unicode MS" pitchFamily="50" charset="-128"/>
            </a:endParaRPr>
          </a:p>
          <a:p>
            <a:pPr algn="ctr"/>
            <a:r>
              <a:rPr lang="en-US" altLang="ja-JP" dirty="0" smtClean="0">
                <a:ea typeface="Arial Unicode MS" pitchFamily="50" charset="-128"/>
                <a:cs typeface="Arial Unicode MS" pitchFamily="50" charset="-128"/>
              </a:rPr>
              <a:t>(NAND)</a:t>
            </a:r>
            <a:endParaRPr kumimoji="1" lang="ja-JP" altLang="en-US" dirty="0" smtClean="0">
              <a:solidFill>
                <a:schemeClr val="tx1"/>
              </a:solidFill>
              <a:latin typeface="+mn-lt"/>
              <a:ea typeface="Arial Unicode MS" pitchFamily="50" charset="-128"/>
              <a:cs typeface="Arial Unicode MS" pitchFamily="50" charset="-128"/>
            </a:endParaRPr>
          </a:p>
        </p:txBody>
      </p:sp>
      <p:sp>
        <p:nvSpPr>
          <p:cNvPr id="9" name="正方形/長方形 8"/>
          <p:cNvSpPr/>
          <p:nvPr/>
        </p:nvSpPr>
        <p:spPr>
          <a:xfrm>
            <a:off x="3255941" y="3181383"/>
            <a:ext cx="1091183" cy="329267"/>
          </a:xfrm>
          <a:prstGeom prst="rect">
            <a:avLst/>
          </a:prstGeom>
          <a:noFill/>
          <a:ln w="19050">
            <a:solidFill>
              <a:schemeClr val="tx1"/>
            </a:solidFill>
          </a:ln>
        </p:spPr>
        <p:txBody>
          <a:bodyPr wrap="square" lIns="36000" tIns="18000" rIns="36000" bIns="18000" rtlCol="0" anchor="ctr">
            <a:noAutofit/>
          </a:bodyPr>
          <a:lstStyle/>
          <a:p>
            <a:pPr algn="ctr"/>
            <a:r>
              <a:rPr kumimoji="1" lang="en-US" altLang="ja-JP" dirty="0" smtClean="0">
                <a:solidFill>
                  <a:schemeClr val="tx1"/>
                </a:solidFill>
                <a:latin typeface="+mn-lt"/>
                <a:ea typeface="Arial Unicode MS" pitchFamily="50" charset="-128"/>
                <a:cs typeface="Arial Unicode MS" pitchFamily="50" charset="-128"/>
              </a:rPr>
              <a:t>DRAM</a:t>
            </a:r>
            <a:endParaRPr kumimoji="1" lang="ja-JP" altLang="en-US" dirty="0" smtClean="0">
              <a:solidFill>
                <a:schemeClr val="tx1"/>
              </a:solidFill>
              <a:latin typeface="+mn-lt"/>
              <a:ea typeface="Arial Unicode MS" pitchFamily="50" charset="-128"/>
              <a:cs typeface="Arial Unicode MS" pitchFamily="50" charset="-128"/>
            </a:endParaRPr>
          </a:p>
        </p:txBody>
      </p:sp>
      <p:sp>
        <p:nvSpPr>
          <p:cNvPr id="10" name="正方形/長方形 9"/>
          <p:cNvSpPr/>
          <p:nvPr/>
        </p:nvSpPr>
        <p:spPr>
          <a:xfrm>
            <a:off x="6136261" y="3219823"/>
            <a:ext cx="1139397" cy="324036"/>
          </a:xfrm>
          <a:prstGeom prst="rect">
            <a:avLst/>
          </a:prstGeom>
          <a:noFill/>
          <a:ln w="19050">
            <a:solidFill>
              <a:srgbClr val="FF0000"/>
            </a:solidFill>
          </a:ln>
        </p:spPr>
        <p:txBody>
          <a:bodyPr wrap="square" lIns="36000" tIns="18000" rIns="36000" bIns="18000" rtlCol="0" anchor="ctr">
            <a:noAutofit/>
          </a:bodyPr>
          <a:lstStyle/>
          <a:p>
            <a:pPr algn="ctr"/>
            <a:r>
              <a:rPr kumimoji="1" lang="en-US" altLang="ja-JP" b="1" dirty="0" smtClean="0">
                <a:solidFill>
                  <a:schemeClr val="tx1"/>
                </a:solidFill>
                <a:latin typeface="+mn-lt"/>
                <a:ea typeface="Arial Unicode MS" pitchFamily="50" charset="-128"/>
                <a:cs typeface="Arial Unicode MS" pitchFamily="50" charset="-128"/>
              </a:rPr>
              <a:t>FRAM</a:t>
            </a:r>
            <a:endParaRPr kumimoji="1" lang="ja-JP" altLang="en-US" b="1" dirty="0" smtClean="0">
              <a:solidFill>
                <a:schemeClr val="tx1"/>
              </a:solidFill>
              <a:latin typeface="+mn-lt"/>
              <a:ea typeface="Arial Unicode MS" pitchFamily="50" charset="-128"/>
              <a:cs typeface="Arial Unicode MS" pitchFamily="50" charset="-128"/>
            </a:endParaRPr>
          </a:p>
        </p:txBody>
      </p:sp>
      <p:sp>
        <p:nvSpPr>
          <p:cNvPr id="12" name="上下矢印 11"/>
          <p:cNvSpPr/>
          <p:nvPr/>
        </p:nvSpPr>
        <p:spPr>
          <a:xfrm rot="5400000">
            <a:off x="5937692" y="3174845"/>
            <a:ext cx="54000" cy="360000"/>
          </a:xfrm>
          <a:prstGeom prst="upDownArrow">
            <a:avLst/>
          </a:prstGeom>
          <a:solidFill>
            <a:srgbClr val="FF0000"/>
          </a:solidFill>
        </p:spPr>
        <p:txBody>
          <a:bodyPr wrap="square" lIns="36000" tIns="18000" rIns="36000" bIns="18000" rtlCol="0" anchor="t">
            <a:noAutofit/>
          </a:bodyPr>
          <a:lstStyle/>
          <a:p>
            <a:pPr algn="ctr"/>
            <a:endParaRPr kumimoji="1" lang="ja-JP" altLang="en-US" b="1" dirty="0" smtClean="0">
              <a:solidFill>
                <a:schemeClr val="tx1"/>
              </a:solidFill>
              <a:latin typeface="+mn-lt"/>
              <a:ea typeface="Arial Unicode MS" pitchFamily="50" charset="-128"/>
              <a:cs typeface="Arial Unicode MS" pitchFamily="50" charset="-128"/>
            </a:endParaRPr>
          </a:p>
        </p:txBody>
      </p:sp>
      <p:sp>
        <p:nvSpPr>
          <p:cNvPr id="15" name="テキスト ボックス 14"/>
          <p:cNvSpPr txBox="1"/>
          <p:nvPr/>
        </p:nvSpPr>
        <p:spPr>
          <a:xfrm>
            <a:off x="-36512" y="4054738"/>
            <a:ext cx="9271876" cy="954107"/>
          </a:xfrm>
          <a:prstGeom prst="rect">
            <a:avLst/>
          </a:prstGeom>
          <a:noFill/>
        </p:spPr>
        <p:txBody>
          <a:bodyPr wrap="square" rtlCol="0">
            <a:spAutoFit/>
          </a:bodyPr>
          <a:lstStyle/>
          <a:p>
            <a:pPr marL="285750" indent="-285750" algn="l">
              <a:buFont typeface="Wingdings" pitchFamily="2" charset="2"/>
              <a:buChar char="n"/>
            </a:pPr>
            <a:r>
              <a:rPr lang="en-US" altLang="ja-JP" sz="2000" b="1" dirty="0" smtClean="0">
                <a:latin typeface="微软雅黑" panose="020B0503020204020204" pitchFamily="34" charset="-122"/>
                <a:ea typeface="微软雅黑" panose="020B0503020204020204" pitchFamily="34" charset="-122"/>
              </a:rPr>
              <a:t>Business information</a:t>
            </a:r>
            <a:endParaRPr lang="en-US" altLang="ja-JP" sz="2000" dirty="0" smtClean="0">
              <a:latin typeface="微软雅黑" panose="020B0503020204020204" pitchFamily="34" charset="-122"/>
              <a:ea typeface="微软雅黑" panose="020B0503020204020204" pitchFamily="34" charset="-122"/>
            </a:endParaRPr>
          </a:p>
          <a:p>
            <a:pPr marL="742950" lvl="1" indent="-285750" algn="l">
              <a:buFont typeface="Wingdings" pitchFamily="2" charset="2"/>
              <a:buChar char="n"/>
            </a:pPr>
            <a:r>
              <a:rPr lang="zh-CN" altLang="en-US" dirty="0" smtClean="0">
                <a:latin typeface="微软雅黑" panose="020B0503020204020204" pitchFamily="34" charset="-122"/>
                <a:ea typeface="微软雅黑" panose="020B0503020204020204" pitchFamily="34" charset="-122"/>
              </a:rPr>
              <a:t>日本汽车电子</a:t>
            </a:r>
            <a:r>
              <a:rPr lang="en-US" altLang="zh-CN" dirty="0" smtClean="0">
                <a:latin typeface="微软雅黑" panose="020B0503020204020204" pitchFamily="34" charset="-122"/>
                <a:ea typeface="微软雅黑" panose="020B0503020204020204" pitchFamily="34" charset="-122"/>
              </a:rPr>
              <a:t>Tier1</a:t>
            </a:r>
            <a:r>
              <a:rPr lang="zh-CN" altLang="en-US" dirty="0" smtClean="0">
                <a:latin typeface="微软雅黑" panose="020B0503020204020204" pitchFamily="34" charset="-122"/>
                <a:ea typeface="微软雅黑" panose="020B0503020204020204" pitchFamily="34" charset="-122"/>
              </a:rPr>
              <a:t>客户使用富士通</a:t>
            </a:r>
            <a:r>
              <a:rPr lang="en-US" altLang="ja-JP" dirty="0" smtClean="0">
                <a:latin typeface="微软雅黑" panose="020B0503020204020204" pitchFamily="34" charset="-122"/>
                <a:ea typeface="微软雅黑" panose="020B0503020204020204" pitchFamily="34" charset="-122"/>
              </a:rPr>
              <a:t>FRAM</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I2C IF</a:t>
            </a:r>
            <a:r>
              <a:rPr lang="en-US" altLang="ja-JP" dirty="0" smtClean="0">
                <a:latin typeface="微软雅黑" panose="020B0503020204020204" pitchFamily="34" charset="-122"/>
                <a:ea typeface="微软雅黑" panose="020B0503020204020204" pitchFamily="34" charset="-122"/>
              </a:rPr>
              <a:t>16kbit,P</a:t>
            </a:r>
            <a:r>
              <a:rPr lang="en-US" altLang="zh-CN" dirty="0" smtClean="0">
                <a:latin typeface="微软雅黑" panose="020B0503020204020204" pitchFamily="34" charset="-122"/>
                <a:ea typeface="微软雅黑" panose="020B0503020204020204" pitchFamily="34" charset="-122"/>
              </a:rPr>
              <a:t>ara IF,256Kbit</a:t>
            </a:r>
            <a:r>
              <a:rPr lang="zh-CN" altLang="en-US" dirty="0" smtClean="0">
                <a:latin typeface="微软雅黑" panose="020B0503020204020204" pitchFamily="34" charset="-122"/>
                <a:ea typeface="微软雅黑" panose="020B0503020204020204" pitchFamily="34" charset="-122"/>
              </a:rPr>
              <a:t>和</a:t>
            </a:r>
            <a:r>
              <a:rPr lang="en-US" altLang="zh-CN" dirty="0" smtClean="0">
                <a:latin typeface="微软雅黑" panose="020B0503020204020204" pitchFamily="34" charset="-122"/>
                <a:ea typeface="微软雅黑" panose="020B0503020204020204" pitchFamily="34" charset="-122"/>
              </a:rPr>
              <a:t>1</a:t>
            </a:r>
            <a:r>
              <a:rPr lang="en-US" altLang="ja-JP" dirty="0" smtClean="0">
                <a:latin typeface="微软雅黑" panose="020B0503020204020204" pitchFamily="34" charset="-122"/>
                <a:ea typeface="微软雅黑" panose="020B0503020204020204" pitchFamily="34" charset="-122"/>
              </a:rPr>
              <a:t>Mbit</a:t>
            </a:r>
            <a:r>
              <a:rPr lang="zh-CN" altLang="en-US" dirty="0" smtClean="0">
                <a:latin typeface="微软雅黑" panose="020B0503020204020204" pitchFamily="34" charset="-122"/>
                <a:ea typeface="微软雅黑" panose="020B0503020204020204" pitchFamily="34" charset="-122"/>
              </a:rPr>
              <a:t>）</a:t>
            </a:r>
            <a:endParaRPr lang="en-US" altLang="ja-JP" dirty="0" smtClean="0">
              <a:latin typeface="微软雅黑" panose="020B0503020204020204" pitchFamily="34" charset="-122"/>
              <a:ea typeface="微软雅黑" panose="020B0503020204020204" pitchFamily="34" charset="-122"/>
            </a:endParaRPr>
          </a:p>
          <a:p>
            <a:pPr marL="742950" lvl="1" indent="-285750" algn="l">
              <a:buFont typeface="Wingdings" pitchFamily="2" charset="2"/>
              <a:buChar char="n"/>
            </a:pPr>
            <a:r>
              <a:rPr lang="zh-CN" altLang="en-US" dirty="0" smtClean="0">
                <a:latin typeface="微软雅黑" panose="020B0503020204020204" pitchFamily="34" charset="-122"/>
                <a:ea typeface="微软雅黑" panose="020B0503020204020204" pitchFamily="34" charset="-122"/>
              </a:rPr>
              <a:t>韩国汽车电子</a:t>
            </a:r>
            <a:r>
              <a:rPr lang="en-US" altLang="zh-CN" dirty="0" smtClean="0">
                <a:latin typeface="微软雅黑" panose="020B0503020204020204" pitchFamily="34" charset="-122"/>
                <a:ea typeface="微软雅黑" panose="020B0503020204020204" pitchFamily="34" charset="-122"/>
              </a:rPr>
              <a:t>Tier1</a:t>
            </a:r>
            <a:r>
              <a:rPr lang="zh-CN" altLang="en-US" dirty="0" smtClean="0">
                <a:latin typeface="微软雅黑" panose="020B0503020204020204" pitchFamily="34" charset="-122"/>
                <a:ea typeface="微软雅黑" panose="020B0503020204020204" pitchFamily="34" charset="-122"/>
              </a:rPr>
              <a:t>客户采用富士通</a:t>
            </a:r>
            <a:r>
              <a:rPr lang="en-US" altLang="ja-JP" dirty="0" smtClean="0">
                <a:latin typeface="微软雅黑" panose="020B0503020204020204" pitchFamily="34" charset="-122"/>
                <a:ea typeface="微软雅黑" panose="020B0503020204020204" pitchFamily="34" charset="-122"/>
              </a:rPr>
              <a:t>FRAM</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SPI  IF </a:t>
            </a:r>
            <a:r>
              <a:rPr lang="en-US" altLang="ja-JP" dirty="0" smtClean="0">
                <a:latin typeface="微软雅黑" panose="020B0503020204020204" pitchFamily="34" charset="-122"/>
                <a:ea typeface="微软雅黑" panose="020B0503020204020204" pitchFamily="34" charset="-122"/>
              </a:rPr>
              <a:t>128kbit--256Kbit)</a:t>
            </a:r>
            <a:endParaRPr lang="en-US" altLang="ja-JP" dirty="0">
              <a:latin typeface="微软雅黑" panose="020B0503020204020204" pitchFamily="34" charset="-122"/>
              <a:ea typeface="微软雅黑" panose="020B0503020204020204" pitchFamily="34" charset="-122"/>
            </a:endParaRPr>
          </a:p>
        </p:txBody>
      </p:sp>
      <p:sp>
        <p:nvSpPr>
          <p:cNvPr id="16" name="テキスト ボックス 15"/>
          <p:cNvSpPr txBox="1"/>
          <p:nvPr/>
        </p:nvSpPr>
        <p:spPr>
          <a:xfrm>
            <a:off x="7484492" y="1901467"/>
            <a:ext cx="1207542" cy="584775"/>
          </a:xfrm>
          <a:prstGeom prst="rect">
            <a:avLst/>
          </a:prstGeom>
          <a:noFill/>
        </p:spPr>
        <p:txBody>
          <a:bodyPr wrap="square" rtlCol="0">
            <a:spAutoFit/>
          </a:bodyPr>
          <a:lstStyle/>
          <a:p>
            <a:r>
              <a:rPr lang="en-US" altLang="ja-JP" sz="1600" b="1" dirty="0" smtClean="0"/>
              <a:t>BOOT</a:t>
            </a:r>
          </a:p>
          <a:p>
            <a:r>
              <a:rPr kumimoji="1" lang="en-US" altLang="ja-JP" sz="1600" dirty="0" smtClean="0"/>
              <a:t>8 to 16Mbit</a:t>
            </a:r>
            <a:endParaRPr kumimoji="1" lang="ja-JP" altLang="en-US" sz="1600" dirty="0"/>
          </a:p>
        </p:txBody>
      </p:sp>
      <p:sp>
        <p:nvSpPr>
          <p:cNvPr id="17" name="テキスト ボックス 16"/>
          <p:cNvSpPr txBox="1"/>
          <p:nvPr/>
        </p:nvSpPr>
        <p:spPr>
          <a:xfrm>
            <a:off x="7436442" y="2442718"/>
            <a:ext cx="1220096" cy="1569660"/>
          </a:xfrm>
          <a:prstGeom prst="rect">
            <a:avLst/>
          </a:prstGeom>
          <a:noFill/>
        </p:spPr>
        <p:txBody>
          <a:bodyPr wrap="square" rtlCol="0">
            <a:spAutoFit/>
          </a:bodyPr>
          <a:lstStyle/>
          <a:p>
            <a:pPr algn="l"/>
            <a:r>
              <a:rPr lang="en-US" altLang="ja-JP" sz="1600" b="1" dirty="0" smtClean="0"/>
              <a:t>Navigation map data, </a:t>
            </a:r>
          </a:p>
          <a:p>
            <a:pPr algn="l"/>
            <a:r>
              <a:rPr lang="en-US" altLang="ja-JP" sz="1600" b="1" dirty="0" smtClean="0"/>
              <a:t>audio/video data</a:t>
            </a:r>
          </a:p>
          <a:p>
            <a:pPr algn="l"/>
            <a:r>
              <a:rPr lang="en-US" altLang="ja-JP" sz="1600" dirty="0" smtClean="0"/>
              <a:t>4G to 128GByte</a:t>
            </a:r>
            <a:endParaRPr kumimoji="1" lang="ja-JP" altLang="en-US" sz="1600" dirty="0"/>
          </a:p>
        </p:txBody>
      </p:sp>
      <p:sp>
        <p:nvSpPr>
          <p:cNvPr id="18" name="テキスト ボックス 17"/>
          <p:cNvSpPr txBox="1"/>
          <p:nvPr/>
        </p:nvSpPr>
        <p:spPr>
          <a:xfrm>
            <a:off x="899592" y="3213290"/>
            <a:ext cx="2572370" cy="584775"/>
          </a:xfrm>
          <a:prstGeom prst="rect">
            <a:avLst/>
          </a:prstGeom>
          <a:noFill/>
        </p:spPr>
        <p:txBody>
          <a:bodyPr wrap="square" rtlCol="0">
            <a:spAutoFit/>
          </a:bodyPr>
          <a:lstStyle/>
          <a:p>
            <a:r>
              <a:rPr lang="en-US" altLang="ja-JP" sz="1600" b="1" dirty="0" smtClean="0"/>
              <a:t> work memory</a:t>
            </a:r>
          </a:p>
          <a:p>
            <a:r>
              <a:rPr lang="en-US" altLang="ja-JP" sz="1600" dirty="0" smtClean="0"/>
              <a:t>LPDDR4 1G to 4GByte</a:t>
            </a:r>
            <a:endParaRPr kumimoji="1" lang="ja-JP" altLang="en-US" sz="1600" dirty="0"/>
          </a:p>
        </p:txBody>
      </p:sp>
      <p:sp>
        <p:nvSpPr>
          <p:cNvPr id="3" name="TextBox 2"/>
          <p:cNvSpPr txBox="1"/>
          <p:nvPr/>
        </p:nvSpPr>
        <p:spPr>
          <a:xfrm>
            <a:off x="-36512" y="545879"/>
            <a:ext cx="9044570" cy="1815882"/>
          </a:xfrm>
          <a:prstGeom prst="rect">
            <a:avLst/>
          </a:prstGeom>
          <a:noFill/>
          <a:ln>
            <a:noFill/>
            <a:prstDash val="dash"/>
          </a:ln>
        </p:spPr>
        <p:txBody>
          <a:bodyPr wrap="square" rtlCol="0">
            <a:spAutoFit/>
          </a:bodyPr>
          <a:lstStyle/>
          <a:p>
            <a:pPr marL="285750" indent="-285750" algn="l">
              <a:buFont typeface="Wingdings" pitchFamily="2" charset="2"/>
              <a:buChar char="n"/>
            </a:pPr>
            <a:r>
              <a:rPr lang="en-US" altLang="zh-CN" sz="2000" b="1" dirty="0" smtClean="0">
                <a:solidFill>
                  <a:schemeClr val="tx1"/>
                </a:solidFill>
                <a:latin typeface="微软雅黑" panose="020B0503020204020204" pitchFamily="34" charset="-122"/>
                <a:ea typeface="微软雅黑" panose="020B0503020204020204" pitchFamily="34" charset="-122"/>
              </a:rPr>
              <a:t>Why FRAM-</a:t>
            </a:r>
            <a:r>
              <a:rPr lang="zh-CN" altLang="en-US" sz="2000" b="1" dirty="0" smtClean="0">
                <a:solidFill>
                  <a:srgbClr val="FF0000"/>
                </a:solidFill>
                <a:latin typeface="微软雅黑" panose="020B0503020204020204" pitchFamily="34" charset="-122"/>
                <a:ea typeface="微软雅黑" panose="020B0503020204020204" pitchFamily="34" charset="-122"/>
              </a:rPr>
              <a:t>高速烧写，高读写耐久性</a:t>
            </a:r>
            <a:endParaRPr lang="en-US" altLang="zh-CN" sz="2000" b="1" dirty="0" smtClean="0">
              <a:solidFill>
                <a:srgbClr val="FF0000"/>
              </a:solidFill>
              <a:latin typeface="微软雅黑" panose="020B0503020204020204" pitchFamily="34" charset="-122"/>
              <a:ea typeface="微软雅黑" panose="020B0503020204020204" pitchFamily="34" charset="-122"/>
            </a:endParaRPr>
          </a:p>
          <a:p>
            <a:pPr marL="742950" lvl="1" indent="-285750" algn="l">
              <a:buFont typeface="Wingdings" pitchFamily="2" charset="2"/>
              <a:buChar char="n"/>
            </a:pPr>
            <a:r>
              <a:rPr lang="zh-CN" altLang="en-US" dirty="0" smtClean="0">
                <a:latin typeface="微软雅黑" panose="020B0503020204020204" pitchFamily="34" charset="-122"/>
                <a:ea typeface="微软雅黑" panose="020B0503020204020204" pitchFamily="34" charset="-122"/>
              </a:rPr>
              <a:t>系统经</a:t>
            </a:r>
            <a:r>
              <a:rPr lang="zh-CN" altLang="en-US" dirty="0">
                <a:latin typeface="微软雅黑" panose="020B0503020204020204" pitchFamily="34" charset="-122"/>
                <a:ea typeface="微软雅黑" panose="020B0503020204020204" pitchFamily="34" charset="-122"/>
              </a:rPr>
              <a:t>常</a:t>
            </a:r>
            <a:r>
              <a:rPr lang="zh-CN" altLang="en-US" dirty="0" smtClean="0">
                <a:latin typeface="微软雅黑" panose="020B0503020204020204" pitchFamily="34" charset="-122"/>
                <a:ea typeface="微软雅黑" panose="020B0503020204020204" pitchFamily="34" charset="-122"/>
              </a:rPr>
              <a:t>会会受</a:t>
            </a:r>
            <a:r>
              <a:rPr lang="zh-CN" altLang="en-US" dirty="0">
                <a:latin typeface="微软雅黑" panose="020B0503020204020204" pitchFamily="34" charset="-122"/>
                <a:ea typeface="微软雅黑" panose="020B0503020204020204" pitchFamily="34" charset="-122"/>
              </a:rPr>
              <a:t>到发动机关闭，导航，倒车摄像或电话进入时的干扰</a:t>
            </a:r>
            <a:r>
              <a:rPr lang="zh-CN" altLang="en-US" dirty="0" smtClean="0">
                <a:latin typeface="微软雅黑" panose="020B0503020204020204" pitchFamily="34" charset="-122"/>
                <a:ea typeface="微软雅黑" panose="020B0503020204020204" pitchFamily="34" charset="-122"/>
              </a:rPr>
              <a:t>，高</a:t>
            </a:r>
            <a:r>
              <a:rPr lang="zh-CN" altLang="en-US" dirty="0">
                <a:latin typeface="微软雅黑" panose="020B0503020204020204" pitchFamily="34" charset="-122"/>
                <a:ea typeface="微软雅黑" panose="020B0503020204020204" pitchFamily="34" charset="-122"/>
              </a:rPr>
              <a:t>端的</a:t>
            </a:r>
            <a:r>
              <a:rPr lang="en-US" altLang="zh-CN" dirty="0">
                <a:latin typeface="微软雅黑" panose="020B0503020204020204" pitchFamily="34" charset="-122"/>
                <a:ea typeface="微软雅黑" panose="020B0503020204020204" pitchFamily="34" charset="-122"/>
              </a:rPr>
              <a:t>car infotainment</a:t>
            </a:r>
            <a:r>
              <a:rPr lang="zh-CN" altLang="en-US" dirty="0">
                <a:latin typeface="微软雅黑" panose="020B0503020204020204" pitchFamily="34" charset="-122"/>
                <a:ea typeface="微软雅黑" panose="020B0503020204020204" pitchFamily="34" charset="-122"/>
              </a:rPr>
              <a:t>需要</a:t>
            </a:r>
            <a:r>
              <a:rPr lang="zh-CN" altLang="en-US" dirty="0">
                <a:solidFill>
                  <a:srgbClr val="FF0000"/>
                </a:solidFill>
                <a:latin typeface="微软雅黑" panose="020B0503020204020204" pitchFamily="34" charset="-122"/>
                <a:ea typeface="微软雅黑" panose="020B0503020204020204" pitchFamily="34" charset="-122"/>
              </a:rPr>
              <a:t>实时记录</a:t>
            </a:r>
            <a:r>
              <a:rPr lang="zh-CN" altLang="en-US" dirty="0">
                <a:solidFill>
                  <a:schemeClr val="tx1"/>
                </a:solidFill>
                <a:latin typeface="微软雅黑" panose="020B0503020204020204" pitchFamily="34" charset="-122"/>
                <a:ea typeface="微软雅黑" panose="020B0503020204020204" pitchFamily="34" charset="-122"/>
              </a:rPr>
              <a:t>当前状态</a:t>
            </a:r>
            <a:r>
              <a:rPr lang="zh-CN" altLang="en-US" dirty="0">
                <a:latin typeface="微软雅黑" panose="020B0503020204020204" pitchFamily="34" charset="-122"/>
                <a:ea typeface="微软雅黑" panose="020B0503020204020204" pitchFamily="34" charset="-122"/>
              </a:rPr>
              <a:t>，并在干扰之后回复当前状</a:t>
            </a:r>
            <a:r>
              <a:rPr lang="zh-CN" altLang="en-US" dirty="0" smtClean="0">
                <a:latin typeface="微软雅黑" panose="020B0503020204020204" pitchFamily="34" charset="-122"/>
                <a:ea typeface="微软雅黑" panose="020B0503020204020204" pitchFamily="34" charset="-122"/>
              </a:rPr>
              <a:t>态（</a:t>
            </a:r>
            <a:r>
              <a:rPr lang="zh-CN" altLang="en-US" dirty="0" smtClean="0">
                <a:solidFill>
                  <a:schemeClr val="tx1"/>
                </a:solidFill>
                <a:latin typeface="微软雅黑" panose="020B0503020204020204" pitchFamily="34" charset="-122"/>
                <a:ea typeface="微软雅黑" panose="020B0503020204020204" pitchFamily="34" charset="-122"/>
              </a:rPr>
              <a:t>最后的模式，操作履历和</a:t>
            </a:r>
            <a:r>
              <a:rPr lang="en-US" altLang="zh-CN" dirty="0" smtClean="0">
                <a:solidFill>
                  <a:schemeClr val="tx1"/>
                </a:solidFill>
                <a:latin typeface="微软雅黑" panose="020B0503020204020204" pitchFamily="34" charset="-122"/>
                <a:ea typeface="微软雅黑" panose="020B0503020204020204" pitchFamily="34" charset="-122"/>
              </a:rPr>
              <a:t>GPS</a:t>
            </a:r>
            <a:r>
              <a:rPr lang="zh-CN" altLang="en-US" dirty="0" smtClean="0">
                <a:solidFill>
                  <a:schemeClr val="tx1"/>
                </a:solidFill>
                <a:latin typeface="微软雅黑" panose="020B0503020204020204" pitchFamily="34" charset="-122"/>
                <a:ea typeface="微软雅黑" panose="020B0503020204020204" pitchFamily="34" charset="-122"/>
              </a:rPr>
              <a:t>数据）</a:t>
            </a:r>
            <a:endParaRPr lang="en-US" altLang="zh-CN" dirty="0" smtClean="0">
              <a:solidFill>
                <a:schemeClr val="tx1"/>
              </a:solidFill>
              <a:latin typeface="微软雅黑" panose="020B0503020204020204" pitchFamily="34" charset="-122"/>
              <a:ea typeface="微软雅黑" panose="020B0503020204020204" pitchFamily="34" charset="-122"/>
            </a:endParaRPr>
          </a:p>
          <a:p>
            <a:pPr marL="742950" lvl="1" indent="-285750" algn="l">
              <a:buFont typeface="Wingdings" pitchFamily="2" charset="2"/>
              <a:buChar char="n"/>
            </a:pPr>
            <a:endParaRPr lang="en-US" altLang="zh-CN" dirty="0">
              <a:latin typeface="微软雅黑" panose="020B0503020204020204" pitchFamily="34" charset="-122"/>
              <a:ea typeface="微软雅黑" panose="020B0503020204020204" pitchFamily="34" charset="-122"/>
            </a:endParaRPr>
          </a:p>
          <a:p>
            <a:pPr marL="285750" indent="-285750" algn="l">
              <a:buFont typeface="Wingdings" pitchFamily="2" charset="2"/>
              <a:buChar char="n"/>
            </a:pPr>
            <a:r>
              <a:rPr lang="en-US" altLang="zh-CN" sz="2000" b="1" dirty="0" smtClean="0">
                <a:latin typeface="微软雅黑" panose="020B0503020204020204" pitchFamily="34" charset="-122"/>
                <a:ea typeface="微软雅黑" panose="020B0503020204020204" pitchFamily="34" charset="-122"/>
              </a:rPr>
              <a:t>Block diagram</a:t>
            </a:r>
          </a:p>
        </p:txBody>
      </p:sp>
      <p:sp>
        <p:nvSpPr>
          <p:cNvPr id="19" name="正方形/長方形 8"/>
          <p:cNvSpPr/>
          <p:nvPr/>
        </p:nvSpPr>
        <p:spPr>
          <a:xfrm>
            <a:off x="2500564" y="2616933"/>
            <a:ext cx="1835494" cy="278854"/>
          </a:xfrm>
          <a:prstGeom prst="rect">
            <a:avLst/>
          </a:prstGeom>
          <a:noFill/>
          <a:ln w="19050">
            <a:solidFill>
              <a:schemeClr val="tx1"/>
            </a:solidFill>
          </a:ln>
        </p:spPr>
        <p:txBody>
          <a:bodyPr wrap="square" lIns="36000" tIns="18000" rIns="36000" bIns="18000" rtlCol="0" anchor="ctr">
            <a:noAutofit/>
          </a:bodyPr>
          <a:lstStyle/>
          <a:p>
            <a:pPr algn="ctr"/>
            <a:r>
              <a:rPr lang="en-US" altLang="ja-JP" dirty="0" smtClean="0">
                <a:solidFill>
                  <a:schemeClr val="tx1"/>
                </a:solidFill>
                <a:latin typeface="+mn-lt"/>
                <a:ea typeface="Arial Unicode MS" pitchFamily="50" charset="-128"/>
                <a:cs typeface="Arial Unicode MS" pitchFamily="50" charset="-128"/>
              </a:rPr>
              <a:t>CAN Module</a:t>
            </a:r>
            <a:endParaRPr kumimoji="1" lang="ja-JP" altLang="en-US" dirty="0" smtClean="0">
              <a:solidFill>
                <a:schemeClr val="tx1"/>
              </a:solidFill>
              <a:latin typeface="+mn-lt"/>
              <a:ea typeface="Arial Unicode MS" pitchFamily="50" charset="-128"/>
              <a:cs typeface="Arial Unicode MS" pitchFamily="50" charset="-128"/>
            </a:endParaRPr>
          </a:p>
        </p:txBody>
      </p:sp>
      <p:sp>
        <p:nvSpPr>
          <p:cNvPr id="20" name="正方形/長方形 8"/>
          <p:cNvSpPr/>
          <p:nvPr/>
        </p:nvSpPr>
        <p:spPr>
          <a:xfrm>
            <a:off x="2463850" y="2085696"/>
            <a:ext cx="1872208" cy="324036"/>
          </a:xfrm>
          <a:prstGeom prst="rect">
            <a:avLst/>
          </a:prstGeom>
          <a:noFill/>
          <a:ln w="19050">
            <a:solidFill>
              <a:schemeClr val="tx1"/>
            </a:solidFill>
          </a:ln>
        </p:spPr>
        <p:txBody>
          <a:bodyPr wrap="square" lIns="36000" tIns="18000" rIns="36000" bIns="18000" rtlCol="0" anchor="ctr">
            <a:noAutofit/>
          </a:bodyPr>
          <a:lstStyle/>
          <a:p>
            <a:pPr algn="ctr"/>
            <a:r>
              <a:rPr kumimoji="1" lang="en-US" altLang="ja-JP" dirty="0" smtClean="0">
                <a:solidFill>
                  <a:schemeClr val="tx1"/>
                </a:solidFill>
                <a:latin typeface="+mn-lt"/>
                <a:ea typeface="Arial Unicode MS" pitchFamily="50" charset="-128"/>
                <a:cs typeface="Arial Unicode MS" pitchFamily="50" charset="-128"/>
              </a:rPr>
              <a:t>Touch controller</a:t>
            </a:r>
            <a:endParaRPr kumimoji="1" lang="ja-JP" altLang="en-US" dirty="0" smtClean="0">
              <a:solidFill>
                <a:schemeClr val="tx1"/>
              </a:solidFill>
              <a:latin typeface="+mn-lt"/>
              <a:ea typeface="Arial Unicode MS" pitchFamily="50" charset="-128"/>
              <a:cs typeface="Arial Unicode MS" pitchFamily="50" charset="-128"/>
            </a:endParaRPr>
          </a:p>
        </p:txBody>
      </p:sp>
      <p:sp>
        <p:nvSpPr>
          <p:cNvPr id="21" name="上下矢印 11"/>
          <p:cNvSpPr/>
          <p:nvPr/>
        </p:nvSpPr>
        <p:spPr>
          <a:xfrm rot="5400000">
            <a:off x="5909091" y="2658282"/>
            <a:ext cx="54000" cy="360000"/>
          </a:xfrm>
          <a:prstGeom prst="upDownArrow">
            <a:avLst/>
          </a:prstGeom>
          <a:solidFill>
            <a:schemeClr val="tx1"/>
          </a:solidFill>
          <a:ln>
            <a:solidFill>
              <a:schemeClr val="tx1"/>
            </a:solidFill>
          </a:ln>
        </p:spPr>
        <p:txBody>
          <a:bodyPr wrap="square" lIns="36000" tIns="18000" rIns="36000" bIns="18000" rtlCol="0" anchor="t">
            <a:noAutofit/>
          </a:bodyPr>
          <a:lstStyle/>
          <a:p>
            <a:pPr algn="ctr"/>
            <a:endParaRPr kumimoji="1" lang="ja-JP" altLang="en-US" b="1" dirty="0" smtClean="0">
              <a:solidFill>
                <a:schemeClr val="tx1"/>
              </a:solidFill>
              <a:latin typeface="+mn-lt"/>
              <a:ea typeface="Arial Unicode MS" pitchFamily="50" charset="-128"/>
              <a:cs typeface="Arial Unicode MS" pitchFamily="50" charset="-128"/>
            </a:endParaRPr>
          </a:p>
        </p:txBody>
      </p:sp>
      <p:sp>
        <p:nvSpPr>
          <p:cNvPr id="22" name="上下矢印 11"/>
          <p:cNvSpPr/>
          <p:nvPr/>
        </p:nvSpPr>
        <p:spPr>
          <a:xfrm rot="5400000">
            <a:off x="5929258" y="2090763"/>
            <a:ext cx="54000" cy="360000"/>
          </a:xfrm>
          <a:prstGeom prst="upDownArrow">
            <a:avLst/>
          </a:prstGeom>
          <a:solidFill>
            <a:schemeClr val="tx1"/>
          </a:solidFill>
          <a:ln>
            <a:solidFill>
              <a:schemeClr val="tx1"/>
            </a:solidFill>
          </a:ln>
        </p:spPr>
        <p:txBody>
          <a:bodyPr wrap="square" lIns="36000" tIns="18000" rIns="36000" bIns="18000" rtlCol="0" anchor="t">
            <a:noAutofit/>
          </a:bodyPr>
          <a:lstStyle/>
          <a:p>
            <a:pPr algn="ctr"/>
            <a:endParaRPr kumimoji="1" lang="ja-JP" altLang="en-US" b="1" dirty="0" smtClean="0">
              <a:solidFill>
                <a:schemeClr val="tx1"/>
              </a:solidFill>
              <a:latin typeface="+mn-lt"/>
              <a:ea typeface="Arial Unicode MS" pitchFamily="50" charset="-128"/>
              <a:cs typeface="Arial Unicode MS" pitchFamily="50" charset="-128"/>
            </a:endParaRPr>
          </a:p>
        </p:txBody>
      </p:sp>
      <p:sp>
        <p:nvSpPr>
          <p:cNvPr id="23" name="上下矢印 11"/>
          <p:cNvSpPr/>
          <p:nvPr/>
        </p:nvSpPr>
        <p:spPr>
          <a:xfrm rot="5400000">
            <a:off x="4489098" y="2040708"/>
            <a:ext cx="54000" cy="360000"/>
          </a:xfrm>
          <a:prstGeom prst="upDownArrow">
            <a:avLst/>
          </a:prstGeom>
          <a:solidFill>
            <a:schemeClr val="tx1"/>
          </a:solidFill>
          <a:ln>
            <a:solidFill>
              <a:schemeClr val="tx1"/>
            </a:solidFill>
          </a:ln>
        </p:spPr>
        <p:txBody>
          <a:bodyPr wrap="square" lIns="36000" tIns="18000" rIns="36000" bIns="18000" rtlCol="0" anchor="t">
            <a:noAutofit/>
          </a:bodyPr>
          <a:lstStyle/>
          <a:p>
            <a:pPr algn="ctr"/>
            <a:endParaRPr kumimoji="1" lang="ja-JP" altLang="en-US" b="1" dirty="0" smtClean="0">
              <a:solidFill>
                <a:schemeClr val="tx1"/>
              </a:solidFill>
              <a:latin typeface="+mn-lt"/>
              <a:ea typeface="Arial Unicode MS" pitchFamily="50" charset="-128"/>
              <a:cs typeface="Arial Unicode MS" pitchFamily="50" charset="-128"/>
            </a:endParaRPr>
          </a:p>
        </p:txBody>
      </p:sp>
      <p:sp>
        <p:nvSpPr>
          <p:cNvPr id="24" name="上下矢印 11"/>
          <p:cNvSpPr/>
          <p:nvPr/>
        </p:nvSpPr>
        <p:spPr>
          <a:xfrm rot="5400000">
            <a:off x="4489098" y="2580779"/>
            <a:ext cx="54000" cy="360000"/>
          </a:xfrm>
          <a:prstGeom prst="upDownArrow">
            <a:avLst/>
          </a:prstGeom>
          <a:solidFill>
            <a:schemeClr val="tx1"/>
          </a:solidFill>
          <a:ln>
            <a:solidFill>
              <a:schemeClr val="tx1"/>
            </a:solidFill>
          </a:ln>
        </p:spPr>
        <p:txBody>
          <a:bodyPr wrap="square" lIns="36000" tIns="18000" rIns="36000" bIns="18000" rtlCol="0" anchor="t">
            <a:noAutofit/>
          </a:bodyPr>
          <a:lstStyle/>
          <a:p>
            <a:pPr algn="ctr"/>
            <a:endParaRPr kumimoji="1" lang="ja-JP" altLang="en-US" b="1" dirty="0" smtClean="0">
              <a:solidFill>
                <a:schemeClr val="tx1"/>
              </a:solidFill>
              <a:latin typeface="+mn-lt"/>
              <a:ea typeface="Arial Unicode MS" pitchFamily="50" charset="-128"/>
              <a:cs typeface="Arial Unicode MS" pitchFamily="50" charset="-128"/>
            </a:endParaRPr>
          </a:p>
        </p:txBody>
      </p:sp>
      <p:sp>
        <p:nvSpPr>
          <p:cNvPr id="25" name="上下矢印 11"/>
          <p:cNvSpPr/>
          <p:nvPr/>
        </p:nvSpPr>
        <p:spPr>
          <a:xfrm rot="5400000">
            <a:off x="4489098" y="3174846"/>
            <a:ext cx="54000" cy="360000"/>
          </a:xfrm>
          <a:prstGeom prst="upDownArrow">
            <a:avLst/>
          </a:prstGeom>
          <a:solidFill>
            <a:schemeClr val="tx1"/>
          </a:solidFill>
        </p:spPr>
        <p:txBody>
          <a:bodyPr wrap="square" lIns="36000" tIns="18000" rIns="36000" bIns="18000" rtlCol="0" anchor="t">
            <a:noAutofit/>
          </a:bodyPr>
          <a:lstStyle/>
          <a:p>
            <a:pPr algn="ctr"/>
            <a:endParaRPr kumimoji="1" lang="ja-JP" altLang="en-US" b="1" dirty="0" smtClean="0">
              <a:solidFill>
                <a:schemeClr val="tx1"/>
              </a:solidFill>
              <a:latin typeface="+mn-lt"/>
              <a:ea typeface="Arial Unicode MS" pitchFamily="50" charset="-128"/>
              <a:cs typeface="Arial Unicode MS" pitchFamily="50" charset="-128"/>
            </a:endParaRPr>
          </a:p>
        </p:txBody>
      </p:sp>
      <p:cxnSp>
        <p:nvCxnSpPr>
          <p:cNvPr id="29" name="Straight Arrow Connector 28"/>
          <p:cNvCxnSpPr/>
          <p:nvPr/>
        </p:nvCxnSpPr>
        <p:spPr bwMode="auto">
          <a:xfrm>
            <a:off x="2823890" y="3400673"/>
            <a:ext cx="432048"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31" name="Straight Arrow Connector 30"/>
          <p:cNvCxnSpPr>
            <a:stCxn id="16" idx="1"/>
          </p:cNvCxnSpPr>
          <p:nvPr/>
        </p:nvCxnSpPr>
        <p:spPr bwMode="auto">
          <a:xfrm flipH="1" flipV="1">
            <a:off x="7263238" y="2120759"/>
            <a:ext cx="221254" cy="73096"/>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32" name="Left Brace 31"/>
          <p:cNvSpPr/>
          <p:nvPr/>
        </p:nvSpPr>
        <p:spPr bwMode="auto">
          <a:xfrm>
            <a:off x="7259366" y="2550730"/>
            <a:ext cx="245047" cy="993128"/>
          </a:xfrm>
          <a:prstGeom prst="leftBrac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28" name="タイトル 4"/>
          <p:cNvSpPr>
            <a:spLocks noGrp="1"/>
          </p:cNvSpPr>
          <p:nvPr>
            <p:ph type="title"/>
          </p:nvPr>
        </p:nvSpPr>
        <p:spPr>
          <a:xfrm>
            <a:off x="169865" y="-1191"/>
            <a:ext cx="7858125" cy="520304"/>
          </a:xfrm>
        </p:spPr>
        <p:txBody>
          <a:bodyPr/>
          <a:lstStyle/>
          <a:p>
            <a:r>
              <a:rPr lang="en-US" altLang="ja-JP" dirty="0" smtClean="0"/>
              <a:t>FRAM</a:t>
            </a:r>
            <a:r>
              <a:rPr lang="zh-CN" altLang="en-US" dirty="0" smtClean="0"/>
              <a:t>在</a:t>
            </a:r>
            <a:r>
              <a:rPr lang="en-US" altLang="ja-JP" dirty="0" smtClean="0"/>
              <a:t>Car Infotainment</a:t>
            </a:r>
            <a:r>
              <a:rPr lang="zh-CN" altLang="en-US" dirty="0" smtClean="0"/>
              <a:t>中的应用</a:t>
            </a:r>
            <a:r>
              <a:rPr lang="en-US" altLang="zh-CN" dirty="0" smtClean="0"/>
              <a:t>-2-</a:t>
            </a:r>
            <a:endParaRPr kumimoji="1" lang="ja-JP" altLang="en-US" dirty="0"/>
          </a:p>
        </p:txBody>
      </p:sp>
      <p:sp>
        <p:nvSpPr>
          <p:cNvPr id="2" name="Slide Number Placeholder 1"/>
          <p:cNvSpPr>
            <a:spLocks noGrp="1"/>
          </p:cNvSpPr>
          <p:nvPr>
            <p:ph type="sldNum" sz="quarter" idx="11"/>
          </p:nvPr>
        </p:nvSpPr>
        <p:spPr/>
        <p:txBody>
          <a:bodyPr/>
          <a:lstStyle/>
          <a:p>
            <a:fld id="{C164E814-9446-4CE1-8CA1-AF38C8D6ED9E}" type="slidenum">
              <a:rPr lang="ja-JP" altLang="de-DE" smtClean="0">
                <a:solidFill>
                  <a:srgbClr val="000000"/>
                </a:solidFill>
              </a:rPr>
              <a:pPr/>
              <a:t>29</a:t>
            </a:fld>
            <a:endParaRPr lang="de-DE" altLang="ja-JP">
              <a:solidFill>
                <a:srgbClr val="000000"/>
              </a:solidFill>
            </a:endParaRPr>
          </a:p>
        </p:txBody>
      </p:sp>
    </p:spTree>
    <p:extLst>
      <p:ext uri="{BB962C8B-B14F-4D97-AF65-F5344CB8AC3E}">
        <p14:creationId xmlns:p14="http://schemas.microsoft.com/office/powerpoint/2010/main" val="262000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863" y="-1191"/>
            <a:ext cx="8244936" cy="520304"/>
          </a:xfrm>
        </p:spPr>
        <p:txBody>
          <a:bodyPr/>
          <a:lstStyle/>
          <a:p>
            <a:r>
              <a:rPr lang="zh-CN" altLang="en-US" sz="2800" dirty="0" smtClean="0"/>
              <a:t>参考：</a:t>
            </a:r>
            <a:r>
              <a:rPr lang="zh-CN" altLang="en-US" sz="2800" dirty="0"/>
              <a:t>使</a:t>
            </a:r>
            <a:r>
              <a:rPr lang="zh-CN" altLang="en-US" sz="2800" dirty="0" smtClean="0"/>
              <a:t>用</a:t>
            </a:r>
            <a:r>
              <a:rPr lang="en-US" altLang="ja-JP" sz="2800" dirty="0" smtClean="0"/>
              <a:t>EEPROM</a:t>
            </a:r>
            <a:r>
              <a:rPr lang="zh-CN" altLang="en-US" sz="2800" dirty="0" smtClean="0"/>
              <a:t>的</a:t>
            </a:r>
            <a:r>
              <a:rPr lang="en-US" altLang="zh-CN" sz="2800" dirty="0" smtClean="0"/>
              <a:t>Car </a:t>
            </a:r>
            <a:r>
              <a:rPr lang="en-US" altLang="zh-CN" sz="2800" dirty="0" err="1" smtClean="0"/>
              <a:t>infotaiment</a:t>
            </a:r>
            <a:endParaRPr kumimoji="1" lang="ja-JP" altLang="en-US" sz="2800" dirty="0"/>
          </a:p>
        </p:txBody>
      </p:sp>
      <p:sp>
        <p:nvSpPr>
          <p:cNvPr id="4" name="フッター プレースホルダー 3"/>
          <p:cNvSpPr>
            <a:spLocks noGrp="1"/>
          </p:cNvSpPr>
          <p:nvPr>
            <p:ph type="ftr" sz="quarter" idx="10"/>
          </p:nvPr>
        </p:nvSpPr>
        <p:spPr/>
        <p:txBody>
          <a:bodyPr/>
          <a:lstStyle/>
          <a:p>
            <a:pPr>
              <a:defRPr/>
            </a:pPr>
            <a:r>
              <a:rPr lang="en-US" altLang="ja-JP" smtClean="0">
                <a:solidFill>
                  <a:srgbClr val="000000"/>
                </a:solidFill>
              </a:rPr>
              <a:t>Copyright 2019 FUJITSU SEMICONDUCTOR LIMITED</a:t>
            </a:r>
            <a:endParaRPr lang="de-DE" altLang="ja-JP" dirty="0">
              <a:solidFill>
                <a:srgbClr val="000000"/>
              </a:solidFill>
            </a:endParaRPr>
          </a:p>
        </p:txBody>
      </p:sp>
      <p:sp>
        <p:nvSpPr>
          <p:cNvPr id="6" name="正方形/長方形 5"/>
          <p:cNvSpPr/>
          <p:nvPr/>
        </p:nvSpPr>
        <p:spPr>
          <a:xfrm>
            <a:off x="4464498" y="2053531"/>
            <a:ext cx="1080121" cy="1621268"/>
          </a:xfrm>
          <a:prstGeom prst="rect">
            <a:avLst/>
          </a:prstGeom>
          <a:noFill/>
          <a:ln w="25400">
            <a:solidFill>
              <a:schemeClr val="tx1"/>
            </a:solidFill>
          </a:ln>
        </p:spPr>
        <p:txBody>
          <a:bodyPr wrap="square" lIns="36000" tIns="18000" rIns="36000" bIns="18000" rtlCol="0" anchor="ctr">
            <a:noAutofit/>
          </a:bodyPr>
          <a:lstStyle/>
          <a:p>
            <a:pPr algn="ctr"/>
            <a:r>
              <a:rPr kumimoji="1" lang="en-US" altLang="ja-JP" dirty="0" err="1" smtClean="0">
                <a:solidFill>
                  <a:schemeClr val="tx1"/>
                </a:solidFill>
                <a:latin typeface="+mn-lt"/>
                <a:ea typeface="Arial Unicode MS" pitchFamily="50" charset="-128"/>
                <a:cs typeface="Arial Unicode MS" pitchFamily="50" charset="-128"/>
              </a:rPr>
              <a:t>SoC</a:t>
            </a:r>
            <a:r>
              <a:rPr kumimoji="1" lang="en-US" altLang="ja-JP" dirty="0" smtClean="0">
                <a:solidFill>
                  <a:schemeClr val="tx1"/>
                </a:solidFill>
                <a:latin typeface="+mn-lt"/>
                <a:ea typeface="Arial Unicode MS" pitchFamily="50" charset="-128"/>
                <a:cs typeface="Arial Unicode MS" pitchFamily="50" charset="-128"/>
              </a:rPr>
              <a:t> </a:t>
            </a:r>
          </a:p>
        </p:txBody>
      </p:sp>
      <p:sp>
        <p:nvSpPr>
          <p:cNvPr id="7" name="正方形/長方形 6"/>
          <p:cNvSpPr/>
          <p:nvPr/>
        </p:nvSpPr>
        <p:spPr>
          <a:xfrm>
            <a:off x="5888364" y="1977684"/>
            <a:ext cx="1143272" cy="299602"/>
          </a:xfrm>
          <a:prstGeom prst="rect">
            <a:avLst/>
          </a:prstGeom>
          <a:noFill/>
          <a:ln w="19050">
            <a:solidFill>
              <a:schemeClr val="tx1"/>
            </a:solidFill>
          </a:ln>
        </p:spPr>
        <p:txBody>
          <a:bodyPr wrap="square" lIns="36000" tIns="18000" rIns="36000" bIns="18000" rtlCol="0" anchor="ctr">
            <a:noAutofit/>
          </a:bodyPr>
          <a:lstStyle/>
          <a:p>
            <a:pPr algn="ctr"/>
            <a:r>
              <a:rPr kumimoji="1" lang="en-US" altLang="ja-JP" dirty="0" smtClean="0">
                <a:solidFill>
                  <a:schemeClr val="tx1"/>
                </a:solidFill>
                <a:latin typeface="+mn-lt"/>
                <a:ea typeface="Arial Unicode MS" pitchFamily="50" charset="-128"/>
                <a:cs typeface="Arial Unicode MS" pitchFamily="50" charset="-128"/>
              </a:rPr>
              <a:t>NOR</a:t>
            </a:r>
            <a:endParaRPr kumimoji="1" lang="ja-JP" altLang="en-US" dirty="0" smtClean="0">
              <a:solidFill>
                <a:schemeClr val="tx1"/>
              </a:solidFill>
              <a:latin typeface="+mn-lt"/>
              <a:ea typeface="Arial Unicode MS" pitchFamily="50" charset="-128"/>
              <a:cs typeface="Arial Unicode MS" pitchFamily="50" charset="-128"/>
            </a:endParaRPr>
          </a:p>
        </p:txBody>
      </p:sp>
      <p:sp>
        <p:nvSpPr>
          <p:cNvPr id="8" name="正方形/長方形 7"/>
          <p:cNvSpPr/>
          <p:nvPr/>
        </p:nvSpPr>
        <p:spPr>
          <a:xfrm>
            <a:off x="5884489" y="2355726"/>
            <a:ext cx="1143272" cy="442674"/>
          </a:xfrm>
          <a:prstGeom prst="rect">
            <a:avLst/>
          </a:prstGeom>
          <a:noFill/>
          <a:ln w="19050">
            <a:solidFill>
              <a:schemeClr val="tx1"/>
            </a:solidFill>
          </a:ln>
        </p:spPr>
        <p:txBody>
          <a:bodyPr wrap="square" lIns="36000" tIns="18000" rIns="36000" bIns="18000" rtlCol="0" anchor="ctr">
            <a:noAutofit/>
          </a:bodyPr>
          <a:lstStyle/>
          <a:p>
            <a:pPr algn="ctr"/>
            <a:r>
              <a:rPr kumimoji="1" lang="en-US" altLang="ja-JP" dirty="0" err="1" smtClean="0">
                <a:solidFill>
                  <a:schemeClr val="tx1"/>
                </a:solidFill>
                <a:latin typeface="+mn-lt"/>
                <a:ea typeface="Arial Unicode MS" pitchFamily="50" charset="-128"/>
                <a:cs typeface="Arial Unicode MS" pitchFamily="50" charset="-128"/>
              </a:rPr>
              <a:t>eMMC</a:t>
            </a:r>
            <a:endParaRPr kumimoji="1" lang="en-US" altLang="ja-JP" dirty="0" smtClean="0">
              <a:solidFill>
                <a:schemeClr val="tx1"/>
              </a:solidFill>
              <a:latin typeface="+mn-lt"/>
              <a:ea typeface="Arial Unicode MS" pitchFamily="50" charset="-128"/>
              <a:cs typeface="Arial Unicode MS" pitchFamily="50" charset="-128"/>
            </a:endParaRPr>
          </a:p>
          <a:p>
            <a:pPr algn="ctr"/>
            <a:r>
              <a:rPr lang="en-US" altLang="ja-JP" dirty="0" smtClean="0">
                <a:ea typeface="Arial Unicode MS" pitchFamily="50" charset="-128"/>
                <a:cs typeface="Arial Unicode MS" pitchFamily="50" charset="-128"/>
              </a:rPr>
              <a:t>(NAND)</a:t>
            </a:r>
            <a:endParaRPr kumimoji="1" lang="ja-JP" altLang="en-US" dirty="0" smtClean="0">
              <a:solidFill>
                <a:schemeClr val="tx1"/>
              </a:solidFill>
              <a:latin typeface="+mn-lt"/>
              <a:ea typeface="Arial Unicode MS" pitchFamily="50" charset="-128"/>
              <a:cs typeface="Arial Unicode MS" pitchFamily="50" charset="-128"/>
            </a:endParaRPr>
          </a:p>
        </p:txBody>
      </p:sp>
      <p:sp>
        <p:nvSpPr>
          <p:cNvPr id="9" name="正方形/長方形 8"/>
          <p:cNvSpPr/>
          <p:nvPr/>
        </p:nvSpPr>
        <p:spPr>
          <a:xfrm>
            <a:off x="3024338" y="3267182"/>
            <a:ext cx="1091183" cy="329267"/>
          </a:xfrm>
          <a:prstGeom prst="rect">
            <a:avLst/>
          </a:prstGeom>
          <a:noFill/>
          <a:ln w="19050">
            <a:solidFill>
              <a:schemeClr val="tx1"/>
            </a:solidFill>
          </a:ln>
        </p:spPr>
        <p:txBody>
          <a:bodyPr wrap="square" lIns="36000" tIns="18000" rIns="36000" bIns="18000" rtlCol="0" anchor="ctr">
            <a:noAutofit/>
          </a:bodyPr>
          <a:lstStyle/>
          <a:p>
            <a:pPr algn="ctr"/>
            <a:r>
              <a:rPr kumimoji="1" lang="en-US" altLang="ja-JP" dirty="0" smtClean="0">
                <a:solidFill>
                  <a:schemeClr val="tx1"/>
                </a:solidFill>
                <a:latin typeface="+mn-lt"/>
                <a:ea typeface="Arial Unicode MS" pitchFamily="50" charset="-128"/>
                <a:cs typeface="Arial Unicode MS" pitchFamily="50" charset="-128"/>
              </a:rPr>
              <a:t>DRAM</a:t>
            </a:r>
            <a:endParaRPr kumimoji="1" lang="ja-JP" altLang="en-US" dirty="0" smtClean="0">
              <a:solidFill>
                <a:schemeClr val="tx1"/>
              </a:solidFill>
              <a:latin typeface="+mn-lt"/>
              <a:ea typeface="Arial Unicode MS" pitchFamily="50" charset="-128"/>
              <a:cs typeface="Arial Unicode MS" pitchFamily="50" charset="-128"/>
            </a:endParaRPr>
          </a:p>
        </p:txBody>
      </p:sp>
      <p:sp>
        <p:nvSpPr>
          <p:cNvPr id="10" name="正方形/長方形 9"/>
          <p:cNvSpPr/>
          <p:nvPr/>
        </p:nvSpPr>
        <p:spPr>
          <a:xfrm>
            <a:off x="5904659" y="2841780"/>
            <a:ext cx="1139397" cy="324036"/>
          </a:xfrm>
          <a:prstGeom prst="rect">
            <a:avLst/>
          </a:prstGeom>
          <a:noFill/>
          <a:ln w="19050">
            <a:solidFill>
              <a:srgbClr val="FF0000"/>
            </a:solidFill>
          </a:ln>
        </p:spPr>
        <p:txBody>
          <a:bodyPr wrap="square" lIns="36000" tIns="18000" rIns="36000" bIns="18000" rtlCol="0" anchor="ctr">
            <a:noAutofit/>
          </a:bodyPr>
          <a:lstStyle/>
          <a:p>
            <a:pPr algn="ctr"/>
            <a:r>
              <a:rPr lang="en-US" altLang="ja-JP" b="1" dirty="0" smtClean="0">
                <a:solidFill>
                  <a:schemeClr val="tx1"/>
                </a:solidFill>
                <a:latin typeface="+mn-lt"/>
                <a:ea typeface="Arial Unicode MS" pitchFamily="50" charset="-128"/>
                <a:cs typeface="Arial Unicode MS" pitchFamily="50" charset="-128"/>
              </a:rPr>
              <a:t>EEPROM</a:t>
            </a:r>
            <a:endParaRPr kumimoji="1" lang="ja-JP" altLang="en-US" b="1" dirty="0" smtClean="0">
              <a:solidFill>
                <a:schemeClr val="tx1"/>
              </a:solidFill>
              <a:latin typeface="+mn-lt"/>
              <a:ea typeface="Arial Unicode MS" pitchFamily="50" charset="-128"/>
              <a:cs typeface="Arial Unicode MS" pitchFamily="50" charset="-128"/>
            </a:endParaRPr>
          </a:p>
        </p:txBody>
      </p:sp>
      <p:sp>
        <p:nvSpPr>
          <p:cNvPr id="12" name="上下矢印 11"/>
          <p:cNvSpPr/>
          <p:nvPr/>
        </p:nvSpPr>
        <p:spPr>
          <a:xfrm rot="5400000">
            <a:off x="5706090" y="2904804"/>
            <a:ext cx="54000" cy="360000"/>
          </a:xfrm>
          <a:prstGeom prst="upDownArrow">
            <a:avLst/>
          </a:prstGeom>
          <a:solidFill>
            <a:srgbClr val="FF0000"/>
          </a:solidFill>
        </p:spPr>
        <p:txBody>
          <a:bodyPr wrap="square" lIns="36000" tIns="18000" rIns="36000" bIns="18000" rtlCol="0" anchor="t">
            <a:noAutofit/>
          </a:bodyPr>
          <a:lstStyle/>
          <a:p>
            <a:pPr algn="ctr"/>
            <a:endParaRPr kumimoji="1" lang="ja-JP" altLang="en-US" b="1" dirty="0" smtClean="0">
              <a:solidFill>
                <a:schemeClr val="tx1"/>
              </a:solidFill>
              <a:latin typeface="+mn-lt"/>
              <a:ea typeface="Arial Unicode MS" pitchFamily="50" charset="-128"/>
              <a:cs typeface="Arial Unicode MS" pitchFamily="50" charset="-128"/>
            </a:endParaRPr>
          </a:p>
        </p:txBody>
      </p:sp>
      <p:sp>
        <p:nvSpPr>
          <p:cNvPr id="15" name="テキスト ボックス 14"/>
          <p:cNvSpPr txBox="1"/>
          <p:nvPr/>
        </p:nvSpPr>
        <p:spPr>
          <a:xfrm>
            <a:off x="52652" y="4011911"/>
            <a:ext cx="9055853" cy="954107"/>
          </a:xfrm>
          <a:prstGeom prst="rect">
            <a:avLst/>
          </a:prstGeom>
          <a:noFill/>
        </p:spPr>
        <p:txBody>
          <a:bodyPr wrap="square" rtlCol="0">
            <a:spAutoFit/>
          </a:bodyPr>
          <a:lstStyle/>
          <a:p>
            <a:pPr marL="285750" indent="-285750" algn="l">
              <a:buFont typeface="Wingdings" pitchFamily="2" charset="2"/>
              <a:buChar char="n"/>
            </a:pPr>
            <a:r>
              <a:rPr lang="en-US" altLang="ja-JP" sz="2000" b="1" dirty="0" smtClean="0"/>
              <a:t>Business information</a:t>
            </a:r>
            <a:endParaRPr lang="en-US" altLang="ja-JP" sz="2000" dirty="0" smtClean="0"/>
          </a:p>
          <a:p>
            <a:pPr marL="742950" lvl="1" indent="-285750" algn="l">
              <a:buFont typeface="Wingdings" pitchFamily="2" charset="2"/>
              <a:buChar char="n"/>
            </a:pPr>
            <a:r>
              <a:rPr lang="en-US" altLang="ja-JP" dirty="0" smtClean="0"/>
              <a:t>Some customers in Japan are using FRAM from 16kbit to 1Mbit</a:t>
            </a:r>
          </a:p>
          <a:p>
            <a:pPr marL="742950" lvl="1" indent="-285750" algn="l">
              <a:buFont typeface="Wingdings" pitchFamily="2" charset="2"/>
              <a:buChar char="n"/>
            </a:pPr>
            <a:r>
              <a:rPr lang="en-US" altLang="ja-JP" dirty="0" smtClean="0"/>
              <a:t>Some </a:t>
            </a:r>
            <a:r>
              <a:rPr lang="en-US" altLang="ja-JP" dirty="0"/>
              <a:t>customers in </a:t>
            </a:r>
            <a:r>
              <a:rPr lang="en-US" altLang="ja-JP" dirty="0" smtClean="0"/>
              <a:t>Korea adopted </a:t>
            </a:r>
            <a:r>
              <a:rPr lang="en-US" altLang="ja-JP" dirty="0"/>
              <a:t>FRAM from </a:t>
            </a:r>
            <a:r>
              <a:rPr lang="en-US" altLang="ja-JP" dirty="0" smtClean="0"/>
              <a:t>128kbit </a:t>
            </a:r>
            <a:r>
              <a:rPr lang="en-US" altLang="ja-JP" dirty="0"/>
              <a:t>to </a:t>
            </a:r>
            <a:r>
              <a:rPr lang="en-US" altLang="ja-JP" dirty="0" smtClean="0"/>
              <a:t>256Kbit</a:t>
            </a:r>
            <a:endParaRPr lang="en-US" altLang="ja-JP" dirty="0"/>
          </a:p>
        </p:txBody>
      </p:sp>
      <p:sp>
        <p:nvSpPr>
          <p:cNvPr id="16" name="テキスト ボックス 15"/>
          <p:cNvSpPr txBox="1"/>
          <p:nvPr/>
        </p:nvSpPr>
        <p:spPr>
          <a:xfrm>
            <a:off x="7252890" y="1707656"/>
            <a:ext cx="1207542" cy="584775"/>
          </a:xfrm>
          <a:prstGeom prst="rect">
            <a:avLst/>
          </a:prstGeom>
          <a:noFill/>
        </p:spPr>
        <p:txBody>
          <a:bodyPr wrap="square" rtlCol="0">
            <a:spAutoFit/>
          </a:bodyPr>
          <a:lstStyle/>
          <a:p>
            <a:r>
              <a:rPr lang="en-US" altLang="ja-JP" sz="1600" b="1" dirty="0" smtClean="0"/>
              <a:t>BOOT</a:t>
            </a:r>
          </a:p>
          <a:p>
            <a:r>
              <a:rPr kumimoji="1" lang="en-US" altLang="ja-JP" sz="1600" dirty="0" smtClean="0"/>
              <a:t>8 to 16Mbit</a:t>
            </a:r>
            <a:endParaRPr kumimoji="1" lang="ja-JP" altLang="en-US" sz="1600" dirty="0"/>
          </a:p>
        </p:txBody>
      </p:sp>
      <p:sp>
        <p:nvSpPr>
          <p:cNvPr id="17" name="テキスト ボックス 16"/>
          <p:cNvSpPr txBox="1"/>
          <p:nvPr/>
        </p:nvSpPr>
        <p:spPr>
          <a:xfrm>
            <a:off x="7224758" y="2146235"/>
            <a:ext cx="1220096" cy="1569660"/>
          </a:xfrm>
          <a:prstGeom prst="rect">
            <a:avLst/>
          </a:prstGeom>
          <a:noFill/>
        </p:spPr>
        <p:txBody>
          <a:bodyPr wrap="square" rtlCol="0">
            <a:spAutoFit/>
          </a:bodyPr>
          <a:lstStyle/>
          <a:p>
            <a:pPr algn="l"/>
            <a:r>
              <a:rPr lang="en-US" altLang="ja-JP" sz="1600" b="1" dirty="0" smtClean="0"/>
              <a:t>Navigation map data, </a:t>
            </a:r>
          </a:p>
          <a:p>
            <a:pPr algn="l"/>
            <a:r>
              <a:rPr lang="en-US" altLang="ja-JP" sz="1600" b="1" dirty="0" smtClean="0"/>
              <a:t>audio/video data</a:t>
            </a:r>
          </a:p>
          <a:p>
            <a:pPr algn="l"/>
            <a:r>
              <a:rPr lang="en-US" altLang="ja-JP" sz="1600" dirty="0" smtClean="0"/>
              <a:t>4G to 128GByte</a:t>
            </a:r>
            <a:endParaRPr kumimoji="1" lang="ja-JP" altLang="en-US" sz="1600" dirty="0"/>
          </a:p>
        </p:txBody>
      </p:sp>
      <p:sp>
        <p:nvSpPr>
          <p:cNvPr id="18" name="テキスト ボックス 17"/>
          <p:cNvSpPr txBox="1"/>
          <p:nvPr/>
        </p:nvSpPr>
        <p:spPr>
          <a:xfrm>
            <a:off x="667990" y="3299090"/>
            <a:ext cx="2572370" cy="584775"/>
          </a:xfrm>
          <a:prstGeom prst="rect">
            <a:avLst/>
          </a:prstGeom>
          <a:noFill/>
        </p:spPr>
        <p:txBody>
          <a:bodyPr wrap="square" rtlCol="0">
            <a:spAutoFit/>
          </a:bodyPr>
          <a:lstStyle/>
          <a:p>
            <a:r>
              <a:rPr lang="en-US" altLang="ja-JP" sz="1600" b="1" dirty="0" smtClean="0"/>
              <a:t> work memory</a:t>
            </a:r>
          </a:p>
          <a:p>
            <a:r>
              <a:rPr lang="en-US" altLang="ja-JP" sz="1600" dirty="0" smtClean="0"/>
              <a:t>LPDDR4 1G to 4GByte</a:t>
            </a:r>
            <a:endParaRPr kumimoji="1" lang="ja-JP" altLang="en-US" sz="1600" dirty="0"/>
          </a:p>
        </p:txBody>
      </p:sp>
      <p:sp>
        <p:nvSpPr>
          <p:cNvPr id="3" name="TextBox 2"/>
          <p:cNvSpPr txBox="1"/>
          <p:nvPr/>
        </p:nvSpPr>
        <p:spPr>
          <a:xfrm>
            <a:off x="63934" y="465518"/>
            <a:ext cx="9044570" cy="1538883"/>
          </a:xfrm>
          <a:prstGeom prst="rect">
            <a:avLst/>
          </a:prstGeom>
          <a:noFill/>
          <a:ln>
            <a:noFill/>
            <a:prstDash val="dash"/>
          </a:ln>
        </p:spPr>
        <p:txBody>
          <a:bodyPr wrap="square" rtlCol="0">
            <a:spAutoFit/>
          </a:bodyPr>
          <a:lstStyle/>
          <a:p>
            <a:pPr marL="285750" indent="-285750" algn="l">
              <a:buFont typeface="Wingdings" pitchFamily="2" charset="2"/>
              <a:buChar char="n"/>
            </a:pPr>
            <a:r>
              <a:rPr lang="zh-CN" altLang="en-US" sz="2000" b="1" dirty="0">
                <a:solidFill>
                  <a:srgbClr val="FF0000"/>
                </a:solidFill>
                <a:latin typeface="微软雅黑" panose="020B0503020204020204" pitchFamily="34" charset="-122"/>
                <a:ea typeface="微软雅黑" panose="020B0503020204020204" pitchFamily="34" charset="-122"/>
              </a:rPr>
              <a:t>使</a:t>
            </a:r>
            <a:r>
              <a:rPr lang="zh-CN" altLang="en-US" sz="2000" b="1" dirty="0" smtClean="0">
                <a:solidFill>
                  <a:srgbClr val="FF0000"/>
                </a:solidFill>
                <a:latin typeface="微软雅黑" panose="020B0503020204020204" pitchFamily="34" charset="-122"/>
                <a:ea typeface="微软雅黑" panose="020B0503020204020204" pitchFamily="34" charset="-122"/>
              </a:rPr>
              <a:t>用</a:t>
            </a:r>
            <a:r>
              <a:rPr lang="en-US" altLang="zh-CN" sz="2000" b="1" dirty="0" smtClean="0">
                <a:solidFill>
                  <a:srgbClr val="FF0000"/>
                </a:solidFill>
                <a:latin typeface="微软雅黑" panose="020B0503020204020204" pitchFamily="34" charset="-122"/>
                <a:ea typeface="微软雅黑" panose="020B0503020204020204" pitchFamily="34" charset="-122"/>
              </a:rPr>
              <a:t>EEPROM</a:t>
            </a:r>
            <a:r>
              <a:rPr lang="zh-CN" altLang="en-US" sz="2000" b="1" dirty="0" smtClean="0">
                <a:solidFill>
                  <a:srgbClr val="FF0000"/>
                </a:solidFill>
                <a:latin typeface="微软雅黑" panose="020B0503020204020204" pitchFamily="34" charset="-122"/>
                <a:ea typeface="微软雅黑" panose="020B0503020204020204" pitchFamily="34" charset="-122"/>
              </a:rPr>
              <a:t>的缺点</a:t>
            </a:r>
            <a:endParaRPr lang="en-US" altLang="zh-CN" sz="2000" b="1" dirty="0" smtClean="0">
              <a:latin typeface="微软雅黑" panose="020B0503020204020204" pitchFamily="34" charset="-122"/>
              <a:ea typeface="微软雅黑" panose="020B0503020204020204" pitchFamily="34" charset="-122"/>
            </a:endParaRPr>
          </a:p>
          <a:p>
            <a:pPr marL="742950" lvl="1" indent="-285750" algn="l">
              <a:buFont typeface="Wingdings" pitchFamily="2" charset="2"/>
              <a:buChar char="n"/>
            </a:pPr>
            <a:r>
              <a:rPr lang="zh-CN" altLang="en-US" dirty="0" smtClean="0">
                <a:solidFill>
                  <a:srgbClr val="1782DB"/>
                </a:solidFill>
                <a:latin typeface="微软雅黑" panose="020B0503020204020204" pitchFamily="34" charset="-122"/>
                <a:ea typeface="微软雅黑" panose="020B0503020204020204" pitchFamily="34" charset="-122"/>
              </a:rPr>
              <a:t>系统需要增加一个</a:t>
            </a:r>
            <a:r>
              <a:rPr lang="en-US" altLang="ja-JP" dirty="0" smtClean="0">
                <a:solidFill>
                  <a:srgbClr val="1782DB"/>
                </a:solidFill>
                <a:latin typeface="微软雅黑" panose="020B0503020204020204" pitchFamily="34" charset="-122"/>
                <a:ea typeface="微软雅黑" panose="020B0503020204020204" pitchFamily="34" charset="-122"/>
              </a:rPr>
              <a:t>super-capacitor</a:t>
            </a:r>
            <a:r>
              <a:rPr lang="zh-CN" altLang="en-US" dirty="0" smtClean="0">
                <a:solidFill>
                  <a:srgbClr val="1782DB"/>
                </a:solidFill>
                <a:latin typeface="微软雅黑" panose="020B0503020204020204" pitchFamily="34" charset="-122"/>
                <a:ea typeface="微软雅黑" panose="020B0503020204020204" pitchFamily="34" charset="-122"/>
              </a:rPr>
              <a:t>来弥补断电时</a:t>
            </a:r>
            <a:r>
              <a:rPr lang="en-US" altLang="zh-CN" dirty="0" smtClean="0">
                <a:solidFill>
                  <a:srgbClr val="1782DB"/>
                </a:solidFill>
                <a:latin typeface="微软雅黑" panose="020B0503020204020204" pitchFamily="34" charset="-122"/>
                <a:ea typeface="微软雅黑" panose="020B0503020204020204" pitchFamily="34" charset="-122"/>
              </a:rPr>
              <a:t>,EEPROM</a:t>
            </a:r>
            <a:r>
              <a:rPr lang="zh-CN" altLang="en-US" dirty="0" smtClean="0">
                <a:solidFill>
                  <a:srgbClr val="1782DB"/>
                </a:solidFill>
                <a:latin typeface="微软雅黑" panose="020B0503020204020204" pitchFamily="34" charset="-122"/>
                <a:ea typeface="微软雅黑" panose="020B0503020204020204" pitchFamily="34" charset="-122"/>
              </a:rPr>
              <a:t>的写入速度的不足。</a:t>
            </a:r>
            <a:endParaRPr lang="en-US" altLang="ja-JP" dirty="0" smtClean="0">
              <a:solidFill>
                <a:srgbClr val="1782DB"/>
              </a:solidFill>
              <a:latin typeface="微软雅黑" panose="020B0503020204020204" pitchFamily="34" charset="-122"/>
              <a:ea typeface="微软雅黑" panose="020B0503020204020204" pitchFamily="34" charset="-122"/>
            </a:endParaRPr>
          </a:p>
          <a:p>
            <a:pPr marL="742950" lvl="1" indent="-285750" algn="l">
              <a:buFont typeface="Wingdings" pitchFamily="2" charset="2"/>
              <a:buChar char="n"/>
            </a:pPr>
            <a:r>
              <a:rPr lang="zh-CN" altLang="en-US" dirty="0" smtClean="0">
                <a:solidFill>
                  <a:srgbClr val="1782DB"/>
                </a:solidFill>
                <a:latin typeface="微软雅黑" panose="020B0503020204020204" pitchFamily="34" charset="-122"/>
                <a:ea typeface="微软雅黑" panose="020B0503020204020204" pitchFamily="34" charset="-122"/>
              </a:rPr>
              <a:t>系统整体成本</a:t>
            </a:r>
            <a:r>
              <a:rPr lang="zh-CN" altLang="en-US" dirty="0">
                <a:solidFill>
                  <a:srgbClr val="1782DB"/>
                </a:solidFill>
                <a:latin typeface="微软雅黑" panose="020B0503020204020204" pitchFamily="34" charset="-122"/>
                <a:ea typeface="微软雅黑" panose="020B0503020204020204" pitchFamily="34" charset="-122"/>
              </a:rPr>
              <a:t>上升</a:t>
            </a:r>
            <a:r>
              <a:rPr lang="en-US" altLang="zh-CN" dirty="0" smtClean="0">
                <a:solidFill>
                  <a:srgbClr val="1782DB"/>
                </a:solidFill>
                <a:latin typeface="微软雅黑" panose="020B0503020204020204" pitchFamily="34" charset="-122"/>
                <a:ea typeface="微软雅黑" panose="020B0503020204020204" pitchFamily="34" charset="-122"/>
              </a:rPr>
              <a:t>:</a:t>
            </a:r>
            <a:r>
              <a:rPr lang="en-US" altLang="ja-JP" dirty="0" smtClean="0">
                <a:solidFill>
                  <a:srgbClr val="1782DB"/>
                </a:solidFill>
                <a:latin typeface="微软雅黑" panose="020B0503020204020204" pitchFamily="34" charset="-122"/>
                <a:ea typeface="微软雅黑" panose="020B0503020204020204" pitchFamily="34" charset="-122"/>
              </a:rPr>
              <a:t> </a:t>
            </a:r>
            <a:r>
              <a:rPr lang="en-US" altLang="zh-CN" dirty="0" smtClean="0">
                <a:solidFill>
                  <a:srgbClr val="1782DB"/>
                </a:solidFill>
                <a:latin typeface="微软雅黑" panose="020B0503020204020204" pitchFamily="34" charset="-122"/>
                <a:ea typeface="微软雅黑" panose="020B0503020204020204" pitchFamily="34" charset="-122"/>
              </a:rPr>
              <a:t>cost of (</a:t>
            </a:r>
            <a:r>
              <a:rPr lang="en-US" altLang="zh-CN" dirty="0" err="1" smtClean="0">
                <a:solidFill>
                  <a:srgbClr val="1782DB"/>
                </a:solidFill>
                <a:latin typeface="微软雅黑" panose="020B0503020204020204" pitchFamily="34" charset="-122"/>
                <a:ea typeface="微软雅黑" panose="020B0503020204020204" pitchFamily="34" charset="-122"/>
              </a:rPr>
              <a:t>E</a:t>
            </a:r>
            <a:r>
              <a:rPr lang="en-US" altLang="ja-JP" dirty="0" err="1" smtClean="0">
                <a:solidFill>
                  <a:srgbClr val="1782DB"/>
                </a:solidFill>
                <a:latin typeface="微软雅黑" panose="020B0503020204020204" pitchFamily="34" charset="-122"/>
                <a:ea typeface="微软雅黑" panose="020B0503020204020204" pitchFamily="34" charset="-122"/>
              </a:rPr>
              <a:t>EPROM+Super</a:t>
            </a:r>
            <a:r>
              <a:rPr lang="en-US" altLang="ja-JP" dirty="0" smtClean="0">
                <a:solidFill>
                  <a:srgbClr val="1782DB"/>
                </a:solidFill>
                <a:latin typeface="微软雅黑" panose="020B0503020204020204" pitchFamily="34" charset="-122"/>
                <a:ea typeface="微软雅黑" panose="020B0503020204020204" pitchFamily="34" charset="-122"/>
              </a:rPr>
              <a:t>)   </a:t>
            </a:r>
            <a:r>
              <a:rPr lang="en-US" altLang="zh-CN" dirty="0" smtClean="0">
                <a:solidFill>
                  <a:srgbClr val="1782DB"/>
                </a:solidFill>
                <a:latin typeface="微软雅黑" panose="020B0503020204020204" pitchFamily="34" charset="-122"/>
                <a:ea typeface="微软雅黑" panose="020B0503020204020204" pitchFamily="34" charset="-122"/>
              </a:rPr>
              <a:t>&gt;  cost of </a:t>
            </a:r>
            <a:r>
              <a:rPr lang="en-US" altLang="ja-JP" dirty="0" smtClean="0">
                <a:solidFill>
                  <a:srgbClr val="1782DB"/>
                </a:solidFill>
                <a:latin typeface="微软雅黑" panose="020B0503020204020204" pitchFamily="34" charset="-122"/>
                <a:ea typeface="微软雅黑" panose="020B0503020204020204" pitchFamily="34" charset="-122"/>
              </a:rPr>
              <a:t>FRAM</a:t>
            </a:r>
          </a:p>
          <a:p>
            <a:pPr marL="742950" lvl="1" indent="-285750" algn="l">
              <a:buFont typeface="Wingdings" pitchFamily="2" charset="2"/>
              <a:buChar char="n"/>
            </a:pPr>
            <a:endParaRPr lang="en-US" altLang="zh-CN" dirty="0">
              <a:latin typeface="微软雅黑" panose="020B0503020204020204" pitchFamily="34" charset="-122"/>
              <a:ea typeface="微软雅黑" panose="020B0503020204020204" pitchFamily="34" charset="-122"/>
            </a:endParaRPr>
          </a:p>
          <a:p>
            <a:pPr marL="285750" indent="-285750" algn="l">
              <a:buFont typeface="Wingdings" pitchFamily="2" charset="2"/>
              <a:buChar char="n"/>
            </a:pPr>
            <a:r>
              <a:rPr lang="en-US" altLang="zh-CN" sz="2000" b="1" dirty="0" smtClean="0">
                <a:latin typeface="微软雅黑" panose="020B0503020204020204" pitchFamily="34" charset="-122"/>
                <a:ea typeface="微软雅黑" panose="020B0503020204020204" pitchFamily="34" charset="-122"/>
              </a:rPr>
              <a:t>Block diagram</a:t>
            </a:r>
          </a:p>
        </p:txBody>
      </p:sp>
      <p:sp>
        <p:nvSpPr>
          <p:cNvPr id="19" name="正方形/長方形 8"/>
          <p:cNvSpPr/>
          <p:nvPr/>
        </p:nvSpPr>
        <p:spPr>
          <a:xfrm>
            <a:off x="2268962" y="2702733"/>
            <a:ext cx="1835494" cy="278854"/>
          </a:xfrm>
          <a:prstGeom prst="rect">
            <a:avLst/>
          </a:prstGeom>
          <a:noFill/>
          <a:ln w="19050">
            <a:solidFill>
              <a:schemeClr val="tx1"/>
            </a:solidFill>
          </a:ln>
        </p:spPr>
        <p:txBody>
          <a:bodyPr wrap="square" lIns="36000" tIns="18000" rIns="36000" bIns="18000" rtlCol="0" anchor="ctr">
            <a:noAutofit/>
          </a:bodyPr>
          <a:lstStyle/>
          <a:p>
            <a:pPr algn="ctr"/>
            <a:r>
              <a:rPr lang="en-US" altLang="ja-JP" dirty="0" smtClean="0">
                <a:solidFill>
                  <a:schemeClr val="tx1"/>
                </a:solidFill>
                <a:latin typeface="+mn-lt"/>
                <a:ea typeface="Arial Unicode MS" pitchFamily="50" charset="-128"/>
                <a:cs typeface="Arial Unicode MS" pitchFamily="50" charset="-128"/>
              </a:rPr>
              <a:t>CAN Module</a:t>
            </a:r>
            <a:endParaRPr kumimoji="1" lang="ja-JP" altLang="en-US" dirty="0" smtClean="0">
              <a:solidFill>
                <a:schemeClr val="tx1"/>
              </a:solidFill>
              <a:latin typeface="+mn-lt"/>
              <a:ea typeface="Arial Unicode MS" pitchFamily="50" charset="-128"/>
              <a:cs typeface="Arial Unicode MS" pitchFamily="50" charset="-128"/>
            </a:endParaRPr>
          </a:p>
        </p:txBody>
      </p:sp>
      <p:sp>
        <p:nvSpPr>
          <p:cNvPr id="20" name="正方形/長方形 8"/>
          <p:cNvSpPr/>
          <p:nvPr/>
        </p:nvSpPr>
        <p:spPr>
          <a:xfrm>
            <a:off x="2232248" y="2171495"/>
            <a:ext cx="1872208" cy="324036"/>
          </a:xfrm>
          <a:prstGeom prst="rect">
            <a:avLst/>
          </a:prstGeom>
          <a:noFill/>
          <a:ln w="19050">
            <a:solidFill>
              <a:schemeClr val="tx1"/>
            </a:solidFill>
          </a:ln>
        </p:spPr>
        <p:txBody>
          <a:bodyPr wrap="square" lIns="36000" tIns="18000" rIns="36000" bIns="18000" rtlCol="0" anchor="ctr">
            <a:noAutofit/>
          </a:bodyPr>
          <a:lstStyle/>
          <a:p>
            <a:pPr algn="ctr"/>
            <a:r>
              <a:rPr kumimoji="1" lang="en-US" altLang="ja-JP" dirty="0" smtClean="0">
                <a:solidFill>
                  <a:schemeClr val="tx1"/>
                </a:solidFill>
                <a:latin typeface="+mn-lt"/>
                <a:ea typeface="Arial Unicode MS" pitchFamily="50" charset="-128"/>
                <a:cs typeface="Arial Unicode MS" pitchFamily="50" charset="-128"/>
              </a:rPr>
              <a:t>Touch controller</a:t>
            </a:r>
            <a:endParaRPr kumimoji="1" lang="ja-JP" altLang="en-US" dirty="0" smtClean="0">
              <a:solidFill>
                <a:schemeClr val="tx1"/>
              </a:solidFill>
              <a:latin typeface="+mn-lt"/>
              <a:ea typeface="Arial Unicode MS" pitchFamily="50" charset="-128"/>
              <a:cs typeface="Arial Unicode MS" pitchFamily="50" charset="-128"/>
            </a:endParaRPr>
          </a:p>
        </p:txBody>
      </p:sp>
      <p:sp>
        <p:nvSpPr>
          <p:cNvPr id="21" name="上下矢印 11"/>
          <p:cNvSpPr/>
          <p:nvPr/>
        </p:nvSpPr>
        <p:spPr>
          <a:xfrm rot="5400000">
            <a:off x="5677489" y="2364744"/>
            <a:ext cx="54000" cy="360000"/>
          </a:xfrm>
          <a:prstGeom prst="upDownArrow">
            <a:avLst/>
          </a:prstGeom>
          <a:solidFill>
            <a:schemeClr val="tx1"/>
          </a:solidFill>
          <a:ln>
            <a:solidFill>
              <a:schemeClr val="tx1"/>
            </a:solidFill>
          </a:ln>
        </p:spPr>
        <p:txBody>
          <a:bodyPr wrap="square" lIns="36000" tIns="18000" rIns="36000" bIns="18000" rtlCol="0" anchor="t">
            <a:noAutofit/>
          </a:bodyPr>
          <a:lstStyle/>
          <a:p>
            <a:pPr algn="ctr"/>
            <a:endParaRPr kumimoji="1" lang="ja-JP" altLang="en-US" b="1" dirty="0" smtClean="0">
              <a:solidFill>
                <a:schemeClr val="tx1"/>
              </a:solidFill>
              <a:latin typeface="+mn-lt"/>
              <a:ea typeface="Arial Unicode MS" pitchFamily="50" charset="-128"/>
              <a:cs typeface="Arial Unicode MS" pitchFamily="50" charset="-128"/>
            </a:endParaRPr>
          </a:p>
        </p:txBody>
      </p:sp>
      <p:sp>
        <p:nvSpPr>
          <p:cNvPr id="22" name="上下矢印 11"/>
          <p:cNvSpPr/>
          <p:nvPr/>
        </p:nvSpPr>
        <p:spPr>
          <a:xfrm rot="5400000">
            <a:off x="5697656" y="1982751"/>
            <a:ext cx="54000" cy="360000"/>
          </a:xfrm>
          <a:prstGeom prst="upDownArrow">
            <a:avLst/>
          </a:prstGeom>
          <a:solidFill>
            <a:schemeClr val="tx1"/>
          </a:solidFill>
          <a:ln>
            <a:solidFill>
              <a:schemeClr val="tx1"/>
            </a:solidFill>
          </a:ln>
        </p:spPr>
        <p:txBody>
          <a:bodyPr wrap="square" lIns="36000" tIns="18000" rIns="36000" bIns="18000" rtlCol="0" anchor="t">
            <a:noAutofit/>
          </a:bodyPr>
          <a:lstStyle/>
          <a:p>
            <a:pPr algn="ctr"/>
            <a:endParaRPr kumimoji="1" lang="ja-JP" altLang="en-US" b="1" dirty="0" smtClean="0">
              <a:solidFill>
                <a:schemeClr val="tx1"/>
              </a:solidFill>
              <a:latin typeface="+mn-lt"/>
              <a:ea typeface="Arial Unicode MS" pitchFamily="50" charset="-128"/>
              <a:cs typeface="Arial Unicode MS" pitchFamily="50" charset="-128"/>
            </a:endParaRPr>
          </a:p>
        </p:txBody>
      </p:sp>
      <p:sp>
        <p:nvSpPr>
          <p:cNvPr id="23" name="上下矢印 11"/>
          <p:cNvSpPr/>
          <p:nvPr/>
        </p:nvSpPr>
        <p:spPr>
          <a:xfrm rot="5400000">
            <a:off x="4257496" y="2126507"/>
            <a:ext cx="54000" cy="360000"/>
          </a:xfrm>
          <a:prstGeom prst="upDownArrow">
            <a:avLst/>
          </a:prstGeom>
          <a:solidFill>
            <a:schemeClr val="tx1"/>
          </a:solidFill>
          <a:ln>
            <a:solidFill>
              <a:schemeClr val="tx1"/>
            </a:solidFill>
          </a:ln>
        </p:spPr>
        <p:txBody>
          <a:bodyPr wrap="square" lIns="36000" tIns="18000" rIns="36000" bIns="18000" rtlCol="0" anchor="t">
            <a:noAutofit/>
          </a:bodyPr>
          <a:lstStyle/>
          <a:p>
            <a:pPr algn="ctr"/>
            <a:endParaRPr kumimoji="1" lang="ja-JP" altLang="en-US" b="1" dirty="0" smtClean="0">
              <a:solidFill>
                <a:schemeClr val="tx1"/>
              </a:solidFill>
              <a:latin typeface="+mn-lt"/>
              <a:ea typeface="Arial Unicode MS" pitchFamily="50" charset="-128"/>
              <a:cs typeface="Arial Unicode MS" pitchFamily="50" charset="-128"/>
            </a:endParaRPr>
          </a:p>
        </p:txBody>
      </p:sp>
      <p:sp>
        <p:nvSpPr>
          <p:cNvPr id="24" name="上下矢印 11"/>
          <p:cNvSpPr/>
          <p:nvPr/>
        </p:nvSpPr>
        <p:spPr>
          <a:xfrm rot="5400000">
            <a:off x="4257496" y="2666579"/>
            <a:ext cx="54000" cy="360000"/>
          </a:xfrm>
          <a:prstGeom prst="upDownArrow">
            <a:avLst/>
          </a:prstGeom>
          <a:solidFill>
            <a:schemeClr val="tx1"/>
          </a:solidFill>
          <a:ln>
            <a:solidFill>
              <a:schemeClr val="tx1"/>
            </a:solidFill>
          </a:ln>
        </p:spPr>
        <p:txBody>
          <a:bodyPr wrap="square" lIns="36000" tIns="18000" rIns="36000" bIns="18000" rtlCol="0" anchor="t">
            <a:noAutofit/>
          </a:bodyPr>
          <a:lstStyle/>
          <a:p>
            <a:pPr algn="ctr"/>
            <a:endParaRPr kumimoji="1" lang="ja-JP" altLang="en-US" b="1" dirty="0" smtClean="0">
              <a:solidFill>
                <a:schemeClr val="tx1"/>
              </a:solidFill>
              <a:latin typeface="+mn-lt"/>
              <a:ea typeface="Arial Unicode MS" pitchFamily="50" charset="-128"/>
              <a:cs typeface="Arial Unicode MS" pitchFamily="50" charset="-128"/>
            </a:endParaRPr>
          </a:p>
        </p:txBody>
      </p:sp>
      <p:sp>
        <p:nvSpPr>
          <p:cNvPr id="25" name="上下矢印 11"/>
          <p:cNvSpPr/>
          <p:nvPr/>
        </p:nvSpPr>
        <p:spPr>
          <a:xfrm rot="5400000">
            <a:off x="4257496" y="3260645"/>
            <a:ext cx="54000" cy="360000"/>
          </a:xfrm>
          <a:prstGeom prst="upDownArrow">
            <a:avLst/>
          </a:prstGeom>
          <a:solidFill>
            <a:schemeClr val="tx1"/>
          </a:solidFill>
        </p:spPr>
        <p:txBody>
          <a:bodyPr wrap="square" lIns="36000" tIns="18000" rIns="36000" bIns="18000" rtlCol="0" anchor="t">
            <a:noAutofit/>
          </a:bodyPr>
          <a:lstStyle/>
          <a:p>
            <a:pPr algn="ctr"/>
            <a:endParaRPr kumimoji="1" lang="ja-JP" altLang="en-US" b="1" dirty="0" smtClean="0">
              <a:solidFill>
                <a:schemeClr val="tx1"/>
              </a:solidFill>
              <a:latin typeface="+mn-lt"/>
              <a:ea typeface="Arial Unicode MS" pitchFamily="50" charset="-128"/>
              <a:cs typeface="Arial Unicode MS" pitchFamily="50" charset="-128"/>
            </a:endParaRPr>
          </a:p>
        </p:txBody>
      </p:sp>
      <p:cxnSp>
        <p:nvCxnSpPr>
          <p:cNvPr id="29" name="Straight Arrow Connector 28"/>
          <p:cNvCxnSpPr/>
          <p:nvPr/>
        </p:nvCxnSpPr>
        <p:spPr bwMode="auto">
          <a:xfrm>
            <a:off x="2592288" y="3486472"/>
            <a:ext cx="432048"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cxnSp>
        <p:nvCxnSpPr>
          <p:cNvPr id="31" name="Straight Arrow Connector 30"/>
          <p:cNvCxnSpPr/>
          <p:nvPr/>
        </p:nvCxnSpPr>
        <p:spPr bwMode="auto">
          <a:xfrm flipH="1" flipV="1">
            <a:off x="7031636" y="2031691"/>
            <a:ext cx="221254" cy="1"/>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sp>
        <p:nvSpPr>
          <p:cNvPr id="32" name="Left Brace 31"/>
          <p:cNvSpPr/>
          <p:nvPr/>
        </p:nvSpPr>
        <p:spPr bwMode="auto">
          <a:xfrm>
            <a:off x="7027764" y="2247715"/>
            <a:ext cx="245047" cy="993128"/>
          </a:xfrm>
          <a:prstGeom prst="leftBrac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26" name="正方形/長方形 18"/>
          <p:cNvSpPr/>
          <p:nvPr/>
        </p:nvSpPr>
        <p:spPr>
          <a:xfrm>
            <a:off x="5904659" y="3364031"/>
            <a:ext cx="1237607" cy="432048"/>
          </a:xfrm>
          <a:prstGeom prst="rect">
            <a:avLst/>
          </a:prstGeom>
          <a:noFill/>
          <a:ln w="19050">
            <a:solidFill>
              <a:srgbClr val="FF0000"/>
            </a:solidFill>
          </a:ln>
        </p:spPr>
        <p:txBody>
          <a:bodyPr wrap="square" lIns="36000" tIns="18000" rIns="36000" bIns="18000" rtlCol="0" anchor="ctr">
            <a:noAutofit/>
          </a:bodyPr>
          <a:lstStyle/>
          <a:p>
            <a:pPr algn="ctr"/>
            <a:r>
              <a:rPr kumimoji="1" lang="en-US" altLang="ja-JP" sz="2000" dirty="0" smtClean="0">
                <a:solidFill>
                  <a:schemeClr val="tx1"/>
                </a:solidFill>
                <a:latin typeface="+mn-lt"/>
                <a:ea typeface="Arial Unicode MS" pitchFamily="50" charset="-128"/>
                <a:cs typeface="Arial Unicode MS" pitchFamily="50" charset="-128"/>
              </a:rPr>
              <a:t>Super-capacitor</a:t>
            </a:r>
            <a:endParaRPr kumimoji="1" lang="ja-JP" altLang="en-US" sz="2000" dirty="0" smtClean="0">
              <a:solidFill>
                <a:schemeClr val="tx1"/>
              </a:solidFill>
              <a:latin typeface="+mn-lt"/>
              <a:ea typeface="Arial Unicode MS" pitchFamily="50" charset="-128"/>
              <a:cs typeface="Arial Unicode MS" pitchFamily="50" charset="-128"/>
            </a:endParaRPr>
          </a:p>
        </p:txBody>
      </p:sp>
      <p:sp>
        <p:nvSpPr>
          <p:cNvPr id="27" name="十字形 2"/>
          <p:cNvSpPr/>
          <p:nvPr/>
        </p:nvSpPr>
        <p:spPr>
          <a:xfrm>
            <a:off x="6302331" y="3165817"/>
            <a:ext cx="221131" cy="148573"/>
          </a:xfrm>
          <a:prstGeom prst="plus">
            <a:avLst/>
          </a:prstGeom>
          <a:solidFill>
            <a:srgbClr val="FF0000">
              <a:alpha val="50000"/>
            </a:srgbClr>
          </a:solidFill>
        </p:spPr>
        <p:txBody>
          <a:bodyPr wrap="square" lIns="36000" tIns="18000" rIns="36000" bIns="18000" rtlCol="0" anchor="t">
            <a:noAutofit/>
          </a:bodyPr>
          <a:lstStyle/>
          <a:p>
            <a:pPr algn="ctr"/>
            <a:endParaRPr kumimoji="1" lang="ja-JP" altLang="en-US" sz="2400" b="1" dirty="0" smtClean="0">
              <a:solidFill>
                <a:schemeClr val="tx1"/>
              </a:solidFill>
              <a:latin typeface="+mn-lt"/>
              <a:ea typeface="Arial Unicode MS" pitchFamily="50" charset="-128"/>
              <a:cs typeface="Arial Unicode MS" pitchFamily="50" charset="-128"/>
            </a:endParaRPr>
          </a:p>
        </p:txBody>
      </p:sp>
      <p:sp>
        <p:nvSpPr>
          <p:cNvPr id="5" name="Slide Number Placeholder 4"/>
          <p:cNvSpPr>
            <a:spLocks noGrp="1"/>
          </p:cNvSpPr>
          <p:nvPr>
            <p:ph type="sldNum" sz="quarter" idx="11"/>
          </p:nvPr>
        </p:nvSpPr>
        <p:spPr/>
        <p:txBody>
          <a:bodyPr/>
          <a:lstStyle/>
          <a:p>
            <a:fld id="{C164E814-9446-4CE1-8CA1-AF38C8D6ED9E}" type="slidenum">
              <a:rPr lang="ja-JP" altLang="de-DE" smtClean="0">
                <a:solidFill>
                  <a:srgbClr val="000000"/>
                </a:solidFill>
              </a:rPr>
              <a:pPr/>
              <a:t>30</a:t>
            </a:fld>
            <a:endParaRPr lang="de-DE" altLang="ja-JP">
              <a:solidFill>
                <a:srgbClr val="000000"/>
              </a:solidFill>
            </a:endParaRPr>
          </a:p>
        </p:txBody>
      </p:sp>
    </p:spTree>
    <p:extLst>
      <p:ext uri="{BB962C8B-B14F-4D97-AF65-F5344CB8AC3E}">
        <p14:creationId xmlns:p14="http://schemas.microsoft.com/office/powerpoint/2010/main" val="32959518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864" y="-1191"/>
            <a:ext cx="8866633" cy="520304"/>
          </a:xfrm>
        </p:spPr>
        <p:txBody>
          <a:bodyPr/>
          <a:lstStyle/>
          <a:p>
            <a:r>
              <a:rPr lang="zh-CN" altLang="en-US"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成本比较</a:t>
            </a:r>
            <a:r>
              <a:rPr lang="en-US" altLang="ja-JP"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:FRAM &lt; </a:t>
            </a:r>
            <a:r>
              <a:rPr lang="ja-JP" altLang="en-US"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a:t>
            </a:r>
            <a:r>
              <a:rPr lang="en-US" altLang="ja-JP" dirty="0" err="1" smtClean="0">
                <a:solidFill>
                  <a:schemeClr val="tx1"/>
                </a:solidFill>
                <a:effectLst>
                  <a:outerShdw blurRad="38100" dist="38100" dir="2700000" algn="tl">
                    <a:srgbClr val="000000">
                      <a:alpha val="43137"/>
                    </a:srgbClr>
                  </a:outerShdw>
                </a:effectLst>
                <a:latin typeface="Calibri" pitchFamily="34" charset="0"/>
                <a:cs typeface="Calibri" pitchFamily="34" charset="0"/>
              </a:rPr>
              <a:t>EEPROM+Super</a:t>
            </a:r>
            <a:r>
              <a:rPr lang="en-US" altLang="ja-JP"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cap</a:t>
            </a:r>
            <a:endParaRPr lang="ja-JP" altLang="en-US"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graphicFrame>
        <p:nvGraphicFramePr>
          <p:cNvPr id="12" name="コンテンツ プレースホルダー 11"/>
          <p:cNvGraphicFramePr>
            <a:graphicFrameLocks noGrp="1"/>
          </p:cNvGraphicFramePr>
          <p:nvPr>
            <p:ph idx="1"/>
            <p:extLst/>
          </p:nvPr>
        </p:nvGraphicFramePr>
        <p:xfrm>
          <a:off x="92075" y="2138362"/>
          <a:ext cx="6156325" cy="2890838"/>
        </p:xfrm>
        <a:graphic>
          <a:graphicData uri="http://schemas.openxmlformats.org/drawingml/2006/chart">
            <c:chart xmlns:c="http://schemas.openxmlformats.org/drawingml/2006/chart" xmlns:r="http://schemas.openxmlformats.org/officeDocument/2006/relationships" r:id="rId3"/>
          </a:graphicData>
        </a:graphic>
      </p:graphicFrame>
      <p:sp>
        <p:nvSpPr>
          <p:cNvPr id="17" name="フッター プレースホルダー 4"/>
          <p:cNvSpPr>
            <a:spLocks noGrp="1"/>
          </p:cNvSpPr>
          <p:nvPr>
            <p:ph type="ftr" sz="quarter" idx="10"/>
          </p:nvPr>
        </p:nvSpPr>
        <p:spPr>
          <a:xfrm>
            <a:off x="6064250" y="4908949"/>
            <a:ext cx="2895600" cy="201215"/>
          </a:xfrm>
        </p:spPr>
        <p:txBody>
          <a:bodyPr/>
          <a:lstStyle/>
          <a:p>
            <a:pPr>
              <a:defRPr/>
            </a:pPr>
            <a:r>
              <a:rPr lang="en-US" altLang="ja-JP" smtClean="0">
                <a:solidFill>
                  <a:srgbClr val="000000"/>
                </a:solidFill>
              </a:rPr>
              <a:t>Copyright 2019 FUJITSU SEMICONDUCTOR LIMITED</a:t>
            </a:r>
            <a:endParaRPr lang="de-DE" altLang="ja-JP" dirty="0">
              <a:solidFill>
                <a:srgbClr val="000000"/>
              </a:solidFill>
            </a:endParaRPr>
          </a:p>
        </p:txBody>
      </p:sp>
      <p:sp>
        <p:nvSpPr>
          <p:cNvPr id="13" name="テキスト ボックス 12"/>
          <p:cNvSpPr txBox="1"/>
          <p:nvPr/>
        </p:nvSpPr>
        <p:spPr>
          <a:xfrm>
            <a:off x="1387478" y="3026421"/>
            <a:ext cx="1240309" cy="646331"/>
          </a:xfrm>
          <a:prstGeom prst="rect">
            <a:avLst/>
          </a:prstGeom>
          <a:noFill/>
        </p:spPr>
        <p:txBody>
          <a:bodyPr wrap="square" rtlCol="0">
            <a:spAutoFit/>
          </a:bodyPr>
          <a:lstStyle/>
          <a:p>
            <a:pPr algn="ctr"/>
            <a:r>
              <a:rPr kumimoji="1" lang="en-US" altLang="ja-JP" b="1" dirty="0" smtClean="0">
                <a:solidFill>
                  <a:schemeClr val="bg1"/>
                </a:solidFill>
              </a:rPr>
              <a:t>Super</a:t>
            </a:r>
          </a:p>
          <a:p>
            <a:pPr algn="ctr"/>
            <a:r>
              <a:rPr lang="en-US" altLang="ja-JP" b="1" dirty="0" smtClean="0">
                <a:solidFill>
                  <a:schemeClr val="bg1"/>
                </a:solidFill>
              </a:rPr>
              <a:t>Capacitor</a:t>
            </a:r>
          </a:p>
        </p:txBody>
      </p:sp>
      <p:sp>
        <p:nvSpPr>
          <p:cNvPr id="14" name="テキスト ボックス 13"/>
          <p:cNvSpPr txBox="1"/>
          <p:nvPr/>
        </p:nvSpPr>
        <p:spPr>
          <a:xfrm>
            <a:off x="1454304" y="3982642"/>
            <a:ext cx="1173480" cy="646331"/>
          </a:xfrm>
          <a:prstGeom prst="rect">
            <a:avLst/>
          </a:prstGeom>
          <a:noFill/>
        </p:spPr>
        <p:txBody>
          <a:bodyPr wrap="square" rtlCol="0">
            <a:spAutoFit/>
          </a:bodyPr>
          <a:lstStyle/>
          <a:p>
            <a:pPr algn="ctr"/>
            <a:r>
              <a:rPr kumimoji="1" lang="en-US" altLang="ja-JP" b="1" dirty="0" smtClean="0">
                <a:solidFill>
                  <a:schemeClr val="bg1"/>
                </a:solidFill>
              </a:rPr>
              <a:t>EEPROM </a:t>
            </a:r>
            <a:r>
              <a:rPr lang="en-US" altLang="ja-JP" b="1" dirty="0" smtClean="0">
                <a:solidFill>
                  <a:schemeClr val="bg1"/>
                </a:solidFill>
              </a:rPr>
              <a:t>chip</a:t>
            </a:r>
            <a:endParaRPr kumimoji="1" lang="en-US" altLang="ja-JP" b="1" dirty="0" smtClean="0">
              <a:solidFill>
                <a:schemeClr val="bg1"/>
              </a:solidFill>
            </a:endParaRPr>
          </a:p>
        </p:txBody>
      </p:sp>
      <p:sp>
        <p:nvSpPr>
          <p:cNvPr id="15" name="テキスト ボックス 14"/>
          <p:cNvSpPr txBox="1"/>
          <p:nvPr/>
        </p:nvSpPr>
        <p:spPr>
          <a:xfrm>
            <a:off x="4169153" y="3635329"/>
            <a:ext cx="1143000" cy="646331"/>
          </a:xfrm>
          <a:prstGeom prst="rect">
            <a:avLst/>
          </a:prstGeom>
          <a:noFill/>
        </p:spPr>
        <p:txBody>
          <a:bodyPr wrap="square" rtlCol="0">
            <a:spAutoFit/>
          </a:bodyPr>
          <a:lstStyle/>
          <a:p>
            <a:pPr algn="ctr"/>
            <a:r>
              <a:rPr kumimoji="1" lang="en-US" altLang="ja-JP" b="1" dirty="0" smtClean="0">
                <a:solidFill>
                  <a:schemeClr val="bg1"/>
                </a:solidFill>
              </a:rPr>
              <a:t>FRAM</a:t>
            </a:r>
          </a:p>
          <a:p>
            <a:pPr algn="ctr"/>
            <a:r>
              <a:rPr lang="en-US" altLang="ja-JP" b="1" dirty="0" smtClean="0">
                <a:solidFill>
                  <a:schemeClr val="bg1"/>
                </a:solidFill>
              </a:rPr>
              <a:t>chip</a:t>
            </a:r>
            <a:endParaRPr kumimoji="1" lang="ja-JP" altLang="en-US" b="1" dirty="0">
              <a:solidFill>
                <a:schemeClr val="bg1"/>
              </a:solidFill>
            </a:endParaRPr>
          </a:p>
        </p:txBody>
      </p:sp>
      <p:cxnSp>
        <p:nvCxnSpPr>
          <p:cNvPr id="18" name="直線コネクタ 17"/>
          <p:cNvCxnSpPr/>
          <p:nvPr/>
        </p:nvCxnSpPr>
        <p:spPr bwMode="auto">
          <a:xfrm>
            <a:off x="2550407" y="2885927"/>
            <a:ext cx="1653911" cy="257241"/>
          </a:xfrm>
          <a:prstGeom prst="line">
            <a:avLst/>
          </a:prstGeom>
          <a:gradFill rotWithShape="0">
            <a:gsLst>
              <a:gs pos="0">
                <a:srgbClr val="FFFFFF"/>
              </a:gs>
              <a:gs pos="100000">
                <a:srgbClr val="CACAC7"/>
              </a:gs>
            </a:gsLst>
            <a:lin ang="5400000" scaled="1"/>
          </a:gradFill>
          <a:ln w="9525" cap="flat" cmpd="sng" algn="ctr">
            <a:solidFill>
              <a:srgbClr val="57564F"/>
            </a:solidFill>
            <a:prstDash val="dash"/>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pic>
        <p:nvPicPr>
          <p:cNvPr id="21" name="図 20"/>
          <p:cNvPicPr>
            <a:picLocks noChangeAspect="1"/>
          </p:cNvPicPr>
          <p:nvPr/>
        </p:nvPicPr>
        <p:blipFill>
          <a:blip r:embed="rId4"/>
          <a:stretch>
            <a:fillRect/>
          </a:stretch>
        </p:blipFill>
        <p:spPr>
          <a:xfrm>
            <a:off x="4563100" y="885152"/>
            <a:ext cx="4580903" cy="2219361"/>
          </a:xfrm>
          <a:prstGeom prst="rect">
            <a:avLst/>
          </a:prstGeom>
        </p:spPr>
      </p:pic>
      <p:sp>
        <p:nvSpPr>
          <p:cNvPr id="22" name="テキスト ボックス 21"/>
          <p:cNvSpPr txBox="1"/>
          <p:nvPr/>
        </p:nvSpPr>
        <p:spPr>
          <a:xfrm>
            <a:off x="169863" y="566347"/>
            <a:ext cx="8763000" cy="1938992"/>
          </a:xfrm>
          <a:prstGeom prst="rect">
            <a:avLst/>
          </a:prstGeom>
          <a:noFill/>
        </p:spPr>
        <p:txBody>
          <a:bodyPr wrap="square" rtlCol="0">
            <a:spAutoFit/>
          </a:bodyPr>
          <a:lstStyle/>
          <a:p>
            <a:pPr algn="l"/>
            <a:r>
              <a:rPr lang="en-US" altLang="ja-JP" sz="2000" dirty="0" smtClean="0">
                <a:solidFill>
                  <a:srgbClr val="FF0000"/>
                </a:solidFill>
                <a:latin typeface="Calibri" panose="020F0502020204030204" pitchFamily="34" charset="0"/>
                <a:cs typeface="Calibri" panose="020F0502020204030204" pitchFamily="34" charset="0"/>
              </a:rPr>
              <a:t>EEPROM </a:t>
            </a:r>
            <a:r>
              <a:rPr lang="en-US" altLang="ja-JP" sz="2000" dirty="0">
                <a:solidFill>
                  <a:srgbClr val="FF0000"/>
                </a:solidFill>
                <a:latin typeface="Calibri" panose="020F0502020204030204" pitchFamily="34" charset="0"/>
                <a:cs typeface="Calibri" panose="020F0502020204030204" pitchFamily="34" charset="0"/>
              </a:rPr>
              <a:t>needs </a:t>
            </a:r>
            <a:r>
              <a:rPr lang="en-US" altLang="ja-JP" sz="2000" dirty="0" smtClean="0">
                <a:solidFill>
                  <a:srgbClr val="FF0000"/>
                </a:solidFill>
                <a:latin typeface="Calibri" panose="020F0502020204030204" pitchFamily="34" charset="0"/>
                <a:cs typeface="Calibri" panose="020F0502020204030204" pitchFamily="34" charset="0"/>
              </a:rPr>
              <a:t>super-cap/battery </a:t>
            </a:r>
            <a:r>
              <a:rPr lang="en-US" altLang="ja-JP" sz="2000" dirty="0">
                <a:latin typeface="Calibri" panose="020F0502020204030204" pitchFamily="34" charset="0"/>
                <a:cs typeface="Calibri" panose="020F0502020204030204" pitchFamily="34" charset="0"/>
              </a:rPr>
              <a:t>to secure data written just before power failure</a:t>
            </a:r>
            <a:r>
              <a:rPr lang="en-US" altLang="ja-JP" sz="2000" dirty="0" smtClean="0">
                <a:latin typeface="Calibri" panose="020F0502020204030204" pitchFamily="34" charset="0"/>
                <a:cs typeface="Calibri" panose="020F0502020204030204" pitchFamily="34" charset="0"/>
              </a:rPr>
              <a:t>.</a:t>
            </a:r>
          </a:p>
          <a:p>
            <a:pPr algn="l"/>
            <a:r>
              <a:rPr lang="en-US" altLang="ja-JP" sz="2000" dirty="0" smtClean="0">
                <a:solidFill>
                  <a:srgbClr val="0070C0"/>
                </a:solidFill>
                <a:latin typeface="Calibri" panose="020F0502020204030204" pitchFamily="34" charset="0"/>
                <a:cs typeface="Calibri" panose="020F0502020204030204" pitchFamily="34" charset="0"/>
              </a:rPr>
              <a:t>FRAM does not </a:t>
            </a:r>
            <a:r>
              <a:rPr lang="en-US" altLang="ja-JP" sz="2000" dirty="0">
                <a:solidFill>
                  <a:srgbClr val="0070C0"/>
                </a:solidFill>
                <a:latin typeface="Calibri" panose="020F0502020204030204" pitchFamily="34" charset="0"/>
                <a:cs typeface="Calibri" panose="020F0502020204030204" pitchFamily="34" charset="0"/>
              </a:rPr>
              <a:t>need </a:t>
            </a:r>
            <a:r>
              <a:rPr lang="en-US" altLang="ja-JP" sz="2000" dirty="0" smtClean="0">
                <a:solidFill>
                  <a:srgbClr val="0070C0"/>
                </a:solidFill>
                <a:latin typeface="Calibri" panose="020F0502020204030204" pitchFamily="34" charset="0"/>
                <a:cs typeface="Calibri" panose="020F0502020204030204" pitchFamily="34" charset="0"/>
              </a:rPr>
              <a:t>super-cap/battery</a:t>
            </a:r>
            <a:r>
              <a:rPr lang="en-US" altLang="ja-JP" sz="2000" dirty="0" smtClean="0">
                <a:latin typeface="Calibri" panose="020F0502020204030204" pitchFamily="34" charset="0"/>
                <a:cs typeface="Calibri" panose="020F0502020204030204" pitchFamily="34" charset="0"/>
              </a:rPr>
              <a:t>.</a:t>
            </a:r>
          </a:p>
          <a:p>
            <a:pPr algn="l"/>
            <a:endParaRPr lang="en-US" altLang="ja-JP" sz="2000" dirty="0">
              <a:latin typeface="Calibri" panose="020F0502020204030204" pitchFamily="34" charset="0"/>
              <a:cs typeface="Calibri" panose="020F0502020204030204" pitchFamily="34" charset="0"/>
            </a:endParaRPr>
          </a:p>
          <a:p>
            <a:pPr algn="l"/>
            <a:endParaRPr lang="en-US" altLang="ja-JP" sz="2000" b="1" dirty="0" smtClean="0">
              <a:latin typeface="Calibri" panose="020F0502020204030204" pitchFamily="34" charset="0"/>
              <a:cs typeface="Calibri" panose="020F0502020204030204" pitchFamily="34" charset="0"/>
            </a:endParaRPr>
          </a:p>
          <a:p>
            <a:pPr algn="l"/>
            <a:r>
              <a:rPr lang="en-US" altLang="ja-JP" sz="2000" b="1" dirty="0" smtClean="0">
                <a:latin typeface="Calibri" panose="020F0502020204030204" pitchFamily="34" charset="0"/>
                <a:cs typeface="Calibri" panose="020F0502020204030204" pitchFamily="34" charset="0"/>
              </a:rPr>
              <a:t>The total BOM cost including EEPROM </a:t>
            </a:r>
          </a:p>
          <a:p>
            <a:pPr algn="l"/>
            <a:r>
              <a:rPr lang="en-US" altLang="ja-JP" sz="2000" b="1" dirty="0" smtClean="0">
                <a:latin typeface="Calibri" panose="020F0502020204030204" pitchFamily="34" charset="0"/>
                <a:cs typeface="Calibri" panose="020F0502020204030204" pitchFamily="34" charset="0"/>
              </a:rPr>
              <a:t>and super-cap is higher than FRAM.</a:t>
            </a:r>
            <a:endParaRPr lang="en-US" altLang="ja-JP" sz="2000" b="1" dirty="0">
              <a:latin typeface="Calibri" panose="020F0502020204030204" pitchFamily="34" charset="0"/>
              <a:cs typeface="Calibri" panose="020F0502020204030204" pitchFamily="34" charset="0"/>
            </a:endParaRPr>
          </a:p>
        </p:txBody>
      </p:sp>
      <p:sp>
        <p:nvSpPr>
          <p:cNvPr id="3" name="上下矢印 2"/>
          <p:cNvSpPr/>
          <p:nvPr/>
        </p:nvSpPr>
        <p:spPr bwMode="auto">
          <a:xfrm flipV="1">
            <a:off x="998217" y="2862180"/>
            <a:ext cx="275336" cy="1824121"/>
          </a:xfrm>
          <a:prstGeom prst="upDownArrow">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16" name="上下矢印 15"/>
          <p:cNvSpPr/>
          <p:nvPr/>
        </p:nvSpPr>
        <p:spPr bwMode="auto">
          <a:xfrm flipV="1">
            <a:off x="5378002" y="3143168"/>
            <a:ext cx="291278" cy="1543132"/>
          </a:xfrm>
          <a:prstGeom prst="upDownArrow">
            <a:avLst/>
          </a:prstGeom>
          <a:gradFill rotWithShape="0">
            <a:gsLst>
              <a:gs pos="0">
                <a:srgbClr val="FFFFFF"/>
              </a:gs>
              <a:gs pos="100000">
                <a:srgbClr val="0070C0"/>
              </a:gs>
            </a:gsLst>
            <a:lin ang="5400000" scaled="1"/>
          </a:gra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19" name="テキスト ボックス 18"/>
          <p:cNvSpPr txBox="1"/>
          <p:nvPr/>
        </p:nvSpPr>
        <p:spPr>
          <a:xfrm rot="16200000">
            <a:off x="5141096" y="3579538"/>
            <a:ext cx="1404602" cy="646331"/>
          </a:xfrm>
          <a:prstGeom prst="rect">
            <a:avLst/>
          </a:prstGeom>
          <a:noFill/>
        </p:spPr>
        <p:txBody>
          <a:bodyPr wrap="square" rtlCol="0">
            <a:spAutoFit/>
          </a:bodyPr>
          <a:lstStyle/>
          <a:p>
            <a:pPr algn="l"/>
            <a:r>
              <a:rPr lang="en-US" altLang="ja-JP" dirty="0" smtClean="0">
                <a:solidFill>
                  <a:srgbClr val="0070C0"/>
                </a:solidFill>
                <a:latin typeface="+mn-lt"/>
              </a:rPr>
              <a:t>Total BOM cost</a:t>
            </a:r>
            <a:endParaRPr lang="en-US" altLang="ja-JP" dirty="0">
              <a:solidFill>
                <a:srgbClr val="0070C0"/>
              </a:solidFill>
              <a:latin typeface="+mn-lt"/>
            </a:endParaRPr>
          </a:p>
        </p:txBody>
      </p:sp>
      <p:sp>
        <p:nvSpPr>
          <p:cNvPr id="20" name="テキスト ボックス 19"/>
          <p:cNvSpPr txBox="1"/>
          <p:nvPr/>
        </p:nvSpPr>
        <p:spPr>
          <a:xfrm rot="16200000">
            <a:off x="144902" y="3432235"/>
            <a:ext cx="1404602" cy="646331"/>
          </a:xfrm>
          <a:prstGeom prst="rect">
            <a:avLst/>
          </a:prstGeom>
          <a:noFill/>
        </p:spPr>
        <p:txBody>
          <a:bodyPr wrap="square" rtlCol="0">
            <a:spAutoFit/>
          </a:bodyPr>
          <a:lstStyle/>
          <a:p>
            <a:pPr algn="l"/>
            <a:r>
              <a:rPr lang="en-US" altLang="ja-JP" dirty="0" smtClean="0">
                <a:solidFill>
                  <a:schemeClr val="bg1">
                    <a:lumMod val="50000"/>
                  </a:schemeClr>
                </a:solidFill>
                <a:latin typeface="+mn-lt"/>
              </a:rPr>
              <a:t>Total BOM cost</a:t>
            </a:r>
            <a:endParaRPr lang="en-US" altLang="ja-JP" dirty="0">
              <a:solidFill>
                <a:schemeClr val="bg1">
                  <a:lumMod val="50000"/>
                </a:schemeClr>
              </a:solidFill>
              <a:latin typeface="+mn-lt"/>
            </a:endParaRPr>
          </a:p>
        </p:txBody>
      </p:sp>
      <p:sp>
        <p:nvSpPr>
          <p:cNvPr id="4" name="Slide Number Placeholder 3"/>
          <p:cNvSpPr>
            <a:spLocks noGrp="1"/>
          </p:cNvSpPr>
          <p:nvPr>
            <p:ph type="sldNum" sz="quarter" idx="11"/>
          </p:nvPr>
        </p:nvSpPr>
        <p:spPr/>
        <p:txBody>
          <a:bodyPr/>
          <a:lstStyle/>
          <a:p>
            <a:fld id="{F2D920BD-DB3E-494D-830B-EFB4449FB4A4}" type="slidenum">
              <a:rPr lang="ja-JP" altLang="de-DE" smtClean="0">
                <a:solidFill>
                  <a:srgbClr val="000000"/>
                </a:solidFill>
              </a:rPr>
              <a:pPr/>
              <a:t>31</a:t>
            </a:fld>
            <a:endParaRPr lang="de-DE" altLang="ja-JP">
              <a:solidFill>
                <a:srgbClr val="000000"/>
              </a:solidFill>
            </a:endParaRPr>
          </a:p>
        </p:txBody>
      </p:sp>
    </p:spTree>
    <p:extLst>
      <p:ext uri="{BB962C8B-B14F-4D97-AF65-F5344CB8AC3E}">
        <p14:creationId xmlns:p14="http://schemas.microsoft.com/office/powerpoint/2010/main" val="3836217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169863" y="-1191"/>
            <a:ext cx="8532812" cy="520304"/>
          </a:xfrm>
        </p:spPr>
        <p:txBody>
          <a:bodyPr rtlCol="0">
            <a:normAutofit/>
          </a:bodyPr>
          <a:lstStyle/>
          <a:p>
            <a:pPr fontAlgn="auto">
              <a:spcAft>
                <a:spcPts val="0"/>
              </a:spcAft>
              <a:defRPr/>
            </a:pPr>
            <a:r>
              <a:rPr lang="ja-JP" altLang="en-US" b="1" dirty="0">
                <a:latin typeface="黑体" pitchFamily="49" charset="-122"/>
                <a:ea typeface="黑体" pitchFamily="49" charset="-122"/>
                <a:cs typeface="Meiryo UI" pitchFamily="50" charset="-128"/>
              </a:rPr>
              <a:t>议程</a:t>
            </a:r>
            <a:endParaRPr lang="ja-JP" altLang="en-US" b="1" dirty="0" smtClean="0">
              <a:latin typeface="黑体" pitchFamily="49" charset="-122"/>
              <a:ea typeface="黑体" pitchFamily="49" charset="-122"/>
              <a:cs typeface="Meiryo UI" pitchFamily="50" charset="-128"/>
            </a:endParaRPr>
          </a:p>
        </p:txBody>
      </p:sp>
      <p:sp>
        <p:nvSpPr>
          <p:cNvPr id="3076" name="コンテンツ プレースホルダー 2"/>
          <p:cNvSpPr txBox="1">
            <a:spLocks/>
          </p:cNvSpPr>
          <p:nvPr/>
        </p:nvSpPr>
        <p:spPr bwMode="auto">
          <a:xfrm>
            <a:off x="35498" y="598532"/>
            <a:ext cx="8975725" cy="343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indent="-290513" defTabSz="457200">
              <a:defRPr>
                <a:solidFill>
                  <a:schemeClr val="tx1"/>
                </a:solidFill>
                <a:latin typeface="Calibri" pitchFamily="34" charset="0"/>
                <a:ea typeface="宋体" pitchFamily="2" charset="-122"/>
              </a:defRPr>
            </a:lvl1pPr>
            <a:lvl2pPr marL="742950" indent="-285750" defTabSz="457200">
              <a:defRPr>
                <a:solidFill>
                  <a:schemeClr val="tx1"/>
                </a:solidFill>
                <a:latin typeface="Calibri" pitchFamily="34" charset="0"/>
                <a:ea typeface="宋体" pitchFamily="2" charset="-122"/>
              </a:defRPr>
            </a:lvl2pPr>
            <a:lvl3pPr marL="1143000" indent="-228600" defTabSz="457200">
              <a:defRPr>
                <a:solidFill>
                  <a:schemeClr val="tx1"/>
                </a:solidFill>
                <a:latin typeface="Calibri" pitchFamily="34" charset="0"/>
                <a:ea typeface="宋体" pitchFamily="2" charset="-122"/>
              </a:defRPr>
            </a:lvl3pPr>
            <a:lvl4pPr marL="1600200" indent="-228600" defTabSz="457200">
              <a:defRPr>
                <a:solidFill>
                  <a:schemeClr val="tx1"/>
                </a:solidFill>
                <a:latin typeface="Calibri" pitchFamily="34" charset="0"/>
                <a:ea typeface="宋体" pitchFamily="2" charset="-122"/>
              </a:defRPr>
            </a:lvl4pPr>
            <a:lvl5pPr marL="2057400" indent="-228600" defTabSz="457200">
              <a:defRPr>
                <a:solidFill>
                  <a:schemeClr val="tx1"/>
                </a:solidFill>
                <a:latin typeface="Calibri" pitchFamily="34" charset="0"/>
                <a:ea typeface="宋体" pitchFamily="2" charset="-122"/>
              </a:defRPr>
            </a:lvl5pPr>
            <a:lvl6pPr marL="2514600" indent="-228600" defTabSz="457200" fontAlgn="base">
              <a:spcBef>
                <a:spcPct val="0"/>
              </a:spcBef>
              <a:spcAft>
                <a:spcPct val="0"/>
              </a:spcAft>
              <a:defRPr>
                <a:solidFill>
                  <a:schemeClr val="tx1"/>
                </a:solidFill>
                <a:latin typeface="Calibri" pitchFamily="34" charset="0"/>
                <a:ea typeface="宋体" pitchFamily="2" charset="-122"/>
              </a:defRPr>
            </a:lvl6pPr>
            <a:lvl7pPr marL="2971800" indent="-228600" defTabSz="457200" fontAlgn="base">
              <a:spcBef>
                <a:spcPct val="0"/>
              </a:spcBef>
              <a:spcAft>
                <a:spcPct val="0"/>
              </a:spcAft>
              <a:defRPr>
                <a:solidFill>
                  <a:schemeClr val="tx1"/>
                </a:solidFill>
                <a:latin typeface="Calibri" pitchFamily="34" charset="0"/>
                <a:ea typeface="宋体" pitchFamily="2" charset="-122"/>
              </a:defRPr>
            </a:lvl7pPr>
            <a:lvl8pPr marL="3429000" indent="-228600" defTabSz="457200" fontAlgn="base">
              <a:spcBef>
                <a:spcPct val="0"/>
              </a:spcBef>
              <a:spcAft>
                <a:spcPct val="0"/>
              </a:spcAft>
              <a:defRPr>
                <a:solidFill>
                  <a:schemeClr val="tx1"/>
                </a:solidFill>
                <a:latin typeface="Calibri" pitchFamily="34" charset="0"/>
                <a:ea typeface="宋体" pitchFamily="2" charset="-122"/>
              </a:defRPr>
            </a:lvl8pPr>
            <a:lvl9pPr marL="3886200" indent="-228600" defTabSz="457200" fontAlgn="base">
              <a:spcBef>
                <a:spcPct val="0"/>
              </a:spcBef>
              <a:spcAft>
                <a:spcPct val="0"/>
              </a:spcAft>
              <a:defRPr>
                <a:solidFill>
                  <a:schemeClr val="tx1"/>
                </a:solidFill>
                <a:latin typeface="Calibri" pitchFamily="34" charset="0"/>
                <a:ea typeface="宋体" pitchFamily="2" charset="-122"/>
              </a:defRPr>
            </a:lvl9pPr>
          </a:lstStyle>
          <a:p>
            <a:pPr algn="l" eaLnBrk="0" hangingPunct="0">
              <a:lnSpc>
                <a:spcPct val="95000"/>
              </a:lnSpc>
              <a:spcBef>
                <a:spcPct val="20000"/>
              </a:spcBef>
              <a:spcAft>
                <a:spcPct val="10000"/>
              </a:spcAft>
              <a:buClr>
                <a:srgbClr val="A30B1A"/>
              </a:buClr>
              <a:buFont typeface="Wingdings" pitchFamily="2" charset="2"/>
              <a:buChar char="p"/>
            </a:pPr>
            <a:r>
              <a:rPr kumimoji="1" lang="zh-CN" altLang="en-US" sz="3200" b="1" dirty="0" smtClean="0">
                <a:solidFill>
                  <a:schemeClr val="bg1">
                    <a:lumMod val="95000"/>
                  </a:schemeClr>
                </a:solidFill>
                <a:latin typeface="黑体"/>
                <a:ea typeface="黑体"/>
                <a:cs typeface="Meiryo UI" pitchFamily="34" charset="-128"/>
              </a:rPr>
              <a:t>非</a:t>
            </a:r>
            <a:r>
              <a:rPr kumimoji="1" lang="zh-CN" altLang="en-US" sz="3200" b="1" dirty="0">
                <a:solidFill>
                  <a:schemeClr val="bg1">
                    <a:lumMod val="95000"/>
                  </a:schemeClr>
                </a:solidFill>
                <a:latin typeface="黑体"/>
                <a:ea typeface="黑体"/>
                <a:cs typeface="Meiryo UI" pitchFamily="34" charset="-128"/>
              </a:rPr>
              <a:t>易失性存储</a:t>
            </a:r>
            <a:r>
              <a:rPr kumimoji="1" lang="zh-CN" altLang="en-US" sz="3200" b="1" dirty="0" smtClean="0">
                <a:solidFill>
                  <a:schemeClr val="bg1">
                    <a:lumMod val="95000"/>
                  </a:schemeClr>
                </a:solidFill>
                <a:latin typeface="黑体"/>
                <a:ea typeface="黑体"/>
                <a:cs typeface="Meiryo UI" pitchFamily="34" charset="-128"/>
              </a:rPr>
              <a:t>器</a:t>
            </a:r>
            <a:r>
              <a:rPr kumimoji="1" lang="en-US" altLang="zh-CN" sz="3200" b="1" dirty="0" smtClean="0">
                <a:solidFill>
                  <a:schemeClr val="bg1">
                    <a:lumMod val="95000"/>
                  </a:schemeClr>
                </a:solidFill>
                <a:latin typeface="黑体"/>
                <a:ea typeface="黑体"/>
                <a:cs typeface="Meiryo UI" pitchFamily="34" charset="-128"/>
              </a:rPr>
              <a:t>FRAM</a:t>
            </a:r>
            <a:r>
              <a:rPr kumimoji="1" lang="zh-CN" altLang="en-US" sz="3200" b="1" dirty="0" smtClean="0">
                <a:solidFill>
                  <a:schemeClr val="bg1">
                    <a:lumMod val="95000"/>
                  </a:schemeClr>
                </a:solidFill>
                <a:latin typeface="黑体"/>
                <a:ea typeface="黑体"/>
                <a:cs typeface="Meiryo UI" pitchFamily="34" charset="-128"/>
              </a:rPr>
              <a:t>在新能源车技术中的应用</a:t>
            </a:r>
            <a:endParaRPr kumimoji="1" lang="en-US" altLang="zh-CN" sz="3200" b="1" dirty="0">
              <a:solidFill>
                <a:schemeClr val="bg1">
                  <a:lumMod val="95000"/>
                </a:schemeClr>
              </a:solidFill>
              <a:latin typeface="黑体"/>
              <a:ea typeface="黑体"/>
              <a:cs typeface="Meiryo UI" pitchFamily="34" charset="-128"/>
            </a:endParaRPr>
          </a:p>
          <a:p>
            <a:pPr algn="l" eaLnBrk="0" hangingPunct="0">
              <a:lnSpc>
                <a:spcPct val="95000"/>
              </a:lnSpc>
              <a:spcBef>
                <a:spcPct val="20000"/>
              </a:spcBef>
              <a:spcAft>
                <a:spcPct val="10000"/>
              </a:spcAft>
              <a:buClr>
                <a:srgbClr val="A30B1A"/>
              </a:buClr>
              <a:buFont typeface="Wingdings" pitchFamily="2" charset="2"/>
              <a:buChar char="p"/>
            </a:pPr>
            <a:r>
              <a:rPr kumimoji="1" lang="zh-CN" altLang="en-US" sz="3200" b="1" dirty="0" smtClean="0">
                <a:solidFill>
                  <a:schemeClr val="bg1">
                    <a:lumMod val="95000"/>
                  </a:schemeClr>
                </a:solidFill>
                <a:latin typeface="黑体"/>
                <a:ea typeface="黑体"/>
                <a:cs typeface="Meiryo UI" pitchFamily="34" charset="-128"/>
              </a:rPr>
              <a:t>非</a:t>
            </a:r>
            <a:r>
              <a:rPr kumimoji="1" lang="zh-CN" altLang="en-US" sz="3200" b="1" dirty="0">
                <a:solidFill>
                  <a:schemeClr val="bg1">
                    <a:lumMod val="95000"/>
                  </a:schemeClr>
                </a:solidFill>
                <a:latin typeface="黑体"/>
                <a:ea typeface="黑体"/>
                <a:cs typeface="Meiryo UI" pitchFamily="34" charset="-128"/>
              </a:rPr>
              <a:t>易失性存储</a:t>
            </a:r>
            <a:r>
              <a:rPr kumimoji="1" lang="zh-CN" altLang="en-US" sz="3200" b="1" dirty="0" smtClean="0">
                <a:solidFill>
                  <a:schemeClr val="bg1">
                    <a:lumMod val="95000"/>
                  </a:schemeClr>
                </a:solidFill>
                <a:latin typeface="黑体"/>
                <a:ea typeface="黑体"/>
                <a:cs typeface="Meiryo UI" pitchFamily="34" charset="-128"/>
              </a:rPr>
              <a:t>器</a:t>
            </a:r>
            <a:r>
              <a:rPr kumimoji="1" lang="en-US" altLang="zh-CN" sz="3200" b="1" dirty="0" smtClean="0">
                <a:solidFill>
                  <a:schemeClr val="bg1">
                    <a:lumMod val="95000"/>
                  </a:schemeClr>
                </a:solidFill>
                <a:latin typeface="黑体"/>
                <a:ea typeface="黑体"/>
                <a:cs typeface="Meiryo UI" pitchFamily="34" charset="-128"/>
              </a:rPr>
              <a:t>FRAM</a:t>
            </a:r>
            <a:r>
              <a:rPr lang="zh-CN" altLang="en-US" sz="3200" b="1" dirty="0" smtClean="0">
                <a:solidFill>
                  <a:schemeClr val="bg1">
                    <a:lumMod val="95000"/>
                  </a:schemeClr>
                </a:solidFill>
                <a:latin typeface="黑体"/>
                <a:ea typeface="黑体"/>
                <a:cs typeface="Meiryo UI" pitchFamily="34" charset="-128"/>
              </a:rPr>
              <a:t>在自动驾驶中技术的应用</a:t>
            </a:r>
            <a:endParaRPr kumimoji="1" lang="en-US" altLang="zh-CN" sz="3200" b="1" dirty="0">
              <a:solidFill>
                <a:schemeClr val="bg1">
                  <a:lumMod val="95000"/>
                </a:schemeClr>
              </a:solidFill>
              <a:latin typeface="黑体"/>
              <a:ea typeface="黑体"/>
              <a:cs typeface="Meiryo UI" pitchFamily="34" charset="-128"/>
            </a:endParaRPr>
          </a:p>
          <a:p>
            <a:pPr algn="l" eaLnBrk="0" hangingPunct="0">
              <a:lnSpc>
                <a:spcPct val="95000"/>
              </a:lnSpc>
              <a:spcBef>
                <a:spcPct val="20000"/>
              </a:spcBef>
              <a:spcAft>
                <a:spcPct val="10000"/>
              </a:spcAft>
              <a:buClr>
                <a:srgbClr val="A30B1A"/>
              </a:buClr>
              <a:buFont typeface="Wingdings" pitchFamily="2" charset="2"/>
              <a:buChar char="p"/>
            </a:pPr>
            <a:r>
              <a:rPr kumimoji="1" lang="zh-CN" altLang="en-US" sz="3200" b="1" dirty="0" smtClean="0">
                <a:latin typeface="黑体"/>
                <a:ea typeface="黑体"/>
                <a:cs typeface="Meiryo UI" pitchFamily="34" charset="-128"/>
              </a:rPr>
              <a:t>非</a:t>
            </a:r>
            <a:r>
              <a:rPr kumimoji="1" lang="zh-CN" altLang="en-US" sz="3200" b="1" dirty="0">
                <a:latin typeface="黑体"/>
                <a:ea typeface="黑体"/>
                <a:cs typeface="Meiryo UI" pitchFamily="34" charset="-128"/>
              </a:rPr>
              <a:t>易失性存储</a:t>
            </a:r>
            <a:r>
              <a:rPr kumimoji="1" lang="zh-CN" altLang="en-US" sz="3200" b="1" dirty="0" smtClean="0">
                <a:latin typeface="黑体"/>
                <a:ea typeface="黑体"/>
                <a:cs typeface="Meiryo UI" pitchFamily="34" charset="-128"/>
              </a:rPr>
              <a:t>器</a:t>
            </a:r>
            <a:r>
              <a:rPr kumimoji="1" lang="en-US" altLang="zh-CN" sz="3200" b="1" dirty="0" smtClean="0">
                <a:latin typeface="黑体"/>
                <a:ea typeface="黑体"/>
                <a:cs typeface="Meiryo UI" pitchFamily="34" charset="-128"/>
              </a:rPr>
              <a:t>FRAM</a:t>
            </a:r>
            <a:r>
              <a:rPr lang="zh-CN" altLang="en-US" sz="3200" b="1" dirty="0" smtClean="0">
                <a:latin typeface="黑体"/>
                <a:ea typeface="黑体"/>
                <a:cs typeface="Meiryo UI" pitchFamily="34" charset="-128"/>
              </a:rPr>
              <a:t>的特点</a:t>
            </a:r>
            <a:endParaRPr kumimoji="1" lang="en-US" altLang="ja-JP" sz="3200" b="1" dirty="0">
              <a:latin typeface="黑体"/>
              <a:ea typeface="黑体"/>
              <a:cs typeface="Meiryo UI" pitchFamily="34" charset="-128"/>
            </a:endParaRPr>
          </a:p>
        </p:txBody>
      </p:sp>
      <p:sp>
        <p:nvSpPr>
          <p:cNvPr id="2" name="Footer Placeholder 1"/>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3" name="Slide Number Placeholder 2"/>
          <p:cNvSpPr>
            <a:spLocks noGrp="1"/>
          </p:cNvSpPr>
          <p:nvPr>
            <p:ph type="sldNum" sz="quarter" idx="11"/>
          </p:nvPr>
        </p:nvSpPr>
        <p:spPr/>
        <p:txBody>
          <a:bodyPr/>
          <a:lstStyle/>
          <a:p>
            <a:fld id="{F2D920BD-DB3E-494D-830B-EFB4449FB4A4}" type="slidenum">
              <a:rPr lang="ja-JP" altLang="de-DE" smtClean="0">
                <a:solidFill>
                  <a:srgbClr val="000000"/>
                </a:solidFill>
              </a:rPr>
              <a:pPr/>
              <a:t>32</a:t>
            </a:fld>
            <a:endParaRPr lang="de-DE" altLang="ja-JP">
              <a:solidFill>
                <a:srgbClr val="000000"/>
              </a:solidFill>
            </a:endParaRPr>
          </a:p>
        </p:txBody>
      </p:sp>
    </p:spTree>
    <p:extLst>
      <p:ext uri="{BB962C8B-B14F-4D97-AF65-F5344CB8AC3E}">
        <p14:creationId xmlns:p14="http://schemas.microsoft.com/office/powerpoint/2010/main" val="104462826"/>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6"/>
          <p:cNvSpPr>
            <a:spLocks noChangeArrowheads="1"/>
          </p:cNvSpPr>
          <p:nvPr/>
        </p:nvSpPr>
        <p:spPr bwMode="auto">
          <a:xfrm>
            <a:off x="7848600" y="57150"/>
            <a:ext cx="12954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ja-JP"/>
              <a:t>Next</a:t>
            </a:r>
            <a:r>
              <a:rPr lang="ja-JP" altLang="en-US"/>
              <a:t>⇒</a:t>
            </a:r>
          </a:p>
        </p:txBody>
      </p:sp>
      <p:sp>
        <p:nvSpPr>
          <p:cNvPr id="11" name="スライド番号プレースホルダ 10"/>
          <p:cNvSpPr>
            <a:spLocks noGrp="1"/>
          </p:cNvSpPr>
          <p:nvPr>
            <p:ph type="sldNum" sz="quarter" idx="10"/>
          </p:nvPr>
        </p:nvSpPr>
        <p:spPr/>
        <p:txBody>
          <a:bodyPr/>
          <a:lstStyle/>
          <a:p>
            <a:pPr>
              <a:defRPr/>
            </a:pPr>
            <a:fld id="{6ECFF1DA-3CDC-450D-B91A-0241CBAAFE4F}" type="slidenum">
              <a:rPr lang="ja-JP" altLang="de-DE" smtClean="0"/>
              <a:pPr>
                <a:defRPr/>
              </a:pPr>
              <a:t>33</a:t>
            </a:fld>
            <a:endParaRPr lang="de-DE" altLang="ja-JP" dirty="0"/>
          </a:p>
        </p:txBody>
      </p:sp>
      <p:sp>
        <p:nvSpPr>
          <p:cNvPr id="5" name="Rectangle 2"/>
          <p:cNvSpPr txBox="1">
            <a:spLocks noChangeArrowheads="1"/>
          </p:cNvSpPr>
          <p:nvPr/>
        </p:nvSpPr>
        <p:spPr bwMode="gray">
          <a:xfrm>
            <a:off x="169865" y="-1191"/>
            <a:ext cx="7858125" cy="52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tabLst>
                <a:tab pos="3676650" algn="l"/>
              </a:tabLst>
              <a:defRPr kumimoji="1" sz="3200">
                <a:solidFill>
                  <a:schemeClr val="tx2"/>
                </a:solidFill>
                <a:latin typeface="+mj-lt"/>
                <a:ea typeface="+mj-ea"/>
                <a:cs typeface="+mj-cs"/>
              </a:defRPr>
            </a:lvl1pPr>
            <a:lvl2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2pPr>
            <a:lvl3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3pPr>
            <a:lvl4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4pPr>
            <a:lvl5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5pPr>
            <a:lvl6pPr marL="4572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6pPr>
            <a:lvl7pPr marL="9144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7pPr>
            <a:lvl8pPr marL="13716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8pPr>
            <a:lvl9pPr marL="18288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9pPr>
          </a:lstStyle>
          <a:p>
            <a:pPr eaLnBrk="1" hangingPunct="1"/>
            <a:r>
              <a:rPr lang="zh-CN" altLang="en-US" b="1" dirty="0" smtClean="0">
                <a:latin typeface="SimSun" pitchFamily="2" charset="-122"/>
                <a:ea typeface="SimSun" pitchFamily="2" charset="-122"/>
              </a:rPr>
              <a:t>什么是铁电存储器</a:t>
            </a:r>
            <a:r>
              <a:rPr lang="en-US" altLang="zh-CN" b="1" dirty="0" smtClean="0">
                <a:latin typeface="SimSun" pitchFamily="2" charset="-122"/>
                <a:ea typeface="SimSun" pitchFamily="2" charset="-122"/>
              </a:rPr>
              <a:t>FRAM</a:t>
            </a:r>
            <a:r>
              <a:rPr lang="en-US" altLang="ja-JP" b="1" dirty="0" smtClean="0">
                <a:latin typeface="SimSun" pitchFamily="2" charset="-122"/>
                <a:ea typeface="SimSun" pitchFamily="2" charset="-122"/>
              </a:rPr>
              <a:t>?</a:t>
            </a:r>
            <a:r>
              <a:rPr lang="ja-JP" altLang="en-US" b="1" dirty="0" smtClean="0">
                <a:latin typeface="SimSun" pitchFamily="2" charset="-122"/>
                <a:ea typeface="SimSun" pitchFamily="2" charset="-122"/>
              </a:rPr>
              <a:t>　</a:t>
            </a:r>
          </a:p>
        </p:txBody>
      </p:sp>
      <p:sp>
        <p:nvSpPr>
          <p:cNvPr id="6" name="スライド番号プレースホルダー 2"/>
          <p:cNvSpPr>
            <a:spLocks noGrp="1"/>
          </p:cNvSpPr>
          <p:nvPr>
            <p:ph type="sldNum" sz="quarter" idx="11"/>
          </p:nvPr>
        </p:nvSpPr>
        <p:spPr>
          <a:xfrm>
            <a:off x="3503613" y="4962526"/>
            <a:ext cx="2133600" cy="147638"/>
          </a:xfrm>
        </p:spPr>
        <p:txBody>
          <a:bodyPr/>
          <a:lstStyle/>
          <a:p>
            <a:pPr>
              <a:defRPr/>
            </a:pPr>
            <a:fld id="{64A7D4CC-0484-49D4-97BC-BC9488E5CC4D}" type="slidenum">
              <a:rPr lang="ja-JP" altLang="de-DE" smtClean="0">
                <a:latin typeface="宋体" pitchFamily="2" charset="-122"/>
                <a:ea typeface="宋体" pitchFamily="2" charset="-122"/>
              </a:rPr>
              <a:pPr>
                <a:defRPr/>
              </a:pPr>
              <a:t>33</a:t>
            </a:fld>
            <a:endParaRPr lang="de-DE" altLang="ja-JP">
              <a:latin typeface="宋体" pitchFamily="2" charset="-122"/>
              <a:ea typeface="宋体" pitchFamily="2" charset="-122"/>
            </a:endParaRPr>
          </a:p>
        </p:txBody>
      </p:sp>
      <p:sp>
        <p:nvSpPr>
          <p:cNvPr id="2" name="Footer Placeholder 1"/>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spTree>
    <p:controls>
      <mc:AlternateContent xmlns:mc="http://schemas.openxmlformats.org/markup-compatibility/2006">
        <mc:Choice xmlns:v="urn:schemas-microsoft-com:vml" Requires="v">
          <p:control spid="1034" name="ShockwaveFlash2" r:id="rId2" imgW="8892885" imgH="5545791"/>
        </mc:Choice>
        <mc:Fallback>
          <p:control name="ShockwaveFlash2" r:id="rId2" imgW="8892885" imgH="5545791">
            <p:pic>
              <p:nvPicPr>
                <p:cNvPr id="0" name="ShockwaveFlash2"/>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gray">
                <a:xfrm>
                  <a:off x="142875" y="627063"/>
                  <a:ext cx="8893175" cy="41592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pic>
          </p:control>
        </mc:Fallback>
      </mc:AlternateContent>
    </p:controls>
    <p:extLst>
      <p:ext uri="{BB962C8B-B14F-4D97-AF65-F5344CB8AC3E}">
        <p14:creationId xmlns:p14="http://schemas.microsoft.com/office/powerpoint/2010/main" val="214289095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タイトル 1"/>
          <p:cNvSpPr>
            <a:spLocks noGrp="1"/>
          </p:cNvSpPr>
          <p:nvPr>
            <p:ph type="title"/>
          </p:nvPr>
        </p:nvSpPr>
        <p:spPr>
          <a:xfrm>
            <a:off x="169863" y="-1191"/>
            <a:ext cx="8532812" cy="520304"/>
          </a:xfrm>
        </p:spPr>
        <p:txBody>
          <a:bodyPr/>
          <a:lstStyle/>
          <a:p>
            <a:r>
              <a:rPr lang="en-US" altLang="ja-JP" b="1" dirty="0" smtClean="0">
                <a:latin typeface="Meiryo UI" pitchFamily="50" charset="-128"/>
                <a:ea typeface="Meiryo UI" pitchFamily="50" charset="-128"/>
                <a:cs typeface="Meiryo UI" pitchFamily="50" charset="-128"/>
              </a:rPr>
              <a:t>Advantages of FRAM</a:t>
            </a:r>
            <a:endParaRPr lang="ja-JP" altLang="en-US" b="1" dirty="0" smtClean="0">
              <a:latin typeface="Meiryo UI" pitchFamily="50" charset="-128"/>
              <a:ea typeface="Meiryo UI" pitchFamily="50" charset="-128"/>
              <a:cs typeface="Meiryo UI" pitchFamily="50" charset="-128"/>
            </a:endParaRPr>
          </a:p>
        </p:txBody>
      </p:sp>
      <p:sp>
        <p:nvSpPr>
          <p:cNvPr id="17" name="正方形/長方形 16"/>
          <p:cNvSpPr/>
          <p:nvPr/>
        </p:nvSpPr>
        <p:spPr bwMode="auto">
          <a:xfrm rot="2838684">
            <a:off x="4378923" y="2730302"/>
            <a:ext cx="2699147" cy="360362"/>
          </a:xfrm>
          <a:prstGeom prst="rect">
            <a:avLst/>
          </a:prstGeom>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w="9525" cap="flat" cmpd="sng" algn="ctr">
            <a:noFill/>
            <a:prstDash val="solid"/>
            <a:round/>
            <a:headEnd type="none" w="med" len="med"/>
            <a:tailEnd type="none" w="med" len="me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ＭＳ Ｐゴシック" charset="-128"/>
              <a:ea typeface="ＭＳ Ｐゴシック" charset="-128"/>
            </a:endParaRPr>
          </a:p>
        </p:txBody>
      </p:sp>
      <p:sp>
        <p:nvSpPr>
          <p:cNvPr id="18" name="正方形/長方形 17"/>
          <p:cNvSpPr/>
          <p:nvPr/>
        </p:nvSpPr>
        <p:spPr bwMode="auto">
          <a:xfrm>
            <a:off x="2773366" y="3840958"/>
            <a:ext cx="3597275" cy="270272"/>
          </a:xfrm>
          <a:prstGeom prst="rect">
            <a:avLst/>
          </a:prstGeom>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w="9525" cap="flat" cmpd="sng" algn="ctr">
            <a:noFill/>
            <a:prstDash val="solid"/>
            <a:round/>
            <a:headEnd type="none" w="med" len="med"/>
            <a:tailEnd type="none" w="med" len="me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ＭＳ Ｐゴシック" charset="-128"/>
              <a:ea typeface="ＭＳ Ｐゴシック" charset="-128"/>
            </a:endParaRPr>
          </a:p>
        </p:txBody>
      </p:sp>
      <p:sp>
        <p:nvSpPr>
          <p:cNvPr id="19" name="正方形/長方形 18"/>
          <p:cNvSpPr/>
          <p:nvPr/>
        </p:nvSpPr>
        <p:spPr bwMode="auto">
          <a:xfrm rot="18835625">
            <a:off x="1845270" y="2730302"/>
            <a:ext cx="2699147" cy="360362"/>
          </a:xfrm>
          <a:prstGeom prst="rect">
            <a:avLst/>
          </a:prstGeom>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w="9525" cap="flat" cmpd="sng" algn="ctr">
            <a:noFill/>
            <a:prstDash val="solid"/>
            <a:round/>
            <a:headEnd type="none" w="med" len="med"/>
            <a:tailEnd type="none" w="med" len="me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ＭＳ Ｐゴシック" charset="-128"/>
              <a:ea typeface="ＭＳ Ｐゴシック" charset="-128"/>
            </a:endParaRPr>
          </a:p>
        </p:txBody>
      </p:sp>
      <p:sp>
        <p:nvSpPr>
          <p:cNvPr id="20" name="AutoShape 13"/>
          <p:cNvSpPr>
            <a:spLocks noChangeArrowheads="1"/>
          </p:cNvSpPr>
          <p:nvPr/>
        </p:nvSpPr>
        <p:spPr bwMode="gray">
          <a:xfrm>
            <a:off x="454603" y="573357"/>
            <a:ext cx="7896225" cy="432197"/>
          </a:xfrm>
          <a:prstGeom prst="roundRect">
            <a:avLst>
              <a:gd name="adj" fmla="val 10690"/>
            </a:avLst>
          </a:prstGeom>
          <a:solidFill>
            <a:srgbClr val="00B0F0"/>
          </a:solidFill>
          <a:ln w="12700" algn="ctr">
            <a:noFill/>
            <a:round/>
            <a:headEnd/>
            <a:tailEnd/>
          </a:ln>
          <a:effec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a:lnSpc>
                <a:spcPct val="100000"/>
              </a:lnSpc>
              <a:spcBef>
                <a:spcPct val="0"/>
              </a:spcBef>
              <a:spcAft>
                <a:spcPct val="0"/>
              </a:spcAft>
              <a:buClrTx/>
              <a:buFontTx/>
              <a:buNone/>
            </a:pPr>
            <a:r>
              <a:rPr lang="en-US" altLang="ja-JP" sz="3200" b="1" dirty="0">
                <a:solidFill>
                  <a:srgbClr val="FFFFFF"/>
                </a:solidFill>
                <a:latin typeface="Meiryo UI" pitchFamily="50" charset="-128"/>
                <a:ea typeface="Meiryo UI" pitchFamily="50" charset="-128"/>
                <a:cs typeface="Meiryo UI" pitchFamily="50" charset="-128"/>
              </a:rPr>
              <a:t>Three big advantages of FRAM</a:t>
            </a:r>
            <a:endParaRPr lang="ja-JP" altLang="en-US" sz="3200" b="1" dirty="0">
              <a:solidFill>
                <a:srgbClr val="FFFFFF"/>
              </a:solidFill>
              <a:latin typeface="Meiryo UI" pitchFamily="50" charset="-128"/>
              <a:ea typeface="Meiryo UI" pitchFamily="50" charset="-128"/>
              <a:cs typeface="Meiryo UI" pitchFamily="50" charset="-128"/>
            </a:endParaRPr>
          </a:p>
        </p:txBody>
      </p:sp>
      <p:pic>
        <p:nvPicPr>
          <p:cNvPr id="21" name="図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94050" y="1032272"/>
            <a:ext cx="2895600" cy="220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7088" y="2774158"/>
            <a:ext cx="2957512" cy="218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64200" y="2733676"/>
            <a:ext cx="2971800" cy="223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正方形/長方形 23"/>
          <p:cNvSpPr/>
          <p:nvPr/>
        </p:nvSpPr>
        <p:spPr>
          <a:xfrm>
            <a:off x="5887357" y="3649266"/>
            <a:ext cx="2550891" cy="584775"/>
          </a:xfrm>
          <a:prstGeom prst="rect">
            <a:avLst/>
          </a:prstGeom>
        </p:spPr>
        <p:txBody>
          <a:bodyPr wrap="none">
            <a:spAutoFit/>
          </a:bodyPr>
          <a:lstStyle/>
          <a:p>
            <a:pPr eaLnBrk="1" hangingPunct="1">
              <a:defRPr/>
            </a:pPr>
            <a:r>
              <a:rPr lang="en-US" altLang="zh-CN" sz="3200" b="1"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Low Power</a:t>
            </a:r>
            <a:endParaRPr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3387728" y="1641872"/>
            <a:ext cx="2701925" cy="1077218"/>
          </a:xfrm>
          <a:prstGeom prst="rect">
            <a:avLst/>
          </a:prstGeom>
        </p:spPr>
        <p:txBody>
          <a:bodyPr>
            <a:spAutoFit/>
          </a:bodyPr>
          <a:lstStyle/>
          <a:p>
            <a:pPr eaLnBrk="1" hangingPunct="1">
              <a:defRPr/>
            </a:pPr>
            <a:r>
              <a:rPr lang="en-US" altLang="zh-CN" sz="3200" b="1"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High Endurance</a:t>
            </a:r>
            <a:endParaRPr lang="en-US" altLang="ja-JP" sz="3200" b="1"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839788" y="3524845"/>
            <a:ext cx="3001962" cy="1077218"/>
          </a:xfrm>
          <a:prstGeom prst="rect">
            <a:avLst/>
          </a:prstGeom>
        </p:spPr>
        <p:txBody>
          <a:bodyPr>
            <a:spAutoFit/>
          </a:bodyPr>
          <a:lstStyle/>
          <a:p>
            <a:pPr eaLnBrk="1" hangingPunct="1">
              <a:defRPr/>
            </a:pPr>
            <a:r>
              <a:rPr lang="en-US" altLang="zh-CN" sz="3200" b="1"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High speed writing</a:t>
            </a:r>
            <a:endParaRPr lang="ja-JP" altLang="en-US" sz="3200" b="1"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Footer Placeholder 1"/>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3" name="Slide Number Placeholder 2"/>
          <p:cNvSpPr>
            <a:spLocks noGrp="1"/>
          </p:cNvSpPr>
          <p:nvPr>
            <p:ph type="sldNum" sz="quarter" idx="11"/>
          </p:nvPr>
        </p:nvSpPr>
        <p:spPr/>
        <p:txBody>
          <a:bodyPr/>
          <a:lstStyle/>
          <a:p>
            <a:fld id="{C164E814-9446-4CE1-8CA1-AF38C8D6ED9E}" type="slidenum">
              <a:rPr lang="ja-JP" altLang="de-DE" smtClean="0">
                <a:solidFill>
                  <a:srgbClr val="000000"/>
                </a:solidFill>
              </a:rPr>
              <a:pPr/>
              <a:t>34</a:t>
            </a:fld>
            <a:endParaRPr lang="de-DE" altLang="ja-JP">
              <a:solidFill>
                <a:srgbClr val="000000"/>
              </a:solidFill>
            </a:endParaRPr>
          </a:p>
        </p:txBody>
      </p:sp>
    </p:spTree>
    <p:extLst>
      <p:ext uri="{BB962C8B-B14F-4D97-AF65-F5344CB8AC3E}">
        <p14:creationId xmlns:p14="http://schemas.microsoft.com/office/powerpoint/2010/main" val="2547343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タイトル 1"/>
          <p:cNvSpPr>
            <a:spLocks noGrp="1"/>
          </p:cNvSpPr>
          <p:nvPr>
            <p:ph type="title"/>
          </p:nvPr>
        </p:nvSpPr>
        <p:spPr>
          <a:xfrm>
            <a:off x="169862" y="-1191"/>
            <a:ext cx="8974137" cy="520304"/>
          </a:xfrm>
        </p:spPr>
        <p:txBody>
          <a:bodyPr/>
          <a:lstStyle/>
          <a:p>
            <a:r>
              <a:rPr lang="en-US" altLang="ja-JP" b="1" dirty="0" smtClean="0">
                <a:latin typeface="Meiryo UI" pitchFamily="50" charset="-128"/>
                <a:ea typeface="Meiryo UI" pitchFamily="50" charset="-128"/>
                <a:cs typeface="Meiryo UI" pitchFamily="50" charset="-128"/>
              </a:rPr>
              <a:t>Benefits of Automotive FRAM</a:t>
            </a:r>
            <a:endParaRPr lang="ja-JP" altLang="en-US" b="1" dirty="0" smtClean="0">
              <a:latin typeface="Meiryo UI" pitchFamily="50" charset="-128"/>
              <a:ea typeface="Meiryo UI" pitchFamily="50" charset="-128"/>
              <a:cs typeface="Meiryo UI" pitchFamily="50" charset="-128"/>
            </a:endParaRPr>
          </a:p>
        </p:txBody>
      </p:sp>
      <p:sp>
        <p:nvSpPr>
          <p:cNvPr id="5" name="角丸四角形 4"/>
          <p:cNvSpPr/>
          <p:nvPr/>
        </p:nvSpPr>
        <p:spPr bwMode="auto">
          <a:xfrm>
            <a:off x="3635896" y="558921"/>
            <a:ext cx="5508104" cy="919401"/>
          </a:xfrm>
          <a:prstGeom prst="roundRect">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742950" lvl="1" indent="-285750" algn="l">
              <a:buFont typeface="Wingdings" panose="05000000000000000000" pitchFamily="2" charset="2"/>
              <a:buChar char="ü"/>
            </a:pP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Low </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operating power consumption</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in Non-volatile memory</a:t>
            </a:r>
          </a:p>
          <a:p>
            <a:pPr marL="742950" lvl="1" indent="-285750" algn="l">
              <a:buFont typeface="Wingdings" panose="05000000000000000000" pitchFamily="2" charset="2"/>
              <a:buChar char="ü"/>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1.8V operation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125°C</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bwMode="auto">
          <a:xfrm>
            <a:off x="3635896" y="1452337"/>
            <a:ext cx="5508104" cy="646986"/>
          </a:xfrm>
          <a:prstGeom prst="roundRect">
            <a:avLst/>
          </a:prstGeom>
          <a:no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742950" lvl="1" indent="-285750" algn="l">
              <a:buFont typeface="Wingdings" panose="05000000000000000000" pitchFamily="2" charset="2"/>
              <a:buChar char="ü"/>
            </a:pP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a:t>
            </a:r>
            <a:r>
              <a:rPr lang="en-US" altLang="ja-JP" sz="1600" b="1" baseline="30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13</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endurance</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10 million times longer endurance than EEPROM.</a:t>
            </a:r>
          </a:p>
        </p:txBody>
      </p:sp>
      <p:sp>
        <p:nvSpPr>
          <p:cNvPr id="19" name="角丸四角形 18"/>
          <p:cNvSpPr/>
          <p:nvPr/>
        </p:nvSpPr>
        <p:spPr bwMode="auto">
          <a:xfrm>
            <a:off x="3635896" y="2124435"/>
            <a:ext cx="5508104" cy="646986"/>
          </a:xfrm>
          <a:prstGeom prst="roundRect">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742950" lvl="1" indent="-285750" algn="l">
              <a:buFont typeface="Wingdings" panose="05000000000000000000" pitchFamily="2" charset="2"/>
              <a:buChar char="ü"/>
            </a:pPr>
            <a:r>
              <a:rPr lang="en-US" altLang="zh-CN"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40</a:t>
            </a: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MHz </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operation</a:t>
            </a:r>
          </a:p>
          <a:p>
            <a:pPr marL="742950" lvl="1" indent="-285750" algn="l">
              <a:buFont typeface="Wingdings" panose="05000000000000000000" pitchFamily="2" charset="2"/>
              <a:buChar char="ü"/>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NO wait time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during writing</a:t>
            </a:r>
          </a:p>
        </p:txBody>
      </p:sp>
      <p:sp>
        <p:nvSpPr>
          <p:cNvPr id="20" name="角丸四角形 19"/>
          <p:cNvSpPr/>
          <p:nvPr/>
        </p:nvSpPr>
        <p:spPr bwMode="auto">
          <a:xfrm>
            <a:off x="3635896" y="2730511"/>
            <a:ext cx="5508104" cy="1191816"/>
          </a:xfrm>
          <a:prstGeom prst="round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742950" lvl="1" indent="-285750" algn="l">
              <a:buFont typeface="Wingdings" panose="05000000000000000000" pitchFamily="2" charset="2"/>
              <a:buChar char="ü"/>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Strong data retention</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in case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of unexpected  power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down due to high speed writing</a:t>
            </a:r>
          </a:p>
          <a:p>
            <a:pPr marL="742950" lvl="1" indent="-285750" algn="l">
              <a:buFont typeface="Wingdings" panose="05000000000000000000" pitchFamily="2" charset="2"/>
              <a:buChar char="ü"/>
            </a:pP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Strong magnetic </a:t>
            </a: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immunity</a:t>
            </a:r>
            <a:r>
              <a:rPr lang="zh-CN"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电磁抗扰性</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bwMode="auto">
          <a:xfrm>
            <a:off x="3635896" y="3821776"/>
            <a:ext cx="5508104" cy="1191816"/>
          </a:xfrm>
          <a:prstGeom prst="roundRect">
            <a:avLst/>
          </a:prstGeom>
          <a:no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742950" lvl="1" indent="-285750" algn="l">
              <a:buFont typeface="Wingdings" panose="05000000000000000000" pitchFamily="2" charset="2"/>
              <a:buChar char="ü"/>
            </a:pP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AEC-Q100</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Grade1</a:t>
            </a:r>
          </a:p>
          <a:p>
            <a:pPr marL="742950" lvl="1" indent="-285750" algn="l">
              <a:buFont typeface="Wingdings" panose="05000000000000000000" pitchFamily="2" charset="2"/>
              <a:buChar char="ü"/>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PPAP</a:t>
            </a:r>
          </a:p>
          <a:p>
            <a:pPr marL="742950" lvl="1" indent="-285750" algn="l">
              <a:buFont typeface="Wingdings" panose="05000000000000000000" pitchFamily="2" charset="2"/>
              <a:buChar char="ü"/>
            </a:pP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100% Shipping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test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cold,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Hot and Room temperature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bwMode="auto">
          <a:xfrm>
            <a:off x="35499" y="630773"/>
            <a:ext cx="3528388" cy="774900"/>
          </a:xfrm>
          <a:prstGeom prst="roundRect">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Low Power</a:t>
            </a:r>
            <a:endParaRPr kumimoji="1" lang="ja-JP" altLang="en-US" sz="28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bwMode="auto">
          <a:xfrm>
            <a:off x="35499" y="1506992"/>
            <a:ext cx="3528389" cy="548100"/>
          </a:xfrm>
          <a:prstGeom prst="round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For</a:t>
            </a:r>
            <a:r>
              <a:rPr kumimoji="1" lang="en-US" altLang="ja-JP" sz="2800" b="1" i="0" u="none" strike="noStrike" cap="none" normalizeH="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Data logging</a:t>
            </a:r>
            <a:endParaRPr kumimoji="1" lang="ja-JP" altLang="en-US" sz="28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bwMode="auto">
          <a:xfrm>
            <a:off x="35499" y="2177570"/>
            <a:ext cx="3528389" cy="548100"/>
          </a:xfrm>
          <a:prstGeom prst="roundRect">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High Speed</a:t>
            </a:r>
            <a:endParaRPr kumimoji="1" lang="ja-JP" altLang="en-US" sz="28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bwMode="auto">
          <a:xfrm>
            <a:off x="35499" y="2833172"/>
            <a:ext cx="3528389" cy="1004400"/>
          </a:xfrm>
          <a:prstGeom prst="roundRect">
            <a:avLst/>
          </a:prstGeom>
          <a:solidFill>
            <a:schemeClr val="bg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Robustness</a:t>
            </a:r>
            <a:endParaRPr kumimoji="1" lang="ja-JP" altLang="en-US" sz="28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bwMode="auto">
          <a:xfrm>
            <a:off x="35496" y="3919675"/>
            <a:ext cx="3528389" cy="1004400"/>
          </a:xfrm>
          <a:prstGeom prst="round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Quality &amp;Reliability</a:t>
            </a:r>
            <a:endParaRPr kumimoji="1" lang="ja-JP" altLang="en-US" sz="2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Footer Placeholder 1"/>
          <p:cNvSpPr>
            <a:spLocks noGrp="1"/>
          </p:cNvSpPr>
          <p:nvPr>
            <p:ph type="ftr" sz="quarter" idx="10"/>
          </p:nvPr>
        </p:nvSpPr>
        <p:spPr>
          <a:xfrm>
            <a:off x="5789706" y="4948015"/>
            <a:ext cx="3318798" cy="201215"/>
          </a:xfrm>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4" name="Slide Number Placeholder 3"/>
          <p:cNvSpPr>
            <a:spLocks noGrp="1"/>
          </p:cNvSpPr>
          <p:nvPr>
            <p:ph type="sldNum" sz="quarter" idx="11"/>
          </p:nvPr>
        </p:nvSpPr>
        <p:spPr/>
        <p:txBody>
          <a:bodyPr/>
          <a:lstStyle/>
          <a:p>
            <a:fld id="{C164E814-9446-4CE1-8CA1-AF38C8D6ED9E}" type="slidenum">
              <a:rPr lang="ja-JP" altLang="de-DE" smtClean="0">
                <a:solidFill>
                  <a:srgbClr val="000000"/>
                </a:solidFill>
              </a:rPr>
              <a:pPr/>
              <a:t>35</a:t>
            </a:fld>
            <a:endParaRPr lang="de-DE" altLang="ja-JP">
              <a:solidFill>
                <a:srgbClr val="000000"/>
              </a:solidFill>
            </a:endParaRPr>
          </a:p>
        </p:txBody>
      </p:sp>
    </p:spTree>
    <p:extLst>
      <p:ext uri="{BB962C8B-B14F-4D97-AF65-F5344CB8AC3E}">
        <p14:creationId xmlns:p14="http://schemas.microsoft.com/office/powerpoint/2010/main" val="32914658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タイトル 1"/>
          <p:cNvSpPr>
            <a:spLocks noGrp="1"/>
          </p:cNvSpPr>
          <p:nvPr>
            <p:ph type="title"/>
          </p:nvPr>
        </p:nvSpPr>
        <p:spPr>
          <a:xfrm>
            <a:off x="169863" y="-1191"/>
            <a:ext cx="8532812" cy="520304"/>
          </a:xfrm>
        </p:spPr>
        <p:txBody>
          <a:bodyPr/>
          <a:lstStyle/>
          <a:p>
            <a:r>
              <a:rPr lang="en-US" altLang="ja-JP" b="1" dirty="0" smtClean="0">
                <a:latin typeface="Meiryo UI" pitchFamily="50" charset="-128"/>
                <a:ea typeface="Meiryo UI" pitchFamily="50" charset="-128"/>
                <a:cs typeface="Meiryo UI" pitchFamily="50" charset="-128"/>
              </a:rPr>
              <a:t>High Endurance</a:t>
            </a:r>
            <a:r>
              <a:rPr lang="en-US" altLang="zh-CN" b="1" dirty="0" smtClean="0">
                <a:latin typeface="Meiryo UI" pitchFamily="50" charset="-128"/>
                <a:ea typeface="Meiryo UI" pitchFamily="50" charset="-128"/>
                <a:cs typeface="Meiryo UI" pitchFamily="50" charset="-128"/>
              </a:rPr>
              <a:t>/</a:t>
            </a:r>
            <a:r>
              <a:rPr lang="zh-CN" altLang="en-US" b="1" dirty="0" smtClean="0">
                <a:latin typeface="宋体" pitchFamily="2" charset="-122"/>
                <a:ea typeface="宋体" pitchFamily="2" charset="-122"/>
                <a:cs typeface="Meiryo UI" pitchFamily="50" charset="-128"/>
              </a:rPr>
              <a:t>读</a:t>
            </a:r>
            <a:r>
              <a:rPr lang="zh-CN" altLang="en-US" b="1" dirty="0">
                <a:latin typeface="宋体" pitchFamily="2" charset="-122"/>
                <a:ea typeface="宋体" pitchFamily="2" charset="-122"/>
                <a:cs typeface="Meiryo UI" pitchFamily="50" charset="-128"/>
              </a:rPr>
              <a:t>写</a:t>
            </a:r>
            <a:r>
              <a:rPr lang="zh-CN" altLang="en-US" b="1" dirty="0" smtClean="0">
                <a:latin typeface="宋体" pitchFamily="2" charset="-122"/>
                <a:ea typeface="宋体" pitchFamily="2" charset="-122"/>
                <a:cs typeface="Meiryo UI" pitchFamily="50" charset="-128"/>
              </a:rPr>
              <a:t>耐久性</a:t>
            </a:r>
            <a:r>
              <a:rPr lang="en-US" altLang="zh-CN" b="1" dirty="0" smtClean="0">
                <a:latin typeface="宋体" pitchFamily="2" charset="-122"/>
                <a:ea typeface="宋体" pitchFamily="2" charset="-122"/>
                <a:cs typeface="Meiryo UI" pitchFamily="50" charset="-128"/>
              </a:rPr>
              <a:t>-1-</a:t>
            </a:r>
            <a:endParaRPr lang="ja-JP" altLang="en-US" b="1" dirty="0" smtClean="0">
              <a:latin typeface="宋体" pitchFamily="2" charset="-122"/>
              <a:ea typeface="宋体" pitchFamily="2" charset="-122"/>
              <a:cs typeface="Meiryo UI" pitchFamily="50" charset="-128"/>
            </a:endParaRPr>
          </a:p>
        </p:txBody>
      </p:sp>
      <p:sp>
        <p:nvSpPr>
          <p:cNvPr id="30" name="コンテンツ プレースホルダー 2"/>
          <p:cNvSpPr txBox="1">
            <a:spLocks/>
          </p:cNvSpPr>
          <p:nvPr/>
        </p:nvSpPr>
        <p:spPr>
          <a:xfrm>
            <a:off x="168275" y="592028"/>
            <a:ext cx="8786813" cy="1547675"/>
          </a:xfrm>
          <a:prstGeom prst="rect">
            <a:avLst/>
          </a:prstGeom>
        </p:spPr>
        <p:txBody>
          <a:bodyPr/>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ＭＳ Ｐゴシック" pitchFamily="50" charset="-128"/>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ＭＳ Ｐゴシック" pitchFamily="50" charset="-128"/>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ＭＳ Ｐゴシック" pitchFamily="50" charset="-128"/>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ＭＳ Ｐゴシック" pitchFamily="50" charset="-128"/>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ＭＳ Ｐゴシック" pitchFamily="50" charset="-128"/>
              </a:defRPr>
            </a:lvl5pPr>
            <a:lvl6pPr marL="2762250" indent="365125" algn="l" defTabSz="457200" rtl="0" fontAlgn="base">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3"/>
              </a:buBlip>
              <a:defRPr kumimoji="1" sz="2000">
                <a:solidFill>
                  <a:srgbClr val="000000"/>
                </a:solidFill>
                <a:latin typeface="+mn-lt"/>
                <a:ea typeface="+mn-ea"/>
                <a:cs typeface="+mn-cs"/>
              </a:defRPr>
            </a:lvl9pPr>
          </a:lstStyle>
          <a:p>
            <a:pPr>
              <a:buFont typeface="Wingdings" pitchFamily="2" charset="2"/>
              <a:buChar char="p"/>
            </a:pPr>
            <a:r>
              <a:rPr lang="zh-CN" altLang="en-US" sz="3200" kern="0" dirty="0" smtClean="0">
                <a:solidFill>
                  <a:schemeClr val="tx1"/>
                </a:solidFill>
                <a:latin typeface="微软雅黑" panose="020B0503020204020204" pitchFamily="34" charset="-122"/>
                <a:ea typeface="微软雅黑" panose="020B0503020204020204" pitchFamily="34" charset="-122"/>
                <a:cs typeface="Meiryo UI" pitchFamily="50" charset="-128"/>
              </a:rPr>
              <a:t>条件</a:t>
            </a:r>
            <a:endParaRPr lang="en-US" altLang="zh-CN" kern="0" dirty="0" smtClean="0">
              <a:solidFill>
                <a:schemeClr val="tx1"/>
              </a:solidFill>
              <a:latin typeface="微软雅黑" panose="020B0503020204020204" pitchFamily="34" charset="-122"/>
              <a:ea typeface="微软雅黑" panose="020B0503020204020204" pitchFamily="34" charset="-122"/>
              <a:cs typeface="Meiryo UI" pitchFamily="50" charset="-128"/>
            </a:endParaRPr>
          </a:p>
          <a:p>
            <a:pPr lvl="1">
              <a:buFont typeface="Wingdings" pitchFamily="2" charset="2"/>
              <a:buChar char="ü"/>
            </a:pPr>
            <a:r>
              <a:rPr lang="zh-CN" altLang="en-US" sz="2400" kern="0" dirty="0" smtClean="0">
                <a:solidFill>
                  <a:schemeClr val="tx1"/>
                </a:solidFill>
                <a:latin typeface="微软雅黑" panose="020B0503020204020204" pitchFamily="34" charset="-122"/>
                <a:ea typeface="微软雅黑" panose="020B0503020204020204" pitchFamily="34" charset="-122"/>
                <a:cs typeface="Meiryo UI" pitchFamily="50" charset="-128"/>
              </a:rPr>
              <a:t>数据写入频率</a:t>
            </a:r>
            <a:r>
              <a:rPr lang="en-US" altLang="ja-JP" sz="2400" kern="0" dirty="0" smtClean="0">
                <a:solidFill>
                  <a:schemeClr val="tx1"/>
                </a:solidFill>
                <a:latin typeface="微软雅黑" panose="020B0503020204020204" pitchFamily="34" charset="-122"/>
                <a:ea typeface="微软雅黑" panose="020B0503020204020204" pitchFamily="34" charset="-122"/>
                <a:cs typeface="Meiryo UI" pitchFamily="50" charset="-128"/>
              </a:rPr>
              <a:t>:</a:t>
            </a:r>
            <a:r>
              <a:rPr lang="en-US" altLang="zh-CN" sz="2400" kern="0" dirty="0" smtClean="0">
                <a:solidFill>
                  <a:schemeClr val="tx1"/>
                </a:solidFill>
                <a:latin typeface="微软雅黑" panose="020B0503020204020204" pitchFamily="34" charset="-122"/>
                <a:ea typeface="微软雅黑" panose="020B0503020204020204" pitchFamily="34" charset="-122"/>
                <a:cs typeface="Meiryo UI" pitchFamily="50" charset="-128"/>
              </a:rPr>
              <a:t>1</a:t>
            </a:r>
            <a:r>
              <a:rPr lang="zh-CN" altLang="en-US" sz="2400" kern="0" dirty="0" smtClean="0">
                <a:solidFill>
                  <a:schemeClr val="tx1"/>
                </a:solidFill>
                <a:latin typeface="微软雅黑" panose="020B0503020204020204" pitchFamily="34" charset="-122"/>
                <a:ea typeface="微软雅黑" panose="020B0503020204020204" pitchFamily="34" charset="-122"/>
                <a:cs typeface="Meiryo UI" pitchFamily="50" charset="-128"/>
              </a:rPr>
              <a:t>次</a:t>
            </a:r>
            <a:r>
              <a:rPr lang="en-US" altLang="zh-CN" sz="2400" kern="0" dirty="0" smtClean="0">
                <a:solidFill>
                  <a:schemeClr val="tx1"/>
                </a:solidFill>
                <a:latin typeface="微软雅黑" panose="020B0503020204020204" pitchFamily="34" charset="-122"/>
                <a:ea typeface="微软雅黑" panose="020B0503020204020204" pitchFamily="34" charset="-122"/>
                <a:cs typeface="Meiryo UI" pitchFamily="50" charset="-128"/>
              </a:rPr>
              <a:t>/</a:t>
            </a:r>
            <a:r>
              <a:rPr lang="zh-CN" altLang="en-US" sz="2400" kern="0" dirty="0" smtClean="0">
                <a:solidFill>
                  <a:schemeClr val="tx1"/>
                </a:solidFill>
                <a:latin typeface="微软雅黑" panose="020B0503020204020204" pitchFamily="34" charset="-122"/>
                <a:ea typeface="微软雅黑" panose="020B0503020204020204" pitchFamily="34" charset="-122"/>
                <a:cs typeface="Meiryo UI" pitchFamily="50" charset="-128"/>
              </a:rPr>
              <a:t>秒</a:t>
            </a:r>
            <a:endParaRPr lang="en-US" altLang="zh-CN" sz="2400" kern="0" dirty="0" smtClean="0">
              <a:solidFill>
                <a:schemeClr val="tx1"/>
              </a:solidFill>
              <a:latin typeface="微软雅黑" panose="020B0503020204020204" pitchFamily="34" charset="-122"/>
              <a:ea typeface="微软雅黑" panose="020B0503020204020204" pitchFamily="34" charset="-122"/>
              <a:cs typeface="Meiryo UI" pitchFamily="50" charset="-128"/>
            </a:endParaRPr>
          </a:p>
          <a:p>
            <a:pPr lvl="1">
              <a:buFont typeface="Wingdings" pitchFamily="2" charset="2"/>
              <a:buChar char="ü"/>
            </a:pPr>
            <a:r>
              <a:rPr lang="zh-CN" altLang="en-US" sz="2400" b="1" kern="0" dirty="0" smtClean="0">
                <a:solidFill>
                  <a:schemeClr val="tx1"/>
                </a:solidFill>
                <a:latin typeface="微软雅黑" panose="020B0503020204020204" pitchFamily="34" charset="-122"/>
                <a:ea typeface="微软雅黑" panose="020B0503020204020204" pitchFamily="34" charset="-122"/>
                <a:cs typeface="Meiryo UI" pitchFamily="50" charset="-128"/>
              </a:rPr>
              <a:t>产</a:t>
            </a:r>
            <a:r>
              <a:rPr lang="zh-CN" altLang="en-US" sz="2400" b="1" kern="0" dirty="0">
                <a:solidFill>
                  <a:schemeClr val="tx1"/>
                </a:solidFill>
                <a:latin typeface="微软雅黑" panose="020B0503020204020204" pitchFamily="34" charset="-122"/>
                <a:ea typeface="微软雅黑" panose="020B0503020204020204" pitchFamily="34" charset="-122"/>
                <a:cs typeface="Meiryo UI" pitchFamily="50" charset="-128"/>
              </a:rPr>
              <a:t>品寿</a:t>
            </a:r>
            <a:r>
              <a:rPr lang="zh-CN" altLang="en-US" sz="2400" b="1" kern="0" dirty="0" smtClean="0">
                <a:solidFill>
                  <a:schemeClr val="tx1"/>
                </a:solidFill>
                <a:latin typeface="微软雅黑" panose="020B0503020204020204" pitchFamily="34" charset="-122"/>
                <a:ea typeface="微软雅黑" panose="020B0503020204020204" pitchFamily="34" charset="-122"/>
                <a:cs typeface="Meiryo UI" pitchFamily="50" charset="-128"/>
              </a:rPr>
              <a:t>命：</a:t>
            </a:r>
            <a:r>
              <a:rPr lang="en-US" altLang="zh-CN" sz="2400" b="1" kern="0" dirty="0" smtClean="0">
                <a:solidFill>
                  <a:schemeClr val="tx1"/>
                </a:solidFill>
                <a:latin typeface="微软雅黑" panose="020B0503020204020204" pitchFamily="34" charset="-122"/>
                <a:ea typeface="微软雅黑" panose="020B0503020204020204" pitchFamily="34" charset="-122"/>
                <a:cs typeface="Meiryo UI" pitchFamily="50" charset="-128"/>
              </a:rPr>
              <a:t>10</a:t>
            </a:r>
            <a:r>
              <a:rPr lang="zh-CN" altLang="en-US" sz="2400" b="1" kern="0" dirty="0" smtClean="0">
                <a:solidFill>
                  <a:schemeClr val="tx1"/>
                </a:solidFill>
                <a:latin typeface="微软雅黑" panose="020B0503020204020204" pitchFamily="34" charset="-122"/>
                <a:ea typeface="微软雅黑" panose="020B0503020204020204" pitchFamily="34" charset="-122"/>
                <a:cs typeface="Meiryo UI" pitchFamily="50" charset="-128"/>
              </a:rPr>
              <a:t>年</a:t>
            </a:r>
            <a:endParaRPr lang="en-US" altLang="ja-JP" sz="2400" b="1" kern="0" dirty="0">
              <a:solidFill>
                <a:schemeClr val="tx1"/>
              </a:solidFill>
              <a:latin typeface="微软雅黑" panose="020B0503020204020204" pitchFamily="34" charset="-122"/>
              <a:ea typeface="微软雅黑" panose="020B0503020204020204" pitchFamily="34" charset="-122"/>
              <a:cs typeface="Meiryo UI" pitchFamily="50" charset="-128"/>
            </a:endParaRPr>
          </a:p>
        </p:txBody>
      </p:sp>
      <p:sp>
        <p:nvSpPr>
          <p:cNvPr id="31" name="コンテンツ プレースホルダー 2"/>
          <p:cNvSpPr txBox="1">
            <a:spLocks/>
          </p:cNvSpPr>
          <p:nvPr/>
        </p:nvSpPr>
        <p:spPr bwMode="gray">
          <a:xfrm>
            <a:off x="168275" y="2301722"/>
            <a:ext cx="8786813" cy="246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ＭＳ Ｐゴシック" pitchFamily="50" charset="-128"/>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ＭＳ Ｐゴシック" pitchFamily="50" charset="-128"/>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ＭＳ Ｐゴシック" pitchFamily="50" charset="-128"/>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ＭＳ Ｐゴシック" pitchFamily="50" charset="-128"/>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ＭＳ Ｐゴシック" pitchFamily="50" charset="-128"/>
              </a:defRPr>
            </a:lvl5pPr>
            <a:lvl6pPr marL="2762250" indent="365125" algn="l" defTabSz="457200" rtl="0" fontAlgn="base">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3"/>
              </a:buBlip>
              <a:defRPr kumimoji="1" sz="2000">
                <a:solidFill>
                  <a:srgbClr val="000000"/>
                </a:solidFill>
                <a:latin typeface="+mn-lt"/>
                <a:ea typeface="+mn-ea"/>
                <a:cs typeface="+mn-cs"/>
              </a:defRPr>
            </a:lvl9pPr>
          </a:lstStyle>
          <a:p>
            <a:pPr>
              <a:buFont typeface="Wingdings" pitchFamily="2" charset="2"/>
              <a:buChar char="p"/>
            </a:pPr>
            <a:r>
              <a:rPr lang="zh-CN" altLang="en-US" sz="3200" kern="0" dirty="0" smtClean="0">
                <a:solidFill>
                  <a:schemeClr val="tx1"/>
                </a:solidFill>
                <a:latin typeface="微软雅黑" panose="020B0503020204020204" pitchFamily="34" charset="-122"/>
                <a:ea typeface="微软雅黑" panose="020B0503020204020204" pitchFamily="34" charset="-122"/>
                <a:cs typeface="Meiryo UI" pitchFamily="50" charset="-128"/>
              </a:rPr>
              <a:t>所需的烧写耐久性</a:t>
            </a:r>
            <a:r>
              <a:rPr lang="en-US" altLang="zh-CN" sz="3200" kern="0" dirty="0" smtClean="0">
                <a:solidFill>
                  <a:schemeClr val="tx1"/>
                </a:solidFill>
                <a:latin typeface="微软雅黑" panose="020B0503020204020204" pitchFamily="34" charset="-122"/>
                <a:ea typeface="微软雅黑" panose="020B0503020204020204" pitchFamily="34" charset="-122"/>
                <a:cs typeface="Meiryo UI" pitchFamily="50" charset="-128"/>
              </a:rPr>
              <a:t>(</a:t>
            </a:r>
            <a:r>
              <a:rPr lang="zh-CN" altLang="en-US" sz="3200" kern="0" dirty="0" smtClean="0">
                <a:solidFill>
                  <a:schemeClr val="tx1"/>
                </a:solidFill>
                <a:latin typeface="微软雅黑" panose="020B0503020204020204" pitchFamily="34" charset="-122"/>
                <a:ea typeface="微软雅黑" panose="020B0503020204020204" pitchFamily="34" charset="-122"/>
                <a:cs typeface="Meiryo UI" pitchFamily="50" charset="-128"/>
              </a:rPr>
              <a:t>次数</a:t>
            </a:r>
            <a:r>
              <a:rPr lang="en-US" altLang="zh-CN" sz="3200" kern="0" dirty="0" smtClean="0">
                <a:solidFill>
                  <a:schemeClr val="tx1"/>
                </a:solidFill>
                <a:latin typeface="微软雅黑" panose="020B0503020204020204" pitchFamily="34" charset="-122"/>
                <a:ea typeface="微软雅黑" panose="020B0503020204020204" pitchFamily="34" charset="-122"/>
                <a:cs typeface="Meiryo UI" pitchFamily="50" charset="-128"/>
              </a:rPr>
              <a:t>)</a:t>
            </a:r>
          </a:p>
          <a:p>
            <a:pPr marL="0" indent="0">
              <a:buFont typeface="Wingdings" pitchFamily="2" charset="2"/>
              <a:buNone/>
            </a:pPr>
            <a:r>
              <a:rPr lang="en-US" altLang="ja-JP" sz="3200" kern="0" dirty="0" smtClean="0">
                <a:solidFill>
                  <a:schemeClr val="tx1"/>
                </a:solidFill>
                <a:latin typeface="微软雅黑" panose="020B0503020204020204" pitchFamily="34" charset="-122"/>
                <a:ea typeface="微软雅黑" panose="020B0503020204020204" pitchFamily="34" charset="-122"/>
                <a:cs typeface="Meiryo UI" pitchFamily="50" charset="-128"/>
              </a:rPr>
              <a:t> </a:t>
            </a:r>
            <a:r>
              <a:rPr lang="en-US" altLang="ja-JP" sz="4400" b="1" u="sng" kern="0" dirty="0" smtClean="0">
                <a:solidFill>
                  <a:srgbClr val="FF0000"/>
                </a:solidFill>
                <a:latin typeface="微软雅黑" panose="020B0503020204020204" pitchFamily="34" charset="-122"/>
                <a:ea typeface="微软雅黑" panose="020B0503020204020204" pitchFamily="34" charset="-122"/>
                <a:cs typeface="Meiryo UI" pitchFamily="50" charset="-128"/>
              </a:rPr>
              <a:t>320,000,000(3.2</a:t>
            </a:r>
            <a:r>
              <a:rPr lang="zh-CN" altLang="en-US" sz="4400" b="1" u="sng" kern="0" dirty="0" smtClean="0">
                <a:solidFill>
                  <a:srgbClr val="FF0000"/>
                </a:solidFill>
                <a:latin typeface="微软雅黑" panose="020B0503020204020204" pitchFamily="34" charset="-122"/>
                <a:ea typeface="微软雅黑" panose="020B0503020204020204" pitchFamily="34" charset="-122"/>
                <a:cs typeface="Meiryo UI" pitchFamily="50" charset="-128"/>
              </a:rPr>
              <a:t>亿次）</a:t>
            </a:r>
            <a:r>
              <a:rPr lang="en-US" altLang="zh-CN" sz="4400" b="1" u="sng" kern="0" dirty="0" smtClean="0">
                <a:solidFill>
                  <a:srgbClr val="FF0000"/>
                </a:solidFill>
                <a:latin typeface="微软雅黑" panose="020B0503020204020204" pitchFamily="34" charset="-122"/>
                <a:ea typeface="微软雅黑" panose="020B0503020204020204" pitchFamily="34" charset="-122"/>
                <a:cs typeface="Meiryo UI" pitchFamily="50" charset="-128"/>
              </a:rPr>
              <a:t>/10</a:t>
            </a:r>
            <a:r>
              <a:rPr lang="zh-CN" altLang="en-US" sz="4400" b="1" u="sng" kern="0" dirty="0" smtClean="0">
                <a:solidFill>
                  <a:srgbClr val="FF0000"/>
                </a:solidFill>
                <a:latin typeface="微软雅黑" panose="020B0503020204020204" pitchFamily="34" charset="-122"/>
                <a:ea typeface="微软雅黑" panose="020B0503020204020204" pitchFamily="34" charset="-122"/>
                <a:cs typeface="Meiryo UI" pitchFamily="50" charset="-128"/>
              </a:rPr>
              <a:t>年</a:t>
            </a:r>
            <a:r>
              <a:rPr lang="en-US" altLang="ja-JP" sz="4000" u="sng" kern="0" dirty="0" smtClean="0">
                <a:solidFill>
                  <a:srgbClr val="FF0000"/>
                </a:solidFill>
                <a:latin typeface="微软雅黑" panose="020B0503020204020204" pitchFamily="34" charset="-122"/>
                <a:ea typeface="微软雅黑" panose="020B0503020204020204" pitchFamily="34" charset="-122"/>
                <a:cs typeface="Meiryo UI" pitchFamily="50" charset="-128"/>
              </a:rPr>
              <a:t> </a:t>
            </a:r>
          </a:p>
          <a:p>
            <a:pPr marL="0" indent="0">
              <a:buFont typeface="Wingdings" pitchFamily="2" charset="2"/>
              <a:buNone/>
            </a:pPr>
            <a:r>
              <a:rPr lang="en-US" altLang="ja-JP" sz="2800" kern="0" dirty="0" smtClean="0">
                <a:solidFill>
                  <a:schemeClr val="tx1"/>
                </a:solidFill>
                <a:latin typeface="微软雅黑" panose="020B0503020204020204" pitchFamily="34" charset="-122"/>
                <a:ea typeface="微软雅黑" panose="020B0503020204020204" pitchFamily="34" charset="-122"/>
                <a:cs typeface="Meiryo UI" pitchFamily="50" charset="-128"/>
              </a:rPr>
              <a:t>(60sec x 60min x 24 hour x 365 days x 10 years)</a:t>
            </a:r>
            <a:endParaRPr lang="en-US" altLang="ja-JP" sz="2800" kern="0" dirty="0">
              <a:solidFill>
                <a:schemeClr val="tx1"/>
              </a:solidFill>
              <a:latin typeface="微软雅黑" panose="020B0503020204020204" pitchFamily="34" charset="-122"/>
              <a:ea typeface="微软雅黑" panose="020B0503020204020204" pitchFamily="34" charset="-122"/>
              <a:cs typeface="Meiryo UI" pitchFamily="50" charset="-128"/>
            </a:endParaRPr>
          </a:p>
        </p:txBody>
      </p:sp>
      <p:sp>
        <p:nvSpPr>
          <p:cNvPr id="2" name="Footer Placeholder 1"/>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3" name="Slide Number Placeholder 2"/>
          <p:cNvSpPr>
            <a:spLocks noGrp="1"/>
          </p:cNvSpPr>
          <p:nvPr>
            <p:ph type="sldNum" sz="quarter" idx="11"/>
          </p:nvPr>
        </p:nvSpPr>
        <p:spPr/>
        <p:txBody>
          <a:bodyPr/>
          <a:lstStyle/>
          <a:p>
            <a:fld id="{C164E814-9446-4CE1-8CA1-AF38C8D6ED9E}" type="slidenum">
              <a:rPr lang="ja-JP" altLang="de-DE" smtClean="0">
                <a:solidFill>
                  <a:srgbClr val="000000"/>
                </a:solidFill>
              </a:rPr>
              <a:pPr/>
              <a:t>36</a:t>
            </a:fld>
            <a:endParaRPr lang="de-DE" altLang="ja-JP">
              <a:solidFill>
                <a:srgbClr val="000000"/>
              </a:solidFill>
            </a:endParaRPr>
          </a:p>
        </p:txBody>
      </p:sp>
    </p:spTree>
    <p:extLst>
      <p:ext uri="{BB962C8B-B14F-4D97-AF65-F5344CB8AC3E}">
        <p14:creationId xmlns:p14="http://schemas.microsoft.com/office/powerpoint/2010/main" val="40816270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グラフ 28"/>
          <p:cNvGraphicFramePr>
            <a:graphicFrameLocks/>
          </p:cNvGraphicFramePr>
          <p:nvPr>
            <p:extLst>
              <p:ext uri="{D42A27DB-BD31-4B8C-83A1-F6EECF244321}">
                <p14:modId xmlns:p14="http://schemas.microsoft.com/office/powerpoint/2010/main" val="3928894379"/>
              </p:ext>
            </p:extLst>
          </p:nvPr>
        </p:nvGraphicFramePr>
        <p:xfrm>
          <a:off x="1851695" y="551794"/>
          <a:ext cx="5316360" cy="4367048"/>
        </p:xfrm>
        <a:graphic>
          <a:graphicData uri="http://schemas.openxmlformats.org/drawingml/2006/chart">
            <c:chart xmlns:c="http://schemas.openxmlformats.org/drawingml/2006/chart" xmlns:r="http://schemas.openxmlformats.org/officeDocument/2006/relationships" r:id="rId3"/>
          </a:graphicData>
        </a:graphic>
      </p:graphicFrame>
      <p:sp>
        <p:nvSpPr>
          <p:cNvPr id="30" name="正方形/長方形 29"/>
          <p:cNvSpPr/>
          <p:nvPr/>
        </p:nvSpPr>
        <p:spPr>
          <a:xfrm rot="16200000">
            <a:off x="-670485" y="2322057"/>
            <a:ext cx="2485552" cy="584775"/>
          </a:xfrm>
          <a:prstGeom prst="rect">
            <a:avLst/>
          </a:prstGeom>
        </p:spPr>
        <p:txBody>
          <a:bodyPr wrap="none">
            <a:spAutoFit/>
          </a:bodyPr>
          <a:lstStyle/>
          <a:p>
            <a:r>
              <a:rPr lang="en-US" altLang="ja-JP" sz="3200" b="1" dirty="0" smtClean="0">
                <a:solidFill>
                  <a:schemeClr val="tx1"/>
                </a:solidFill>
                <a:latin typeface="Meiryo UI" pitchFamily="50" charset="-128"/>
                <a:ea typeface="Meiryo UI" pitchFamily="50" charset="-128"/>
                <a:cs typeface="Meiryo UI" pitchFamily="50" charset="-128"/>
              </a:rPr>
              <a:t>Endurance</a:t>
            </a:r>
            <a:endParaRPr lang="ja-JP" altLang="en-US" sz="3200" b="1" dirty="0"/>
          </a:p>
        </p:txBody>
      </p:sp>
      <p:sp>
        <p:nvSpPr>
          <p:cNvPr id="31" name="正方形/長方形 30"/>
          <p:cNvSpPr/>
          <p:nvPr/>
        </p:nvSpPr>
        <p:spPr>
          <a:xfrm>
            <a:off x="1003144" y="4098741"/>
            <a:ext cx="833883" cy="523220"/>
          </a:xfrm>
          <a:prstGeom prst="rect">
            <a:avLst/>
          </a:prstGeom>
        </p:spPr>
        <p:txBody>
          <a:bodyPr wrap="none">
            <a:spAutoFit/>
          </a:bodyPr>
          <a:lstStyle/>
          <a:p>
            <a:r>
              <a:rPr lang="en-US" altLang="ja-JP" sz="2800" b="1" dirty="0" smtClean="0">
                <a:solidFill>
                  <a:schemeClr val="tx1"/>
                </a:solidFill>
                <a:latin typeface="Meiryo UI" pitchFamily="50" charset="-128"/>
                <a:ea typeface="Meiryo UI" pitchFamily="50" charset="-128"/>
                <a:cs typeface="Meiryo UI" pitchFamily="50" charset="-128"/>
              </a:rPr>
              <a:t>10</a:t>
            </a:r>
            <a:r>
              <a:rPr lang="en-US" altLang="ja-JP" sz="2800" b="1" baseline="30000" dirty="0" smtClean="0">
                <a:solidFill>
                  <a:schemeClr val="tx1"/>
                </a:solidFill>
                <a:latin typeface="Meiryo UI" pitchFamily="50" charset="-128"/>
                <a:ea typeface="Meiryo UI" pitchFamily="50" charset="-128"/>
                <a:cs typeface="Meiryo UI" pitchFamily="50" charset="-128"/>
              </a:rPr>
              <a:t>4</a:t>
            </a:r>
            <a:endParaRPr lang="ja-JP" altLang="en-US" sz="2800" b="1" baseline="30000" dirty="0"/>
          </a:p>
        </p:txBody>
      </p:sp>
      <p:sp>
        <p:nvSpPr>
          <p:cNvPr id="32" name="正方形/長方形 31"/>
          <p:cNvSpPr/>
          <p:nvPr/>
        </p:nvSpPr>
        <p:spPr>
          <a:xfrm>
            <a:off x="1003145" y="510612"/>
            <a:ext cx="995785" cy="523220"/>
          </a:xfrm>
          <a:prstGeom prst="rect">
            <a:avLst/>
          </a:prstGeom>
        </p:spPr>
        <p:txBody>
          <a:bodyPr wrap="none">
            <a:spAutoFit/>
          </a:bodyPr>
          <a:lstStyle/>
          <a:p>
            <a:r>
              <a:rPr lang="en-US" altLang="ja-JP" sz="2800" b="1" dirty="0" smtClean="0">
                <a:solidFill>
                  <a:schemeClr val="tx1"/>
                </a:solidFill>
                <a:latin typeface="Meiryo UI" pitchFamily="50" charset="-128"/>
                <a:ea typeface="Meiryo UI" pitchFamily="50" charset="-128"/>
                <a:cs typeface="Meiryo UI" pitchFamily="50" charset="-128"/>
              </a:rPr>
              <a:t>10</a:t>
            </a:r>
            <a:r>
              <a:rPr lang="en-US" altLang="ja-JP" sz="2800" b="1" baseline="30000" dirty="0" smtClean="0">
                <a:solidFill>
                  <a:schemeClr val="tx1"/>
                </a:solidFill>
                <a:latin typeface="Meiryo UI" pitchFamily="50" charset="-128"/>
                <a:ea typeface="Meiryo UI" pitchFamily="50" charset="-128"/>
                <a:cs typeface="Meiryo UI" pitchFamily="50" charset="-128"/>
              </a:rPr>
              <a:t>12</a:t>
            </a:r>
            <a:endParaRPr lang="ja-JP" altLang="en-US" sz="2800" b="1" baseline="30000" dirty="0"/>
          </a:p>
        </p:txBody>
      </p:sp>
      <p:sp>
        <p:nvSpPr>
          <p:cNvPr id="33" name="正方形/長方形 32"/>
          <p:cNvSpPr/>
          <p:nvPr/>
        </p:nvSpPr>
        <p:spPr>
          <a:xfrm>
            <a:off x="1003145" y="959129"/>
            <a:ext cx="995785" cy="523220"/>
          </a:xfrm>
          <a:prstGeom prst="rect">
            <a:avLst/>
          </a:prstGeom>
        </p:spPr>
        <p:txBody>
          <a:bodyPr wrap="none">
            <a:spAutoFit/>
          </a:bodyPr>
          <a:lstStyle/>
          <a:p>
            <a:r>
              <a:rPr lang="en-US" altLang="ja-JP" sz="2800" b="1" dirty="0" smtClean="0">
                <a:solidFill>
                  <a:schemeClr val="tx1"/>
                </a:solidFill>
                <a:latin typeface="Meiryo UI" pitchFamily="50" charset="-128"/>
                <a:ea typeface="Meiryo UI" pitchFamily="50" charset="-128"/>
                <a:cs typeface="Meiryo UI" pitchFamily="50" charset="-128"/>
              </a:rPr>
              <a:t>10</a:t>
            </a:r>
            <a:r>
              <a:rPr lang="en-US" altLang="ja-JP" sz="2800" b="1" baseline="30000" dirty="0" smtClean="0">
                <a:solidFill>
                  <a:schemeClr val="tx1"/>
                </a:solidFill>
                <a:latin typeface="Meiryo UI" pitchFamily="50" charset="-128"/>
                <a:ea typeface="Meiryo UI" pitchFamily="50" charset="-128"/>
                <a:cs typeface="Meiryo UI" pitchFamily="50" charset="-128"/>
              </a:rPr>
              <a:t>11</a:t>
            </a:r>
            <a:endParaRPr lang="ja-JP" altLang="en-US" sz="2800" b="1" baseline="30000" dirty="0"/>
          </a:p>
        </p:txBody>
      </p:sp>
      <p:sp>
        <p:nvSpPr>
          <p:cNvPr id="34" name="正方形/長方形 33"/>
          <p:cNvSpPr/>
          <p:nvPr/>
        </p:nvSpPr>
        <p:spPr>
          <a:xfrm>
            <a:off x="1040014" y="1407645"/>
            <a:ext cx="922047" cy="523220"/>
          </a:xfrm>
          <a:prstGeom prst="rect">
            <a:avLst/>
          </a:prstGeom>
        </p:spPr>
        <p:txBody>
          <a:bodyPr wrap="none">
            <a:spAutoFit/>
          </a:bodyPr>
          <a:lstStyle/>
          <a:p>
            <a:r>
              <a:rPr lang="en-US" altLang="ja-JP" sz="2800" b="1" dirty="0" smtClean="0">
                <a:solidFill>
                  <a:schemeClr val="tx1"/>
                </a:solidFill>
                <a:latin typeface="微软雅黑" panose="020B0503020204020204" pitchFamily="34" charset="-122"/>
                <a:ea typeface="微软雅黑" panose="020B0503020204020204" pitchFamily="34" charset="-122"/>
                <a:cs typeface="Meiryo UI" pitchFamily="50" charset="-128"/>
              </a:rPr>
              <a:t>10</a:t>
            </a:r>
            <a:r>
              <a:rPr lang="en-US" altLang="ja-JP" sz="2800" b="1" baseline="30000" dirty="0" smtClean="0">
                <a:solidFill>
                  <a:schemeClr val="tx1"/>
                </a:solidFill>
                <a:latin typeface="微软雅黑" panose="020B0503020204020204" pitchFamily="34" charset="-122"/>
                <a:ea typeface="微软雅黑" panose="020B0503020204020204" pitchFamily="34" charset="-122"/>
                <a:cs typeface="Meiryo UI" pitchFamily="50" charset="-128"/>
              </a:rPr>
              <a:t>10</a:t>
            </a:r>
            <a:endParaRPr lang="ja-JP" altLang="en-US" sz="2800" b="1" baseline="30000" dirty="0">
              <a:latin typeface="微软雅黑" panose="020B0503020204020204" pitchFamily="34" charset="-122"/>
              <a:ea typeface="微软雅黑" panose="020B0503020204020204" pitchFamily="34" charset="-122"/>
            </a:endParaRPr>
          </a:p>
        </p:txBody>
      </p:sp>
      <p:sp>
        <p:nvSpPr>
          <p:cNvPr id="35" name="正方形/長方形 34"/>
          <p:cNvSpPr/>
          <p:nvPr/>
        </p:nvSpPr>
        <p:spPr>
          <a:xfrm>
            <a:off x="1032800" y="1856162"/>
            <a:ext cx="774571" cy="523220"/>
          </a:xfrm>
          <a:prstGeom prst="rect">
            <a:avLst/>
          </a:prstGeom>
        </p:spPr>
        <p:txBody>
          <a:bodyPr wrap="none">
            <a:spAutoFit/>
          </a:bodyPr>
          <a:lstStyle/>
          <a:p>
            <a:r>
              <a:rPr lang="en-US" altLang="ja-JP" sz="2800" b="1" dirty="0" smtClean="0">
                <a:solidFill>
                  <a:schemeClr val="tx1"/>
                </a:solidFill>
                <a:latin typeface="微软雅黑" panose="020B0503020204020204" pitchFamily="34" charset="-122"/>
                <a:ea typeface="微软雅黑" panose="020B0503020204020204" pitchFamily="34" charset="-122"/>
                <a:cs typeface="Meiryo UI" pitchFamily="50" charset="-128"/>
              </a:rPr>
              <a:t>10</a:t>
            </a:r>
            <a:r>
              <a:rPr lang="en-US" altLang="ja-JP" sz="2800" b="1" baseline="30000" dirty="0" smtClean="0">
                <a:solidFill>
                  <a:schemeClr val="tx1"/>
                </a:solidFill>
                <a:latin typeface="微软雅黑" panose="020B0503020204020204" pitchFamily="34" charset="-122"/>
                <a:ea typeface="微软雅黑" panose="020B0503020204020204" pitchFamily="34" charset="-122"/>
                <a:cs typeface="Meiryo UI" pitchFamily="50" charset="-128"/>
              </a:rPr>
              <a:t>9</a:t>
            </a:r>
            <a:endParaRPr lang="ja-JP" altLang="en-US" sz="2800" b="1" baseline="30000" dirty="0">
              <a:latin typeface="微软雅黑" panose="020B0503020204020204" pitchFamily="34" charset="-122"/>
              <a:ea typeface="微软雅黑" panose="020B0503020204020204" pitchFamily="34" charset="-122"/>
            </a:endParaRPr>
          </a:p>
        </p:txBody>
      </p:sp>
      <p:sp>
        <p:nvSpPr>
          <p:cNvPr id="36" name="正方形/長方形 35"/>
          <p:cNvSpPr/>
          <p:nvPr/>
        </p:nvSpPr>
        <p:spPr>
          <a:xfrm>
            <a:off x="1032800" y="2304678"/>
            <a:ext cx="774571" cy="523220"/>
          </a:xfrm>
          <a:prstGeom prst="rect">
            <a:avLst/>
          </a:prstGeom>
        </p:spPr>
        <p:txBody>
          <a:bodyPr wrap="none">
            <a:spAutoFit/>
          </a:bodyPr>
          <a:lstStyle/>
          <a:p>
            <a:r>
              <a:rPr lang="en-US" altLang="ja-JP" sz="2800" b="1" dirty="0" smtClean="0">
                <a:solidFill>
                  <a:schemeClr val="tx1"/>
                </a:solidFill>
                <a:latin typeface="微软雅黑" panose="020B0503020204020204" pitchFamily="34" charset="-122"/>
                <a:ea typeface="微软雅黑" panose="020B0503020204020204" pitchFamily="34" charset="-122"/>
                <a:cs typeface="Meiryo UI" pitchFamily="50" charset="-128"/>
              </a:rPr>
              <a:t>10</a:t>
            </a:r>
            <a:r>
              <a:rPr lang="en-US" altLang="ja-JP" sz="2800" b="1" baseline="30000" dirty="0" smtClean="0">
                <a:solidFill>
                  <a:schemeClr val="tx1"/>
                </a:solidFill>
                <a:latin typeface="微软雅黑" panose="020B0503020204020204" pitchFamily="34" charset="-122"/>
                <a:ea typeface="微软雅黑" panose="020B0503020204020204" pitchFamily="34" charset="-122"/>
                <a:cs typeface="Meiryo UI" pitchFamily="50" charset="-128"/>
              </a:rPr>
              <a:t>8</a:t>
            </a:r>
            <a:endParaRPr lang="ja-JP" altLang="en-US" sz="2800" b="1" baseline="30000" dirty="0">
              <a:latin typeface="微软雅黑" panose="020B0503020204020204" pitchFamily="34" charset="-122"/>
              <a:ea typeface="微软雅黑" panose="020B0503020204020204" pitchFamily="34" charset="-122"/>
            </a:endParaRPr>
          </a:p>
        </p:txBody>
      </p:sp>
      <p:cxnSp>
        <p:nvCxnSpPr>
          <p:cNvPr id="37" name="直線コネクタ 36"/>
          <p:cNvCxnSpPr/>
          <p:nvPr/>
        </p:nvCxnSpPr>
        <p:spPr bwMode="auto">
          <a:xfrm>
            <a:off x="1984260" y="2272958"/>
            <a:ext cx="5026140" cy="0"/>
          </a:xfrm>
          <a:prstGeom prst="line">
            <a:avLst/>
          </a:prstGeom>
          <a:gradFill rotWithShape="0">
            <a:gsLst>
              <a:gs pos="0">
                <a:srgbClr val="FFFFFF"/>
              </a:gs>
              <a:gs pos="100000">
                <a:srgbClr val="C8C8C8"/>
              </a:gs>
            </a:gsLst>
            <a:lin ang="5400000" scaled="1"/>
          </a:gradFill>
          <a:ln w="38100" cap="flat" cmpd="sng" algn="ctr">
            <a:solidFill>
              <a:srgbClr val="FF0000"/>
            </a:solidFill>
            <a:prstDash val="sysDash"/>
            <a:round/>
            <a:headEnd type="none" w="med" len="med"/>
            <a:tailEnd type="none" w="med" len="med"/>
          </a:ln>
          <a:effectLst/>
        </p:spPr>
      </p:cxnSp>
      <p:sp>
        <p:nvSpPr>
          <p:cNvPr id="38" name="コンテンツ プレースホルダー 2"/>
          <p:cNvSpPr txBox="1">
            <a:spLocks/>
          </p:cNvSpPr>
          <p:nvPr/>
        </p:nvSpPr>
        <p:spPr>
          <a:xfrm>
            <a:off x="8034490" y="2125226"/>
            <a:ext cx="1146025" cy="417581"/>
          </a:xfrm>
          <a:prstGeom prst="rect">
            <a:avLst/>
          </a:prstGeom>
          <a:noFill/>
        </p:spPr>
        <p:txBody>
          <a:bodyPr/>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ＭＳ Ｐゴシック" pitchFamily="50" charset="-128"/>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ＭＳ Ｐゴシック" pitchFamily="50" charset="-128"/>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ＭＳ Ｐゴシック" pitchFamily="50" charset="-128"/>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ＭＳ Ｐゴシック" pitchFamily="50" charset="-128"/>
              </a:defRPr>
            </a:lvl4pPr>
            <a:lvl5pPr marL="2305050" indent="365125" algn="l" defTabSz="457200" rtl="0" eaLnBrk="0" fontAlgn="base" hangingPunct="0">
              <a:spcBef>
                <a:spcPct val="0"/>
              </a:spcBef>
              <a:spcAft>
                <a:spcPct val="0"/>
              </a:spcAft>
              <a:buBlip>
                <a:blip r:embed="rId4"/>
              </a:buBlip>
              <a:defRPr kumimoji="1" sz="2000">
                <a:solidFill>
                  <a:srgbClr val="000000"/>
                </a:solidFill>
                <a:latin typeface="+mn-lt"/>
                <a:ea typeface="+mn-ea"/>
                <a:cs typeface="ＭＳ Ｐゴシック" pitchFamily="50" charset="-128"/>
              </a:defRPr>
            </a:lvl5pPr>
            <a:lvl6pPr marL="2762250" indent="365125" algn="l" defTabSz="457200" rtl="0" fontAlgn="base">
              <a:spcBef>
                <a:spcPct val="0"/>
              </a:spcBef>
              <a:spcAft>
                <a:spcPct val="0"/>
              </a:spcAft>
              <a:buBlip>
                <a:blip r:embed="rId4"/>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4"/>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4"/>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4"/>
              </a:buBlip>
              <a:defRPr kumimoji="1" sz="2000">
                <a:solidFill>
                  <a:srgbClr val="000000"/>
                </a:solidFill>
                <a:latin typeface="+mn-lt"/>
                <a:ea typeface="+mn-ea"/>
                <a:cs typeface="+mn-cs"/>
              </a:defRPr>
            </a:lvl9pPr>
          </a:lstStyle>
          <a:p>
            <a:pPr marL="0" indent="0">
              <a:buFont typeface="Wingdings" pitchFamily="2" charset="2"/>
              <a:buNone/>
            </a:pPr>
            <a:r>
              <a:rPr lang="zh-CN" altLang="en-US" sz="20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要求：</a:t>
            </a:r>
            <a:r>
              <a:rPr lang="en-US" altLang="zh-CN" sz="20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3.2</a:t>
            </a:r>
            <a:r>
              <a:rPr lang="zh-CN" altLang="en-US" sz="20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亿次</a:t>
            </a:r>
            <a:endParaRPr lang="en-US" altLang="ja-JP" sz="2000" b="1" kern="0" dirty="0" smtClean="0">
              <a:solidFill>
                <a:srgbClr val="FF0000"/>
              </a:solidFill>
              <a:latin typeface="微软雅黑" panose="020B0503020204020204" pitchFamily="34" charset="-122"/>
              <a:ea typeface="微软雅黑" panose="020B0503020204020204" pitchFamily="34" charset="-122"/>
              <a:cs typeface="Meiryo UI" pitchFamily="50" charset="-128"/>
            </a:endParaRPr>
          </a:p>
        </p:txBody>
      </p:sp>
      <p:sp>
        <p:nvSpPr>
          <p:cNvPr id="39" name="コンテンツ プレースホルダー 2"/>
          <p:cNvSpPr txBox="1">
            <a:spLocks/>
          </p:cNvSpPr>
          <p:nvPr/>
        </p:nvSpPr>
        <p:spPr bwMode="gray">
          <a:xfrm>
            <a:off x="4283968" y="1682361"/>
            <a:ext cx="2513070" cy="41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ＭＳ Ｐゴシック" pitchFamily="50" charset="-128"/>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ＭＳ Ｐゴシック" pitchFamily="50" charset="-128"/>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ＭＳ Ｐゴシック" pitchFamily="50" charset="-128"/>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ＭＳ Ｐゴシック" pitchFamily="50" charset="-128"/>
              </a:defRPr>
            </a:lvl4pPr>
            <a:lvl5pPr marL="2305050" indent="365125" algn="l" defTabSz="457200" rtl="0" eaLnBrk="0" fontAlgn="base" hangingPunct="0">
              <a:spcBef>
                <a:spcPct val="0"/>
              </a:spcBef>
              <a:spcAft>
                <a:spcPct val="0"/>
              </a:spcAft>
              <a:buBlip>
                <a:blip r:embed="rId4"/>
              </a:buBlip>
              <a:defRPr kumimoji="1" sz="2000">
                <a:solidFill>
                  <a:srgbClr val="000000"/>
                </a:solidFill>
                <a:latin typeface="+mn-lt"/>
                <a:ea typeface="+mn-ea"/>
                <a:cs typeface="ＭＳ Ｐゴシック" pitchFamily="50" charset="-128"/>
              </a:defRPr>
            </a:lvl5pPr>
            <a:lvl6pPr marL="2762250" indent="365125" algn="l" defTabSz="457200" rtl="0" fontAlgn="base">
              <a:spcBef>
                <a:spcPct val="0"/>
              </a:spcBef>
              <a:spcAft>
                <a:spcPct val="0"/>
              </a:spcAft>
              <a:buBlip>
                <a:blip r:embed="rId4"/>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4"/>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4"/>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4"/>
              </a:buBlip>
              <a:defRPr kumimoji="1" sz="2000">
                <a:solidFill>
                  <a:srgbClr val="000000"/>
                </a:solidFill>
                <a:latin typeface="+mn-lt"/>
                <a:ea typeface="+mn-ea"/>
                <a:cs typeface="+mn-cs"/>
              </a:defRPr>
            </a:lvl9pPr>
          </a:lstStyle>
          <a:p>
            <a:pPr marL="0" indent="0" algn="ctr">
              <a:buFont typeface="Wingdings" pitchFamily="2" charset="2"/>
              <a:buNone/>
            </a:pPr>
            <a:r>
              <a:rPr lang="zh-CN" altLang="en-US" sz="2800" b="1" kern="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itchFamily="50" charset="-128"/>
              </a:rPr>
              <a:t>高于要求</a:t>
            </a:r>
            <a:endParaRPr lang="en-US" altLang="ja-JP" sz="2800" b="1" kern="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itchFamily="50" charset="-128"/>
            </a:endParaRPr>
          </a:p>
        </p:txBody>
      </p:sp>
      <p:sp>
        <p:nvSpPr>
          <p:cNvPr id="40" name="コンテンツ プレースホルダー 2"/>
          <p:cNvSpPr txBox="1">
            <a:spLocks/>
          </p:cNvSpPr>
          <p:nvPr/>
        </p:nvSpPr>
        <p:spPr bwMode="gray">
          <a:xfrm>
            <a:off x="4023805" y="2584935"/>
            <a:ext cx="3060176" cy="41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ＭＳ Ｐゴシック" pitchFamily="50" charset="-128"/>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ＭＳ Ｐゴシック" pitchFamily="50" charset="-128"/>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ＭＳ Ｐゴシック" pitchFamily="50" charset="-128"/>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ＭＳ Ｐゴシック" pitchFamily="50" charset="-128"/>
              </a:defRPr>
            </a:lvl4pPr>
            <a:lvl5pPr marL="2305050" indent="365125" algn="l" defTabSz="457200" rtl="0" eaLnBrk="0" fontAlgn="base" hangingPunct="0">
              <a:spcBef>
                <a:spcPct val="0"/>
              </a:spcBef>
              <a:spcAft>
                <a:spcPct val="0"/>
              </a:spcAft>
              <a:buBlip>
                <a:blip r:embed="rId4"/>
              </a:buBlip>
              <a:defRPr kumimoji="1" sz="2000">
                <a:solidFill>
                  <a:srgbClr val="000000"/>
                </a:solidFill>
                <a:latin typeface="+mn-lt"/>
                <a:ea typeface="+mn-ea"/>
                <a:cs typeface="ＭＳ Ｐゴシック" pitchFamily="50" charset="-128"/>
              </a:defRPr>
            </a:lvl5pPr>
            <a:lvl6pPr marL="2762250" indent="365125" algn="l" defTabSz="457200" rtl="0" fontAlgn="base">
              <a:spcBef>
                <a:spcPct val="0"/>
              </a:spcBef>
              <a:spcAft>
                <a:spcPct val="0"/>
              </a:spcAft>
              <a:buBlip>
                <a:blip r:embed="rId4"/>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4"/>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4"/>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4"/>
              </a:buBlip>
              <a:defRPr kumimoji="1" sz="2000">
                <a:solidFill>
                  <a:srgbClr val="000000"/>
                </a:solidFill>
                <a:latin typeface="+mn-lt"/>
                <a:ea typeface="+mn-ea"/>
                <a:cs typeface="+mn-cs"/>
              </a:defRPr>
            </a:lvl9pPr>
          </a:lstStyle>
          <a:p>
            <a:pPr marL="0" indent="0" algn="ctr">
              <a:buFont typeface="Wingdings" pitchFamily="2" charset="2"/>
              <a:buNone/>
            </a:pPr>
            <a:r>
              <a:rPr lang="zh-CN" altLang="en-US" sz="2800" b="1" kern="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itchFamily="50" charset="-128"/>
              </a:rPr>
              <a:t>低于要求</a:t>
            </a:r>
            <a:endParaRPr lang="en-US" altLang="ja-JP" sz="2800" b="1" kern="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itchFamily="50" charset="-128"/>
            </a:endParaRPr>
          </a:p>
        </p:txBody>
      </p:sp>
      <p:sp>
        <p:nvSpPr>
          <p:cNvPr id="41" name="正方形/長方形 40"/>
          <p:cNvSpPr/>
          <p:nvPr/>
        </p:nvSpPr>
        <p:spPr>
          <a:xfrm>
            <a:off x="1032800" y="2753194"/>
            <a:ext cx="774571" cy="523220"/>
          </a:xfrm>
          <a:prstGeom prst="rect">
            <a:avLst/>
          </a:prstGeom>
        </p:spPr>
        <p:txBody>
          <a:bodyPr wrap="none">
            <a:spAutoFit/>
          </a:bodyPr>
          <a:lstStyle/>
          <a:p>
            <a:r>
              <a:rPr lang="en-US" altLang="ja-JP" sz="2800" b="1" dirty="0" smtClean="0">
                <a:solidFill>
                  <a:schemeClr val="tx1"/>
                </a:solidFill>
                <a:latin typeface="微软雅黑" panose="020B0503020204020204" pitchFamily="34" charset="-122"/>
                <a:ea typeface="微软雅黑" panose="020B0503020204020204" pitchFamily="34" charset="-122"/>
                <a:cs typeface="Meiryo UI" pitchFamily="50" charset="-128"/>
              </a:rPr>
              <a:t>10</a:t>
            </a:r>
            <a:r>
              <a:rPr lang="en-US" altLang="ja-JP" sz="2800" b="1" baseline="30000" dirty="0" smtClean="0">
                <a:solidFill>
                  <a:schemeClr val="tx1"/>
                </a:solidFill>
                <a:latin typeface="微软雅黑" panose="020B0503020204020204" pitchFamily="34" charset="-122"/>
                <a:ea typeface="微软雅黑" panose="020B0503020204020204" pitchFamily="34" charset="-122"/>
                <a:cs typeface="Meiryo UI" pitchFamily="50" charset="-128"/>
              </a:rPr>
              <a:t>7</a:t>
            </a:r>
            <a:endParaRPr lang="ja-JP" altLang="en-US" sz="2800" b="1" baseline="30000" dirty="0">
              <a:latin typeface="微软雅黑" panose="020B0503020204020204" pitchFamily="34" charset="-122"/>
              <a:ea typeface="微软雅黑" panose="020B0503020204020204" pitchFamily="34" charset="-122"/>
            </a:endParaRPr>
          </a:p>
        </p:txBody>
      </p:sp>
      <p:sp>
        <p:nvSpPr>
          <p:cNvPr id="42" name="正方形/長方形 41"/>
          <p:cNvSpPr/>
          <p:nvPr/>
        </p:nvSpPr>
        <p:spPr>
          <a:xfrm>
            <a:off x="1003144" y="3201710"/>
            <a:ext cx="833883" cy="523220"/>
          </a:xfrm>
          <a:prstGeom prst="rect">
            <a:avLst/>
          </a:prstGeom>
        </p:spPr>
        <p:txBody>
          <a:bodyPr wrap="none">
            <a:spAutoFit/>
          </a:bodyPr>
          <a:lstStyle/>
          <a:p>
            <a:r>
              <a:rPr lang="en-US" altLang="ja-JP" sz="2800" b="1" dirty="0" smtClean="0">
                <a:solidFill>
                  <a:schemeClr val="tx1"/>
                </a:solidFill>
                <a:latin typeface="Meiryo UI" pitchFamily="50" charset="-128"/>
                <a:ea typeface="Meiryo UI" pitchFamily="50" charset="-128"/>
                <a:cs typeface="Meiryo UI" pitchFamily="50" charset="-128"/>
              </a:rPr>
              <a:t>10</a:t>
            </a:r>
            <a:r>
              <a:rPr lang="en-US" altLang="ja-JP" sz="2800" b="1" baseline="30000" dirty="0" smtClean="0">
                <a:solidFill>
                  <a:schemeClr val="tx1"/>
                </a:solidFill>
                <a:latin typeface="Meiryo UI" pitchFamily="50" charset="-128"/>
                <a:ea typeface="Meiryo UI" pitchFamily="50" charset="-128"/>
                <a:cs typeface="Meiryo UI" pitchFamily="50" charset="-128"/>
              </a:rPr>
              <a:t>6</a:t>
            </a:r>
            <a:endParaRPr lang="ja-JP" altLang="en-US" sz="2800" b="1" baseline="30000" dirty="0"/>
          </a:p>
        </p:txBody>
      </p:sp>
      <p:sp>
        <p:nvSpPr>
          <p:cNvPr id="43" name="正方形/長方形 42"/>
          <p:cNvSpPr/>
          <p:nvPr/>
        </p:nvSpPr>
        <p:spPr>
          <a:xfrm>
            <a:off x="1003144" y="3650226"/>
            <a:ext cx="833883" cy="523220"/>
          </a:xfrm>
          <a:prstGeom prst="rect">
            <a:avLst/>
          </a:prstGeom>
        </p:spPr>
        <p:txBody>
          <a:bodyPr wrap="none">
            <a:spAutoFit/>
          </a:bodyPr>
          <a:lstStyle/>
          <a:p>
            <a:r>
              <a:rPr lang="en-US" altLang="ja-JP" sz="2800" b="1" dirty="0" smtClean="0">
                <a:solidFill>
                  <a:schemeClr val="tx1"/>
                </a:solidFill>
                <a:latin typeface="Meiryo UI" pitchFamily="50" charset="-128"/>
                <a:ea typeface="Meiryo UI" pitchFamily="50" charset="-128"/>
                <a:cs typeface="Meiryo UI" pitchFamily="50" charset="-128"/>
              </a:rPr>
              <a:t>10</a:t>
            </a:r>
            <a:r>
              <a:rPr lang="en-US" altLang="ja-JP" sz="2800" b="1" baseline="30000" dirty="0" smtClean="0">
                <a:solidFill>
                  <a:schemeClr val="tx1"/>
                </a:solidFill>
                <a:latin typeface="Meiryo UI" pitchFamily="50" charset="-128"/>
                <a:ea typeface="Meiryo UI" pitchFamily="50" charset="-128"/>
                <a:cs typeface="Meiryo UI" pitchFamily="50" charset="-128"/>
              </a:rPr>
              <a:t>5</a:t>
            </a:r>
            <a:endParaRPr lang="ja-JP" altLang="en-US" sz="2800" b="1" baseline="30000" dirty="0"/>
          </a:p>
        </p:txBody>
      </p:sp>
      <p:cxnSp>
        <p:nvCxnSpPr>
          <p:cNvPr id="44" name="直線矢印コネクタ 43"/>
          <p:cNvCxnSpPr/>
          <p:nvPr/>
        </p:nvCxnSpPr>
        <p:spPr bwMode="auto">
          <a:xfrm flipH="1">
            <a:off x="7046403" y="2272958"/>
            <a:ext cx="951978" cy="0"/>
          </a:xfrm>
          <a:prstGeom prst="straightConnector1">
            <a:avLst/>
          </a:prstGeom>
          <a:gradFill rotWithShape="0">
            <a:gsLst>
              <a:gs pos="0">
                <a:srgbClr val="FFFFFF"/>
              </a:gs>
              <a:gs pos="100000">
                <a:srgbClr val="C8C8C8"/>
              </a:gs>
            </a:gsLst>
            <a:lin ang="5400000" scaled="1"/>
          </a:gradFill>
          <a:ln w="38100" cap="flat" cmpd="sng" algn="ctr">
            <a:solidFill>
              <a:srgbClr val="FF0000"/>
            </a:solidFill>
            <a:prstDash val="solid"/>
            <a:round/>
            <a:headEnd type="none" w="med" len="med"/>
            <a:tailEnd type="arrow"/>
          </a:ln>
          <a:effectLst/>
        </p:spPr>
      </p:cxnSp>
      <p:sp>
        <p:nvSpPr>
          <p:cNvPr id="2" name="Footer Placeholder 1"/>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22" name="タイトル 1"/>
          <p:cNvSpPr txBox="1">
            <a:spLocks/>
          </p:cNvSpPr>
          <p:nvPr/>
        </p:nvSpPr>
        <p:spPr bwMode="gray">
          <a:xfrm>
            <a:off x="179512" y="-20537"/>
            <a:ext cx="8532812" cy="52030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fontAlgn="base">
              <a:spcBef>
                <a:spcPct val="0"/>
              </a:spcBef>
              <a:spcAft>
                <a:spcPct val="0"/>
              </a:spcAft>
              <a:tabLst>
                <a:tab pos="3676650" algn="l"/>
              </a:tabLst>
              <a:defRPr kumimoji="1" sz="3200">
                <a:solidFill>
                  <a:schemeClr val="tx2"/>
                </a:solidFill>
                <a:latin typeface="+mj-lt"/>
                <a:ea typeface="+mj-ea"/>
                <a:cs typeface="+mj-cs"/>
              </a:defRPr>
            </a:lvl1pPr>
            <a:lvl2pPr algn="l" rtl="0" fontAlgn="base">
              <a:spcBef>
                <a:spcPct val="0"/>
              </a:spcBef>
              <a:spcAft>
                <a:spcPct val="0"/>
              </a:spcAft>
              <a:tabLst>
                <a:tab pos="3676650" algn="l"/>
              </a:tabLst>
              <a:defRPr kumimoji="1" sz="3200">
                <a:solidFill>
                  <a:schemeClr val="tx2"/>
                </a:solidFill>
                <a:latin typeface="Arial" charset="0"/>
                <a:ea typeface="ＭＳ Ｐゴシック" charset="-128"/>
              </a:defRPr>
            </a:lvl2pPr>
            <a:lvl3pPr algn="l" rtl="0" fontAlgn="base">
              <a:spcBef>
                <a:spcPct val="0"/>
              </a:spcBef>
              <a:spcAft>
                <a:spcPct val="0"/>
              </a:spcAft>
              <a:tabLst>
                <a:tab pos="3676650" algn="l"/>
              </a:tabLst>
              <a:defRPr kumimoji="1" sz="3200">
                <a:solidFill>
                  <a:schemeClr val="tx2"/>
                </a:solidFill>
                <a:latin typeface="Arial" charset="0"/>
                <a:ea typeface="ＭＳ Ｐゴシック" charset="-128"/>
              </a:defRPr>
            </a:lvl3pPr>
            <a:lvl4pPr algn="l" rtl="0" fontAlgn="base">
              <a:spcBef>
                <a:spcPct val="0"/>
              </a:spcBef>
              <a:spcAft>
                <a:spcPct val="0"/>
              </a:spcAft>
              <a:tabLst>
                <a:tab pos="3676650" algn="l"/>
              </a:tabLst>
              <a:defRPr kumimoji="1" sz="3200">
                <a:solidFill>
                  <a:schemeClr val="tx2"/>
                </a:solidFill>
                <a:latin typeface="Arial" charset="0"/>
                <a:ea typeface="ＭＳ Ｐゴシック" charset="-128"/>
              </a:defRPr>
            </a:lvl4pPr>
            <a:lvl5pPr algn="l" rtl="0" fontAlgn="base">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fontAlgn="base">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fontAlgn="base">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fontAlgn="base">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fontAlgn="base">
              <a:spcBef>
                <a:spcPct val="0"/>
              </a:spcBef>
              <a:spcAft>
                <a:spcPct val="0"/>
              </a:spcAft>
              <a:tabLst>
                <a:tab pos="3676650" algn="l"/>
              </a:tabLst>
              <a:defRPr kumimoji="1" sz="3200">
                <a:solidFill>
                  <a:schemeClr val="tx2"/>
                </a:solidFill>
                <a:latin typeface="Arial" charset="0"/>
                <a:ea typeface="ＭＳ Ｐゴシック" charset="-128"/>
              </a:defRPr>
            </a:lvl9pPr>
          </a:lstStyle>
          <a:p>
            <a:r>
              <a:rPr lang="en-US" altLang="ja-JP" b="1" dirty="0" smtClean="0">
                <a:latin typeface="Meiryo UI" pitchFamily="50" charset="-128"/>
                <a:ea typeface="Meiryo UI" pitchFamily="50" charset="-128"/>
                <a:cs typeface="Meiryo UI" pitchFamily="50" charset="-128"/>
              </a:rPr>
              <a:t>High Endurance</a:t>
            </a:r>
            <a:r>
              <a:rPr lang="en-US" altLang="zh-CN" b="1" dirty="0" smtClean="0">
                <a:latin typeface="Meiryo UI" pitchFamily="50" charset="-128"/>
                <a:ea typeface="Meiryo UI" pitchFamily="50" charset="-128"/>
                <a:cs typeface="Meiryo UI" pitchFamily="50" charset="-128"/>
              </a:rPr>
              <a:t>/</a:t>
            </a:r>
            <a:r>
              <a:rPr lang="zh-CN" altLang="en-US" b="1" dirty="0" smtClean="0">
                <a:latin typeface="宋体" pitchFamily="2" charset="-122"/>
                <a:ea typeface="宋体" pitchFamily="2" charset="-122"/>
                <a:cs typeface="Meiryo UI" pitchFamily="50" charset="-128"/>
              </a:rPr>
              <a:t>读写耐久性</a:t>
            </a:r>
            <a:r>
              <a:rPr lang="en-US" altLang="zh-CN" b="1" dirty="0" smtClean="0">
                <a:latin typeface="宋体" pitchFamily="2" charset="-122"/>
                <a:ea typeface="宋体" pitchFamily="2" charset="-122"/>
                <a:cs typeface="Meiryo UI" pitchFamily="50" charset="-128"/>
              </a:rPr>
              <a:t>-2-</a:t>
            </a:r>
            <a:endParaRPr lang="ja-JP" altLang="en-US" b="1" dirty="0" smtClean="0">
              <a:latin typeface="宋体" pitchFamily="2" charset="-122"/>
              <a:ea typeface="宋体" pitchFamily="2" charset="-122"/>
              <a:cs typeface="Meiryo UI" pitchFamily="50" charset="-128"/>
            </a:endParaRPr>
          </a:p>
        </p:txBody>
      </p:sp>
      <p:sp>
        <p:nvSpPr>
          <p:cNvPr id="3" name="Slide Number Placeholder 2"/>
          <p:cNvSpPr>
            <a:spLocks noGrp="1"/>
          </p:cNvSpPr>
          <p:nvPr>
            <p:ph type="sldNum" sz="quarter" idx="11"/>
          </p:nvPr>
        </p:nvSpPr>
        <p:spPr/>
        <p:txBody>
          <a:bodyPr/>
          <a:lstStyle/>
          <a:p>
            <a:fld id="{C164E814-9446-4CE1-8CA1-AF38C8D6ED9E}" type="slidenum">
              <a:rPr lang="ja-JP" altLang="de-DE" smtClean="0">
                <a:solidFill>
                  <a:srgbClr val="000000"/>
                </a:solidFill>
              </a:rPr>
              <a:pPr/>
              <a:t>37</a:t>
            </a:fld>
            <a:endParaRPr lang="de-DE" altLang="ja-JP">
              <a:solidFill>
                <a:srgbClr val="000000"/>
              </a:solidFill>
            </a:endParaRPr>
          </a:p>
        </p:txBody>
      </p:sp>
    </p:spTree>
    <p:extLst>
      <p:ext uri="{BB962C8B-B14F-4D97-AF65-F5344CB8AC3E}">
        <p14:creationId xmlns:p14="http://schemas.microsoft.com/office/powerpoint/2010/main" val="14845820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タイトル 1"/>
          <p:cNvSpPr>
            <a:spLocks noGrp="1"/>
          </p:cNvSpPr>
          <p:nvPr>
            <p:ph type="title"/>
          </p:nvPr>
        </p:nvSpPr>
        <p:spPr>
          <a:xfrm>
            <a:off x="-372" y="-20537"/>
            <a:ext cx="8532812" cy="520304"/>
          </a:xfrm>
        </p:spPr>
        <p:txBody>
          <a:bodyPr/>
          <a:lstStyle/>
          <a:p>
            <a:r>
              <a:rPr lang="zh-CN" altLang="en-US" sz="2800" b="1" dirty="0" smtClean="0">
                <a:latin typeface="宋体" pitchFamily="2" charset="-122"/>
                <a:ea typeface="宋体" pitchFamily="2" charset="-122"/>
                <a:cs typeface="Meiryo UI" pitchFamily="50" charset="-128"/>
              </a:rPr>
              <a:t>读写耐久性</a:t>
            </a:r>
            <a:r>
              <a:rPr lang="en-US" altLang="zh-CN" sz="2800" b="1" dirty="0" smtClean="0">
                <a:latin typeface="宋体" pitchFamily="2" charset="-122"/>
                <a:ea typeface="宋体" pitchFamily="2" charset="-122"/>
                <a:cs typeface="Meiryo UI" pitchFamily="50" charset="-128"/>
              </a:rPr>
              <a:t>-</a:t>
            </a:r>
            <a:r>
              <a:rPr lang="zh-CN" altLang="en-US" sz="2800" b="1" dirty="0" smtClean="0">
                <a:solidFill>
                  <a:srgbClr val="FF0000"/>
                </a:solidFill>
                <a:latin typeface="宋体" pitchFamily="2" charset="-122"/>
                <a:ea typeface="宋体" pitchFamily="2" charset="-122"/>
                <a:cs typeface="Meiryo UI" pitchFamily="50" charset="-128"/>
              </a:rPr>
              <a:t>无需</a:t>
            </a:r>
            <a:r>
              <a:rPr lang="en-US" altLang="ja-JP" sz="2800" b="1" dirty="0" smtClean="0">
                <a:solidFill>
                  <a:srgbClr val="FF0000"/>
                </a:solidFill>
                <a:latin typeface="宋体" pitchFamily="2" charset="-122"/>
                <a:ea typeface="宋体" pitchFamily="2" charset="-122"/>
                <a:cs typeface="Meiryo UI" pitchFamily="50" charset="-128"/>
              </a:rPr>
              <a:t>W</a:t>
            </a:r>
            <a:r>
              <a:rPr lang="en-US" altLang="zh-CN" sz="2800" b="1" dirty="0" smtClean="0">
                <a:solidFill>
                  <a:srgbClr val="FF0000"/>
                </a:solidFill>
                <a:latin typeface="宋体" pitchFamily="2" charset="-122"/>
                <a:ea typeface="宋体" pitchFamily="2" charset="-122"/>
                <a:cs typeface="Meiryo UI" pitchFamily="50" charset="-128"/>
              </a:rPr>
              <a:t>ear</a:t>
            </a:r>
            <a:r>
              <a:rPr lang="en-US" altLang="ja-JP" sz="2800" b="1" dirty="0" smtClean="0">
                <a:solidFill>
                  <a:srgbClr val="FF0000"/>
                </a:solidFill>
                <a:latin typeface="宋体" pitchFamily="2" charset="-122"/>
                <a:ea typeface="宋体" pitchFamily="2" charset="-122"/>
                <a:cs typeface="Meiryo UI" pitchFamily="50" charset="-128"/>
              </a:rPr>
              <a:t> Leveling</a:t>
            </a:r>
            <a:r>
              <a:rPr lang="en-US" altLang="ja-JP" sz="2800" b="1" dirty="0" smtClean="0">
                <a:latin typeface="宋体" pitchFamily="2" charset="-122"/>
                <a:ea typeface="宋体" pitchFamily="2" charset="-122"/>
                <a:cs typeface="Meiryo UI" pitchFamily="50" charset="-128"/>
              </a:rPr>
              <a:t>(</a:t>
            </a:r>
            <a:r>
              <a:rPr lang="zh-CN" altLang="en-US" sz="2800" b="1" dirty="0" smtClean="0">
                <a:latin typeface="宋体" pitchFamily="2" charset="-122"/>
                <a:ea typeface="宋体" pitchFamily="2" charset="-122"/>
                <a:cs typeface="Meiryo UI" pitchFamily="50" charset="-128"/>
              </a:rPr>
              <a:t>耗损均衡软件</a:t>
            </a:r>
            <a:r>
              <a:rPr lang="en-US" altLang="zh-CN" sz="2800" b="1" dirty="0" smtClean="0">
                <a:latin typeface="宋体" pitchFamily="2" charset="-122"/>
                <a:ea typeface="宋体" pitchFamily="2" charset="-122"/>
                <a:cs typeface="Meiryo UI" pitchFamily="50" charset="-128"/>
              </a:rPr>
              <a:t>)-3-</a:t>
            </a:r>
            <a:endParaRPr lang="ja-JP" altLang="en-US" sz="2800" b="1" dirty="0" smtClean="0">
              <a:latin typeface="宋体" pitchFamily="2" charset="-122"/>
              <a:ea typeface="宋体" pitchFamily="2" charset="-122"/>
              <a:cs typeface="Meiryo UI" pitchFamily="50" charset="-128"/>
            </a:endParaRPr>
          </a:p>
        </p:txBody>
      </p:sp>
      <p:grpSp>
        <p:nvGrpSpPr>
          <p:cNvPr id="89" name="グループ化 5"/>
          <p:cNvGrpSpPr>
            <a:grpSpLocks/>
          </p:cNvGrpSpPr>
          <p:nvPr/>
        </p:nvGrpSpPr>
        <p:grpSpPr bwMode="auto">
          <a:xfrm>
            <a:off x="2831111" y="1839523"/>
            <a:ext cx="500457" cy="399097"/>
            <a:chOff x="699553" y="2902226"/>
            <a:chExt cx="499268" cy="531638"/>
          </a:xfrm>
        </p:grpSpPr>
        <p:sp>
          <p:nvSpPr>
            <p:cNvPr id="90" name="正方形/長方形 2"/>
            <p:cNvSpPr>
              <a:spLocks noChangeArrowheads="1"/>
            </p:cNvSpPr>
            <p:nvPr/>
          </p:nvSpPr>
          <p:spPr bwMode="auto">
            <a:xfrm>
              <a:off x="735496" y="2902226"/>
              <a:ext cx="427382" cy="447261"/>
            </a:xfrm>
            <a:prstGeom prst="rect">
              <a:avLst/>
            </a:prstGeom>
            <a:noFill/>
            <a:ln w="9525" algn="ctr">
              <a:solidFill>
                <a:srgbClr val="50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微软雅黑" panose="020B0503020204020204" pitchFamily="34" charset="-122"/>
                <a:ea typeface="微软雅黑" panose="020B0503020204020204" pitchFamily="34" charset="-122"/>
              </a:endParaRPr>
            </a:p>
          </p:txBody>
        </p:sp>
        <p:sp>
          <p:nvSpPr>
            <p:cNvPr id="91" name="正方形/長方形 90"/>
            <p:cNvSpPr/>
            <p:nvPr/>
          </p:nvSpPr>
          <p:spPr>
            <a:xfrm>
              <a:off x="699553" y="2941876"/>
              <a:ext cx="499268" cy="491988"/>
            </a:xfrm>
            <a:prstGeom prst="rect">
              <a:avLst/>
            </a:prstGeom>
          </p:spPr>
          <p:txBody>
            <a:bodyPr wrap="none">
              <a:spAutoFit/>
            </a:bodyPr>
            <a:lstStyle/>
            <a:p>
              <a:pPr>
                <a:defRPr/>
              </a:pPr>
              <a:r>
                <a:rPr lang="en-US" altLang="ja-JP" kern="0" dirty="0">
                  <a:latin typeface="微软雅黑" panose="020B0503020204020204" pitchFamily="34" charset="-122"/>
                  <a:ea typeface="微软雅黑" panose="020B0503020204020204" pitchFamily="34" charset="-122"/>
                  <a:cs typeface="Meiryo UI" panose="020B0604030504040204" pitchFamily="50" charset="-128"/>
                </a:rPr>
                <a:t>D1</a:t>
              </a:r>
              <a:endParaRPr lang="ja-JP" altLang="en-US" dirty="0">
                <a:latin typeface="微软雅黑" panose="020B0503020204020204" pitchFamily="34" charset="-122"/>
                <a:ea typeface="微软雅黑" panose="020B0503020204020204" pitchFamily="34" charset="-122"/>
              </a:endParaRPr>
            </a:p>
          </p:txBody>
        </p:sp>
      </p:grpSp>
      <p:grpSp>
        <p:nvGrpSpPr>
          <p:cNvPr id="92" name="グループ化 53"/>
          <p:cNvGrpSpPr>
            <a:grpSpLocks/>
          </p:cNvGrpSpPr>
          <p:nvPr/>
        </p:nvGrpSpPr>
        <p:grpSpPr bwMode="auto">
          <a:xfrm>
            <a:off x="2406457" y="1838336"/>
            <a:ext cx="500457" cy="399098"/>
            <a:chOff x="698761" y="2902226"/>
            <a:chExt cx="500852" cy="531639"/>
          </a:xfrm>
        </p:grpSpPr>
        <p:sp>
          <p:nvSpPr>
            <p:cNvPr id="93" name="正方形/長方形 54"/>
            <p:cNvSpPr>
              <a:spLocks noChangeArrowheads="1"/>
            </p:cNvSpPr>
            <p:nvPr/>
          </p:nvSpPr>
          <p:spPr bwMode="auto">
            <a:xfrm>
              <a:off x="735496" y="2902226"/>
              <a:ext cx="427382" cy="447261"/>
            </a:xfrm>
            <a:prstGeom prst="rect">
              <a:avLst/>
            </a:prstGeom>
            <a:noFill/>
            <a:ln w="9525" algn="ctr">
              <a:solidFill>
                <a:srgbClr val="50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微软雅黑" panose="020B0503020204020204" pitchFamily="34" charset="-122"/>
                <a:ea typeface="微软雅黑" panose="020B0503020204020204" pitchFamily="34" charset="-122"/>
              </a:endParaRPr>
            </a:p>
          </p:txBody>
        </p:sp>
        <p:sp>
          <p:nvSpPr>
            <p:cNvPr id="94" name="正方形/長方形 93"/>
            <p:cNvSpPr/>
            <p:nvPr/>
          </p:nvSpPr>
          <p:spPr>
            <a:xfrm>
              <a:off x="698761" y="2941877"/>
              <a:ext cx="500852" cy="491988"/>
            </a:xfrm>
            <a:prstGeom prst="rect">
              <a:avLst/>
            </a:prstGeom>
          </p:spPr>
          <p:txBody>
            <a:bodyPr wrap="none">
              <a:spAutoFit/>
            </a:bodyPr>
            <a:lstStyle/>
            <a:p>
              <a:pPr>
                <a:defRPr/>
              </a:pPr>
              <a:r>
                <a:rPr lang="en-US" altLang="ja-JP" kern="0" dirty="0">
                  <a:latin typeface="微软雅黑" panose="020B0503020204020204" pitchFamily="34" charset="-122"/>
                  <a:ea typeface="微软雅黑" panose="020B0503020204020204" pitchFamily="34" charset="-122"/>
                  <a:cs typeface="Meiryo UI" panose="020B0604030504040204" pitchFamily="50" charset="-128"/>
                </a:rPr>
                <a:t>D2</a:t>
              </a:r>
              <a:endParaRPr lang="ja-JP" altLang="en-US" dirty="0">
                <a:latin typeface="微软雅黑" panose="020B0503020204020204" pitchFamily="34" charset="-122"/>
                <a:ea typeface="微软雅黑" panose="020B0503020204020204" pitchFamily="34" charset="-122"/>
              </a:endParaRPr>
            </a:p>
          </p:txBody>
        </p:sp>
      </p:grpSp>
      <p:grpSp>
        <p:nvGrpSpPr>
          <p:cNvPr id="95" name="グループ化 56"/>
          <p:cNvGrpSpPr>
            <a:grpSpLocks/>
          </p:cNvGrpSpPr>
          <p:nvPr/>
        </p:nvGrpSpPr>
        <p:grpSpPr bwMode="auto">
          <a:xfrm>
            <a:off x="1979419" y="1840717"/>
            <a:ext cx="500457" cy="399098"/>
            <a:chOff x="698761" y="2902226"/>
            <a:chExt cx="500853" cy="531639"/>
          </a:xfrm>
        </p:grpSpPr>
        <p:sp>
          <p:nvSpPr>
            <p:cNvPr id="96" name="正方形/長方形 57"/>
            <p:cNvSpPr>
              <a:spLocks noChangeArrowheads="1"/>
            </p:cNvSpPr>
            <p:nvPr/>
          </p:nvSpPr>
          <p:spPr bwMode="auto">
            <a:xfrm>
              <a:off x="735496" y="2902226"/>
              <a:ext cx="427382" cy="447261"/>
            </a:xfrm>
            <a:prstGeom prst="rect">
              <a:avLst/>
            </a:prstGeom>
            <a:noFill/>
            <a:ln w="9525" algn="ctr">
              <a:solidFill>
                <a:srgbClr val="50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微软雅黑" panose="020B0503020204020204" pitchFamily="34" charset="-122"/>
                <a:ea typeface="微软雅黑" panose="020B0503020204020204" pitchFamily="34" charset="-122"/>
              </a:endParaRPr>
            </a:p>
          </p:txBody>
        </p:sp>
        <p:sp>
          <p:nvSpPr>
            <p:cNvPr id="97" name="正方形/長方形 96"/>
            <p:cNvSpPr/>
            <p:nvPr/>
          </p:nvSpPr>
          <p:spPr>
            <a:xfrm>
              <a:off x="698761" y="2941877"/>
              <a:ext cx="500853" cy="491988"/>
            </a:xfrm>
            <a:prstGeom prst="rect">
              <a:avLst/>
            </a:prstGeom>
          </p:spPr>
          <p:txBody>
            <a:bodyPr wrap="none">
              <a:spAutoFit/>
            </a:bodyPr>
            <a:lstStyle/>
            <a:p>
              <a:pPr>
                <a:defRPr/>
              </a:pPr>
              <a:r>
                <a:rPr lang="en-US" altLang="ja-JP" kern="0" dirty="0">
                  <a:latin typeface="微软雅黑" panose="020B0503020204020204" pitchFamily="34" charset="-122"/>
                  <a:ea typeface="微软雅黑" panose="020B0503020204020204" pitchFamily="34" charset="-122"/>
                  <a:cs typeface="Meiryo UI" panose="020B0604030504040204" pitchFamily="50" charset="-128"/>
                </a:rPr>
                <a:t>D3</a:t>
              </a:r>
              <a:endParaRPr lang="ja-JP" altLang="en-US" dirty="0">
                <a:latin typeface="微软雅黑" panose="020B0503020204020204" pitchFamily="34" charset="-122"/>
                <a:ea typeface="微软雅黑" panose="020B0503020204020204" pitchFamily="34" charset="-122"/>
              </a:endParaRPr>
            </a:p>
          </p:txBody>
        </p:sp>
      </p:grpSp>
      <p:grpSp>
        <p:nvGrpSpPr>
          <p:cNvPr id="98" name="グループ化 6"/>
          <p:cNvGrpSpPr>
            <a:grpSpLocks/>
          </p:cNvGrpSpPr>
          <p:nvPr/>
        </p:nvGrpSpPr>
        <p:grpSpPr bwMode="auto">
          <a:xfrm>
            <a:off x="434781" y="1840717"/>
            <a:ext cx="500457" cy="399098"/>
            <a:chOff x="1956061" y="3249152"/>
            <a:chExt cx="500852" cy="531639"/>
          </a:xfrm>
        </p:grpSpPr>
        <p:sp>
          <p:nvSpPr>
            <p:cNvPr id="99" name="正方形/長方形 60"/>
            <p:cNvSpPr>
              <a:spLocks noChangeArrowheads="1"/>
            </p:cNvSpPr>
            <p:nvPr/>
          </p:nvSpPr>
          <p:spPr bwMode="auto">
            <a:xfrm>
              <a:off x="1992796" y="3249152"/>
              <a:ext cx="427382" cy="447261"/>
            </a:xfrm>
            <a:prstGeom prst="rect">
              <a:avLst/>
            </a:prstGeom>
            <a:noFill/>
            <a:ln w="9525" algn="ctr">
              <a:solidFill>
                <a:srgbClr val="50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微软雅黑" panose="020B0503020204020204" pitchFamily="34" charset="-122"/>
                <a:ea typeface="微软雅黑" panose="020B0503020204020204" pitchFamily="34" charset="-122"/>
              </a:endParaRPr>
            </a:p>
          </p:txBody>
        </p:sp>
        <p:sp>
          <p:nvSpPr>
            <p:cNvPr id="100" name="正方形/長方形 99"/>
            <p:cNvSpPr/>
            <p:nvPr/>
          </p:nvSpPr>
          <p:spPr>
            <a:xfrm>
              <a:off x="1956061" y="3288803"/>
              <a:ext cx="500852" cy="491988"/>
            </a:xfrm>
            <a:prstGeom prst="rect">
              <a:avLst/>
            </a:prstGeom>
          </p:spPr>
          <p:txBody>
            <a:bodyPr wrap="none">
              <a:spAutoFit/>
            </a:bodyPr>
            <a:lstStyle/>
            <a:p>
              <a:pPr>
                <a:defRPr/>
              </a:pPr>
              <a:r>
                <a:rPr lang="en-US" altLang="ja-JP" kern="0" dirty="0" err="1">
                  <a:latin typeface="微软雅黑" panose="020B0503020204020204" pitchFamily="34" charset="-122"/>
                  <a:ea typeface="微软雅黑" panose="020B0503020204020204" pitchFamily="34" charset="-122"/>
                  <a:cs typeface="Meiryo UI" panose="020B0604030504040204" pitchFamily="50" charset="-128"/>
                </a:rPr>
                <a:t>Dn</a:t>
              </a:r>
              <a:endParaRPr lang="ja-JP" altLang="en-US" dirty="0">
                <a:latin typeface="微软雅黑" panose="020B0503020204020204" pitchFamily="34" charset="-122"/>
                <a:ea typeface="微软雅黑" panose="020B0503020204020204" pitchFamily="34" charset="-122"/>
              </a:endParaRPr>
            </a:p>
          </p:txBody>
        </p:sp>
      </p:grpSp>
      <p:sp>
        <p:nvSpPr>
          <p:cNvPr id="101" name="正方形/長方形 63"/>
          <p:cNvSpPr>
            <a:spLocks noChangeArrowheads="1"/>
          </p:cNvSpPr>
          <p:nvPr/>
        </p:nvSpPr>
        <p:spPr bwMode="auto">
          <a:xfrm>
            <a:off x="893763" y="1840717"/>
            <a:ext cx="1122362" cy="335756"/>
          </a:xfrm>
          <a:prstGeom prst="rect">
            <a:avLst/>
          </a:prstGeom>
          <a:noFill/>
          <a:ln w="9525" algn="ctr">
            <a:solidFill>
              <a:srgbClr val="50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微软雅黑" panose="020B0503020204020204" pitchFamily="34" charset="-122"/>
              <a:ea typeface="微软雅黑" panose="020B0503020204020204" pitchFamily="34" charset="-122"/>
            </a:endParaRPr>
          </a:p>
        </p:txBody>
      </p:sp>
      <p:sp>
        <p:nvSpPr>
          <p:cNvPr id="102" name="正方形/長方形 101"/>
          <p:cNvSpPr/>
          <p:nvPr/>
        </p:nvSpPr>
        <p:spPr>
          <a:xfrm>
            <a:off x="455950" y="1877626"/>
            <a:ext cx="2031326" cy="369332"/>
          </a:xfrm>
          <a:prstGeom prst="rect">
            <a:avLst/>
          </a:prstGeom>
        </p:spPr>
        <p:txBody>
          <a:bodyPr wrap="none">
            <a:spAutoFit/>
          </a:bodyPr>
          <a:lstStyle/>
          <a:p>
            <a:pPr>
              <a:defRPr/>
            </a:pPr>
            <a:r>
              <a:rPr lang="ja-JP" altLang="en-US" kern="0" dirty="0">
                <a:latin typeface="微软雅黑" panose="020B0503020204020204" pitchFamily="34" charset="-122"/>
                <a:ea typeface="微软雅黑" panose="020B0503020204020204" pitchFamily="34" charset="-122"/>
                <a:cs typeface="Meiryo UI" panose="020B0604030504040204" pitchFamily="50" charset="-128"/>
              </a:rPr>
              <a:t>・・・・・・・・</a:t>
            </a:r>
            <a:endParaRPr lang="ja-JP" altLang="en-US" dirty="0">
              <a:latin typeface="微软雅黑" panose="020B0503020204020204" pitchFamily="34" charset="-122"/>
              <a:ea typeface="微软雅黑" panose="020B0503020204020204" pitchFamily="34" charset="-122"/>
            </a:endParaRPr>
          </a:p>
        </p:txBody>
      </p:sp>
      <p:sp>
        <p:nvSpPr>
          <p:cNvPr id="103" name="正方形/長方形 67"/>
          <p:cNvSpPr>
            <a:spLocks noChangeArrowheads="1"/>
          </p:cNvSpPr>
          <p:nvPr/>
        </p:nvSpPr>
        <p:spPr bwMode="auto">
          <a:xfrm>
            <a:off x="423785" y="2189570"/>
            <a:ext cx="1993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a:latin typeface="微软雅黑" panose="020B0503020204020204" pitchFamily="34" charset="-122"/>
                <a:ea typeface="微软雅黑" panose="020B0503020204020204" pitchFamily="34" charset="-122"/>
                <a:cs typeface="Meiryo UI" pitchFamily="50" charset="-128"/>
              </a:rPr>
              <a:t>Data Stream</a:t>
            </a:r>
            <a:endParaRPr lang="ja-JP" altLang="en-US" dirty="0">
              <a:latin typeface="微软雅黑" panose="020B0503020204020204" pitchFamily="34" charset="-122"/>
              <a:ea typeface="微软雅黑" panose="020B0503020204020204" pitchFamily="34" charset="-122"/>
              <a:cs typeface="Meiryo UI" pitchFamily="50" charset="-128"/>
            </a:endParaRPr>
          </a:p>
        </p:txBody>
      </p:sp>
      <p:sp>
        <p:nvSpPr>
          <p:cNvPr id="104" name="正方形/長方形 7"/>
          <p:cNvSpPr>
            <a:spLocks noChangeArrowheads="1"/>
          </p:cNvSpPr>
          <p:nvPr/>
        </p:nvSpPr>
        <p:spPr bwMode="auto">
          <a:xfrm>
            <a:off x="7154863" y="2252673"/>
            <a:ext cx="1547812" cy="121444"/>
          </a:xfrm>
          <a:prstGeom prst="rect">
            <a:avLst/>
          </a:prstGeom>
          <a:noFill/>
          <a:ln w="9525" algn="ctr">
            <a:solidFill>
              <a:srgbClr val="50505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微软雅黑" panose="020B0503020204020204" pitchFamily="34" charset="-122"/>
              <a:ea typeface="微软雅黑" panose="020B0503020204020204" pitchFamily="34" charset="-122"/>
            </a:endParaRPr>
          </a:p>
        </p:txBody>
      </p:sp>
      <p:sp>
        <p:nvSpPr>
          <p:cNvPr id="105" name="正方形/長方形 70"/>
          <p:cNvSpPr>
            <a:spLocks noChangeArrowheads="1"/>
          </p:cNvSpPr>
          <p:nvPr/>
        </p:nvSpPr>
        <p:spPr bwMode="auto">
          <a:xfrm>
            <a:off x="7473990" y="2333635"/>
            <a:ext cx="9444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1200">
                <a:latin typeface="微软雅黑" panose="020B0503020204020204" pitchFamily="34" charset="-122"/>
                <a:ea typeface="微软雅黑" panose="020B0503020204020204" pitchFamily="34" charset="-122"/>
                <a:cs typeface="Meiryo UI" pitchFamily="50" charset="-128"/>
              </a:rPr>
              <a:t>Address-1</a:t>
            </a:r>
            <a:endParaRPr lang="ja-JP" altLang="en-US" sz="1200">
              <a:latin typeface="微软雅黑" panose="020B0503020204020204" pitchFamily="34" charset="-122"/>
              <a:ea typeface="微软雅黑" panose="020B0503020204020204" pitchFamily="34" charset="-122"/>
              <a:cs typeface="Meiryo UI" pitchFamily="50" charset="-128"/>
            </a:endParaRPr>
          </a:p>
        </p:txBody>
      </p:sp>
      <p:sp>
        <p:nvSpPr>
          <p:cNvPr id="106" name="正方形/長方形 71"/>
          <p:cNvSpPr>
            <a:spLocks noChangeArrowheads="1"/>
          </p:cNvSpPr>
          <p:nvPr/>
        </p:nvSpPr>
        <p:spPr bwMode="auto">
          <a:xfrm>
            <a:off x="7496215" y="2195523"/>
            <a:ext cx="9444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1200">
                <a:latin typeface="微软雅黑" panose="020B0503020204020204" pitchFamily="34" charset="-122"/>
                <a:ea typeface="微软雅黑" panose="020B0503020204020204" pitchFamily="34" charset="-122"/>
                <a:cs typeface="Meiryo UI" pitchFamily="50" charset="-128"/>
              </a:rPr>
              <a:t>Address-2</a:t>
            </a:r>
            <a:endParaRPr lang="ja-JP" altLang="en-US" sz="1200">
              <a:latin typeface="微软雅黑" panose="020B0503020204020204" pitchFamily="34" charset="-122"/>
              <a:ea typeface="微软雅黑" panose="020B0503020204020204" pitchFamily="34" charset="-122"/>
              <a:cs typeface="Meiryo UI" pitchFamily="50" charset="-128"/>
            </a:endParaRPr>
          </a:p>
        </p:txBody>
      </p:sp>
      <p:sp>
        <p:nvSpPr>
          <p:cNvPr id="107" name="正方形/長方形 106"/>
          <p:cNvSpPr/>
          <p:nvPr/>
        </p:nvSpPr>
        <p:spPr>
          <a:xfrm>
            <a:off x="7367588" y="1293029"/>
            <a:ext cx="1111202" cy="461665"/>
          </a:xfrm>
          <a:prstGeom prst="rect">
            <a:avLst/>
          </a:prstGeom>
        </p:spPr>
        <p:txBody>
          <a:bodyPr wrap="none">
            <a:spAutoFit/>
          </a:bodyPr>
          <a:lstStyle/>
          <a:p>
            <a:pPr>
              <a:defRPr/>
            </a:pPr>
            <a:r>
              <a:rPr lang="en-US" altLang="ja-JP"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anose="020B0604030504040204" pitchFamily="50" charset="-128"/>
              </a:rPr>
              <a:t>FRAM</a:t>
            </a:r>
            <a:endParaRPr lang="ja-JP"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anose="020B0604030504040204" pitchFamily="50" charset="-128"/>
            </a:endParaRPr>
          </a:p>
        </p:txBody>
      </p:sp>
      <p:sp>
        <p:nvSpPr>
          <p:cNvPr id="108" name="正方形/長方形 107"/>
          <p:cNvSpPr/>
          <p:nvPr/>
        </p:nvSpPr>
        <p:spPr>
          <a:xfrm>
            <a:off x="441325" y="1314460"/>
            <a:ext cx="2945037" cy="461665"/>
          </a:xfrm>
          <a:prstGeom prst="rect">
            <a:avLst/>
          </a:prstGeom>
        </p:spPr>
        <p:txBody>
          <a:bodyPr wrap="none">
            <a:spAutoFit/>
          </a:bodyPr>
          <a:lstStyle/>
          <a:p>
            <a:pPr>
              <a:defRPr/>
            </a:pPr>
            <a:r>
              <a:rPr lang="en-US" altLang="ja-JP"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anose="020B0604030504040204" pitchFamily="50" charset="-128"/>
              </a:rPr>
              <a:t>Controller (MCU)</a:t>
            </a:r>
            <a:endParaRPr lang="ja-JP"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anose="020B0604030504040204" pitchFamily="50" charset="-128"/>
            </a:endParaRPr>
          </a:p>
        </p:txBody>
      </p:sp>
      <p:cxnSp>
        <p:nvCxnSpPr>
          <p:cNvPr id="109" name="直線矢印コネクタ 108"/>
          <p:cNvCxnSpPr>
            <a:stCxn id="90" idx="3"/>
          </p:cNvCxnSpPr>
          <p:nvPr/>
        </p:nvCxnSpPr>
        <p:spPr bwMode="auto">
          <a:xfrm>
            <a:off x="3295541" y="2007404"/>
            <a:ext cx="3859325" cy="449460"/>
          </a:xfrm>
          <a:prstGeom prst="straightConnector1">
            <a:avLst/>
          </a:prstGeom>
          <a:gradFill rotWithShape="0">
            <a:gsLst>
              <a:gs pos="0">
                <a:srgbClr val="FFFFFF"/>
              </a:gs>
              <a:gs pos="100000">
                <a:srgbClr val="C8C8C8"/>
              </a:gs>
            </a:gsLst>
            <a:lin ang="5400000" scaled="1"/>
          </a:gradFill>
          <a:ln w="9525" cap="flat" cmpd="sng" algn="ctr">
            <a:solidFill>
              <a:schemeClr val="bg1">
                <a:lumMod val="50000"/>
              </a:schemeClr>
            </a:solidFill>
            <a:prstDash val="solid"/>
            <a:round/>
            <a:headEnd type="none" w="med" len="med"/>
            <a:tailEnd type="arrow"/>
          </a:ln>
          <a:effectLst/>
        </p:spPr>
      </p:cxnSp>
      <p:cxnSp>
        <p:nvCxnSpPr>
          <p:cNvPr id="110" name="直線矢印コネクタ 109"/>
          <p:cNvCxnSpPr>
            <a:stCxn id="90" idx="3"/>
            <a:endCxn id="104" idx="1"/>
          </p:cNvCxnSpPr>
          <p:nvPr/>
        </p:nvCxnSpPr>
        <p:spPr bwMode="auto">
          <a:xfrm>
            <a:off x="3295541" y="2007405"/>
            <a:ext cx="3859325" cy="305990"/>
          </a:xfrm>
          <a:prstGeom prst="straightConnector1">
            <a:avLst/>
          </a:prstGeom>
          <a:gradFill rotWithShape="0">
            <a:gsLst>
              <a:gs pos="0">
                <a:srgbClr val="FFFFFF"/>
              </a:gs>
              <a:gs pos="100000">
                <a:srgbClr val="C8C8C8"/>
              </a:gs>
            </a:gsLst>
            <a:lin ang="5400000" scaled="1"/>
          </a:gradFill>
          <a:ln w="9525" cap="flat" cmpd="sng" algn="ctr">
            <a:solidFill>
              <a:schemeClr val="bg1">
                <a:lumMod val="50000"/>
              </a:schemeClr>
            </a:solidFill>
            <a:prstDash val="sysDash"/>
            <a:round/>
            <a:headEnd type="none" w="med" len="med"/>
            <a:tailEnd type="arrow"/>
          </a:ln>
          <a:effectLst/>
        </p:spPr>
      </p:cxnSp>
      <p:sp>
        <p:nvSpPr>
          <p:cNvPr id="111" name="正方形/長方形 117"/>
          <p:cNvSpPr>
            <a:spLocks noChangeArrowheads="1"/>
          </p:cNvSpPr>
          <p:nvPr/>
        </p:nvSpPr>
        <p:spPr bwMode="auto">
          <a:xfrm>
            <a:off x="5473700" y="2146707"/>
            <a:ext cx="1358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1400" b="1" dirty="0">
                <a:solidFill>
                  <a:srgbClr val="FF0000"/>
                </a:solidFill>
                <a:latin typeface="微软雅黑" panose="020B0503020204020204" pitchFamily="34" charset="-122"/>
                <a:ea typeface="微软雅黑" panose="020B0503020204020204" pitchFamily="34" charset="-122"/>
                <a:cs typeface="Meiryo UI" pitchFamily="50" charset="-128"/>
              </a:rPr>
              <a:t>1</a:t>
            </a:r>
            <a:r>
              <a:rPr lang="en-US" altLang="ja-JP" sz="1400" b="1" baseline="30000" dirty="0">
                <a:solidFill>
                  <a:srgbClr val="FF0000"/>
                </a:solidFill>
                <a:latin typeface="微软雅黑" panose="020B0503020204020204" pitchFamily="34" charset="-122"/>
                <a:ea typeface="微软雅黑" panose="020B0503020204020204" pitchFamily="34" charset="-122"/>
                <a:cs typeface="Meiryo UI" pitchFamily="50" charset="-128"/>
              </a:rPr>
              <a:t>st</a:t>
            </a:r>
            <a:r>
              <a:rPr lang="en-US" altLang="ja-JP" sz="1400" b="1" dirty="0">
                <a:solidFill>
                  <a:srgbClr val="FF0000"/>
                </a:solidFill>
                <a:latin typeface="微软雅黑" panose="020B0503020204020204" pitchFamily="34" charset="-122"/>
                <a:ea typeface="微软雅黑" panose="020B0503020204020204" pitchFamily="34" charset="-122"/>
                <a:cs typeface="Meiryo UI" pitchFamily="50" charset="-128"/>
              </a:rPr>
              <a:t> - 4</a:t>
            </a:r>
            <a:r>
              <a:rPr lang="en-US" altLang="ja-JP" sz="1400" b="1" baseline="30000" dirty="0">
                <a:solidFill>
                  <a:srgbClr val="FF0000"/>
                </a:solidFill>
                <a:latin typeface="微软雅黑" panose="020B0503020204020204" pitchFamily="34" charset="-122"/>
                <a:ea typeface="微软雅黑" panose="020B0503020204020204" pitchFamily="34" charset="-122"/>
                <a:cs typeface="Meiryo UI" pitchFamily="50" charset="-128"/>
              </a:rPr>
              <a:t>th</a:t>
            </a:r>
            <a:r>
              <a:rPr lang="en-US" altLang="ja-JP" sz="1400" b="1" dirty="0">
                <a:solidFill>
                  <a:srgbClr val="FF0000"/>
                </a:solidFill>
                <a:latin typeface="微软雅黑" panose="020B0503020204020204" pitchFamily="34" charset="-122"/>
                <a:ea typeface="微软雅黑" panose="020B0503020204020204" pitchFamily="34" charset="-122"/>
                <a:cs typeface="Meiryo UI" pitchFamily="50" charset="-128"/>
              </a:rPr>
              <a:t> write D1,D2</a:t>
            </a:r>
            <a:endParaRPr lang="ja-JP" altLang="en-US" sz="1400" b="1" dirty="0">
              <a:solidFill>
                <a:srgbClr val="FF0000"/>
              </a:solidFill>
              <a:latin typeface="微软雅黑" panose="020B0503020204020204" pitchFamily="34" charset="-122"/>
              <a:ea typeface="微软雅黑" panose="020B0503020204020204" pitchFamily="34" charset="-122"/>
              <a:cs typeface="Meiryo UI" pitchFamily="50" charset="-128"/>
            </a:endParaRPr>
          </a:p>
        </p:txBody>
      </p:sp>
      <p:sp>
        <p:nvSpPr>
          <p:cNvPr id="114" name="正方形/長方形 68"/>
          <p:cNvSpPr>
            <a:spLocks noChangeArrowheads="1"/>
          </p:cNvSpPr>
          <p:nvPr/>
        </p:nvSpPr>
        <p:spPr bwMode="auto">
          <a:xfrm>
            <a:off x="7154863" y="1689508"/>
            <a:ext cx="1547812" cy="810815"/>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微软雅黑" panose="020B0503020204020204" pitchFamily="34" charset="-122"/>
              <a:ea typeface="微软雅黑" panose="020B0503020204020204" pitchFamily="34" charset="-122"/>
            </a:endParaRPr>
          </a:p>
        </p:txBody>
      </p:sp>
      <p:sp>
        <p:nvSpPr>
          <p:cNvPr id="115" name="正方形/長方形 2"/>
          <p:cNvSpPr>
            <a:spLocks noChangeArrowheads="1"/>
          </p:cNvSpPr>
          <p:nvPr/>
        </p:nvSpPr>
        <p:spPr bwMode="auto">
          <a:xfrm>
            <a:off x="379413" y="3003799"/>
            <a:ext cx="8440738" cy="1877437"/>
          </a:xfrm>
          <a:prstGeom prst="rect">
            <a:avLst/>
          </a:prstGeom>
          <a:solidFill>
            <a:srgbClr val="00B0F0"/>
          </a:solidFill>
          <a:ln w="9525">
            <a:noFill/>
            <a:miter lim="800000"/>
            <a:headEnd/>
            <a:tailEnd/>
          </a:ln>
          <a:extLst/>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l" eaLnBrk="1" hangingPunct="1">
              <a:lnSpc>
                <a:spcPct val="100000"/>
              </a:lnSpc>
              <a:spcBef>
                <a:spcPct val="0"/>
              </a:spcBef>
              <a:spcAft>
                <a:spcPct val="0"/>
              </a:spcAft>
              <a:buClrTx/>
              <a:buNone/>
            </a:pPr>
            <a:r>
              <a:rPr lang="en-US" altLang="ja-JP" sz="3200" b="1" u="sng"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itchFamily="50" charset="-128"/>
              </a:rPr>
              <a:t>Benefit for customers</a:t>
            </a:r>
          </a:p>
          <a:p>
            <a:pPr marL="457200" indent="-457200" algn="l" eaLnBrk="1" hangingPunct="1">
              <a:lnSpc>
                <a:spcPct val="100000"/>
              </a:lnSpc>
              <a:spcBef>
                <a:spcPct val="0"/>
              </a:spcBef>
              <a:spcAft>
                <a:spcPct val="0"/>
              </a:spcAft>
              <a:buClrTx/>
              <a:buFont typeface="+mj-lt"/>
              <a:buAutoNum type="arabicPeriod"/>
            </a:pP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itchFamily="50" charset="-128"/>
              </a:rPr>
              <a:t>使用较小容量</a:t>
            </a:r>
            <a:r>
              <a:rPr lang="en-US" altLang="ja-JP"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itchFamily="50" charset="-128"/>
              </a:rPr>
              <a:t>FRAM</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itchFamily="50" charset="-128"/>
              </a:rPr>
              <a:t>就可以实现客户的</a:t>
            </a:r>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itchFamily="50" charset="-128"/>
              </a:rPr>
              <a:t>data logging</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itchFamily="50" charset="-128"/>
              </a:rPr>
              <a:t>需求。</a:t>
            </a:r>
            <a:endParaRPr lang="en-US" altLang="ja-JP"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itchFamily="50" charset="-128"/>
            </a:endParaRPr>
          </a:p>
          <a:p>
            <a:pPr marL="457200" indent="-457200" algn="l" eaLnBrk="1" hangingPunct="1">
              <a:lnSpc>
                <a:spcPct val="100000"/>
              </a:lnSpc>
              <a:spcBef>
                <a:spcPct val="0"/>
              </a:spcBef>
              <a:spcAft>
                <a:spcPct val="0"/>
              </a:spcAft>
              <a:buClrTx/>
              <a:buFont typeface="+mj-lt"/>
              <a:buAutoNum type="arabicPeriod"/>
            </a:pP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itchFamily="50" charset="-128"/>
              </a:rPr>
              <a:t>使用</a:t>
            </a:r>
            <a:r>
              <a:rPr lang="en-US" altLang="ja-JP"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itchFamily="50" charset="-128"/>
              </a:rPr>
              <a:t>FRAM</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itchFamily="50" charset="-128"/>
              </a:rPr>
              <a:t>可以</a:t>
            </a:r>
            <a:r>
              <a:rPr lang="zh-CN" altLang="en-US" sz="28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itchFamily="50" charset="-128"/>
              </a:rPr>
              <a:t>简化</a:t>
            </a:r>
            <a:r>
              <a:rPr lang="en-US" altLang="zh-CN" sz="28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itchFamily="50" charset="-128"/>
              </a:rPr>
              <a:t>SW</a:t>
            </a:r>
            <a:r>
              <a:rPr lang="zh-CN" altLang="en-US" sz="28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itchFamily="50" charset="-128"/>
              </a:rPr>
              <a:t>设计</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itchFamily="50" charset="-128"/>
              </a:rPr>
              <a:t>。</a:t>
            </a:r>
            <a:endParaRPr lang="en-US" altLang="ja-JP"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itchFamily="50" charset="-128"/>
            </a:endParaRPr>
          </a:p>
        </p:txBody>
      </p:sp>
      <p:sp>
        <p:nvSpPr>
          <p:cNvPr id="2" name="Footer Placeholder 1"/>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3" name="Slide Number Placeholder 2"/>
          <p:cNvSpPr>
            <a:spLocks noGrp="1"/>
          </p:cNvSpPr>
          <p:nvPr>
            <p:ph type="sldNum" sz="quarter" idx="11"/>
          </p:nvPr>
        </p:nvSpPr>
        <p:spPr/>
        <p:txBody>
          <a:bodyPr/>
          <a:lstStyle/>
          <a:p>
            <a:fld id="{C164E814-9446-4CE1-8CA1-AF38C8D6ED9E}" type="slidenum">
              <a:rPr lang="ja-JP" altLang="de-DE" smtClean="0">
                <a:solidFill>
                  <a:srgbClr val="000000"/>
                </a:solidFill>
              </a:rPr>
              <a:pPr/>
              <a:t>38</a:t>
            </a:fld>
            <a:endParaRPr lang="de-DE" altLang="ja-JP">
              <a:solidFill>
                <a:srgbClr val="000000"/>
              </a:solidFill>
            </a:endParaRPr>
          </a:p>
        </p:txBody>
      </p:sp>
    </p:spTree>
    <p:extLst>
      <p:ext uri="{BB962C8B-B14F-4D97-AF65-F5344CB8AC3E}">
        <p14:creationId xmlns:p14="http://schemas.microsoft.com/office/powerpoint/2010/main" val="3553767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latin typeface="宋体" pitchFamily="2" charset="-122"/>
                <a:ea typeface="宋体" pitchFamily="2" charset="-122"/>
              </a:rPr>
              <a:t>未来汽车市场的主流：新能源汽车</a:t>
            </a:r>
            <a:endParaRPr lang="zh-CN" altLang="en-US" b="1" dirty="0">
              <a:latin typeface="宋体" pitchFamily="2" charset="-122"/>
              <a:ea typeface="宋体" pitchFamily="2" charset="-122"/>
            </a:endParaRPr>
          </a:p>
        </p:txBody>
      </p:sp>
      <p:sp>
        <p:nvSpPr>
          <p:cNvPr id="3" name="Content Placeholder 2"/>
          <p:cNvSpPr>
            <a:spLocks noGrp="1"/>
          </p:cNvSpPr>
          <p:nvPr>
            <p:ph idx="1"/>
          </p:nvPr>
        </p:nvSpPr>
        <p:spPr/>
        <p:txBody>
          <a:bodyPr/>
          <a:lstStyle/>
          <a:p>
            <a:r>
              <a:rPr lang="zh-CN" altLang="en-US" sz="2000" dirty="0" smtClean="0">
                <a:latin typeface="微软雅黑 Light" pitchFamily="34" charset="-122"/>
                <a:ea typeface="微软雅黑 Light" pitchFamily="34" charset="-122"/>
              </a:rPr>
              <a:t>主要国家的</a:t>
            </a:r>
            <a:r>
              <a:rPr lang="zh-CN" altLang="en-US" sz="2000" dirty="0">
                <a:latin typeface="微软雅黑 Light" pitchFamily="34" charset="-122"/>
                <a:ea typeface="微软雅黑 Light" pitchFamily="34" charset="-122"/>
              </a:rPr>
              <a:t>新能</a:t>
            </a:r>
            <a:r>
              <a:rPr lang="zh-CN" altLang="en-US" sz="2000" dirty="0" smtClean="0">
                <a:latin typeface="微软雅黑 Light" pitchFamily="34" charset="-122"/>
                <a:ea typeface="微软雅黑 Light" pitchFamily="34" charset="-122"/>
              </a:rPr>
              <a:t>源汽车政策</a:t>
            </a:r>
            <a:endParaRPr lang="en-US" altLang="ja-JP" sz="2000" dirty="0" smtClean="0">
              <a:latin typeface="微软雅黑 Light" pitchFamily="34" charset="-122"/>
              <a:ea typeface="微软雅黑 Light" pitchFamily="34" charset="-122"/>
            </a:endParaRPr>
          </a:p>
          <a:p>
            <a:pPr lvl="1"/>
            <a:r>
              <a:rPr lang="en-US" altLang="ja-JP" sz="1800" dirty="0" smtClean="0">
                <a:latin typeface="微软雅黑 Light" pitchFamily="34" charset="-122"/>
                <a:ea typeface="微软雅黑 Light" pitchFamily="34" charset="-122"/>
              </a:rPr>
              <a:t>2016</a:t>
            </a:r>
            <a:r>
              <a:rPr lang="zh-CN" altLang="en-US" sz="1800" dirty="0">
                <a:latin typeface="微软雅黑 Light" pitchFamily="34" charset="-122"/>
                <a:ea typeface="微软雅黑 Light" pitchFamily="34" charset="-122"/>
              </a:rPr>
              <a:t>年</a:t>
            </a:r>
            <a:r>
              <a:rPr lang="en-US" altLang="zh-CN" sz="1800" dirty="0">
                <a:latin typeface="微软雅黑 Light" pitchFamily="34" charset="-122"/>
                <a:ea typeface="微软雅黑 Light" pitchFamily="34" charset="-122"/>
              </a:rPr>
              <a:t>10</a:t>
            </a:r>
            <a:r>
              <a:rPr lang="zh-CN" altLang="en-US" sz="1800" dirty="0">
                <a:latin typeface="微软雅黑 Light" pitchFamily="34" charset="-122"/>
                <a:ea typeface="微软雅黑 Light" pitchFamily="34" charset="-122"/>
              </a:rPr>
              <a:t>月</a:t>
            </a:r>
            <a:r>
              <a:rPr lang="en-US" altLang="zh-CN" sz="1800" dirty="0">
                <a:latin typeface="微软雅黑 Light" pitchFamily="34" charset="-122"/>
                <a:ea typeface="微软雅黑 Light" pitchFamily="34" charset="-122"/>
              </a:rPr>
              <a:t>13</a:t>
            </a:r>
            <a:r>
              <a:rPr lang="zh-CN" altLang="en-US" sz="1800" dirty="0">
                <a:latin typeface="微软雅黑 Light" pitchFamily="34" charset="-122"/>
                <a:ea typeface="微软雅黑 Light" pitchFamily="34" charset="-122"/>
              </a:rPr>
              <a:t>日，德国联邦议会通过决议，</a:t>
            </a:r>
            <a:r>
              <a:rPr lang="en-US" altLang="zh-CN" sz="1800" dirty="0">
                <a:latin typeface="微软雅黑 Light" pitchFamily="34" charset="-122"/>
                <a:ea typeface="微软雅黑 Light" pitchFamily="34" charset="-122"/>
              </a:rPr>
              <a:t>2030</a:t>
            </a:r>
            <a:r>
              <a:rPr lang="zh-CN" altLang="en-US" sz="1800" dirty="0">
                <a:latin typeface="微软雅黑 Light" pitchFamily="34" charset="-122"/>
                <a:ea typeface="微软雅黑 Light" pitchFamily="34" charset="-122"/>
              </a:rPr>
              <a:t>年开始禁止</a:t>
            </a:r>
            <a:r>
              <a:rPr lang="zh-CN" altLang="en-US" sz="1800" dirty="0" smtClean="0">
                <a:latin typeface="微软雅黑 Light" pitchFamily="34" charset="-122"/>
                <a:ea typeface="微软雅黑 Light" pitchFamily="34" charset="-122"/>
              </a:rPr>
              <a:t>燃油汽</a:t>
            </a:r>
            <a:r>
              <a:rPr lang="zh-CN" altLang="en-US" sz="1800" dirty="0">
                <a:latin typeface="微软雅黑 Light" pitchFamily="34" charset="-122"/>
                <a:ea typeface="微软雅黑 Light" pitchFamily="34" charset="-122"/>
              </a:rPr>
              <a:t>车销售</a:t>
            </a:r>
            <a:r>
              <a:rPr lang="zh-CN" altLang="en-US" sz="1800" dirty="0" smtClean="0">
                <a:latin typeface="微软雅黑 Light" pitchFamily="34" charset="-122"/>
                <a:ea typeface="微软雅黑 Light" pitchFamily="34" charset="-122"/>
              </a:rPr>
              <a:t>。</a:t>
            </a:r>
            <a:endParaRPr lang="en-US" altLang="zh-CN" sz="1800" dirty="0" smtClean="0">
              <a:latin typeface="微软雅黑 Light" pitchFamily="34" charset="-122"/>
              <a:ea typeface="微软雅黑 Light" pitchFamily="34" charset="-122"/>
            </a:endParaRPr>
          </a:p>
          <a:p>
            <a:pPr lvl="1"/>
            <a:r>
              <a:rPr lang="en-US" altLang="zh-CN" sz="1800" dirty="0" smtClean="0">
                <a:latin typeface="微软雅黑 Light" pitchFamily="34" charset="-122"/>
                <a:ea typeface="微软雅黑 Light" pitchFamily="34" charset="-122"/>
              </a:rPr>
              <a:t>2016</a:t>
            </a:r>
            <a:r>
              <a:rPr lang="zh-CN" altLang="en-US" sz="1800" dirty="0" smtClean="0">
                <a:latin typeface="微软雅黑 Light" pitchFamily="34" charset="-122"/>
                <a:ea typeface="微软雅黑 Light" pitchFamily="34" charset="-122"/>
              </a:rPr>
              <a:t>年</a:t>
            </a:r>
            <a:r>
              <a:rPr lang="en-US" altLang="zh-CN" sz="1800" dirty="0" smtClean="0">
                <a:latin typeface="微软雅黑 Light" pitchFamily="34" charset="-122"/>
                <a:ea typeface="微软雅黑 Light" pitchFamily="34" charset="-122"/>
              </a:rPr>
              <a:t>12</a:t>
            </a:r>
            <a:r>
              <a:rPr lang="zh-CN" altLang="en-US" sz="1800" dirty="0" smtClean="0">
                <a:latin typeface="微软雅黑 Light" pitchFamily="34" charset="-122"/>
                <a:ea typeface="微软雅黑 Light" pitchFamily="34" charset="-122"/>
              </a:rPr>
              <a:t>月</a:t>
            </a:r>
            <a:r>
              <a:rPr lang="en-US" altLang="zh-CN" sz="1800" dirty="0" smtClean="0">
                <a:latin typeface="微软雅黑 Light" pitchFamily="34" charset="-122"/>
                <a:ea typeface="微软雅黑 Light" pitchFamily="34" charset="-122"/>
              </a:rPr>
              <a:t>1</a:t>
            </a:r>
            <a:r>
              <a:rPr lang="zh-CN" altLang="en-US" sz="1800" dirty="0" smtClean="0">
                <a:latin typeface="微软雅黑 Light" pitchFamily="34" charset="-122"/>
                <a:ea typeface="微软雅黑 Light" pitchFamily="34" charset="-122"/>
              </a:rPr>
              <a:t>日，美国政府发表了关于</a:t>
            </a:r>
            <a:r>
              <a:rPr lang="ja-JP" altLang="en-US" sz="1800" dirty="0" smtClean="0">
                <a:latin typeface="微软雅黑 Light" pitchFamily="34" charset="-122"/>
                <a:ea typeface="微软雅黑 Light" pitchFamily="34" charset="-122"/>
              </a:rPr>
              <a:t>‘’</a:t>
            </a:r>
            <a:r>
              <a:rPr lang="zh-CN" altLang="en-US" sz="1800" dirty="0" smtClean="0">
                <a:latin typeface="微软雅黑 Light" pitchFamily="34" charset="-122"/>
                <a:ea typeface="微软雅黑 Light" pitchFamily="34" charset="-122"/>
              </a:rPr>
              <a:t>加快普及电动汽车</a:t>
            </a:r>
            <a:r>
              <a:rPr lang="ja-JP" altLang="en-US" sz="1800" dirty="0" smtClean="0">
                <a:latin typeface="微软雅黑 Light" pitchFamily="34" charset="-122"/>
                <a:ea typeface="微软雅黑 Light" pitchFamily="34" charset="-122"/>
              </a:rPr>
              <a:t>‘’</a:t>
            </a:r>
            <a:r>
              <a:rPr lang="zh-CN" altLang="en-US" sz="1800" dirty="0" smtClean="0">
                <a:latin typeface="微软雅黑 Light" pitchFamily="34" charset="-122"/>
                <a:ea typeface="微软雅黑 Light" pitchFamily="34" charset="-122"/>
              </a:rPr>
              <a:t>计划的声明。</a:t>
            </a:r>
            <a:endParaRPr lang="en-US" altLang="zh-CN" sz="1800" dirty="0">
              <a:latin typeface="微软雅黑 Light" pitchFamily="34" charset="-122"/>
              <a:ea typeface="微软雅黑 Light" pitchFamily="34" charset="-122"/>
            </a:endParaRPr>
          </a:p>
          <a:p>
            <a:pPr lvl="1"/>
            <a:r>
              <a:rPr lang="en-US" altLang="ja-JP" sz="1800" dirty="0">
                <a:latin typeface="微软雅黑 Light" pitchFamily="34" charset="-122"/>
                <a:ea typeface="微软雅黑 Light" pitchFamily="34" charset="-122"/>
              </a:rPr>
              <a:t>2017</a:t>
            </a:r>
            <a:r>
              <a:rPr lang="ja-JP" altLang="en-US" sz="1800" dirty="0">
                <a:latin typeface="微软雅黑 Light" pitchFamily="34" charset="-122"/>
                <a:ea typeface="微软雅黑 Light" pitchFamily="34" charset="-122"/>
              </a:rPr>
              <a:t>年</a:t>
            </a:r>
            <a:r>
              <a:rPr lang="en-US" altLang="ja-JP" sz="1800" dirty="0">
                <a:latin typeface="微软雅黑 Light" pitchFamily="34" charset="-122"/>
                <a:ea typeface="微软雅黑 Light" pitchFamily="34" charset="-122"/>
              </a:rPr>
              <a:t>6</a:t>
            </a:r>
            <a:r>
              <a:rPr lang="zh-CN" altLang="en-US" sz="1800" dirty="0">
                <a:latin typeface="微软雅黑 Light" pitchFamily="34" charset="-122"/>
                <a:ea typeface="微软雅黑 Light" pitchFamily="34" charset="-122"/>
              </a:rPr>
              <a:t>月</a:t>
            </a:r>
            <a:r>
              <a:rPr lang="en-US" altLang="zh-CN" sz="1800" dirty="0">
                <a:latin typeface="微软雅黑 Light" pitchFamily="34" charset="-122"/>
                <a:ea typeface="微软雅黑 Light" pitchFamily="34" charset="-122"/>
              </a:rPr>
              <a:t>4</a:t>
            </a:r>
            <a:r>
              <a:rPr lang="zh-CN" altLang="en-US" sz="1800" dirty="0" smtClean="0">
                <a:latin typeface="微软雅黑 Light" pitchFamily="34" charset="-122"/>
                <a:ea typeface="微软雅黑 Light" pitchFamily="34" charset="-122"/>
              </a:rPr>
              <a:t>日，印</a:t>
            </a:r>
            <a:r>
              <a:rPr lang="zh-CN" altLang="en-US" sz="1800" dirty="0">
                <a:latin typeface="微软雅黑 Light" pitchFamily="34" charset="-122"/>
                <a:ea typeface="微软雅黑 Light" pitchFamily="34" charset="-122"/>
              </a:rPr>
              <a:t>度政府宣布</a:t>
            </a:r>
            <a:r>
              <a:rPr lang="en-US" altLang="zh-CN" sz="1800" dirty="0">
                <a:latin typeface="微软雅黑 Light" pitchFamily="34" charset="-122"/>
                <a:ea typeface="微软雅黑 Light" pitchFamily="34" charset="-122"/>
              </a:rPr>
              <a:t>2030</a:t>
            </a:r>
            <a:r>
              <a:rPr lang="zh-CN" altLang="en-US" sz="1800" dirty="0">
                <a:latin typeface="微软雅黑 Light" pitchFamily="34" charset="-122"/>
                <a:ea typeface="微软雅黑 Light" pitchFamily="34" charset="-122"/>
              </a:rPr>
              <a:t>年开始只销售新能源汽车。</a:t>
            </a:r>
            <a:endParaRPr lang="en-US" altLang="zh-CN" sz="1800" dirty="0">
              <a:latin typeface="微软雅黑 Light" pitchFamily="34" charset="-122"/>
              <a:ea typeface="微软雅黑 Light" pitchFamily="34" charset="-122"/>
            </a:endParaRPr>
          </a:p>
          <a:p>
            <a:pPr lvl="1"/>
            <a:r>
              <a:rPr lang="en-US" altLang="zh-CN" sz="1800" dirty="0" smtClean="0">
                <a:latin typeface="微软雅黑 Light" pitchFamily="34" charset="-122"/>
                <a:ea typeface="微软雅黑 Light" pitchFamily="34" charset="-122"/>
              </a:rPr>
              <a:t>2017</a:t>
            </a:r>
            <a:r>
              <a:rPr lang="ja-JP" altLang="en-US" sz="1800" dirty="0" smtClean="0">
                <a:latin typeface="微软雅黑 Light" pitchFamily="34" charset="-122"/>
                <a:ea typeface="微软雅黑 Light" pitchFamily="34" charset="-122"/>
              </a:rPr>
              <a:t>年</a:t>
            </a:r>
            <a:r>
              <a:rPr lang="en-US" altLang="ja-JP" sz="1800" dirty="0" smtClean="0">
                <a:latin typeface="微软雅黑 Light" pitchFamily="34" charset="-122"/>
                <a:ea typeface="微软雅黑 Light" pitchFamily="34" charset="-122"/>
              </a:rPr>
              <a:t>7</a:t>
            </a:r>
            <a:r>
              <a:rPr lang="ja-JP" altLang="en-US" sz="1800" dirty="0" smtClean="0">
                <a:latin typeface="微软雅黑 Light" pitchFamily="34" charset="-122"/>
                <a:ea typeface="微软雅黑 Light" pitchFamily="34" charset="-122"/>
              </a:rPr>
              <a:t>月</a:t>
            </a:r>
            <a:r>
              <a:rPr lang="en-US" altLang="ja-JP" sz="1800" dirty="0" smtClean="0">
                <a:latin typeface="微软雅黑 Light" pitchFamily="34" charset="-122"/>
                <a:ea typeface="微软雅黑 Light" pitchFamily="34" charset="-122"/>
              </a:rPr>
              <a:t>7</a:t>
            </a:r>
            <a:r>
              <a:rPr lang="ja-JP" altLang="en-US" sz="1800" dirty="0" smtClean="0">
                <a:latin typeface="微软雅黑 Light" pitchFamily="34" charset="-122"/>
                <a:ea typeface="微软雅黑 Light" pitchFamily="34" charset="-122"/>
              </a:rPr>
              <a:t>日</a:t>
            </a:r>
            <a:r>
              <a:rPr lang="zh-CN" altLang="en-US" sz="1800" dirty="0" smtClean="0">
                <a:latin typeface="微软雅黑 Light" pitchFamily="34" charset="-122"/>
                <a:ea typeface="微软雅黑 Light" pitchFamily="34" charset="-122"/>
              </a:rPr>
              <a:t>，法国政府宣布</a:t>
            </a:r>
            <a:r>
              <a:rPr lang="en-US" altLang="zh-CN" sz="1800" dirty="0" smtClean="0">
                <a:latin typeface="微软雅黑 Light" pitchFamily="34" charset="-122"/>
                <a:ea typeface="微软雅黑 Light" pitchFamily="34" charset="-122"/>
              </a:rPr>
              <a:t>2040</a:t>
            </a:r>
            <a:r>
              <a:rPr lang="zh-CN" altLang="en-US" sz="1800" dirty="0" smtClean="0">
                <a:latin typeface="微软雅黑 Light" pitchFamily="34" charset="-122"/>
                <a:ea typeface="微软雅黑 Light" pitchFamily="34" charset="-122"/>
              </a:rPr>
              <a:t>年开始禁止销售燃油汽车。</a:t>
            </a:r>
            <a:endParaRPr lang="en-US" altLang="zh-CN" sz="1800" dirty="0" smtClean="0">
              <a:latin typeface="微软雅黑 Light" pitchFamily="34" charset="-122"/>
              <a:ea typeface="微软雅黑 Light" pitchFamily="34" charset="-122"/>
            </a:endParaRPr>
          </a:p>
          <a:p>
            <a:pPr lvl="1"/>
            <a:r>
              <a:rPr lang="en-US" altLang="zh-CN" sz="1800" dirty="0" smtClean="0">
                <a:latin typeface="微软雅黑 Light" pitchFamily="34" charset="-122"/>
                <a:ea typeface="微软雅黑 Light" pitchFamily="34" charset="-122"/>
              </a:rPr>
              <a:t>2017</a:t>
            </a:r>
            <a:r>
              <a:rPr lang="zh-CN" altLang="en-US" sz="1800" dirty="0" smtClean="0">
                <a:latin typeface="微软雅黑 Light" pitchFamily="34" charset="-122"/>
                <a:ea typeface="微软雅黑 Light" pitchFamily="34" charset="-122"/>
              </a:rPr>
              <a:t>年</a:t>
            </a:r>
            <a:r>
              <a:rPr lang="en-US" altLang="zh-CN" sz="1800" dirty="0" smtClean="0">
                <a:latin typeface="微软雅黑 Light" pitchFamily="34" charset="-122"/>
                <a:ea typeface="微软雅黑 Light" pitchFamily="34" charset="-122"/>
              </a:rPr>
              <a:t>7</a:t>
            </a:r>
            <a:r>
              <a:rPr lang="zh-CN" altLang="en-US" sz="1800" dirty="0" smtClean="0">
                <a:latin typeface="微软雅黑 Light" pitchFamily="34" charset="-122"/>
                <a:ea typeface="微软雅黑 Light" pitchFamily="34" charset="-122"/>
              </a:rPr>
              <a:t>月</a:t>
            </a:r>
            <a:r>
              <a:rPr lang="en-US" altLang="zh-CN" sz="1800" dirty="0" smtClean="0">
                <a:latin typeface="微软雅黑 Light" pitchFamily="34" charset="-122"/>
                <a:ea typeface="微软雅黑 Light" pitchFamily="34" charset="-122"/>
              </a:rPr>
              <a:t>26</a:t>
            </a:r>
            <a:r>
              <a:rPr lang="zh-CN" altLang="en-US" sz="1800" dirty="0" smtClean="0">
                <a:latin typeface="微软雅黑 Light" pitchFamily="34" charset="-122"/>
                <a:ea typeface="微软雅黑 Light" pitchFamily="34" charset="-122"/>
              </a:rPr>
              <a:t>日，英国政府宣布</a:t>
            </a:r>
            <a:r>
              <a:rPr lang="en-US" altLang="zh-CN" sz="1800" dirty="0" smtClean="0">
                <a:latin typeface="微软雅黑 Light" pitchFamily="34" charset="-122"/>
                <a:ea typeface="微软雅黑 Light" pitchFamily="34" charset="-122"/>
              </a:rPr>
              <a:t>2040</a:t>
            </a:r>
            <a:r>
              <a:rPr lang="zh-CN" altLang="en-US" sz="1800" dirty="0">
                <a:latin typeface="微软雅黑 Light" pitchFamily="34" charset="-122"/>
                <a:ea typeface="微软雅黑 Light" pitchFamily="34" charset="-122"/>
              </a:rPr>
              <a:t>年开始禁止销</a:t>
            </a:r>
            <a:r>
              <a:rPr lang="zh-CN" altLang="en-US" sz="1800" dirty="0" smtClean="0">
                <a:latin typeface="微软雅黑 Light" pitchFamily="34" charset="-122"/>
                <a:ea typeface="微软雅黑 Light" pitchFamily="34" charset="-122"/>
              </a:rPr>
              <a:t>售燃油汽车。</a:t>
            </a:r>
            <a:endParaRPr lang="en-US" altLang="zh-CN" sz="1800" dirty="0" smtClean="0">
              <a:latin typeface="微软雅黑 Light" pitchFamily="34" charset="-122"/>
              <a:ea typeface="微软雅黑 Light" pitchFamily="34" charset="-122"/>
            </a:endParaRPr>
          </a:p>
          <a:p>
            <a:pPr lvl="1"/>
            <a:r>
              <a:rPr lang="en-US" altLang="zh-CN" sz="1800" dirty="0" smtClean="0">
                <a:latin typeface="微软雅黑 Light" pitchFamily="34" charset="-122"/>
                <a:ea typeface="微软雅黑 Light" pitchFamily="34" charset="-122"/>
              </a:rPr>
              <a:t>2018</a:t>
            </a:r>
            <a:r>
              <a:rPr lang="zh-CN" altLang="en-US" sz="1800" dirty="0" smtClean="0">
                <a:latin typeface="微软雅黑 Light" pitchFamily="34" charset="-122"/>
                <a:ea typeface="微软雅黑 Light" pitchFamily="34" charset="-122"/>
              </a:rPr>
              <a:t>年</a:t>
            </a:r>
            <a:r>
              <a:rPr lang="en-US" altLang="ja-JP" sz="1800" dirty="0" smtClean="0">
                <a:latin typeface="微软雅黑 Light" pitchFamily="34" charset="-122"/>
                <a:ea typeface="微软雅黑 Light" pitchFamily="34" charset="-122"/>
              </a:rPr>
              <a:t>7</a:t>
            </a:r>
            <a:r>
              <a:rPr lang="zh-CN" altLang="en-US" sz="1800" dirty="0" smtClean="0">
                <a:latin typeface="微软雅黑 Light" pitchFamily="34" charset="-122"/>
                <a:ea typeface="微软雅黑 Light" pitchFamily="34" charset="-122"/>
              </a:rPr>
              <a:t>月</a:t>
            </a:r>
            <a:r>
              <a:rPr lang="en-US" altLang="ja-JP" sz="1800" dirty="0" smtClean="0">
                <a:latin typeface="微软雅黑 Light" pitchFamily="34" charset="-122"/>
                <a:ea typeface="微软雅黑 Light" pitchFamily="34" charset="-122"/>
              </a:rPr>
              <a:t>24</a:t>
            </a:r>
            <a:r>
              <a:rPr lang="zh-CN" altLang="en-US" sz="1800" dirty="0" smtClean="0">
                <a:latin typeface="微软雅黑 Light" pitchFamily="34" charset="-122"/>
                <a:ea typeface="微软雅黑 Light" pitchFamily="34" charset="-122"/>
              </a:rPr>
              <a:t>日，日本政府宣布</a:t>
            </a:r>
            <a:r>
              <a:rPr lang="en-US" altLang="zh-CN" sz="1800" dirty="0" smtClean="0">
                <a:latin typeface="微软雅黑 Light" pitchFamily="34" charset="-122"/>
                <a:ea typeface="微软雅黑 Light" pitchFamily="34" charset="-122"/>
              </a:rPr>
              <a:t>2050</a:t>
            </a:r>
            <a:r>
              <a:rPr lang="zh-CN" altLang="en-US" sz="1800" dirty="0">
                <a:latin typeface="微软雅黑 Light" pitchFamily="34" charset="-122"/>
                <a:ea typeface="微软雅黑 Light" pitchFamily="34" charset="-122"/>
              </a:rPr>
              <a:t>年开始禁止销售燃油汽车。</a:t>
            </a:r>
            <a:endParaRPr lang="en-US" altLang="zh-CN" sz="1800" dirty="0" smtClean="0">
              <a:latin typeface="微软雅黑 Light" pitchFamily="34" charset="-122"/>
              <a:ea typeface="微软雅黑 Light" pitchFamily="34" charset="-122"/>
            </a:endParaRPr>
          </a:p>
          <a:p>
            <a:r>
              <a:rPr lang="zh-CN" altLang="en-US" sz="2000" dirty="0">
                <a:latin typeface="微软雅黑 Light" pitchFamily="34" charset="-122"/>
                <a:ea typeface="微软雅黑 Light" pitchFamily="34" charset="-122"/>
              </a:rPr>
              <a:t>主</a:t>
            </a:r>
            <a:r>
              <a:rPr lang="zh-CN" altLang="en-US" sz="2000" dirty="0" smtClean="0">
                <a:latin typeface="微软雅黑 Light" pitchFamily="34" charset="-122"/>
                <a:ea typeface="微软雅黑 Light" pitchFamily="34" charset="-122"/>
              </a:rPr>
              <a:t>要汽车制造商的新能源汽车计划</a:t>
            </a:r>
            <a:endParaRPr lang="en-US" altLang="zh-CN" sz="2000" dirty="0" smtClean="0">
              <a:latin typeface="微软雅黑 Light" pitchFamily="34" charset="-122"/>
              <a:ea typeface="微软雅黑 Light" pitchFamily="34" charset="-122"/>
            </a:endParaRPr>
          </a:p>
          <a:p>
            <a:pPr lvl="1"/>
            <a:r>
              <a:rPr lang="en-US" altLang="zh-CN" sz="1800" dirty="0" smtClean="0">
                <a:latin typeface="微软雅黑 Light" pitchFamily="34" charset="-122"/>
                <a:ea typeface="微软雅黑 Light" pitchFamily="34" charset="-122"/>
              </a:rPr>
              <a:t>2016</a:t>
            </a:r>
            <a:r>
              <a:rPr lang="zh-CN" altLang="en-US" sz="1800" dirty="0" smtClean="0">
                <a:latin typeface="微软雅黑 Light" pitchFamily="34" charset="-122"/>
                <a:ea typeface="微软雅黑 Light" pitchFamily="34" charset="-122"/>
              </a:rPr>
              <a:t>年</a:t>
            </a:r>
            <a:r>
              <a:rPr lang="en-US" altLang="zh-CN" sz="1800" dirty="0" smtClean="0">
                <a:latin typeface="微软雅黑 Light" pitchFamily="34" charset="-122"/>
                <a:ea typeface="微软雅黑 Light" pitchFamily="34" charset="-122"/>
              </a:rPr>
              <a:t>6</a:t>
            </a:r>
            <a:r>
              <a:rPr lang="zh-CN" altLang="en-US" sz="1800" dirty="0" smtClean="0">
                <a:latin typeface="微软雅黑 Light" pitchFamily="34" charset="-122"/>
                <a:ea typeface="微软雅黑 Light" pitchFamily="34" charset="-122"/>
              </a:rPr>
              <a:t>月</a:t>
            </a:r>
            <a:r>
              <a:rPr lang="en-US" altLang="zh-CN" sz="1800" dirty="0" smtClean="0">
                <a:latin typeface="微软雅黑 Light" pitchFamily="34" charset="-122"/>
                <a:ea typeface="微软雅黑 Light" pitchFamily="34" charset="-122"/>
              </a:rPr>
              <a:t>17</a:t>
            </a:r>
            <a:r>
              <a:rPr lang="zh-CN" altLang="en-US" sz="1800" dirty="0" smtClean="0">
                <a:latin typeface="微软雅黑 Light" pitchFamily="34" charset="-122"/>
                <a:ea typeface="微软雅黑 Light" pitchFamily="34" charset="-122"/>
              </a:rPr>
              <a:t>日，德国大众</a:t>
            </a:r>
            <a:r>
              <a:rPr lang="en-US" altLang="zh-CN" sz="1800" dirty="0" smtClean="0">
                <a:latin typeface="微软雅黑 Light" pitchFamily="34" charset="-122"/>
                <a:ea typeface="微软雅黑 Light" pitchFamily="34" charset="-122"/>
              </a:rPr>
              <a:t>Volkswagen</a:t>
            </a:r>
            <a:r>
              <a:rPr lang="zh-CN" altLang="en-US" sz="1800" dirty="0" smtClean="0">
                <a:latin typeface="微软雅黑 Light" pitchFamily="34" charset="-122"/>
                <a:ea typeface="微软雅黑 Light" pitchFamily="34" charset="-122"/>
              </a:rPr>
              <a:t>汽车表示，在未来</a:t>
            </a:r>
            <a:r>
              <a:rPr lang="en-US" altLang="zh-CN" sz="1800" dirty="0" smtClean="0">
                <a:latin typeface="微软雅黑 Light" pitchFamily="34" charset="-122"/>
                <a:ea typeface="微软雅黑 Light" pitchFamily="34" charset="-122"/>
              </a:rPr>
              <a:t>10</a:t>
            </a:r>
            <a:r>
              <a:rPr lang="zh-CN" altLang="en-US" sz="1800" dirty="0" smtClean="0">
                <a:latin typeface="微软雅黑 Light" pitchFamily="34" charset="-122"/>
                <a:ea typeface="微软雅黑 Light" pitchFamily="34" charset="-122"/>
              </a:rPr>
              <a:t>年推出</a:t>
            </a:r>
            <a:r>
              <a:rPr lang="en-US" altLang="zh-CN" sz="1800" dirty="0" smtClean="0">
                <a:latin typeface="微软雅黑 Light" pitchFamily="34" charset="-122"/>
                <a:ea typeface="微软雅黑 Light" pitchFamily="34" charset="-122"/>
              </a:rPr>
              <a:t>30</a:t>
            </a:r>
            <a:r>
              <a:rPr lang="zh-CN" altLang="en-US" sz="1800" dirty="0" smtClean="0">
                <a:latin typeface="微软雅黑 Light" pitchFamily="34" charset="-122"/>
                <a:ea typeface="微软雅黑 Light" pitchFamily="34" charset="-122"/>
              </a:rPr>
              <a:t>款以上纯电池驱动的电动汽车。</a:t>
            </a:r>
            <a:endParaRPr lang="en-US" altLang="zh-CN" sz="1800" dirty="0" smtClean="0">
              <a:latin typeface="微软雅黑 Light" pitchFamily="34" charset="-122"/>
              <a:ea typeface="微软雅黑 Light" pitchFamily="34" charset="-122"/>
            </a:endParaRPr>
          </a:p>
          <a:p>
            <a:pPr lvl="1"/>
            <a:r>
              <a:rPr lang="en-US" altLang="zh-CN" sz="1800" dirty="0" smtClean="0">
                <a:latin typeface="微软雅黑 Light" pitchFamily="34" charset="-122"/>
                <a:ea typeface="微软雅黑 Light" pitchFamily="34" charset="-122"/>
              </a:rPr>
              <a:t>2017</a:t>
            </a:r>
            <a:r>
              <a:rPr lang="zh-CN" altLang="en-US" sz="1800" dirty="0" smtClean="0">
                <a:latin typeface="微软雅黑 Light" pitchFamily="34" charset="-122"/>
                <a:ea typeface="微软雅黑 Light" pitchFamily="34" charset="-122"/>
              </a:rPr>
              <a:t>年</a:t>
            </a:r>
            <a:r>
              <a:rPr lang="en-US" altLang="zh-CN" sz="1800" dirty="0" smtClean="0">
                <a:latin typeface="微软雅黑 Light" pitchFamily="34" charset="-122"/>
                <a:ea typeface="微软雅黑 Light" pitchFamily="34" charset="-122"/>
              </a:rPr>
              <a:t>7</a:t>
            </a:r>
            <a:r>
              <a:rPr lang="zh-CN" altLang="en-US" sz="1800" dirty="0" smtClean="0">
                <a:latin typeface="微软雅黑 Light" pitchFamily="34" charset="-122"/>
                <a:ea typeface="微软雅黑 Light" pitchFamily="34" charset="-122"/>
              </a:rPr>
              <a:t>月</a:t>
            </a:r>
            <a:r>
              <a:rPr lang="en-US" altLang="zh-CN" sz="1800" dirty="0" smtClean="0">
                <a:latin typeface="微软雅黑 Light" pitchFamily="34" charset="-122"/>
                <a:ea typeface="微软雅黑 Light" pitchFamily="34" charset="-122"/>
              </a:rPr>
              <a:t>7</a:t>
            </a:r>
            <a:r>
              <a:rPr lang="zh-CN" altLang="en-US" sz="1800" dirty="0" smtClean="0">
                <a:latin typeface="微软雅黑 Light" pitchFamily="34" charset="-122"/>
                <a:ea typeface="微软雅黑 Light" pitchFamily="34" charset="-122"/>
              </a:rPr>
              <a:t>日，沃尔沃</a:t>
            </a:r>
            <a:r>
              <a:rPr lang="en-US" altLang="zh-CN" sz="1800" dirty="0" smtClean="0">
                <a:latin typeface="微软雅黑 Light" pitchFamily="34" charset="-122"/>
                <a:ea typeface="微软雅黑 Light" pitchFamily="34" charset="-122"/>
              </a:rPr>
              <a:t>Volvo</a:t>
            </a:r>
            <a:r>
              <a:rPr lang="zh-CN" altLang="en-US" sz="1800" dirty="0" smtClean="0">
                <a:latin typeface="微软雅黑 Light" pitchFamily="34" charset="-122"/>
                <a:ea typeface="微软雅黑 Light" pitchFamily="34" charset="-122"/>
              </a:rPr>
              <a:t>表示，</a:t>
            </a:r>
            <a:r>
              <a:rPr lang="en-US" altLang="zh-CN" sz="1800" dirty="0" smtClean="0">
                <a:latin typeface="微软雅黑 Light" pitchFamily="34" charset="-122"/>
                <a:ea typeface="微软雅黑 Light" pitchFamily="34" charset="-122"/>
              </a:rPr>
              <a:t>2019</a:t>
            </a:r>
            <a:r>
              <a:rPr lang="zh-CN" altLang="en-US" sz="1800" dirty="0" smtClean="0">
                <a:latin typeface="微软雅黑 Light" pitchFamily="34" charset="-122"/>
                <a:ea typeface="微软雅黑 Light" pitchFamily="34" charset="-122"/>
              </a:rPr>
              <a:t>年开始将只推出出电动或混合动力汽车。</a:t>
            </a:r>
            <a:endParaRPr lang="en-US" altLang="zh-CN" sz="1800" dirty="0" smtClean="0">
              <a:latin typeface="微软雅黑 Light" pitchFamily="34" charset="-122"/>
              <a:ea typeface="微软雅黑 Light" pitchFamily="34" charset="-122"/>
            </a:endParaRPr>
          </a:p>
          <a:p>
            <a:pPr lvl="1"/>
            <a:r>
              <a:rPr lang="en-US" altLang="zh-CN" sz="1800" dirty="0" smtClean="0">
                <a:latin typeface="微软雅黑 Light" pitchFamily="34" charset="-122"/>
                <a:ea typeface="微软雅黑 Light" pitchFamily="34" charset="-122"/>
              </a:rPr>
              <a:t>2017</a:t>
            </a:r>
            <a:r>
              <a:rPr lang="zh-CN" altLang="en-US" sz="1800" dirty="0" smtClean="0">
                <a:latin typeface="微软雅黑 Light" pitchFamily="34" charset="-122"/>
                <a:ea typeface="微软雅黑 Light" pitchFamily="34" charset="-122"/>
              </a:rPr>
              <a:t>年</a:t>
            </a:r>
            <a:r>
              <a:rPr lang="en-US" altLang="zh-CN" sz="1800" dirty="0" smtClean="0">
                <a:latin typeface="微软雅黑 Light" pitchFamily="34" charset="-122"/>
                <a:ea typeface="微软雅黑 Light" pitchFamily="34" charset="-122"/>
              </a:rPr>
              <a:t>8</a:t>
            </a:r>
            <a:r>
              <a:rPr lang="zh-CN" altLang="en-US" sz="1800" dirty="0" smtClean="0">
                <a:latin typeface="微软雅黑 Light" pitchFamily="34" charset="-122"/>
                <a:ea typeface="微软雅黑 Light" pitchFamily="34" charset="-122"/>
              </a:rPr>
              <a:t>月</a:t>
            </a:r>
            <a:r>
              <a:rPr lang="en-US" altLang="zh-CN" sz="1800" dirty="0" smtClean="0">
                <a:latin typeface="微软雅黑 Light" pitchFamily="34" charset="-122"/>
                <a:ea typeface="微软雅黑 Light" pitchFamily="34" charset="-122"/>
              </a:rPr>
              <a:t>4</a:t>
            </a:r>
            <a:r>
              <a:rPr lang="zh-CN" altLang="en-US" sz="1800" dirty="0" smtClean="0">
                <a:latin typeface="微软雅黑 Light" pitchFamily="34" charset="-122"/>
                <a:ea typeface="微软雅黑 Light" pitchFamily="34" charset="-122"/>
              </a:rPr>
              <a:t>日，丰田</a:t>
            </a:r>
            <a:r>
              <a:rPr lang="en-US" altLang="zh-CN" sz="1800" dirty="0" smtClean="0">
                <a:latin typeface="微软雅黑 Light" pitchFamily="34" charset="-122"/>
                <a:ea typeface="微软雅黑 Light" pitchFamily="34" charset="-122"/>
              </a:rPr>
              <a:t>Toyota</a:t>
            </a:r>
            <a:r>
              <a:rPr lang="zh-CN" altLang="en-US" sz="1800" dirty="0" smtClean="0">
                <a:latin typeface="微软雅黑 Light" pitchFamily="34" charset="-122"/>
                <a:ea typeface="微软雅黑 Light" pitchFamily="34" charset="-122"/>
              </a:rPr>
              <a:t>与马自达</a:t>
            </a:r>
            <a:r>
              <a:rPr lang="en-US" altLang="zh-CN" sz="1800" dirty="0" smtClean="0">
                <a:latin typeface="微软雅黑 Light" pitchFamily="34" charset="-122"/>
                <a:ea typeface="微软雅黑 Light" pitchFamily="34" charset="-122"/>
              </a:rPr>
              <a:t>Mazda</a:t>
            </a:r>
            <a:r>
              <a:rPr lang="zh-CN" altLang="en-US" sz="1800" dirty="0" smtClean="0">
                <a:latin typeface="微软雅黑 Light" pitchFamily="34" charset="-122"/>
                <a:ea typeface="微软雅黑 Light" pitchFamily="34" charset="-122"/>
              </a:rPr>
              <a:t>发表资本合作计划，共同开发电动汽车。</a:t>
            </a:r>
            <a:endParaRPr lang="en-US" altLang="zh-CN" sz="1800" dirty="0" smtClean="0">
              <a:latin typeface="微软雅黑 Light" pitchFamily="34" charset="-122"/>
              <a:ea typeface="微软雅黑 Light" pitchFamily="34" charset="-122"/>
            </a:endParaRPr>
          </a:p>
          <a:p>
            <a:endParaRPr lang="en-US" altLang="zh-CN" sz="2000" dirty="0"/>
          </a:p>
          <a:p>
            <a:pPr marL="0" indent="0">
              <a:buNone/>
            </a:pPr>
            <a:endParaRPr lang="zh-CN" altLang="en-US" sz="2000" dirty="0"/>
          </a:p>
        </p:txBody>
      </p:sp>
      <p:sp>
        <p:nvSpPr>
          <p:cNvPr id="5" name="Footer Placeholder 4"/>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4" name="Slide Number Placeholder 3"/>
          <p:cNvSpPr>
            <a:spLocks noGrp="1"/>
          </p:cNvSpPr>
          <p:nvPr>
            <p:ph type="sldNum" sz="quarter" idx="11"/>
          </p:nvPr>
        </p:nvSpPr>
        <p:spPr/>
        <p:txBody>
          <a:bodyPr/>
          <a:lstStyle/>
          <a:p>
            <a:fld id="{F2D920BD-DB3E-494D-830B-EFB4449FB4A4}" type="slidenum">
              <a:rPr lang="ja-JP" altLang="de-DE" smtClean="0">
                <a:solidFill>
                  <a:srgbClr val="000000"/>
                </a:solidFill>
              </a:rPr>
              <a:pPr/>
              <a:t>3</a:t>
            </a:fld>
            <a:endParaRPr lang="de-DE" altLang="ja-JP">
              <a:solidFill>
                <a:srgbClr val="000000"/>
              </a:solidFill>
            </a:endParaRPr>
          </a:p>
        </p:txBody>
      </p:sp>
    </p:spTree>
    <p:extLst>
      <p:ext uri="{BB962C8B-B14F-4D97-AF65-F5344CB8AC3E}">
        <p14:creationId xmlns:p14="http://schemas.microsoft.com/office/powerpoint/2010/main" val="31417480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タイトル 1"/>
          <p:cNvSpPr>
            <a:spLocks noGrp="1"/>
          </p:cNvSpPr>
          <p:nvPr>
            <p:ph type="title"/>
          </p:nvPr>
        </p:nvSpPr>
        <p:spPr>
          <a:xfrm>
            <a:off x="35496" y="-1191"/>
            <a:ext cx="8532812" cy="520304"/>
          </a:xfrm>
        </p:spPr>
        <p:txBody>
          <a:bodyPr/>
          <a:lstStyle/>
          <a:p>
            <a:r>
              <a:rPr lang="zh-CN" altLang="en-US" sz="2800" b="1" dirty="0">
                <a:latin typeface="宋体" pitchFamily="2" charset="-122"/>
                <a:ea typeface="宋体" pitchFamily="2" charset="-122"/>
                <a:cs typeface="Meiryo UI" pitchFamily="50" charset="-128"/>
              </a:rPr>
              <a:t>参</a:t>
            </a:r>
            <a:r>
              <a:rPr lang="zh-CN" altLang="en-US" sz="2800" b="1" dirty="0" smtClean="0">
                <a:latin typeface="宋体" pitchFamily="2" charset="-122"/>
                <a:ea typeface="宋体" pitchFamily="2" charset="-122"/>
                <a:cs typeface="Meiryo UI" pitchFamily="50" charset="-128"/>
              </a:rPr>
              <a:t>考：</a:t>
            </a:r>
            <a:r>
              <a:rPr lang="en-US" altLang="zh-CN" sz="2800" b="1" dirty="0" smtClean="0">
                <a:latin typeface="宋体" pitchFamily="2" charset="-122"/>
                <a:ea typeface="宋体" pitchFamily="2" charset="-122"/>
                <a:cs typeface="Meiryo UI" pitchFamily="50" charset="-128"/>
              </a:rPr>
              <a:t>EEPROM</a:t>
            </a:r>
            <a:r>
              <a:rPr lang="zh-CN" altLang="en-US" sz="2800" b="1" dirty="0" smtClean="0">
                <a:latin typeface="宋体" pitchFamily="2" charset="-122"/>
                <a:ea typeface="宋体" pitchFamily="2" charset="-122"/>
                <a:cs typeface="Meiryo UI" pitchFamily="50" charset="-128"/>
              </a:rPr>
              <a:t>读写耐久性</a:t>
            </a:r>
            <a:r>
              <a:rPr lang="en-US" altLang="ja-JP" sz="2800" b="1" dirty="0" smtClean="0">
                <a:latin typeface="宋体" pitchFamily="2" charset="-122"/>
                <a:ea typeface="宋体" pitchFamily="2" charset="-122"/>
                <a:cs typeface="Meiryo UI" pitchFamily="50" charset="-128"/>
              </a:rPr>
              <a:t> – </a:t>
            </a:r>
            <a:r>
              <a:rPr lang="zh-CN" altLang="en-US" sz="2800" b="1" dirty="0" smtClean="0">
                <a:latin typeface="宋体" pitchFamily="2" charset="-122"/>
                <a:ea typeface="宋体" pitchFamily="2" charset="-122"/>
                <a:cs typeface="Meiryo UI" pitchFamily="50" charset="-128"/>
              </a:rPr>
              <a:t>需要</a:t>
            </a:r>
            <a:r>
              <a:rPr lang="en-US" altLang="ja-JP" sz="2800" b="1" dirty="0" smtClean="0">
                <a:latin typeface="宋体" pitchFamily="2" charset="-122"/>
                <a:ea typeface="宋体" pitchFamily="2" charset="-122"/>
                <a:cs typeface="Meiryo UI" pitchFamily="50" charset="-128"/>
              </a:rPr>
              <a:t>W</a:t>
            </a:r>
            <a:r>
              <a:rPr lang="en-US" altLang="zh-CN" sz="2800" b="1" dirty="0" smtClean="0">
                <a:latin typeface="宋体" pitchFamily="2" charset="-122"/>
                <a:ea typeface="宋体" pitchFamily="2" charset="-122"/>
                <a:cs typeface="Meiryo UI" pitchFamily="50" charset="-128"/>
              </a:rPr>
              <a:t>ear</a:t>
            </a:r>
            <a:r>
              <a:rPr lang="en-US" altLang="ja-JP" sz="2800" b="1" dirty="0" smtClean="0">
                <a:latin typeface="宋体" pitchFamily="2" charset="-122"/>
                <a:ea typeface="宋体" pitchFamily="2" charset="-122"/>
                <a:cs typeface="Meiryo UI" pitchFamily="50" charset="-128"/>
              </a:rPr>
              <a:t> Leveling</a:t>
            </a:r>
            <a:endParaRPr lang="ja-JP" altLang="en-US" sz="2800" b="1" dirty="0" smtClean="0">
              <a:latin typeface="宋体" pitchFamily="2" charset="-122"/>
              <a:ea typeface="宋体" pitchFamily="2" charset="-122"/>
              <a:cs typeface="Meiryo UI" pitchFamily="50" charset="-128"/>
            </a:endParaRPr>
          </a:p>
        </p:txBody>
      </p:sp>
      <p:grpSp>
        <p:nvGrpSpPr>
          <p:cNvPr id="21" name="グループ化 5"/>
          <p:cNvGrpSpPr>
            <a:grpSpLocks/>
          </p:cNvGrpSpPr>
          <p:nvPr/>
        </p:nvGrpSpPr>
        <p:grpSpPr bwMode="auto">
          <a:xfrm>
            <a:off x="2831111" y="1855852"/>
            <a:ext cx="500457" cy="399097"/>
            <a:chOff x="699553" y="2902226"/>
            <a:chExt cx="499268" cy="531638"/>
          </a:xfrm>
        </p:grpSpPr>
        <p:sp>
          <p:nvSpPr>
            <p:cNvPr id="22" name="正方形/長方形 2"/>
            <p:cNvSpPr>
              <a:spLocks noChangeArrowheads="1"/>
            </p:cNvSpPr>
            <p:nvPr/>
          </p:nvSpPr>
          <p:spPr bwMode="auto">
            <a:xfrm>
              <a:off x="735496" y="2902226"/>
              <a:ext cx="427382" cy="447261"/>
            </a:xfrm>
            <a:prstGeom prst="rect">
              <a:avLst/>
            </a:prstGeom>
            <a:noFill/>
            <a:ln w="9525" algn="ctr">
              <a:solidFill>
                <a:srgbClr val="50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微软雅黑" panose="020B0503020204020204" pitchFamily="34" charset="-122"/>
                <a:ea typeface="微软雅黑" panose="020B0503020204020204" pitchFamily="34" charset="-122"/>
              </a:endParaRPr>
            </a:p>
          </p:txBody>
        </p:sp>
        <p:sp>
          <p:nvSpPr>
            <p:cNvPr id="23" name="正方形/長方形 22"/>
            <p:cNvSpPr/>
            <p:nvPr/>
          </p:nvSpPr>
          <p:spPr>
            <a:xfrm>
              <a:off x="699553" y="2941876"/>
              <a:ext cx="499268" cy="491988"/>
            </a:xfrm>
            <a:prstGeom prst="rect">
              <a:avLst/>
            </a:prstGeom>
          </p:spPr>
          <p:txBody>
            <a:bodyPr wrap="none">
              <a:spAutoFit/>
            </a:bodyPr>
            <a:lstStyle/>
            <a:p>
              <a:pPr>
                <a:defRPr/>
              </a:pPr>
              <a:r>
                <a:rPr lang="en-US" altLang="ja-JP" kern="0" dirty="0">
                  <a:latin typeface="微软雅黑" panose="020B0503020204020204" pitchFamily="34" charset="-122"/>
                  <a:ea typeface="微软雅黑" panose="020B0503020204020204" pitchFamily="34" charset="-122"/>
                  <a:cs typeface="Meiryo UI" panose="020B0604030504040204" pitchFamily="50" charset="-128"/>
                </a:rPr>
                <a:t>D1</a:t>
              </a:r>
              <a:endParaRPr lang="ja-JP" altLang="en-US" dirty="0">
                <a:latin typeface="微软雅黑" panose="020B0503020204020204" pitchFamily="34" charset="-122"/>
                <a:ea typeface="微软雅黑" panose="020B0503020204020204" pitchFamily="34" charset="-122"/>
              </a:endParaRPr>
            </a:p>
          </p:txBody>
        </p:sp>
      </p:grpSp>
      <p:grpSp>
        <p:nvGrpSpPr>
          <p:cNvPr id="24" name="グループ化 53"/>
          <p:cNvGrpSpPr>
            <a:grpSpLocks/>
          </p:cNvGrpSpPr>
          <p:nvPr/>
        </p:nvGrpSpPr>
        <p:grpSpPr bwMode="auto">
          <a:xfrm>
            <a:off x="2406457" y="1854665"/>
            <a:ext cx="500457" cy="399098"/>
            <a:chOff x="698761" y="2902226"/>
            <a:chExt cx="500852" cy="531639"/>
          </a:xfrm>
        </p:grpSpPr>
        <p:sp>
          <p:nvSpPr>
            <p:cNvPr id="25" name="正方形/長方形 54"/>
            <p:cNvSpPr>
              <a:spLocks noChangeArrowheads="1"/>
            </p:cNvSpPr>
            <p:nvPr/>
          </p:nvSpPr>
          <p:spPr bwMode="auto">
            <a:xfrm>
              <a:off x="735496" y="2902226"/>
              <a:ext cx="427382" cy="447261"/>
            </a:xfrm>
            <a:prstGeom prst="rect">
              <a:avLst/>
            </a:prstGeom>
            <a:noFill/>
            <a:ln w="9525" algn="ctr">
              <a:solidFill>
                <a:srgbClr val="50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微软雅黑" panose="020B0503020204020204" pitchFamily="34" charset="-122"/>
                <a:ea typeface="微软雅黑" panose="020B0503020204020204" pitchFamily="34" charset="-122"/>
              </a:endParaRPr>
            </a:p>
          </p:txBody>
        </p:sp>
        <p:sp>
          <p:nvSpPr>
            <p:cNvPr id="26" name="正方形/長方形 25"/>
            <p:cNvSpPr/>
            <p:nvPr/>
          </p:nvSpPr>
          <p:spPr>
            <a:xfrm>
              <a:off x="698761" y="2941877"/>
              <a:ext cx="500852" cy="491988"/>
            </a:xfrm>
            <a:prstGeom prst="rect">
              <a:avLst/>
            </a:prstGeom>
          </p:spPr>
          <p:txBody>
            <a:bodyPr wrap="none">
              <a:spAutoFit/>
            </a:bodyPr>
            <a:lstStyle/>
            <a:p>
              <a:pPr>
                <a:defRPr/>
              </a:pPr>
              <a:r>
                <a:rPr lang="en-US" altLang="ja-JP" kern="0" dirty="0">
                  <a:latin typeface="微软雅黑" panose="020B0503020204020204" pitchFamily="34" charset="-122"/>
                  <a:ea typeface="微软雅黑" panose="020B0503020204020204" pitchFamily="34" charset="-122"/>
                  <a:cs typeface="Meiryo UI" panose="020B0604030504040204" pitchFamily="50" charset="-128"/>
                </a:rPr>
                <a:t>D2</a:t>
              </a:r>
              <a:endParaRPr lang="ja-JP" altLang="en-US" dirty="0">
                <a:latin typeface="微软雅黑" panose="020B0503020204020204" pitchFamily="34" charset="-122"/>
                <a:ea typeface="微软雅黑" panose="020B0503020204020204" pitchFamily="34" charset="-122"/>
              </a:endParaRPr>
            </a:p>
          </p:txBody>
        </p:sp>
      </p:grpSp>
      <p:grpSp>
        <p:nvGrpSpPr>
          <p:cNvPr id="27" name="グループ化 56"/>
          <p:cNvGrpSpPr>
            <a:grpSpLocks/>
          </p:cNvGrpSpPr>
          <p:nvPr/>
        </p:nvGrpSpPr>
        <p:grpSpPr bwMode="auto">
          <a:xfrm>
            <a:off x="1979419" y="1857046"/>
            <a:ext cx="500457" cy="399098"/>
            <a:chOff x="698761" y="2902226"/>
            <a:chExt cx="500853" cy="531639"/>
          </a:xfrm>
        </p:grpSpPr>
        <p:sp>
          <p:nvSpPr>
            <p:cNvPr id="28" name="正方形/長方形 57"/>
            <p:cNvSpPr>
              <a:spLocks noChangeArrowheads="1"/>
            </p:cNvSpPr>
            <p:nvPr/>
          </p:nvSpPr>
          <p:spPr bwMode="auto">
            <a:xfrm>
              <a:off x="735496" y="2902226"/>
              <a:ext cx="427382" cy="447261"/>
            </a:xfrm>
            <a:prstGeom prst="rect">
              <a:avLst/>
            </a:prstGeom>
            <a:noFill/>
            <a:ln w="9525" algn="ctr">
              <a:solidFill>
                <a:srgbClr val="50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微软雅黑" panose="020B0503020204020204" pitchFamily="34" charset="-122"/>
                <a:ea typeface="微软雅黑" panose="020B0503020204020204" pitchFamily="34" charset="-122"/>
              </a:endParaRPr>
            </a:p>
          </p:txBody>
        </p:sp>
        <p:sp>
          <p:nvSpPr>
            <p:cNvPr id="45" name="正方形/長方形 44"/>
            <p:cNvSpPr/>
            <p:nvPr/>
          </p:nvSpPr>
          <p:spPr>
            <a:xfrm>
              <a:off x="698761" y="2941877"/>
              <a:ext cx="500853" cy="491988"/>
            </a:xfrm>
            <a:prstGeom prst="rect">
              <a:avLst/>
            </a:prstGeom>
          </p:spPr>
          <p:txBody>
            <a:bodyPr wrap="none">
              <a:spAutoFit/>
            </a:bodyPr>
            <a:lstStyle/>
            <a:p>
              <a:pPr>
                <a:defRPr/>
              </a:pPr>
              <a:r>
                <a:rPr lang="en-US" altLang="ja-JP" kern="0" dirty="0">
                  <a:latin typeface="微软雅黑" panose="020B0503020204020204" pitchFamily="34" charset="-122"/>
                  <a:ea typeface="微软雅黑" panose="020B0503020204020204" pitchFamily="34" charset="-122"/>
                  <a:cs typeface="Meiryo UI" panose="020B0604030504040204" pitchFamily="50" charset="-128"/>
                </a:rPr>
                <a:t>D3</a:t>
              </a:r>
              <a:endParaRPr lang="ja-JP" altLang="en-US" dirty="0">
                <a:latin typeface="微软雅黑" panose="020B0503020204020204" pitchFamily="34" charset="-122"/>
                <a:ea typeface="微软雅黑" panose="020B0503020204020204" pitchFamily="34" charset="-122"/>
              </a:endParaRPr>
            </a:p>
          </p:txBody>
        </p:sp>
      </p:grpSp>
      <p:grpSp>
        <p:nvGrpSpPr>
          <p:cNvPr id="46" name="グループ化 6"/>
          <p:cNvGrpSpPr>
            <a:grpSpLocks/>
          </p:cNvGrpSpPr>
          <p:nvPr/>
        </p:nvGrpSpPr>
        <p:grpSpPr bwMode="auto">
          <a:xfrm>
            <a:off x="434781" y="1857046"/>
            <a:ext cx="500457" cy="399098"/>
            <a:chOff x="1956061" y="3249152"/>
            <a:chExt cx="500852" cy="531639"/>
          </a:xfrm>
        </p:grpSpPr>
        <p:sp>
          <p:nvSpPr>
            <p:cNvPr id="47" name="正方形/長方形 60"/>
            <p:cNvSpPr>
              <a:spLocks noChangeArrowheads="1"/>
            </p:cNvSpPr>
            <p:nvPr/>
          </p:nvSpPr>
          <p:spPr bwMode="auto">
            <a:xfrm>
              <a:off x="1992796" y="3249152"/>
              <a:ext cx="427382" cy="447261"/>
            </a:xfrm>
            <a:prstGeom prst="rect">
              <a:avLst/>
            </a:prstGeom>
            <a:noFill/>
            <a:ln w="9525" algn="ctr">
              <a:solidFill>
                <a:srgbClr val="50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微软雅黑" panose="020B0503020204020204" pitchFamily="34" charset="-122"/>
                <a:ea typeface="微软雅黑" panose="020B0503020204020204" pitchFamily="34" charset="-122"/>
              </a:endParaRPr>
            </a:p>
          </p:txBody>
        </p:sp>
        <p:sp>
          <p:nvSpPr>
            <p:cNvPr id="48" name="正方形/長方形 47"/>
            <p:cNvSpPr/>
            <p:nvPr/>
          </p:nvSpPr>
          <p:spPr>
            <a:xfrm>
              <a:off x="1956061" y="3288803"/>
              <a:ext cx="500852" cy="491988"/>
            </a:xfrm>
            <a:prstGeom prst="rect">
              <a:avLst/>
            </a:prstGeom>
          </p:spPr>
          <p:txBody>
            <a:bodyPr wrap="none">
              <a:spAutoFit/>
            </a:bodyPr>
            <a:lstStyle/>
            <a:p>
              <a:pPr>
                <a:defRPr/>
              </a:pPr>
              <a:r>
                <a:rPr lang="en-US" altLang="ja-JP" kern="0" dirty="0" err="1">
                  <a:latin typeface="微软雅黑" panose="020B0503020204020204" pitchFamily="34" charset="-122"/>
                  <a:ea typeface="微软雅黑" panose="020B0503020204020204" pitchFamily="34" charset="-122"/>
                  <a:cs typeface="Meiryo UI" panose="020B0604030504040204" pitchFamily="50" charset="-128"/>
                </a:rPr>
                <a:t>Dn</a:t>
              </a:r>
              <a:endParaRPr lang="ja-JP" altLang="en-US" dirty="0">
                <a:latin typeface="微软雅黑" panose="020B0503020204020204" pitchFamily="34" charset="-122"/>
                <a:ea typeface="微软雅黑" panose="020B0503020204020204" pitchFamily="34" charset="-122"/>
              </a:endParaRPr>
            </a:p>
          </p:txBody>
        </p:sp>
      </p:grpSp>
      <p:sp>
        <p:nvSpPr>
          <p:cNvPr id="49" name="正方形/長方形 63"/>
          <p:cNvSpPr>
            <a:spLocks noChangeArrowheads="1"/>
          </p:cNvSpPr>
          <p:nvPr/>
        </p:nvSpPr>
        <p:spPr bwMode="auto">
          <a:xfrm>
            <a:off x="893763" y="1857046"/>
            <a:ext cx="1122362" cy="335756"/>
          </a:xfrm>
          <a:prstGeom prst="rect">
            <a:avLst/>
          </a:prstGeom>
          <a:noFill/>
          <a:ln w="9525" algn="ctr">
            <a:solidFill>
              <a:srgbClr val="50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微软雅黑" panose="020B0503020204020204" pitchFamily="34" charset="-122"/>
              <a:ea typeface="微软雅黑" panose="020B0503020204020204" pitchFamily="34" charset="-122"/>
            </a:endParaRPr>
          </a:p>
        </p:txBody>
      </p:sp>
      <p:sp>
        <p:nvSpPr>
          <p:cNvPr id="50" name="正方形/長方形 49"/>
          <p:cNvSpPr/>
          <p:nvPr/>
        </p:nvSpPr>
        <p:spPr>
          <a:xfrm>
            <a:off x="455950" y="1893955"/>
            <a:ext cx="2031326" cy="369332"/>
          </a:xfrm>
          <a:prstGeom prst="rect">
            <a:avLst/>
          </a:prstGeom>
        </p:spPr>
        <p:txBody>
          <a:bodyPr wrap="none">
            <a:spAutoFit/>
          </a:bodyPr>
          <a:lstStyle/>
          <a:p>
            <a:pPr>
              <a:defRPr/>
            </a:pPr>
            <a:r>
              <a:rPr lang="ja-JP" altLang="en-US" kern="0" dirty="0">
                <a:latin typeface="微软雅黑" panose="020B0503020204020204" pitchFamily="34" charset="-122"/>
                <a:ea typeface="微软雅黑" panose="020B0503020204020204" pitchFamily="34" charset="-122"/>
                <a:cs typeface="Meiryo UI" panose="020B0604030504040204" pitchFamily="50" charset="-128"/>
              </a:rPr>
              <a:t>・・・・・・・・</a:t>
            </a:r>
            <a:endParaRPr lang="ja-JP" altLang="en-US" dirty="0">
              <a:latin typeface="微软雅黑" panose="020B0503020204020204" pitchFamily="34" charset="-122"/>
              <a:ea typeface="微软雅黑" panose="020B0503020204020204" pitchFamily="34" charset="-122"/>
            </a:endParaRPr>
          </a:p>
        </p:txBody>
      </p:sp>
      <p:sp>
        <p:nvSpPr>
          <p:cNvPr id="51" name="正方形/長方形 67"/>
          <p:cNvSpPr>
            <a:spLocks noChangeArrowheads="1"/>
          </p:cNvSpPr>
          <p:nvPr/>
        </p:nvSpPr>
        <p:spPr bwMode="auto">
          <a:xfrm>
            <a:off x="404736" y="2205899"/>
            <a:ext cx="1993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dirty="0">
                <a:latin typeface="微软雅黑" panose="020B0503020204020204" pitchFamily="34" charset="-122"/>
                <a:ea typeface="微软雅黑" panose="020B0503020204020204" pitchFamily="34" charset="-122"/>
                <a:cs typeface="Meiryo UI" pitchFamily="50" charset="-128"/>
              </a:rPr>
              <a:t>Data Stream</a:t>
            </a:r>
            <a:endParaRPr lang="ja-JP" altLang="en-US" dirty="0">
              <a:latin typeface="微软雅黑" panose="020B0503020204020204" pitchFamily="34" charset="-122"/>
              <a:ea typeface="微软雅黑" panose="020B0503020204020204" pitchFamily="34" charset="-122"/>
              <a:cs typeface="Meiryo UI" pitchFamily="50" charset="-128"/>
            </a:endParaRPr>
          </a:p>
        </p:txBody>
      </p:sp>
      <p:sp>
        <p:nvSpPr>
          <p:cNvPr id="52" name="正方形/長方形 68"/>
          <p:cNvSpPr>
            <a:spLocks noChangeArrowheads="1"/>
          </p:cNvSpPr>
          <p:nvPr/>
        </p:nvSpPr>
        <p:spPr bwMode="auto">
          <a:xfrm>
            <a:off x="7154863" y="4115662"/>
            <a:ext cx="1547812" cy="810815"/>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微软雅黑" panose="020B0503020204020204" pitchFamily="34" charset="-122"/>
              <a:ea typeface="微软雅黑" panose="020B0503020204020204" pitchFamily="34" charset="-122"/>
            </a:endParaRPr>
          </a:p>
        </p:txBody>
      </p:sp>
      <p:sp>
        <p:nvSpPr>
          <p:cNvPr id="53" name="正方形/長方形 69"/>
          <p:cNvSpPr>
            <a:spLocks noChangeArrowheads="1"/>
          </p:cNvSpPr>
          <p:nvPr/>
        </p:nvSpPr>
        <p:spPr bwMode="auto">
          <a:xfrm>
            <a:off x="7212075" y="4127568"/>
            <a:ext cx="14318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hangingPunct="1">
              <a:lnSpc>
                <a:spcPct val="100000"/>
              </a:lnSpc>
              <a:spcBef>
                <a:spcPct val="0"/>
              </a:spcBef>
              <a:spcAft>
                <a:spcPct val="0"/>
              </a:spcAft>
              <a:buClrTx/>
              <a:buFontTx/>
              <a:buNone/>
            </a:pPr>
            <a:r>
              <a:rPr lang="en-US" altLang="ja-JP" sz="1800" dirty="0">
                <a:latin typeface="微软雅黑" panose="020B0503020204020204" pitchFamily="34" charset="-122"/>
                <a:ea typeface="微软雅黑" panose="020B0503020204020204" pitchFamily="34" charset="-122"/>
                <a:cs typeface="Meiryo UI" pitchFamily="50" charset="-128"/>
              </a:rPr>
              <a:t>Memory</a:t>
            </a:r>
          </a:p>
          <a:p>
            <a:pPr algn="ctr" eaLnBrk="1" hangingPunct="1">
              <a:lnSpc>
                <a:spcPct val="100000"/>
              </a:lnSpc>
              <a:spcBef>
                <a:spcPct val="0"/>
              </a:spcBef>
              <a:spcAft>
                <a:spcPct val="0"/>
              </a:spcAft>
              <a:buClrTx/>
              <a:buFontTx/>
              <a:buNone/>
            </a:pPr>
            <a:r>
              <a:rPr lang="en-US" altLang="ja-JP" sz="1800" dirty="0" smtClean="0">
                <a:latin typeface="微软雅黑" panose="020B0503020204020204" pitchFamily="34" charset="-122"/>
                <a:ea typeface="微软雅黑" panose="020B0503020204020204" pitchFamily="34" charset="-122"/>
                <a:cs typeface="Meiryo UI" pitchFamily="50" charset="-128"/>
              </a:rPr>
              <a:t>Segment-4</a:t>
            </a:r>
            <a:endParaRPr lang="ja-JP" altLang="en-US" sz="1800" dirty="0">
              <a:latin typeface="微软雅黑" panose="020B0503020204020204" pitchFamily="34" charset="-122"/>
              <a:ea typeface="微软雅黑" panose="020B0503020204020204" pitchFamily="34" charset="-122"/>
              <a:cs typeface="Meiryo UI" pitchFamily="50" charset="-128"/>
            </a:endParaRPr>
          </a:p>
        </p:txBody>
      </p:sp>
      <p:sp>
        <p:nvSpPr>
          <p:cNvPr id="54" name="正方形/長方形 7"/>
          <p:cNvSpPr>
            <a:spLocks noChangeArrowheads="1"/>
          </p:cNvSpPr>
          <p:nvPr/>
        </p:nvSpPr>
        <p:spPr bwMode="auto">
          <a:xfrm>
            <a:off x="7154863" y="4678827"/>
            <a:ext cx="1547812" cy="121444"/>
          </a:xfrm>
          <a:prstGeom prst="rect">
            <a:avLst/>
          </a:prstGeom>
          <a:noFill/>
          <a:ln w="9525" algn="ctr">
            <a:solidFill>
              <a:srgbClr val="50505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微软雅黑" panose="020B0503020204020204" pitchFamily="34" charset="-122"/>
              <a:ea typeface="微软雅黑" panose="020B0503020204020204" pitchFamily="34" charset="-122"/>
            </a:endParaRPr>
          </a:p>
        </p:txBody>
      </p:sp>
      <p:sp>
        <p:nvSpPr>
          <p:cNvPr id="55" name="正方形/長方形 70"/>
          <p:cNvSpPr>
            <a:spLocks noChangeArrowheads="1"/>
          </p:cNvSpPr>
          <p:nvPr/>
        </p:nvSpPr>
        <p:spPr bwMode="auto">
          <a:xfrm>
            <a:off x="7473990" y="4759789"/>
            <a:ext cx="9444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1200">
                <a:latin typeface="微软雅黑" panose="020B0503020204020204" pitchFamily="34" charset="-122"/>
                <a:ea typeface="微软雅黑" panose="020B0503020204020204" pitchFamily="34" charset="-122"/>
                <a:cs typeface="Meiryo UI" pitchFamily="50" charset="-128"/>
              </a:rPr>
              <a:t>Address-1</a:t>
            </a:r>
            <a:endParaRPr lang="ja-JP" altLang="en-US" sz="1200">
              <a:latin typeface="微软雅黑" panose="020B0503020204020204" pitchFamily="34" charset="-122"/>
              <a:ea typeface="微软雅黑" panose="020B0503020204020204" pitchFamily="34" charset="-122"/>
              <a:cs typeface="Meiryo UI" pitchFamily="50" charset="-128"/>
            </a:endParaRPr>
          </a:p>
        </p:txBody>
      </p:sp>
      <p:sp>
        <p:nvSpPr>
          <p:cNvPr id="56" name="正方形/長方形 71"/>
          <p:cNvSpPr>
            <a:spLocks noChangeArrowheads="1"/>
          </p:cNvSpPr>
          <p:nvPr/>
        </p:nvSpPr>
        <p:spPr bwMode="auto">
          <a:xfrm>
            <a:off x="7496215" y="4621677"/>
            <a:ext cx="9444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1200">
                <a:latin typeface="微软雅黑" panose="020B0503020204020204" pitchFamily="34" charset="-122"/>
                <a:ea typeface="微软雅黑" panose="020B0503020204020204" pitchFamily="34" charset="-122"/>
                <a:cs typeface="Meiryo UI" pitchFamily="50" charset="-128"/>
              </a:rPr>
              <a:t>Address-2</a:t>
            </a:r>
            <a:endParaRPr lang="ja-JP" altLang="en-US" sz="1200">
              <a:latin typeface="微软雅黑" panose="020B0503020204020204" pitchFamily="34" charset="-122"/>
              <a:ea typeface="微软雅黑" panose="020B0503020204020204" pitchFamily="34" charset="-122"/>
              <a:cs typeface="Meiryo UI" pitchFamily="50" charset="-128"/>
            </a:endParaRPr>
          </a:p>
        </p:txBody>
      </p:sp>
      <p:sp>
        <p:nvSpPr>
          <p:cNvPr id="57" name="正方形/長方形 72"/>
          <p:cNvSpPr>
            <a:spLocks noChangeArrowheads="1"/>
          </p:cNvSpPr>
          <p:nvPr/>
        </p:nvSpPr>
        <p:spPr bwMode="auto">
          <a:xfrm>
            <a:off x="7156453" y="3300082"/>
            <a:ext cx="1546225" cy="812006"/>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微软雅黑" panose="020B0503020204020204" pitchFamily="34" charset="-122"/>
              <a:ea typeface="微软雅黑" panose="020B0503020204020204" pitchFamily="34" charset="-122"/>
            </a:endParaRPr>
          </a:p>
        </p:txBody>
      </p:sp>
      <p:sp>
        <p:nvSpPr>
          <p:cNvPr id="58" name="正方形/長方形 73"/>
          <p:cNvSpPr>
            <a:spLocks noChangeArrowheads="1"/>
          </p:cNvSpPr>
          <p:nvPr/>
        </p:nvSpPr>
        <p:spPr bwMode="auto">
          <a:xfrm>
            <a:off x="7213662" y="3313180"/>
            <a:ext cx="14318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hangingPunct="1">
              <a:lnSpc>
                <a:spcPct val="100000"/>
              </a:lnSpc>
              <a:spcBef>
                <a:spcPct val="0"/>
              </a:spcBef>
              <a:spcAft>
                <a:spcPct val="0"/>
              </a:spcAft>
              <a:buClrTx/>
              <a:buFontTx/>
              <a:buNone/>
            </a:pPr>
            <a:r>
              <a:rPr lang="en-US" altLang="ja-JP" sz="1800" dirty="0">
                <a:latin typeface="微软雅黑" panose="020B0503020204020204" pitchFamily="34" charset="-122"/>
                <a:ea typeface="微软雅黑" panose="020B0503020204020204" pitchFamily="34" charset="-122"/>
                <a:cs typeface="Meiryo UI" pitchFamily="50" charset="-128"/>
              </a:rPr>
              <a:t>Memory</a:t>
            </a:r>
          </a:p>
          <a:p>
            <a:pPr algn="ctr" eaLnBrk="1" hangingPunct="1">
              <a:lnSpc>
                <a:spcPct val="100000"/>
              </a:lnSpc>
              <a:spcBef>
                <a:spcPct val="0"/>
              </a:spcBef>
              <a:spcAft>
                <a:spcPct val="0"/>
              </a:spcAft>
              <a:buClrTx/>
              <a:buFontTx/>
              <a:buNone/>
            </a:pPr>
            <a:r>
              <a:rPr lang="en-US" altLang="ja-JP" sz="1800" dirty="0" smtClean="0">
                <a:latin typeface="微软雅黑" panose="020B0503020204020204" pitchFamily="34" charset="-122"/>
                <a:ea typeface="微软雅黑" panose="020B0503020204020204" pitchFamily="34" charset="-122"/>
                <a:cs typeface="Meiryo UI" pitchFamily="50" charset="-128"/>
              </a:rPr>
              <a:t>Segment-3</a:t>
            </a:r>
            <a:endParaRPr lang="ja-JP" altLang="en-US" sz="1800" dirty="0">
              <a:latin typeface="微软雅黑" panose="020B0503020204020204" pitchFamily="34" charset="-122"/>
              <a:ea typeface="微软雅黑" panose="020B0503020204020204" pitchFamily="34" charset="-122"/>
              <a:cs typeface="Meiryo UI" pitchFamily="50" charset="-128"/>
            </a:endParaRPr>
          </a:p>
        </p:txBody>
      </p:sp>
      <p:sp>
        <p:nvSpPr>
          <p:cNvPr id="59" name="正方形/長方形 74"/>
          <p:cNvSpPr>
            <a:spLocks noChangeArrowheads="1"/>
          </p:cNvSpPr>
          <p:nvPr/>
        </p:nvSpPr>
        <p:spPr bwMode="auto">
          <a:xfrm>
            <a:off x="7156453" y="3863249"/>
            <a:ext cx="1546225" cy="121444"/>
          </a:xfrm>
          <a:prstGeom prst="rect">
            <a:avLst/>
          </a:prstGeom>
          <a:noFill/>
          <a:ln w="9525" algn="ctr">
            <a:solidFill>
              <a:srgbClr val="50505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微软雅黑" panose="020B0503020204020204" pitchFamily="34" charset="-122"/>
              <a:ea typeface="微软雅黑" panose="020B0503020204020204" pitchFamily="34" charset="-122"/>
            </a:endParaRPr>
          </a:p>
        </p:txBody>
      </p:sp>
      <p:sp>
        <p:nvSpPr>
          <p:cNvPr id="60" name="正方形/長方形 75"/>
          <p:cNvSpPr>
            <a:spLocks noChangeArrowheads="1"/>
          </p:cNvSpPr>
          <p:nvPr/>
        </p:nvSpPr>
        <p:spPr bwMode="auto">
          <a:xfrm>
            <a:off x="7494625" y="3945402"/>
            <a:ext cx="9444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1200">
                <a:latin typeface="微软雅黑" panose="020B0503020204020204" pitchFamily="34" charset="-122"/>
                <a:ea typeface="微软雅黑" panose="020B0503020204020204" pitchFamily="34" charset="-122"/>
                <a:cs typeface="Meiryo UI" pitchFamily="50" charset="-128"/>
              </a:rPr>
              <a:t>Address-1</a:t>
            </a:r>
            <a:endParaRPr lang="ja-JP" altLang="en-US" sz="1200">
              <a:latin typeface="微软雅黑" panose="020B0503020204020204" pitchFamily="34" charset="-122"/>
              <a:ea typeface="微软雅黑" panose="020B0503020204020204" pitchFamily="34" charset="-122"/>
              <a:cs typeface="Meiryo UI" pitchFamily="50" charset="-128"/>
            </a:endParaRPr>
          </a:p>
        </p:txBody>
      </p:sp>
      <p:sp>
        <p:nvSpPr>
          <p:cNvPr id="61" name="正方形/長方形 76"/>
          <p:cNvSpPr>
            <a:spLocks noChangeArrowheads="1"/>
          </p:cNvSpPr>
          <p:nvPr/>
        </p:nvSpPr>
        <p:spPr bwMode="auto">
          <a:xfrm>
            <a:off x="7497801" y="3806099"/>
            <a:ext cx="9444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1200">
                <a:latin typeface="微软雅黑" panose="020B0503020204020204" pitchFamily="34" charset="-122"/>
                <a:ea typeface="微软雅黑" panose="020B0503020204020204" pitchFamily="34" charset="-122"/>
                <a:cs typeface="Meiryo UI" pitchFamily="50" charset="-128"/>
              </a:rPr>
              <a:t>Address-2</a:t>
            </a:r>
            <a:endParaRPr lang="ja-JP" altLang="en-US" sz="1200">
              <a:latin typeface="微软雅黑" panose="020B0503020204020204" pitchFamily="34" charset="-122"/>
              <a:ea typeface="微软雅黑" panose="020B0503020204020204" pitchFamily="34" charset="-122"/>
              <a:cs typeface="Meiryo UI" pitchFamily="50" charset="-128"/>
            </a:endParaRPr>
          </a:p>
        </p:txBody>
      </p:sp>
      <p:sp>
        <p:nvSpPr>
          <p:cNvPr id="62" name="正方形/長方形 77"/>
          <p:cNvSpPr>
            <a:spLocks noChangeArrowheads="1"/>
          </p:cNvSpPr>
          <p:nvPr/>
        </p:nvSpPr>
        <p:spPr bwMode="auto">
          <a:xfrm>
            <a:off x="7154863" y="2492839"/>
            <a:ext cx="1547812" cy="812006"/>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微软雅黑" panose="020B0503020204020204" pitchFamily="34" charset="-122"/>
              <a:ea typeface="微软雅黑" panose="020B0503020204020204" pitchFamily="34" charset="-122"/>
            </a:endParaRPr>
          </a:p>
        </p:txBody>
      </p:sp>
      <p:sp>
        <p:nvSpPr>
          <p:cNvPr id="63" name="正方形/長方形 78"/>
          <p:cNvSpPr>
            <a:spLocks noChangeArrowheads="1"/>
          </p:cNvSpPr>
          <p:nvPr/>
        </p:nvSpPr>
        <p:spPr bwMode="auto">
          <a:xfrm>
            <a:off x="7212075" y="2505936"/>
            <a:ext cx="14318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hangingPunct="1">
              <a:lnSpc>
                <a:spcPct val="100000"/>
              </a:lnSpc>
              <a:spcBef>
                <a:spcPct val="0"/>
              </a:spcBef>
              <a:spcAft>
                <a:spcPct val="0"/>
              </a:spcAft>
              <a:buClrTx/>
              <a:buFontTx/>
              <a:buNone/>
            </a:pPr>
            <a:r>
              <a:rPr lang="en-US" altLang="ja-JP" sz="1800" dirty="0">
                <a:latin typeface="微软雅黑" panose="020B0503020204020204" pitchFamily="34" charset="-122"/>
                <a:ea typeface="微软雅黑" panose="020B0503020204020204" pitchFamily="34" charset="-122"/>
                <a:cs typeface="Meiryo UI" pitchFamily="50" charset="-128"/>
              </a:rPr>
              <a:t>Memory</a:t>
            </a:r>
          </a:p>
          <a:p>
            <a:pPr algn="ctr" eaLnBrk="1" hangingPunct="1">
              <a:lnSpc>
                <a:spcPct val="100000"/>
              </a:lnSpc>
              <a:spcBef>
                <a:spcPct val="0"/>
              </a:spcBef>
              <a:spcAft>
                <a:spcPct val="0"/>
              </a:spcAft>
              <a:buClrTx/>
              <a:buFontTx/>
              <a:buNone/>
            </a:pPr>
            <a:r>
              <a:rPr lang="en-US" altLang="ja-JP" sz="1800" dirty="0" smtClean="0">
                <a:latin typeface="微软雅黑" panose="020B0503020204020204" pitchFamily="34" charset="-122"/>
                <a:ea typeface="微软雅黑" panose="020B0503020204020204" pitchFamily="34" charset="-122"/>
                <a:cs typeface="Meiryo UI" pitchFamily="50" charset="-128"/>
              </a:rPr>
              <a:t>Segment-2</a:t>
            </a:r>
            <a:endParaRPr lang="ja-JP" altLang="en-US" sz="1800" dirty="0">
              <a:latin typeface="微软雅黑" panose="020B0503020204020204" pitchFamily="34" charset="-122"/>
              <a:ea typeface="微软雅黑" panose="020B0503020204020204" pitchFamily="34" charset="-122"/>
              <a:cs typeface="Meiryo UI" pitchFamily="50" charset="-128"/>
            </a:endParaRPr>
          </a:p>
        </p:txBody>
      </p:sp>
      <p:sp>
        <p:nvSpPr>
          <p:cNvPr id="64" name="正方形/長方形 79"/>
          <p:cNvSpPr>
            <a:spLocks noChangeArrowheads="1"/>
          </p:cNvSpPr>
          <p:nvPr/>
        </p:nvSpPr>
        <p:spPr bwMode="auto">
          <a:xfrm>
            <a:off x="7154863" y="3056004"/>
            <a:ext cx="1547812" cy="122634"/>
          </a:xfrm>
          <a:prstGeom prst="rect">
            <a:avLst/>
          </a:prstGeom>
          <a:noFill/>
          <a:ln w="9525" algn="ctr">
            <a:solidFill>
              <a:srgbClr val="50505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微软雅黑" panose="020B0503020204020204" pitchFamily="34" charset="-122"/>
              <a:ea typeface="微软雅黑" panose="020B0503020204020204" pitchFamily="34" charset="-122"/>
            </a:endParaRPr>
          </a:p>
        </p:txBody>
      </p:sp>
      <p:sp>
        <p:nvSpPr>
          <p:cNvPr id="65" name="正方形/長方形 80"/>
          <p:cNvSpPr>
            <a:spLocks noChangeArrowheads="1"/>
          </p:cNvSpPr>
          <p:nvPr/>
        </p:nvSpPr>
        <p:spPr bwMode="auto">
          <a:xfrm>
            <a:off x="7493040" y="3138158"/>
            <a:ext cx="9444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1200">
                <a:latin typeface="微软雅黑" panose="020B0503020204020204" pitchFamily="34" charset="-122"/>
                <a:ea typeface="微软雅黑" panose="020B0503020204020204" pitchFamily="34" charset="-122"/>
                <a:cs typeface="Meiryo UI" pitchFamily="50" charset="-128"/>
              </a:rPr>
              <a:t>Address-1</a:t>
            </a:r>
            <a:endParaRPr lang="ja-JP" altLang="en-US" sz="1200">
              <a:latin typeface="微软雅黑" panose="020B0503020204020204" pitchFamily="34" charset="-122"/>
              <a:ea typeface="微软雅黑" panose="020B0503020204020204" pitchFamily="34" charset="-122"/>
              <a:cs typeface="Meiryo UI" pitchFamily="50" charset="-128"/>
            </a:endParaRPr>
          </a:p>
        </p:txBody>
      </p:sp>
      <p:sp>
        <p:nvSpPr>
          <p:cNvPr id="66" name="正方形/長方形 81"/>
          <p:cNvSpPr>
            <a:spLocks noChangeArrowheads="1"/>
          </p:cNvSpPr>
          <p:nvPr/>
        </p:nvSpPr>
        <p:spPr bwMode="auto">
          <a:xfrm>
            <a:off x="7496215" y="2998855"/>
            <a:ext cx="9444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1200">
                <a:latin typeface="微软雅黑" panose="020B0503020204020204" pitchFamily="34" charset="-122"/>
                <a:ea typeface="微软雅黑" panose="020B0503020204020204" pitchFamily="34" charset="-122"/>
                <a:cs typeface="Meiryo UI" pitchFamily="50" charset="-128"/>
              </a:rPr>
              <a:t>Address-2</a:t>
            </a:r>
            <a:endParaRPr lang="ja-JP" altLang="en-US" sz="1200">
              <a:latin typeface="微软雅黑" panose="020B0503020204020204" pitchFamily="34" charset="-122"/>
              <a:ea typeface="微软雅黑" panose="020B0503020204020204" pitchFamily="34" charset="-122"/>
              <a:cs typeface="Meiryo UI" pitchFamily="50" charset="-128"/>
            </a:endParaRPr>
          </a:p>
        </p:txBody>
      </p:sp>
      <p:sp>
        <p:nvSpPr>
          <p:cNvPr id="67" name="正方形/長方形 82"/>
          <p:cNvSpPr>
            <a:spLocks noChangeArrowheads="1"/>
          </p:cNvSpPr>
          <p:nvPr/>
        </p:nvSpPr>
        <p:spPr bwMode="auto">
          <a:xfrm>
            <a:off x="7156453" y="1678452"/>
            <a:ext cx="1546225" cy="812006"/>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微软雅黑" panose="020B0503020204020204" pitchFamily="34" charset="-122"/>
              <a:ea typeface="微软雅黑" panose="020B0503020204020204" pitchFamily="34" charset="-122"/>
            </a:endParaRPr>
          </a:p>
        </p:txBody>
      </p:sp>
      <p:sp>
        <p:nvSpPr>
          <p:cNvPr id="68" name="正方形/長方形 83"/>
          <p:cNvSpPr>
            <a:spLocks noChangeArrowheads="1"/>
          </p:cNvSpPr>
          <p:nvPr/>
        </p:nvSpPr>
        <p:spPr bwMode="auto">
          <a:xfrm>
            <a:off x="7213662" y="1691549"/>
            <a:ext cx="14318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hangingPunct="1">
              <a:lnSpc>
                <a:spcPct val="100000"/>
              </a:lnSpc>
              <a:spcBef>
                <a:spcPct val="0"/>
              </a:spcBef>
              <a:spcAft>
                <a:spcPct val="0"/>
              </a:spcAft>
              <a:buClrTx/>
              <a:buFontTx/>
              <a:buNone/>
            </a:pPr>
            <a:r>
              <a:rPr lang="en-US" altLang="ja-JP" sz="1800" dirty="0">
                <a:latin typeface="微软雅黑" panose="020B0503020204020204" pitchFamily="34" charset="-122"/>
                <a:ea typeface="微软雅黑" panose="020B0503020204020204" pitchFamily="34" charset="-122"/>
                <a:cs typeface="Meiryo UI" pitchFamily="50" charset="-128"/>
              </a:rPr>
              <a:t>Memory</a:t>
            </a:r>
          </a:p>
          <a:p>
            <a:pPr algn="ctr" eaLnBrk="1" hangingPunct="1">
              <a:lnSpc>
                <a:spcPct val="100000"/>
              </a:lnSpc>
              <a:spcBef>
                <a:spcPct val="0"/>
              </a:spcBef>
              <a:spcAft>
                <a:spcPct val="0"/>
              </a:spcAft>
              <a:buClrTx/>
              <a:buFontTx/>
              <a:buNone/>
            </a:pPr>
            <a:r>
              <a:rPr lang="en-US" altLang="ja-JP" sz="1800" dirty="0" smtClean="0">
                <a:latin typeface="微软雅黑" panose="020B0503020204020204" pitchFamily="34" charset="-122"/>
                <a:ea typeface="微软雅黑" panose="020B0503020204020204" pitchFamily="34" charset="-122"/>
                <a:cs typeface="Meiryo UI" pitchFamily="50" charset="-128"/>
              </a:rPr>
              <a:t>Segment-1</a:t>
            </a:r>
            <a:endParaRPr lang="ja-JP" altLang="en-US" sz="1800" dirty="0">
              <a:latin typeface="微软雅黑" panose="020B0503020204020204" pitchFamily="34" charset="-122"/>
              <a:ea typeface="微软雅黑" panose="020B0503020204020204" pitchFamily="34" charset="-122"/>
              <a:cs typeface="Meiryo UI" pitchFamily="50" charset="-128"/>
            </a:endParaRPr>
          </a:p>
        </p:txBody>
      </p:sp>
      <p:sp>
        <p:nvSpPr>
          <p:cNvPr id="69" name="正方形/長方形 84"/>
          <p:cNvSpPr>
            <a:spLocks noChangeArrowheads="1"/>
          </p:cNvSpPr>
          <p:nvPr/>
        </p:nvSpPr>
        <p:spPr bwMode="auto">
          <a:xfrm>
            <a:off x="7156453" y="2241618"/>
            <a:ext cx="1546225" cy="121444"/>
          </a:xfrm>
          <a:prstGeom prst="rect">
            <a:avLst/>
          </a:prstGeom>
          <a:noFill/>
          <a:ln w="9525" algn="ctr">
            <a:solidFill>
              <a:srgbClr val="50505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微软雅黑" panose="020B0503020204020204" pitchFamily="34" charset="-122"/>
              <a:ea typeface="微软雅黑" panose="020B0503020204020204" pitchFamily="34" charset="-122"/>
            </a:endParaRPr>
          </a:p>
        </p:txBody>
      </p:sp>
      <p:sp>
        <p:nvSpPr>
          <p:cNvPr id="70" name="正方形/長方形 85"/>
          <p:cNvSpPr>
            <a:spLocks noChangeArrowheads="1"/>
          </p:cNvSpPr>
          <p:nvPr/>
        </p:nvSpPr>
        <p:spPr bwMode="auto">
          <a:xfrm>
            <a:off x="7494625" y="2323771"/>
            <a:ext cx="9444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1200">
                <a:latin typeface="微软雅黑" panose="020B0503020204020204" pitchFamily="34" charset="-122"/>
                <a:ea typeface="微软雅黑" panose="020B0503020204020204" pitchFamily="34" charset="-122"/>
                <a:cs typeface="Meiryo UI" pitchFamily="50" charset="-128"/>
              </a:rPr>
              <a:t>Address-1</a:t>
            </a:r>
            <a:endParaRPr lang="ja-JP" altLang="en-US" sz="1200">
              <a:latin typeface="微软雅黑" panose="020B0503020204020204" pitchFamily="34" charset="-122"/>
              <a:ea typeface="微软雅黑" panose="020B0503020204020204" pitchFamily="34" charset="-122"/>
              <a:cs typeface="Meiryo UI" pitchFamily="50" charset="-128"/>
            </a:endParaRPr>
          </a:p>
        </p:txBody>
      </p:sp>
      <p:sp>
        <p:nvSpPr>
          <p:cNvPr id="71" name="正方形/長方形 86"/>
          <p:cNvSpPr>
            <a:spLocks noChangeArrowheads="1"/>
          </p:cNvSpPr>
          <p:nvPr/>
        </p:nvSpPr>
        <p:spPr bwMode="auto">
          <a:xfrm>
            <a:off x="7497801" y="2184468"/>
            <a:ext cx="9444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1200">
                <a:latin typeface="微软雅黑" panose="020B0503020204020204" pitchFamily="34" charset="-122"/>
                <a:ea typeface="微软雅黑" panose="020B0503020204020204" pitchFamily="34" charset="-122"/>
                <a:cs typeface="Meiryo UI" pitchFamily="50" charset="-128"/>
              </a:rPr>
              <a:t>Address-2</a:t>
            </a:r>
            <a:endParaRPr lang="ja-JP" altLang="en-US" sz="1200">
              <a:latin typeface="微软雅黑" panose="020B0503020204020204" pitchFamily="34" charset="-122"/>
              <a:ea typeface="微软雅黑" panose="020B0503020204020204" pitchFamily="34" charset="-122"/>
              <a:cs typeface="Meiryo UI" pitchFamily="50" charset="-128"/>
            </a:endParaRPr>
          </a:p>
        </p:txBody>
      </p:sp>
      <p:sp>
        <p:nvSpPr>
          <p:cNvPr id="72" name="正方形/長方形 71"/>
          <p:cNvSpPr/>
          <p:nvPr/>
        </p:nvSpPr>
        <p:spPr>
          <a:xfrm>
            <a:off x="7142163" y="1275607"/>
            <a:ext cx="1553630" cy="461665"/>
          </a:xfrm>
          <a:prstGeom prst="rect">
            <a:avLst/>
          </a:prstGeom>
        </p:spPr>
        <p:txBody>
          <a:bodyPr wrap="none">
            <a:spAutoFit/>
          </a:bodyPr>
          <a:lstStyle/>
          <a:p>
            <a:pPr>
              <a:defRPr/>
            </a:pPr>
            <a:r>
              <a:rPr lang="en-US" altLang="ja-JP"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anose="020B0604030504040204" pitchFamily="50" charset="-128"/>
              </a:rPr>
              <a:t>EEPROM</a:t>
            </a:r>
            <a:endParaRPr lang="ja-JP"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anose="020B0604030504040204" pitchFamily="50" charset="-128"/>
            </a:endParaRPr>
          </a:p>
        </p:txBody>
      </p:sp>
      <p:sp>
        <p:nvSpPr>
          <p:cNvPr id="73" name="正方形/長方形 72"/>
          <p:cNvSpPr/>
          <p:nvPr/>
        </p:nvSpPr>
        <p:spPr>
          <a:xfrm>
            <a:off x="393700" y="1330789"/>
            <a:ext cx="2945037" cy="461665"/>
          </a:xfrm>
          <a:prstGeom prst="rect">
            <a:avLst/>
          </a:prstGeom>
        </p:spPr>
        <p:txBody>
          <a:bodyPr wrap="none">
            <a:spAutoFit/>
          </a:bodyPr>
          <a:lstStyle/>
          <a:p>
            <a:pPr>
              <a:defRPr/>
            </a:pPr>
            <a:r>
              <a:rPr lang="en-US" altLang="ja-JP"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anose="020B0604030504040204" pitchFamily="50" charset="-128"/>
              </a:rPr>
              <a:t>Controller (MCU)</a:t>
            </a:r>
            <a:endParaRPr lang="ja-JP"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UI" panose="020B0604030504040204" pitchFamily="50" charset="-128"/>
            </a:endParaRPr>
          </a:p>
        </p:txBody>
      </p:sp>
      <p:cxnSp>
        <p:nvCxnSpPr>
          <p:cNvPr id="74" name="直線矢印コネクタ 73"/>
          <p:cNvCxnSpPr/>
          <p:nvPr/>
        </p:nvCxnSpPr>
        <p:spPr bwMode="auto">
          <a:xfrm>
            <a:off x="3600451" y="2241617"/>
            <a:ext cx="3554413" cy="2622947"/>
          </a:xfrm>
          <a:prstGeom prst="straightConnector1">
            <a:avLst/>
          </a:prstGeom>
          <a:gradFill rotWithShape="0">
            <a:gsLst>
              <a:gs pos="0">
                <a:srgbClr val="FFFFFF"/>
              </a:gs>
              <a:gs pos="100000">
                <a:srgbClr val="C8C8C8"/>
              </a:gs>
            </a:gsLst>
            <a:lin ang="5400000" scaled="1"/>
          </a:gradFill>
          <a:ln w="9525" cap="flat" cmpd="sng" algn="ctr">
            <a:solidFill>
              <a:schemeClr val="bg1">
                <a:lumMod val="50000"/>
              </a:schemeClr>
            </a:solidFill>
            <a:prstDash val="solid"/>
            <a:round/>
            <a:headEnd type="none" w="med" len="med"/>
            <a:tailEnd type="arrow"/>
          </a:ln>
          <a:effectLst/>
        </p:spPr>
      </p:cxnSp>
      <p:cxnSp>
        <p:nvCxnSpPr>
          <p:cNvPr id="75" name="直線矢印コネクタ 74"/>
          <p:cNvCxnSpPr/>
          <p:nvPr/>
        </p:nvCxnSpPr>
        <p:spPr bwMode="auto">
          <a:xfrm>
            <a:off x="3600451" y="2241618"/>
            <a:ext cx="3554413" cy="2497931"/>
          </a:xfrm>
          <a:prstGeom prst="straightConnector1">
            <a:avLst/>
          </a:prstGeom>
          <a:gradFill rotWithShape="0">
            <a:gsLst>
              <a:gs pos="0">
                <a:srgbClr val="FFFFFF"/>
              </a:gs>
              <a:gs pos="100000">
                <a:srgbClr val="C8C8C8"/>
              </a:gs>
            </a:gsLst>
            <a:lin ang="5400000" scaled="1"/>
          </a:gradFill>
          <a:ln w="9525" cap="flat" cmpd="sng" algn="ctr">
            <a:solidFill>
              <a:schemeClr val="bg1">
                <a:lumMod val="50000"/>
              </a:schemeClr>
            </a:solidFill>
            <a:prstDash val="sysDash"/>
            <a:round/>
            <a:headEnd type="none" w="med" len="med"/>
            <a:tailEnd type="arrow"/>
          </a:ln>
          <a:effectLst/>
        </p:spPr>
      </p:cxnSp>
      <p:cxnSp>
        <p:nvCxnSpPr>
          <p:cNvPr id="76" name="直線矢印コネクタ 75"/>
          <p:cNvCxnSpPr/>
          <p:nvPr/>
        </p:nvCxnSpPr>
        <p:spPr bwMode="auto">
          <a:xfrm>
            <a:off x="3600451" y="2163035"/>
            <a:ext cx="3554413" cy="1885950"/>
          </a:xfrm>
          <a:prstGeom prst="straightConnector1">
            <a:avLst/>
          </a:prstGeom>
          <a:gradFill rotWithShape="0">
            <a:gsLst>
              <a:gs pos="0">
                <a:srgbClr val="FFFFFF"/>
              </a:gs>
              <a:gs pos="100000">
                <a:srgbClr val="C8C8C8"/>
              </a:gs>
            </a:gsLst>
            <a:lin ang="5400000" scaled="1"/>
          </a:gradFill>
          <a:ln w="9525" cap="flat" cmpd="sng" algn="ctr">
            <a:solidFill>
              <a:schemeClr val="bg1">
                <a:lumMod val="50000"/>
              </a:schemeClr>
            </a:solidFill>
            <a:prstDash val="solid"/>
            <a:round/>
            <a:headEnd type="none" w="med" len="med"/>
            <a:tailEnd type="arrow"/>
          </a:ln>
          <a:effectLst/>
        </p:spPr>
      </p:cxnSp>
      <p:cxnSp>
        <p:nvCxnSpPr>
          <p:cNvPr id="77" name="直線矢印コネクタ 76"/>
          <p:cNvCxnSpPr/>
          <p:nvPr/>
        </p:nvCxnSpPr>
        <p:spPr bwMode="auto">
          <a:xfrm>
            <a:off x="3600451" y="2158274"/>
            <a:ext cx="3554413" cy="1765697"/>
          </a:xfrm>
          <a:prstGeom prst="straightConnector1">
            <a:avLst/>
          </a:prstGeom>
          <a:gradFill rotWithShape="0">
            <a:gsLst>
              <a:gs pos="0">
                <a:srgbClr val="FFFFFF"/>
              </a:gs>
              <a:gs pos="100000">
                <a:srgbClr val="C8C8C8"/>
              </a:gs>
            </a:gsLst>
            <a:lin ang="5400000" scaled="1"/>
          </a:gradFill>
          <a:ln w="9525" cap="flat" cmpd="sng" algn="ctr">
            <a:solidFill>
              <a:schemeClr val="bg1">
                <a:lumMod val="50000"/>
              </a:schemeClr>
            </a:solidFill>
            <a:prstDash val="sysDash"/>
            <a:round/>
            <a:headEnd type="none" w="med" len="med"/>
            <a:tailEnd type="arrow"/>
          </a:ln>
          <a:effectLst/>
        </p:spPr>
      </p:cxnSp>
      <p:cxnSp>
        <p:nvCxnSpPr>
          <p:cNvPr id="78" name="直線矢印コネクタ 77"/>
          <p:cNvCxnSpPr/>
          <p:nvPr/>
        </p:nvCxnSpPr>
        <p:spPr bwMode="auto">
          <a:xfrm>
            <a:off x="3600451" y="1933245"/>
            <a:ext cx="3554413" cy="1308497"/>
          </a:xfrm>
          <a:prstGeom prst="straightConnector1">
            <a:avLst/>
          </a:prstGeom>
          <a:gradFill rotWithShape="0">
            <a:gsLst>
              <a:gs pos="0">
                <a:srgbClr val="FFFFFF"/>
              </a:gs>
              <a:gs pos="100000">
                <a:srgbClr val="C8C8C8"/>
              </a:gs>
            </a:gsLst>
            <a:lin ang="5400000" scaled="1"/>
          </a:gradFill>
          <a:ln w="9525" cap="flat" cmpd="sng" algn="ctr">
            <a:solidFill>
              <a:schemeClr val="bg1">
                <a:lumMod val="50000"/>
              </a:schemeClr>
            </a:solidFill>
            <a:prstDash val="solid"/>
            <a:round/>
            <a:headEnd type="none" w="med" len="med"/>
            <a:tailEnd type="arrow"/>
          </a:ln>
          <a:effectLst/>
        </p:spPr>
      </p:cxnSp>
      <p:cxnSp>
        <p:nvCxnSpPr>
          <p:cNvPr id="79" name="直線矢印コネクタ 78"/>
          <p:cNvCxnSpPr/>
          <p:nvPr/>
        </p:nvCxnSpPr>
        <p:spPr bwMode="auto">
          <a:xfrm>
            <a:off x="3600451" y="1939199"/>
            <a:ext cx="3554413" cy="1177528"/>
          </a:xfrm>
          <a:prstGeom prst="straightConnector1">
            <a:avLst/>
          </a:prstGeom>
          <a:gradFill rotWithShape="0">
            <a:gsLst>
              <a:gs pos="0">
                <a:srgbClr val="FFFFFF"/>
              </a:gs>
              <a:gs pos="100000">
                <a:srgbClr val="C8C8C8"/>
              </a:gs>
            </a:gsLst>
            <a:lin ang="5400000" scaled="1"/>
          </a:gradFill>
          <a:ln w="9525" cap="flat" cmpd="sng" algn="ctr">
            <a:solidFill>
              <a:schemeClr val="bg1">
                <a:lumMod val="50000"/>
              </a:schemeClr>
            </a:solidFill>
            <a:prstDash val="sysDash"/>
            <a:round/>
            <a:headEnd type="none" w="med" len="med"/>
            <a:tailEnd type="arrow"/>
          </a:ln>
          <a:effectLst/>
        </p:spPr>
      </p:cxnSp>
      <p:cxnSp>
        <p:nvCxnSpPr>
          <p:cNvPr id="80" name="直線矢印コネクタ 79"/>
          <p:cNvCxnSpPr/>
          <p:nvPr/>
        </p:nvCxnSpPr>
        <p:spPr bwMode="auto">
          <a:xfrm>
            <a:off x="3600450" y="1857045"/>
            <a:ext cx="3556000" cy="570310"/>
          </a:xfrm>
          <a:prstGeom prst="straightConnector1">
            <a:avLst/>
          </a:prstGeom>
          <a:gradFill rotWithShape="0">
            <a:gsLst>
              <a:gs pos="0">
                <a:srgbClr val="FFFFFF"/>
              </a:gs>
              <a:gs pos="100000">
                <a:srgbClr val="C8C8C8"/>
              </a:gs>
            </a:gsLst>
            <a:lin ang="5400000" scaled="1"/>
          </a:gradFill>
          <a:ln w="9525" cap="flat" cmpd="sng" algn="ctr">
            <a:solidFill>
              <a:schemeClr val="bg1">
                <a:lumMod val="50000"/>
              </a:schemeClr>
            </a:solidFill>
            <a:prstDash val="solid"/>
            <a:round/>
            <a:headEnd type="none" w="med" len="med"/>
            <a:tailEnd type="arrow"/>
          </a:ln>
          <a:effectLst/>
        </p:spPr>
      </p:cxnSp>
      <p:cxnSp>
        <p:nvCxnSpPr>
          <p:cNvPr id="81" name="直線矢印コネクタ 80"/>
          <p:cNvCxnSpPr>
            <a:endCxn id="69" idx="1"/>
          </p:cNvCxnSpPr>
          <p:nvPr/>
        </p:nvCxnSpPr>
        <p:spPr bwMode="auto">
          <a:xfrm>
            <a:off x="3600450" y="1854664"/>
            <a:ext cx="3556000" cy="447675"/>
          </a:xfrm>
          <a:prstGeom prst="straightConnector1">
            <a:avLst/>
          </a:prstGeom>
          <a:gradFill rotWithShape="0">
            <a:gsLst>
              <a:gs pos="0">
                <a:srgbClr val="FFFFFF"/>
              </a:gs>
              <a:gs pos="100000">
                <a:srgbClr val="C8C8C8"/>
              </a:gs>
            </a:gsLst>
            <a:lin ang="5400000" scaled="1"/>
          </a:gradFill>
          <a:ln w="9525" cap="flat" cmpd="sng" algn="ctr">
            <a:solidFill>
              <a:schemeClr val="bg1">
                <a:lumMod val="50000"/>
              </a:schemeClr>
            </a:solidFill>
            <a:prstDash val="sysDash"/>
            <a:round/>
            <a:headEnd type="none" w="med" len="med"/>
            <a:tailEnd type="arrow"/>
          </a:ln>
          <a:effectLst/>
        </p:spPr>
      </p:cxnSp>
      <p:sp>
        <p:nvSpPr>
          <p:cNvPr id="82" name="正方形/長方形 117"/>
          <p:cNvSpPr>
            <a:spLocks noChangeArrowheads="1"/>
          </p:cNvSpPr>
          <p:nvPr/>
        </p:nvSpPr>
        <p:spPr bwMode="auto">
          <a:xfrm>
            <a:off x="5888041" y="1984443"/>
            <a:ext cx="1266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1800" b="1" dirty="0">
                <a:solidFill>
                  <a:srgbClr val="FF0000"/>
                </a:solidFill>
                <a:latin typeface="微软雅黑" panose="020B0503020204020204" pitchFamily="34" charset="-122"/>
                <a:ea typeface="微软雅黑" panose="020B0503020204020204" pitchFamily="34" charset="-122"/>
                <a:cs typeface="Meiryo UI" pitchFamily="50" charset="-128"/>
              </a:rPr>
              <a:t>1</a:t>
            </a:r>
            <a:r>
              <a:rPr lang="en-US" altLang="ja-JP" sz="1800" b="1" baseline="30000" dirty="0">
                <a:solidFill>
                  <a:srgbClr val="FF0000"/>
                </a:solidFill>
                <a:latin typeface="微软雅黑" panose="020B0503020204020204" pitchFamily="34" charset="-122"/>
                <a:ea typeface="微软雅黑" panose="020B0503020204020204" pitchFamily="34" charset="-122"/>
                <a:cs typeface="Meiryo UI" pitchFamily="50" charset="-128"/>
              </a:rPr>
              <a:t>st</a:t>
            </a:r>
            <a:r>
              <a:rPr lang="en-US" altLang="ja-JP" sz="1800" b="1" dirty="0">
                <a:solidFill>
                  <a:srgbClr val="FF0000"/>
                </a:solidFill>
                <a:latin typeface="微软雅黑" panose="020B0503020204020204" pitchFamily="34" charset="-122"/>
                <a:ea typeface="微软雅黑" panose="020B0503020204020204" pitchFamily="34" charset="-122"/>
                <a:cs typeface="Meiryo UI" pitchFamily="50" charset="-128"/>
              </a:rPr>
              <a:t> write D1,D2</a:t>
            </a:r>
            <a:endParaRPr lang="ja-JP" altLang="en-US" sz="1800" b="1" dirty="0">
              <a:solidFill>
                <a:srgbClr val="FF0000"/>
              </a:solidFill>
              <a:latin typeface="微软雅黑" panose="020B0503020204020204" pitchFamily="34" charset="-122"/>
              <a:ea typeface="微软雅黑" panose="020B0503020204020204" pitchFamily="34" charset="-122"/>
              <a:cs typeface="Meiryo UI" pitchFamily="50" charset="-128"/>
            </a:endParaRPr>
          </a:p>
        </p:txBody>
      </p:sp>
      <p:sp>
        <p:nvSpPr>
          <p:cNvPr id="83" name="正方形/長方形 118"/>
          <p:cNvSpPr>
            <a:spLocks noChangeArrowheads="1"/>
          </p:cNvSpPr>
          <p:nvPr/>
        </p:nvSpPr>
        <p:spPr bwMode="auto">
          <a:xfrm>
            <a:off x="2398638" y="2590469"/>
            <a:ext cx="1611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2000" dirty="0">
                <a:latin typeface="微软雅黑" panose="020B0503020204020204" pitchFamily="34" charset="-122"/>
                <a:ea typeface="微软雅黑" panose="020B0503020204020204" pitchFamily="34" charset="-122"/>
                <a:cs typeface="Meiryo UI" pitchFamily="50" charset="-128"/>
              </a:rPr>
              <a:t>Aging table</a:t>
            </a:r>
            <a:endParaRPr lang="ja-JP" altLang="en-US" sz="2000" dirty="0">
              <a:latin typeface="微软雅黑" panose="020B0503020204020204" pitchFamily="34" charset="-122"/>
              <a:ea typeface="微软雅黑" panose="020B0503020204020204" pitchFamily="34" charset="-122"/>
              <a:cs typeface="Meiryo UI" pitchFamily="50" charset="-128"/>
            </a:endParaRPr>
          </a:p>
        </p:txBody>
      </p:sp>
      <p:cxnSp>
        <p:nvCxnSpPr>
          <p:cNvPr id="84" name="直線矢印コネクタ 83"/>
          <p:cNvCxnSpPr/>
          <p:nvPr/>
        </p:nvCxnSpPr>
        <p:spPr bwMode="auto">
          <a:xfrm flipV="1">
            <a:off x="3448050" y="2304719"/>
            <a:ext cx="0" cy="295275"/>
          </a:xfrm>
          <a:prstGeom prst="straightConnector1">
            <a:avLst/>
          </a:prstGeom>
          <a:gradFill rotWithShape="0">
            <a:gsLst>
              <a:gs pos="0">
                <a:srgbClr val="FFFFFF"/>
              </a:gs>
              <a:gs pos="100000">
                <a:srgbClr val="C8C8C8"/>
              </a:gs>
            </a:gsLst>
            <a:lin ang="5400000" scaled="1"/>
          </a:gradFill>
          <a:ln w="9525" cap="flat" cmpd="sng" algn="ctr">
            <a:solidFill>
              <a:schemeClr val="bg1">
                <a:lumMod val="50000"/>
              </a:schemeClr>
            </a:solidFill>
            <a:prstDash val="solid"/>
            <a:round/>
            <a:headEnd type="none" w="med" len="med"/>
            <a:tailEnd type="arrow"/>
          </a:ln>
          <a:effectLst/>
        </p:spPr>
      </p:cxnSp>
      <p:sp>
        <p:nvSpPr>
          <p:cNvPr id="85" name="正方形/長方形 122"/>
          <p:cNvSpPr>
            <a:spLocks noChangeArrowheads="1"/>
          </p:cNvSpPr>
          <p:nvPr/>
        </p:nvSpPr>
        <p:spPr bwMode="auto">
          <a:xfrm>
            <a:off x="5895976" y="2730987"/>
            <a:ext cx="1266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1800" b="1" dirty="0">
                <a:solidFill>
                  <a:srgbClr val="FF0000"/>
                </a:solidFill>
                <a:latin typeface="微软雅黑" panose="020B0503020204020204" pitchFamily="34" charset="-122"/>
                <a:ea typeface="微软雅黑" panose="020B0503020204020204" pitchFamily="34" charset="-122"/>
                <a:cs typeface="Meiryo UI" pitchFamily="50" charset="-128"/>
              </a:rPr>
              <a:t>2</a:t>
            </a:r>
            <a:r>
              <a:rPr lang="en-US" altLang="ja-JP" sz="1800" b="1" baseline="30000" dirty="0">
                <a:solidFill>
                  <a:srgbClr val="FF0000"/>
                </a:solidFill>
                <a:latin typeface="微软雅黑" panose="020B0503020204020204" pitchFamily="34" charset="-122"/>
                <a:ea typeface="微软雅黑" panose="020B0503020204020204" pitchFamily="34" charset="-122"/>
                <a:cs typeface="Meiryo UI" pitchFamily="50" charset="-128"/>
              </a:rPr>
              <a:t>nd</a:t>
            </a:r>
            <a:r>
              <a:rPr lang="en-US" altLang="ja-JP" sz="1800" b="1" dirty="0">
                <a:solidFill>
                  <a:srgbClr val="FF0000"/>
                </a:solidFill>
                <a:latin typeface="微软雅黑" panose="020B0503020204020204" pitchFamily="34" charset="-122"/>
                <a:ea typeface="微软雅黑" panose="020B0503020204020204" pitchFamily="34" charset="-122"/>
                <a:cs typeface="Meiryo UI" pitchFamily="50" charset="-128"/>
              </a:rPr>
              <a:t> write D1,D2</a:t>
            </a:r>
            <a:endParaRPr lang="ja-JP" altLang="en-US" sz="1800" b="1" dirty="0">
              <a:solidFill>
                <a:srgbClr val="FF0000"/>
              </a:solidFill>
              <a:latin typeface="微软雅黑" panose="020B0503020204020204" pitchFamily="34" charset="-122"/>
              <a:ea typeface="微软雅黑" panose="020B0503020204020204" pitchFamily="34" charset="-122"/>
              <a:cs typeface="Meiryo UI" pitchFamily="50" charset="-128"/>
            </a:endParaRPr>
          </a:p>
        </p:txBody>
      </p:sp>
      <p:sp>
        <p:nvSpPr>
          <p:cNvPr id="86" name="正方形/長方形 124"/>
          <p:cNvSpPr>
            <a:spLocks noChangeArrowheads="1"/>
          </p:cNvSpPr>
          <p:nvPr/>
        </p:nvSpPr>
        <p:spPr bwMode="auto">
          <a:xfrm>
            <a:off x="5875340" y="3422040"/>
            <a:ext cx="1266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1800" b="1" dirty="0">
                <a:solidFill>
                  <a:srgbClr val="FF0000"/>
                </a:solidFill>
                <a:latin typeface="微软雅黑" panose="020B0503020204020204" pitchFamily="34" charset="-122"/>
                <a:ea typeface="微软雅黑" panose="020B0503020204020204" pitchFamily="34" charset="-122"/>
                <a:cs typeface="Meiryo UI" pitchFamily="50" charset="-128"/>
              </a:rPr>
              <a:t>3</a:t>
            </a:r>
            <a:r>
              <a:rPr lang="en-US" altLang="ja-JP" sz="1800" b="1" baseline="30000" dirty="0">
                <a:solidFill>
                  <a:srgbClr val="FF0000"/>
                </a:solidFill>
                <a:latin typeface="微软雅黑" panose="020B0503020204020204" pitchFamily="34" charset="-122"/>
                <a:ea typeface="微软雅黑" panose="020B0503020204020204" pitchFamily="34" charset="-122"/>
                <a:cs typeface="Meiryo UI" pitchFamily="50" charset="-128"/>
              </a:rPr>
              <a:t>rd</a:t>
            </a:r>
            <a:r>
              <a:rPr lang="en-US" altLang="ja-JP" sz="1800" b="1" dirty="0">
                <a:solidFill>
                  <a:srgbClr val="FF0000"/>
                </a:solidFill>
                <a:latin typeface="微软雅黑" panose="020B0503020204020204" pitchFamily="34" charset="-122"/>
                <a:ea typeface="微软雅黑" panose="020B0503020204020204" pitchFamily="34" charset="-122"/>
                <a:cs typeface="Meiryo UI" pitchFamily="50" charset="-128"/>
              </a:rPr>
              <a:t> write D1,D2</a:t>
            </a:r>
            <a:endParaRPr lang="ja-JP" altLang="en-US" sz="1800" b="1" dirty="0">
              <a:solidFill>
                <a:srgbClr val="FF0000"/>
              </a:solidFill>
              <a:latin typeface="微软雅黑" panose="020B0503020204020204" pitchFamily="34" charset="-122"/>
              <a:ea typeface="微软雅黑" panose="020B0503020204020204" pitchFamily="34" charset="-122"/>
              <a:cs typeface="Meiryo UI" pitchFamily="50" charset="-128"/>
            </a:endParaRPr>
          </a:p>
        </p:txBody>
      </p:sp>
      <p:sp>
        <p:nvSpPr>
          <p:cNvPr id="87" name="正方形/長方形 125"/>
          <p:cNvSpPr>
            <a:spLocks noChangeArrowheads="1"/>
          </p:cNvSpPr>
          <p:nvPr/>
        </p:nvSpPr>
        <p:spPr bwMode="auto">
          <a:xfrm>
            <a:off x="5875341" y="4369696"/>
            <a:ext cx="1266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1800" b="1" dirty="0">
                <a:solidFill>
                  <a:srgbClr val="FF0000"/>
                </a:solidFill>
                <a:latin typeface="微软雅黑" panose="020B0503020204020204" pitchFamily="34" charset="-122"/>
                <a:ea typeface="微软雅黑" panose="020B0503020204020204" pitchFamily="34" charset="-122"/>
                <a:cs typeface="Meiryo UI" pitchFamily="50" charset="-128"/>
              </a:rPr>
              <a:t>4</a:t>
            </a:r>
            <a:r>
              <a:rPr lang="en-US" altLang="ja-JP" sz="1800" b="1" baseline="30000" dirty="0">
                <a:solidFill>
                  <a:srgbClr val="FF0000"/>
                </a:solidFill>
                <a:latin typeface="微软雅黑" panose="020B0503020204020204" pitchFamily="34" charset="-122"/>
                <a:ea typeface="微软雅黑" panose="020B0503020204020204" pitchFamily="34" charset="-122"/>
                <a:cs typeface="Meiryo UI" pitchFamily="50" charset="-128"/>
              </a:rPr>
              <a:t>th</a:t>
            </a:r>
            <a:r>
              <a:rPr lang="en-US" altLang="ja-JP" sz="1800" b="1" dirty="0">
                <a:solidFill>
                  <a:srgbClr val="FF0000"/>
                </a:solidFill>
                <a:latin typeface="微软雅黑" panose="020B0503020204020204" pitchFamily="34" charset="-122"/>
                <a:ea typeface="微软雅黑" panose="020B0503020204020204" pitchFamily="34" charset="-122"/>
                <a:cs typeface="Meiryo UI" pitchFamily="50" charset="-128"/>
              </a:rPr>
              <a:t> write D1,D2</a:t>
            </a:r>
            <a:endParaRPr lang="ja-JP" altLang="en-US" sz="1800" b="1" dirty="0">
              <a:solidFill>
                <a:srgbClr val="FF0000"/>
              </a:solidFill>
              <a:latin typeface="微软雅黑" panose="020B0503020204020204" pitchFamily="34" charset="-122"/>
              <a:ea typeface="微软雅黑" panose="020B0503020204020204" pitchFamily="34" charset="-122"/>
              <a:cs typeface="Meiryo UI" pitchFamily="50" charset="-128"/>
            </a:endParaRPr>
          </a:p>
        </p:txBody>
      </p:sp>
      <p:sp>
        <p:nvSpPr>
          <p:cNvPr id="88" name="正方形/長方形 66"/>
          <p:cNvSpPr>
            <a:spLocks noChangeArrowheads="1"/>
          </p:cNvSpPr>
          <p:nvPr/>
        </p:nvSpPr>
        <p:spPr bwMode="auto">
          <a:xfrm>
            <a:off x="3295650" y="1760606"/>
            <a:ext cx="304800" cy="544115"/>
          </a:xfrm>
          <a:prstGeom prst="rect">
            <a:avLst/>
          </a:prstGeom>
          <a:pattFill prst="dkHorz">
            <a:fgClr>
              <a:srgbClr val="FF0000"/>
            </a:fgClr>
            <a:bgClr>
              <a:schemeClr val="bg1"/>
            </a:bgClr>
          </a:pattFill>
          <a:ln w="9525" algn="ctr">
            <a:solidFill>
              <a:srgbClr val="FF0000"/>
            </a:solidFill>
            <a:round/>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微软雅黑" panose="020B0503020204020204" pitchFamily="34" charset="-122"/>
              <a:ea typeface="微软雅黑" panose="020B0503020204020204" pitchFamily="34" charset="-122"/>
            </a:endParaRPr>
          </a:p>
        </p:txBody>
      </p:sp>
      <p:sp>
        <p:nvSpPr>
          <p:cNvPr id="89" name="コンテンツ プレースホルダー 2"/>
          <p:cNvSpPr txBox="1">
            <a:spLocks/>
          </p:cNvSpPr>
          <p:nvPr/>
        </p:nvSpPr>
        <p:spPr>
          <a:xfrm>
            <a:off x="168275" y="544117"/>
            <a:ext cx="8786813" cy="471488"/>
          </a:xfrm>
          <a:prstGeom prst="rect">
            <a:avLst/>
          </a:prstGeom>
        </p:spPr>
        <p:txBody>
          <a:bodyPr/>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ＭＳ Ｐゴシック" pitchFamily="50" charset="-128"/>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ＭＳ Ｐゴシック" pitchFamily="50" charset="-128"/>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ＭＳ Ｐゴシック" pitchFamily="50" charset="-128"/>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ＭＳ Ｐゴシック" pitchFamily="50" charset="-128"/>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ＭＳ Ｐゴシック" pitchFamily="50" charset="-128"/>
              </a:defRPr>
            </a:lvl5pPr>
            <a:lvl6pPr marL="2762250" indent="365125" algn="l" defTabSz="457200" rtl="0" fontAlgn="base">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3"/>
              </a:buBlip>
              <a:defRPr kumimoji="1" sz="2000">
                <a:solidFill>
                  <a:srgbClr val="000000"/>
                </a:solidFill>
                <a:latin typeface="+mn-lt"/>
                <a:ea typeface="+mn-ea"/>
                <a:cs typeface="+mn-cs"/>
              </a:defRPr>
            </a:lvl9pPr>
          </a:lstStyle>
          <a:p>
            <a:r>
              <a:rPr lang="en-US" altLang="ja-JP" sz="2000" kern="0" dirty="0" smtClean="0">
                <a:solidFill>
                  <a:schemeClr val="tx1"/>
                </a:solidFill>
                <a:latin typeface="微软雅黑" panose="020B0503020204020204" pitchFamily="34" charset="-122"/>
                <a:ea typeface="微软雅黑" panose="020B0503020204020204" pitchFamily="34" charset="-122"/>
                <a:cs typeface="Meiryo UI" pitchFamily="50" charset="-128"/>
              </a:rPr>
              <a:t>EEPROM</a:t>
            </a:r>
            <a:r>
              <a:rPr lang="zh-CN" altLang="en-US" sz="2000" kern="0" dirty="0" smtClean="0">
                <a:solidFill>
                  <a:schemeClr val="tx1"/>
                </a:solidFill>
                <a:latin typeface="微软雅黑" panose="020B0503020204020204" pitchFamily="34" charset="-122"/>
                <a:ea typeface="微软雅黑" panose="020B0503020204020204" pitchFamily="34" charset="-122"/>
                <a:cs typeface="Meiryo UI" pitchFamily="50" charset="-128"/>
              </a:rPr>
              <a:t>的读写耐久性只有</a:t>
            </a:r>
            <a:r>
              <a:rPr lang="en-US" altLang="zh-CN" sz="2000" kern="0" dirty="0" smtClean="0">
                <a:solidFill>
                  <a:schemeClr val="tx1"/>
                </a:solidFill>
                <a:latin typeface="微软雅黑" panose="020B0503020204020204" pitchFamily="34" charset="-122"/>
                <a:ea typeface="微软雅黑" panose="020B0503020204020204" pitchFamily="34" charset="-122"/>
                <a:cs typeface="Meiryo UI" pitchFamily="50" charset="-128"/>
              </a:rPr>
              <a:t>100</a:t>
            </a:r>
            <a:r>
              <a:rPr lang="zh-CN" altLang="en-US" sz="2000" kern="0" dirty="0" smtClean="0">
                <a:solidFill>
                  <a:schemeClr val="tx1"/>
                </a:solidFill>
                <a:latin typeface="微软雅黑" panose="020B0503020204020204" pitchFamily="34" charset="-122"/>
                <a:ea typeface="微软雅黑" panose="020B0503020204020204" pitchFamily="34" charset="-122"/>
                <a:cs typeface="Meiryo UI" pitchFamily="50" charset="-128"/>
              </a:rPr>
              <a:t>万次，如果使用它来实现</a:t>
            </a:r>
            <a:r>
              <a:rPr lang="en-US" altLang="zh-CN" sz="2000" kern="0" dirty="0" smtClean="0">
                <a:solidFill>
                  <a:schemeClr val="tx1"/>
                </a:solidFill>
                <a:latin typeface="微软雅黑" panose="020B0503020204020204" pitchFamily="34" charset="-122"/>
                <a:ea typeface="微软雅黑" panose="020B0503020204020204" pitchFamily="34" charset="-122"/>
                <a:cs typeface="Meiryo UI" pitchFamily="50" charset="-128"/>
              </a:rPr>
              <a:t>3.2</a:t>
            </a:r>
            <a:r>
              <a:rPr lang="zh-CN" altLang="en-US" sz="2000" kern="0" dirty="0" smtClean="0">
                <a:solidFill>
                  <a:schemeClr val="tx1"/>
                </a:solidFill>
                <a:latin typeface="微软雅黑" panose="020B0503020204020204" pitchFamily="34" charset="-122"/>
                <a:ea typeface="微软雅黑" panose="020B0503020204020204" pitchFamily="34" charset="-122"/>
                <a:cs typeface="Meiryo UI" pitchFamily="50" charset="-128"/>
              </a:rPr>
              <a:t>次的读写耐久性的话，</a:t>
            </a:r>
            <a:r>
              <a:rPr lang="zh-CN" altLang="en-US" sz="20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需要</a:t>
            </a:r>
            <a:r>
              <a:rPr lang="en-US" altLang="ja-JP" sz="20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w</a:t>
            </a:r>
            <a:r>
              <a:rPr lang="en-US" altLang="zh-CN" sz="20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ear</a:t>
            </a:r>
            <a:r>
              <a:rPr lang="en-US" altLang="ja-JP" sz="20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 levelin</a:t>
            </a:r>
            <a:r>
              <a:rPr lang="en-US" altLang="zh-CN" sz="20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g(</a:t>
            </a:r>
            <a:r>
              <a:rPr lang="zh-CN" altLang="en-US" sz="2000" b="1" kern="0" dirty="0" smtClean="0">
                <a:solidFill>
                  <a:srgbClr val="FF0000"/>
                </a:solidFill>
                <a:latin typeface="微软雅黑" panose="020B0503020204020204" pitchFamily="34" charset="-122"/>
                <a:ea typeface="微软雅黑" panose="020B0503020204020204" pitchFamily="34" charset="-122"/>
                <a:cs typeface="Meiryo UI" pitchFamily="50" charset="-128"/>
              </a:rPr>
              <a:t>耗损均衡）软件来支持</a:t>
            </a:r>
            <a:r>
              <a:rPr lang="zh-CN" altLang="en-US" sz="2000" kern="0" dirty="0" smtClean="0">
                <a:solidFill>
                  <a:schemeClr val="tx1"/>
                </a:solidFill>
                <a:latin typeface="微软雅黑" panose="020B0503020204020204" pitchFamily="34" charset="-122"/>
                <a:ea typeface="微软雅黑" panose="020B0503020204020204" pitchFamily="34" charset="-122"/>
                <a:cs typeface="Meiryo UI" pitchFamily="50" charset="-128"/>
              </a:rPr>
              <a:t>。结果是增加</a:t>
            </a:r>
            <a:r>
              <a:rPr lang="en-US" altLang="zh-CN" sz="2000" kern="0" dirty="0" smtClean="0">
                <a:solidFill>
                  <a:schemeClr val="tx1"/>
                </a:solidFill>
                <a:latin typeface="微软雅黑" panose="020B0503020204020204" pitchFamily="34" charset="-122"/>
                <a:ea typeface="微软雅黑" panose="020B0503020204020204" pitchFamily="34" charset="-122"/>
                <a:cs typeface="Meiryo UI" pitchFamily="50" charset="-128"/>
              </a:rPr>
              <a:t>SW</a:t>
            </a:r>
            <a:r>
              <a:rPr lang="zh-CN" altLang="en-US" sz="2000" kern="0" dirty="0" smtClean="0">
                <a:solidFill>
                  <a:schemeClr val="tx1"/>
                </a:solidFill>
                <a:latin typeface="微软雅黑" panose="020B0503020204020204" pitchFamily="34" charset="-122"/>
                <a:ea typeface="微软雅黑" panose="020B0503020204020204" pitchFamily="34" charset="-122"/>
                <a:cs typeface="Meiryo UI" pitchFamily="50" charset="-128"/>
              </a:rPr>
              <a:t>的设计的复杂性，给</a:t>
            </a:r>
            <a:r>
              <a:rPr lang="en-US" altLang="zh-CN" sz="2000" kern="0" dirty="0" smtClean="0">
                <a:solidFill>
                  <a:schemeClr val="tx1"/>
                </a:solidFill>
                <a:latin typeface="微软雅黑" panose="020B0503020204020204" pitchFamily="34" charset="-122"/>
                <a:ea typeface="微软雅黑" panose="020B0503020204020204" pitchFamily="34" charset="-122"/>
                <a:cs typeface="Meiryo UI" pitchFamily="50" charset="-128"/>
              </a:rPr>
              <a:t>SW</a:t>
            </a:r>
            <a:r>
              <a:rPr lang="zh-CN" altLang="en-US" sz="2000" kern="0" dirty="0" smtClean="0">
                <a:solidFill>
                  <a:schemeClr val="tx1"/>
                </a:solidFill>
                <a:latin typeface="微软雅黑" panose="020B0503020204020204" pitchFamily="34" charset="-122"/>
                <a:ea typeface="微软雅黑" panose="020B0503020204020204" pitchFamily="34" charset="-122"/>
                <a:cs typeface="Meiryo UI" pitchFamily="50" charset="-128"/>
              </a:rPr>
              <a:t>工程师带来额外负担。</a:t>
            </a:r>
            <a:endParaRPr lang="en-US" altLang="ja-JP" b="1" u="sng" kern="0" dirty="0">
              <a:solidFill>
                <a:schemeClr val="tx1"/>
              </a:solidFill>
              <a:latin typeface="微软雅黑" panose="020B0503020204020204" pitchFamily="34" charset="-122"/>
              <a:ea typeface="微软雅黑" panose="020B0503020204020204" pitchFamily="34" charset="-122"/>
              <a:cs typeface="Meiryo UI" pitchFamily="50" charset="-128"/>
            </a:endParaRPr>
          </a:p>
        </p:txBody>
      </p:sp>
      <p:sp>
        <p:nvSpPr>
          <p:cNvPr id="2" name="Footer Placeholder 1"/>
          <p:cNvSpPr>
            <a:spLocks noGrp="1"/>
          </p:cNvSpPr>
          <p:nvPr>
            <p:ph type="ftr" sz="quarter" idx="10"/>
          </p:nvPr>
        </p:nvSpPr>
        <p:spPr/>
        <p:txBody>
          <a:bodyPr/>
          <a:lstStyle/>
          <a:p>
            <a:r>
              <a:rPr lang="en-US" altLang="ja-JP" smtClean="0">
                <a:solidFill>
                  <a:srgbClr val="000000"/>
                </a:solidFill>
                <a:latin typeface="微软雅黑" panose="020B0503020204020204" pitchFamily="34" charset="-122"/>
                <a:ea typeface="微软雅黑" panose="020B0503020204020204" pitchFamily="34" charset="-122"/>
              </a:rPr>
              <a:t>Copyright 2019 FUJITSU SEMICONDUCTOR LIMITED</a:t>
            </a:r>
            <a:endParaRPr lang="de-DE" altLang="ja-JP" dirty="0">
              <a:solidFill>
                <a:srgbClr val="000000"/>
              </a:solidFill>
              <a:latin typeface="微软雅黑" panose="020B0503020204020204" pitchFamily="34" charset="-122"/>
              <a:ea typeface="微软雅黑" panose="020B0503020204020204" pitchFamily="34" charset="-122"/>
            </a:endParaRPr>
          </a:p>
        </p:txBody>
      </p:sp>
      <p:sp>
        <p:nvSpPr>
          <p:cNvPr id="3" name="Slide Number Placeholder 2"/>
          <p:cNvSpPr>
            <a:spLocks noGrp="1"/>
          </p:cNvSpPr>
          <p:nvPr>
            <p:ph type="sldNum" sz="quarter" idx="11"/>
          </p:nvPr>
        </p:nvSpPr>
        <p:spPr/>
        <p:txBody>
          <a:bodyPr/>
          <a:lstStyle/>
          <a:p>
            <a:fld id="{C164E814-9446-4CE1-8CA1-AF38C8D6ED9E}" type="slidenum">
              <a:rPr lang="ja-JP" altLang="de-DE" smtClean="0">
                <a:solidFill>
                  <a:srgbClr val="000000"/>
                </a:solidFill>
                <a:latin typeface="微软雅黑" panose="020B0503020204020204" pitchFamily="34" charset="-122"/>
                <a:ea typeface="微软雅黑" panose="020B0503020204020204" pitchFamily="34" charset="-122"/>
              </a:rPr>
              <a:pPr/>
              <a:t>39</a:t>
            </a:fld>
            <a:endParaRPr lang="de-DE" altLang="ja-JP">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30019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タイトル 1"/>
          <p:cNvSpPr>
            <a:spLocks noGrp="1"/>
          </p:cNvSpPr>
          <p:nvPr>
            <p:ph type="title"/>
          </p:nvPr>
        </p:nvSpPr>
        <p:spPr>
          <a:xfrm>
            <a:off x="169865" y="-1191"/>
            <a:ext cx="8301475" cy="520304"/>
          </a:xfrm>
        </p:spPr>
        <p:txBody>
          <a:bodyPr/>
          <a:lstStyle/>
          <a:p>
            <a:r>
              <a:rPr lang="en-US" altLang="ja-JP" b="1" dirty="0" smtClean="0">
                <a:latin typeface="Meiryo UI" pitchFamily="50" charset="-128"/>
                <a:ea typeface="Meiryo UI" pitchFamily="50" charset="-128"/>
                <a:cs typeface="Meiryo UI" pitchFamily="50" charset="-128"/>
              </a:rPr>
              <a:t>High Speed Writing</a:t>
            </a:r>
            <a:r>
              <a:rPr lang="en-US" altLang="zh-CN" b="1" dirty="0" smtClean="0">
                <a:latin typeface="Meiryo UI" pitchFamily="50" charset="-128"/>
                <a:ea typeface="Meiryo UI" pitchFamily="50" charset="-128"/>
                <a:cs typeface="Meiryo UI" pitchFamily="50" charset="-128"/>
              </a:rPr>
              <a:t>/</a:t>
            </a:r>
            <a:r>
              <a:rPr lang="zh-CN" altLang="en-US" b="1" dirty="0">
                <a:latin typeface="宋体" pitchFamily="2" charset="-122"/>
                <a:ea typeface="宋体" pitchFamily="2" charset="-122"/>
                <a:cs typeface="Meiryo UI" pitchFamily="50" charset="-128"/>
              </a:rPr>
              <a:t>高速烧</a:t>
            </a:r>
            <a:r>
              <a:rPr lang="zh-CN" altLang="en-US" b="1" dirty="0" smtClean="0">
                <a:latin typeface="宋体" pitchFamily="2" charset="-122"/>
                <a:ea typeface="宋体" pitchFamily="2" charset="-122"/>
                <a:cs typeface="Meiryo UI" pitchFamily="50" charset="-128"/>
              </a:rPr>
              <a:t>写</a:t>
            </a:r>
            <a:endParaRPr lang="ja-JP" altLang="en-US" b="1" dirty="0" smtClean="0">
              <a:latin typeface="宋体" pitchFamily="2" charset="-122"/>
              <a:ea typeface="宋体" pitchFamily="2" charset="-122"/>
              <a:cs typeface="Meiryo UI" pitchFamily="50" charset="-128"/>
            </a:endParaRPr>
          </a:p>
        </p:txBody>
      </p:sp>
      <p:sp>
        <p:nvSpPr>
          <p:cNvPr id="25" name="正方形/長方形 24"/>
          <p:cNvSpPr/>
          <p:nvPr/>
        </p:nvSpPr>
        <p:spPr bwMode="auto">
          <a:xfrm>
            <a:off x="1835155" y="608943"/>
            <a:ext cx="6659002" cy="442913"/>
          </a:xfrm>
          <a:prstGeom prst="rect">
            <a:avLst/>
          </a:prstGeom>
          <a:solidFill>
            <a:srgbClr val="AE2222">
              <a:lumMod val="75000"/>
            </a:srgbClr>
          </a:solidFill>
          <a:ln w="9525" cap="flat" cmpd="sng" algn="ctr">
            <a:noFill/>
            <a:prstDash val="solid"/>
            <a:round/>
            <a:headEnd type="none" w="med" len="med"/>
            <a:tailEnd type="none" w="med" len="me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ＭＳ Ｐゴシック" pitchFamily="34" charset="-128"/>
              <a:ea typeface="ＭＳ Ｐゴシック" pitchFamily="34" charset="-128"/>
            </a:endParaRPr>
          </a:p>
        </p:txBody>
      </p:sp>
      <p:sp>
        <p:nvSpPr>
          <p:cNvPr id="26" name="Line 5"/>
          <p:cNvSpPr>
            <a:spLocks noChangeShapeType="1"/>
          </p:cNvSpPr>
          <p:nvPr/>
        </p:nvSpPr>
        <p:spPr bwMode="gray">
          <a:xfrm flipV="1">
            <a:off x="1812162" y="3210197"/>
            <a:ext cx="7118061" cy="0"/>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fontAlgn="ctr">
              <a:spcBef>
                <a:spcPts val="0"/>
              </a:spcBef>
              <a:spcAft>
                <a:spcPts val="0"/>
              </a:spcAft>
              <a:defRPr/>
            </a:pPr>
            <a:endParaRPr kumimoji="0" lang="ja-JP" altLang="en-US" kern="0">
              <a:solidFill>
                <a:sysClr val="windowText" lastClr="000000"/>
              </a:solidFill>
              <a:latin typeface="Arial"/>
            </a:endParaRPr>
          </a:p>
        </p:txBody>
      </p:sp>
      <p:sp>
        <p:nvSpPr>
          <p:cNvPr id="27" name="テキスト ボックス 20"/>
          <p:cNvSpPr txBox="1">
            <a:spLocks noChangeArrowheads="1"/>
          </p:cNvSpPr>
          <p:nvPr/>
        </p:nvSpPr>
        <p:spPr bwMode="auto">
          <a:xfrm>
            <a:off x="7401755" y="2590920"/>
            <a:ext cx="16088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3200" b="1" dirty="0" smtClean="0">
                <a:latin typeface="Meiryo UI" pitchFamily="50" charset="-128"/>
                <a:ea typeface="Meiryo UI" pitchFamily="50" charset="-128"/>
                <a:cs typeface="Meiryo UI" pitchFamily="50" charset="-128"/>
              </a:rPr>
              <a:t>Time</a:t>
            </a:r>
            <a:endParaRPr lang="ja-JP" altLang="en-US" sz="3200" b="1" dirty="0" smtClean="0">
              <a:latin typeface="Meiryo UI" pitchFamily="50" charset="-128"/>
              <a:ea typeface="Meiryo UI" pitchFamily="50" charset="-128"/>
              <a:cs typeface="Meiryo UI" pitchFamily="50" charset="-128"/>
            </a:endParaRPr>
          </a:p>
        </p:txBody>
      </p:sp>
      <p:sp>
        <p:nvSpPr>
          <p:cNvPr id="29" name="アーチ 28"/>
          <p:cNvSpPr/>
          <p:nvPr/>
        </p:nvSpPr>
        <p:spPr bwMode="auto">
          <a:xfrm rot="5400000">
            <a:off x="6711791" y="553380"/>
            <a:ext cx="357188" cy="311150"/>
          </a:xfrm>
          <a:prstGeom prst="blockArc">
            <a:avLst/>
          </a:prstGeom>
          <a:solidFill>
            <a:srgbClr val="FFFFFF"/>
          </a:solidFill>
          <a:ln w="9525"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ＭＳ Ｐゴシック" pitchFamily="34" charset="-128"/>
              <a:ea typeface="ＭＳ Ｐゴシック" pitchFamily="34" charset="-128"/>
            </a:endParaRPr>
          </a:p>
        </p:txBody>
      </p:sp>
      <p:sp>
        <p:nvSpPr>
          <p:cNvPr id="30" name="アーチ 29"/>
          <p:cNvSpPr/>
          <p:nvPr/>
        </p:nvSpPr>
        <p:spPr bwMode="auto">
          <a:xfrm rot="16200000">
            <a:off x="6747925" y="853219"/>
            <a:ext cx="358379" cy="312738"/>
          </a:xfrm>
          <a:prstGeom prst="blockArc">
            <a:avLst/>
          </a:prstGeom>
          <a:solidFill>
            <a:srgbClr val="FFFFFF"/>
          </a:solidFill>
          <a:ln w="9525"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ＭＳ Ｐゴシック" pitchFamily="34" charset="-128"/>
              <a:ea typeface="ＭＳ Ｐゴシック" pitchFamily="34" charset="-128"/>
            </a:endParaRPr>
          </a:p>
        </p:txBody>
      </p:sp>
      <p:cxnSp>
        <p:nvCxnSpPr>
          <p:cNvPr id="33" name="直線矢印コネクタ 5"/>
          <p:cNvCxnSpPr>
            <a:cxnSpLocks noChangeShapeType="1"/>
          </p:cNvCxnSpPr>
          <p:nvPr/>
        </p:nvCxnSpPr>
        <p:spPr bwMode="auto">
          <a:xfrm>
            <a:off x="1812161" y="1147916"/>
            <a:ext cx="6685448" cy="0"/>
          </a:xfrm>
          <a:prstGeom prst="straightConnector1">
            <a:avLst/>
          </a:prstGeom>
          <a:noFill/>
          <a:ln w="9525" algn="ctr">
            <a:solidFill>
              <a:srgbClr val="505050"/>
            </a:solidFill>
            <a:round/>
            <a:headEnd type="triangle" w="med" len="med"/>
            <a:tailEnd type="triangle" w="med" len="med"/>
          </a:ln>
          <a:extLst>
            <a:ext uri="{909E8E84-426E-40DD-AFC4-6F175D3DCCD1}">
              <a14:hiddenFill xmlns:a14="http://schemas.microsoft.com/office/drawing/2010/main">
                <a:noFill/>
              </a14:hiddenFill>
            </a:ext>
          </a:extLst>
        </p:spPr>
      </p:cxnSp>
      <p:sp>
        <p:nvSpPr>
          <p:cNvPr id="34" name="テキスト ボックス 16"/>
          <p:cNvSpPr txBox="1">
            <a:spLocks noChangeArrowheads="1"/>
          </p:cNvSpPr>
          <p:nvPr/>
        </p:nvSpPr>
        <p:spPr bwMode="auto">
          <a:xfrm>
            <a:off x="3592152" y="1097105"/>
            <a:ext cx="2327925" cy="523220"/>
          </a:xfrm>
          <a:prstGeom prst="rect">
            <a:avLst/>
          </a:prstGeom>
          <a:noFill/>
          <a:ln>
            <a:noFill/>
          </a:ln>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hangingPunct="1">
              <a:lnSpc>
                <a:spcPct val="100000"/>
              </a:lnSpc>
              <a:spcBef>
                <a:spcPct val="0"/>
              </a:spcBef>
              <a:spcAft>
                <a:spcPct val="0"/>
              </a:spcAft>
              <a:buClrTx/>
              <a:buFontTx/>
              <a:buNone/>
              <a:defRPr/>
            </a:pPr>
            <a:r>
              <a:rPr lang="en-US" altLang="ja-JP" sz="2800" b="1" kern="0" dirty="0" smtClean="0">
                <a:latin typeface="Meiryo UI" pitchFamily="50" charset="-128"/>
                <a:ea typeface="Meiryo UI" pitchFamily="50" charset="-128"/>
                <a:cs typeface="Meiryo UI" pitchFamily="50" charset="-128"/>
              </a:rPr>
              <a:t>5msec</a:t>
            </a:r>
            <a:endParaRPr lang="ja-JP" altLang="en-US" sz="2800" b="1" kern="0" dirty="0" smtClean="0">
              <a:latin typeface="Meiryo UI" pitchFamily="50" charset="-128"/>
              <a:ea typeface="Meiryo UI" pitchFamily="50" charset="-128"/>
              <a:cs typeface="Meiryo UI" pitchFamily="50" charset="-128"/>
            </a:endParaRPr>
          </a:p>
        </p:txBody>
      </p:sp>
      <p:cxnSp>
        <p:nvCxnSpPr>
          <p:cNvPr id="35" name="直線矢印コネクタ 29"/>
          <p:cNvCxnSpPr>
            <a:cxnSpLocks noChangeShapeType="1"/>
          </p:cNvCxnSpPr>
          <p:nvPr/>
        </p:nvCxnSpPr>
        <p:spPr bwMode="auto">
          <a:xfrm>
            <a:off x="1812161" y="1008993"/>
            <a:ext cx="0" cy="404813"/>
          </a:xfrm>
          <a:prstGeom prst="straightConnector1">
            <a:avLst/>
          </a:prstGeom>
          <a:noFill/>
          <a:ln w="9525" algn="ctr">
            <a:solidFill>
              <a:srgbClr val="505050"/>
            </a:solidFill>
            <a:prstDash val="sysDash"/>
            <a:round/>
            <a:headEnd/>
            <a:tailEnd/>
          </a:ln>
          <a:extLst>
            <a:ext uri="{909E8E84-426E-40DD-AFC4-6F175D3DCCD1}">
              <a14:hiddenFill xmlns:a14="http://schemas.microsoft.com/office/drawing/2010/main">
                <a:noFill/>
              </a14:hiddenFill>
            </a:ext>
          </a:extLst>
        </p:spPr>
      </p:cxnSp>
      <p:cxnSp>
        <p:nvCxnSpPr>
          <p:cNvPr id="37" name="直線矢印コネクタ 32"/>
          <p:cNvCxnSpPr>
            <a:cxnSpLocks noChangeShapeType="1"/>
          </p:cNvCxnSpPr>
          <p:nvPr/>
        </p:nvCxnSpPr>
        <p:spPr bwMode="auto">
          <a:xfrm>
            <a:off x="8477513" y="1041139"/>
            <a:ext cx="0" cy="270000"/>
          </a:xfrm>
          <a:prstGeom prst="straightConnector1">
            <a:avLst/>
          </a:prstGeom>
          <a:noFill/>
          <a:ln w="9525" algn="ctr">
            <a:solidFill>
              <a:srgbClr val="505050"/>
            </a:solidFill>
            <a:prstDash val="sysDash"/>
            <a:round/>
            <a:headEnd/>
            <a:tailEnd/>
          </a:ln>
          <a:extLst>
            <a:ext uri="{909E8E84-426E-40DD-AFC4-6F175D3DCCD1}">
              <a14:hiddenFill xmlns:a14="http://schemas.microsoft.com/office/drawing/2010/main">
                <a:noFill/>
              </a14:hiddenFill>
            </a:ext>
          </a:extLst>
        </p:spPr>
      </p:cxnSp>
      <p:sp>
        <p:nvSpPr>
          <p:cNvPr id="38" name="正方形/長方形 37"/>
          <p:cNvSpPr/>
          <p:nvPr/>
        </p:nvSpPr>
        <p:spPr bwMode="auto">
          <a:xfrm>
            <a:off x="1832378" y="1572977"/>
            <a:ext cx="3250539" cy="442913"/>
          </a:xfrm>
          <a:prstGeom prst="rect">
            <a:avLst/>
          </a:prstGeom>
          <a:solidFill>
            <a:srgbClr val="AE2222">
              <a:lumMod val="75000"/>
            </a:srgbClr>
          </a:solidFill>
          <a:ln w="9525" cap="flat" cmpd="sng" algn="ctr">
            <a:noFill/>
            <a:prstDash val="solid"/>
            <a:round/>
            <a:headEnd type="none" w="med" len="med"/>
            <a:tailEnd type="none" w="med" len="me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ＭＳ Ｐゴシック" pitchFamily="34" charset="-128"/>
              <a:ea typeface="ＭＳ Ｐゴシック" pitchFamily="34" charset="-128"/>
            </a:endParaRPr>
          </a:p>
        </p:txBody>
      </p:sp>
      <p:sp>
        <p:nvSpPr>
          <p:cNvPr id="39" name="アーチ 38"/>
          <p:cNvSpPr/>
          <p:nvPr/>
        </p:nvSpPr>
        <p:spPr bwMode="auto">
          <a:xfrm rot="5400000">
            <a:off x="4391044" y="1424638"/>
            <a:ext cx="357188" cy="311150"/>
          </a:xfrm>
          <a:prstGeom prst="blockArc">
            <a:avLst/>
          </a:prstGeom>
          <a:solidFill>
            <a:srgbClr val="FFFFFF"/>
          </a:solidFill>
          <a:ln w="9525"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ＭＳ Ｐゴシック" pitchFamily="34" charset="-128"/>
              <a:ea typeface="ＭＳ Ｐゴシック" pitchFamily="34" charset="-128"/>
            </a:endParaRPr>
          </a:p>
        </p:txBody>
      </p:sp>
      <p:sp>
        <p:nvSpPr>
          <p:cNvPr id="40" name="アーチ 39"/>
          <p:cNvSpPr/>
          <p:nvPr/>
        </p:nvSpPr>
        <p:spPr bwMode="auto">
          <a:xfrm rot="16200000">
            <a:off x="4423715" y="1732141"/>
            <a:ext cx="358379" cy="312738"/>
          </a:xfrm>
          <a:prstGeom prst="blockArc">
            <a:avLst/>
          </a:prstGeom>
          <a:solidFill>
            <a:srgbClr val="FFFFFF"/>
          </a:solidFill>
          <a:ln w="9525"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ＭＳ Ｐゴシック" pitchFamily="34" charset="-128"/>
              <a:ea typeface="ＭＳ Ｐゴシック" pitchFamily="34" charset="-128"/>
            </a:endParaRPr>
          </a:p>
        </p:txBody>
      </p:sp>
      <p:cxnSp>
        <p:nvCxnSpPr>
          <p:cNvPr id="41" name="直線矢印コネクタ 31"/>
          <p:cNvCxnSpPr>
            <a:cxnSpLocks noChangeShapeType="1"/>
          </p:cNvCxnSpPr>
          <p:nvPr/>
        </p:nvCxnSpPr>
        <p:spPr bwMode="auto">
          <a:xfrm>
            <a:off x="5069238" y="1882613"/>
            <a:ext cx="0" cy="404813"/>
          </a:xfrm>
          <a:prstGeom prst="straightConnector1">
            <a:avLst/>
          </a:prstGeom>
          <a:noFill/>
          <a:ln w="9525" algn="ctr">
            <a:solidFill>
              <a:srgbClr val="505050"/>
            </a:solidFill>
            <a:prstDash val="sysDash"/>
            <a:round/>
            <a:headEnd/>
            <a:tailEnd/>
          </a:ln>
          <a:extLst>
            <a:ext uri="{909E8E84-426E-40DD-AFC4-6F175D3DCCD1}">
              <a14:hiddenFill xmlns:a14="http://schemas.microsoft.com/office/drawing/2010/main">
                <a:noFill/>
              </a14:hiddenFill>
            </a:ext>
          </a:extLst>
        </p:spPr>
      </p:cxnSp>
      <p:cxnSp>
        <p:nvCxnSpPr>
          <p:cNvPr id="42" name="直線矢印コネクタ 5"/>
          <p:cNvCxnSpPr>
            <a:cxnSpLocks noChangeShapeType="1"/>
          </p:cNvCxnSpPr>
          <p:nvPr/>
        </p:nvCxnSpPr>
        <p:spPr bwMode="auto">
          <a:xfrm>
            <a:off x="1816520" y="2103698"/>
            <a:ext cx="3252718" cy="0"/>
          </a:xfrm>
          <a:prstGeom prst="straightConnector1">
            <a:avLst/>
          </a:prstGeom>
          <a:noFill/>
          <a:ln w="9525" algn="ctr">
            <a:solidFill>
              <a:srgbClr val="505050"/>
            </a:solidFill>
            <a:round/>
            <a:headEnd type="triangle" w="med" len="med"/>
            <a:tailEnd type="triangle" w="med" len="med"/>
          </a:ln>
          <a:extLst>
            <a:ext uri="{909E8E84-426E-40DD-AFC4-6F175D3DCCD1}">
              <a14:hiddenFill xmlns:a14="http://schemas.microsoft.com/office/drawing/2010/main">
                <a:noFill/>
              </a14:hiddenFill>
            </a:ext>
          </a:extLst>
        </p:spPr>
      </p:cxnSp>
      <p:sp>
        <p:nvSpPr>
          <p:cNvPr id="44" name="Line 5"/>
          <p:cNvSpPr>
            <a:spLocks noChangeShapeType="1"/>
          </p:cNvSpPr>
          <p:nvPr/>
        </p:nvSpPr>
        <p:spPr bwMode="gray">
          <a:xfrm flipV="1">
            <a:off x="1812161" y="483519"/>
            <a:ext cx="0" cy="2734607"/>
          </a:xfrm>
          <a:prstGeom prst="line">
            <a:avLst/>
          </a:prstGeom>
          <a:noFill/>
          <a:ln w="635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pPr algn="ctr" fontAlgn="ctr">
              <a:spcBef>
                <a:spcPts val="0"/>
              </a:spcBef>
              <a:spcAft>
                <a:spcPts val="0"/>
              </a:spcAft>
              <a:defRPr/>
            </a:pPr>
            <a:endParaRPr kumimoji="0" lang="ja-JP" altLang="en-US" kern="0">
              <a:solidFill>
                <a:sysClr val="windowText" lastClr="000000"/>
              </a:solidFill>
              <a:latin typeface="Arial"/>
            </a:endParaRPr>
          </a:p>
        </p:txBody>
      </p:sp>
      <p:sp>
        <p:nvSpPr>
          <p:cNvPr id="45" name="テキスト ボックス 15"/>
          <p:cNvSpPr txBox="1">
            <a:spLocks noChangeArrowheads="1"/>
          </p:cNvSpPr>
          <p:nvPr/>
        </p:nvSpPr>
        <p:spPr bwMode="auto">
          <a:xfrm>
            <a:off x="2497803" y="2067699"/>
            <a:ext cx="2066290" cy="523220"/>
          </a:xfrm>
          <a:prstGeom prst="rect">
            <a:avLst/>
          </a:prstGeom>
          <a:noFill/>
          <a:ln>
            <a:noFill/>
          </a:ln>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2800" b="1" dirty="0" smtClean="0">
                <a:latin typeface="Meiryo UI" pitchFamily="50" charset="-128"/>
                <a:ea typeface="Meiryo UI" pitchFamily="50" charset="-128"/>
                <a:cs typeface="Meiryo UI" pitchFamily="50" charset="-128"/>
              </a:rPr>
              <a:t>0.05msec</a:t>
            </a:r>
            <a:endParaRPr lang="ja-JP" altLang="en-US" sz="2800" b="1" dirty="0" smtClean="0">
              <a:latin typeface="Meiryo UI" pitchFamily="50" charset="-128"/>
              <a:ea typeface="Meiryo UI" pitchFamily="50" charset="-128"/>
              <a:cs typeface="Meiryo UI" pitchFamily="50" charset="-128"/>
            </a:endParaRPr>
          </a:p>
        </p:txBody>
      </p:sp>
      <p:sp>
        <p:nvSpPr>
          <p:cNvPr id="47" name="テキスト ボックス 46"/>
          <p:cNvSpPr txBox="1"/>
          <p:nvPr/>
        </p:nvSpPr>
        <p:spPr>
          <a:xfrm>
            <a:off x="435632" y="2431316"/>
            <a:ext cx="1379984" cy="523220"/>
          </a:xfrm>
          <a:prstGeom prst="rect">
            <a:avLst/>
          </a:prstGeom>
          <a:noFill/>
        </p:spPr>
        <p:txBody>
          <a:bodyPr wrap="square">
            <a:spAutoFit/>
          </a:bodyPr>
          <a:lstStyle/>
          <a:p>
            <a:pPr algn="r">
              <a:defRPr/>
            </a:pPr>
            <a:r>
              <a:rPr lang="en-US" altLang="ja-JP"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FRAM</a:t>
            </a:r>
            <a:endParaRPr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87642" y="743076"/>
            <a:ext cx="1818860" cy="523220"/>
          </a:xfrm>
          <a:prstGeom prst="rect">
            <a:avLst/>
          </a:prstGeom>
          <a:noFill/>
        </p:spPr>
        <p:txBody>
          <a:bodyPr wrap="square">
            <a:spAutoFit/>
          </a:bodyPr>
          <a:lstStyle/>
          <a:p>
            <a:pPr algn="r">
              <a:defRPr/>
            </a:pPr>
            <a:r>
              <a:rPr lang="en-US" altLang="ja-JP" sz="2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EEPROM</a:t>
            </a:r>
          </a:p>
        </p:txBody>
      </p:sp>
      <p:sp>
        <p:nvSpPr>
          <p:cNvPr id="49" name="テキスト ボックス 48"/>
          <p:cNvSpPr txBox="1"/>
          <p:nvPr/>
        </p:nvSpPr>
        <p:spPr>
          <a:xfrm>
            <a:off x="520030" y="1618112"/>
            <a:ext cx="1211188" cy="523220"/>
          </a:xfrm>
          <a:prstGeom prst="rect">
            <a:avLst/>
          </a:prstGeom>
          <a:noFill/>
        </p:spPr>
        <p:txBody>
          <a:bodyPr wrap="square">
            <a:spAutoFit/>
          </a:bodyPr>
          <a:lstStyle/>
          <a:p>
            <a:pPr algn="r">
              <a:defRPr/>
            </a:pPr>
            <a:r>
              <a:rPr lang="en-US" altLang="ja-JP" sz="2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Flash</a:t>
            </a:r>
          </a:p>
        </p:txBody>
      </p:sp>
      <p:sp>
        <p:nvSpPr>
          <p:cNvPr id="51" name="テキスト ボックス 13"/>
          <p:cNvSpPr txBox="1">
            <a:spLocks noChangeArrowheads="1"/>
          </p:cNvSpPr>
          <p:nvPr/>
        </p:nvSpPr>
        <p:spPr bwMode="auto">
          <a:xfrm>
            <a:off x="2586322" y="1593830"/>
            <a:ext cx="1445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2800" b="1" dirty="0" smtClean="0">
                <a:solidFill>
                  <a:schemeClr val="bg1"/>
                </a:solidFill>
                <a:latin typeface="Meiryo UI" pitchFamily="50" charset="-128"/>
                <a:ea typeface="Meiryo UI" pitchFamily="50" charset="-128"/>
                <a:cs typeface="Meiryo UI" pitchFamily="50" charset="-128"/>
              </a:rPr>
              <a:t>Write</a:t>
            </a:r>
            <a:endParaRPr lang="ja-JP" altLang="en-US" sz="2800" b="1" dirty="0">
              <a:solidFill>
                <a:schemeClr val="bg1"/>
              </a:solidFill>
              <a:latin typeface="Meiryo UI" pitchFamily="50" charset="-128"/>
              <a:ea typeface="Meiryo UI" pitchFamily="50" charset="-128"/>
              <a:cs typeface="Meiryo UI" pitchFamily="50" charset="-128"/>
            </a:endParaRPr>
          </a:p>
        </p:txBody>
      </p:sp>
      <p:sp>
        <p:nvSpPr>
          <p:cNvPr id="52" name="正方形/長方形 51"/>
          <p:cNvSpPr/>
          <p:nvPr/>
        </p:nvSpPr>
        <p:spPr bwMode="auto">
          <a:xfrm>
            <a:off x="1827205" y="2397173"/>
            <a:ext cx="98055" cy="442913"/>
          </a:xfrm>
          <a:prstGeom prst="rect">
            <a:avLst/>
          </a:prstGeom>
          <a:solidFill>
            <a:srgbClr val="AE2222">
              <a:lumMod val="75000"/>
            </a:srgbClr>
          </a:solidFill>
          <a:ln w="9525" cap="flat" cmpd="sng" algn="ctr">
            <a:noFill/>
            <a:prstDash val="solid"/>
            <a:round/>
            <a:headEnd type="none" w="med" len="med"/>
            <a:tailEnd type="none" w="med" len="me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ＭＳ Ｐゴシック" pitchFamily="34" charset="-128"/>
              <a:ea typeface="ＭＳ Ｐゴシック" pitchFamily="34" charset="-128"/>
            </a:endParaRPr>
          </a:p>
        </p:txBody>
      </p:sp>
      <p:sp>
        <p:nvSpPr>
          <p:cNvPr id="53" name="テキスト ボックス 16"/>
          <p:cNvSpPr txBox="1">
            <a:spLocks noChangeArrowheads="1"/>
          </p:cNvSpPr>
          <p:nvPr/>
        </p:nvSpPr>
        <p:spPr bwMode="auto">
          <a:xfrm>
            <a:off x="2195738" y="2768610"/>
            <a:ext cx="3153171" cy="523220"/>
          </a:xfrm>
          <a:prstGeom prst="rect">
            <a:avLst/>
          </a:prstGeom>
          <a:noFill/>
          <a:ln>
            <a:noFill/>
          </a:ln>
        </p:spPr>
        <p:txBody>
          <a:bodyPr wrap="square">
            <a:spAutoFit/>
          </a:bodyPr>
          <a:lstStyle>
            <a:defPPr>
              <a:defRPr lang="ja-JP"/>
            </a:defPPr>
            <a:lvl1pPr algn="ctr" eaLnBrk="1" hangingPunct="1">
              <a:lnSpc>
                <a:spcPct val="100000"/>
              </a:lnSpc>
              <a:buClrTx/>
              <a:buFontTx/>
              <a:buNone/>
              <a:defRPr sz="1400" kern="0">
                <a:latin typeface="Meiryo UI" pitchFamily="50" charset="-128"/>
                <a:ea typeface="Meiryo UI" pitchFamily="50" charset="-128"/>
                <a:cs typeface="Meiryo UI"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sz="2000">
                <a:latin typeface="Arial" pitchFamily="34" charset="0"/>
              </a:defRPr>
            </a:lvl2pPr>
            <a:lvl3pPr marL="1143000" indent="-228600" eaLnBrk="0" hangingPunct="0">
              <a:lnSpc>
                <a:spcPct val="95000"/>
              </a:lnSpc>
              <a:spcBef>
                <a:spcPct val="20000"/>
              </a:spcBef>
              <a:spcAft>
                <a:spcPct val="10000"/>
              </a:spcAft>
              <a:buClr>
                <a:srgbClr val="87867E"/>
              </a:buClr>
              <a:buSzPct val="100000"/>
              <a:buChar char="•"/>
              <a:defRPr>
                <a:latin typeface="Arial" pitchFamily="34" charset="0"/>
              </a:defRPr>
            </a:lvl3pPr>
            <a:lvl4pPr marL="1600200" indent="-228600" eaLnBrk="0" hangingPunct="0">
              <a:lnSpc>
                <a:spcPct val="95000"/>
              </a:lnSpc>
              <a:spcBef>
                <a:spcPct val="20000"/>
              </a:spcBef>
              <a:spcAft>
                <a:spcPct val="10000"/>
              </a:spcAft>
              <a:buClr>
                <a:srgbClr val="87867E"/>
              </a:buClr>
              <a:buSzPct val="100000"/>
              <a:buChar char="•"/>
              <a:defRPr sz="1600">
                <a:latin typeface="Arial" pitchFamily="34" charset="0"/>
              </a:defRPr>
            </a:lvl4pPr>
            <a:lvl5pPr marL="2057400" indent="-228600" eaLnBrk="0" hangingPunct="0">
              <a:buBlip>
                <a:blip r:embed="rId3"/>
              </a:buBlip>
              <a:defRPr sz="2000">
                <a:latin typeface="Arial" pitchFamily="34" charset="0"/>
              </a:defRPr>
            </a:lvl5pPr>
            <a:lvl6pPr marL="2514600" indent="-228600" eaLnBrk="0" fontAlgn="base" hangingPunct="0">
              <a:spcBef>
                <a:spcPct val="0"/>
              </a:spcBef>
              <a:spcAft>
                <a:spcPct val="0"/>
              </a:spcAft>
              <a:buBlip>
                <a:blip r:embed="rId3"/>
              </a:buBlip>
              <a:defRPr sz="2000">
                <a:latin typeface="Arial" pitchFamily="34" charset="0"/>
              </a:defRPr>
            </a:lvl6pPr>
            <a:lvl7pPr marL="2971800" indent="-228600" eaLnBrk="0" fontAlgn="base" hangingPunct="0">
              <a:spcBef>
                <a:spcPct val="0"/>
              </a:spcBef>
              <a:spcAft>
                <a:spcPct val="0"/>
              </a:spcAft>
              <a:buBlip>
                <a:blip r:embed="rId3"/>
              </a:buBlip>
              <a:defRPr sz="2000">
                <a:latin typeface="Arial" pitchFamily="34" charset="0"/>
              </a:defRPr>
            </a:lvl7pPr>
            <a:lvl8pPr marL="3429000" indent="-228600" eaLnBrk="0" fontAlgn="base" hangingPunct="0">
              <a:spcBef>
                <a:spcPct val="0"/>
              </a:spcBef>
              <a:spcAft>
                <a:spcPct val="0"/>
              </a:spcAft>
              <a:buBlip>
                <a:blip r:embed="rId3"/>
              </a:buBlip>
              <a:defRPr sz="2000">
                <a:latin typeface="Arial" pitchFamily="34" charset="0"/>
              </a:defRPr>
            </a:lvl8pPr>
            <a:lvl9pPr marL="3886200" indent="-228600" eaLnBrk="0" fontAlgn="base" hangingPunct="0">
              <a:spcBef>
                <a:spcPct val="0"/>
              </a:spcBef>
              <a:spcAft>
                <a:spcPct val="0"/>
              </a:spcAft>
              <a:buBlip>
                <a:blip r:embed="rId3"/>
              </a:buBlip>
              <a:defRPr sz="2000">
                <a:latin typeface="Arial" pitchFamily="34" charset="0"/>
              </a:defRPr>
            </a:lvl9pPr>
          </a:lstStyle>
          <a:p>
            <a:r>
              <a:rPr lang="en-US" altLang="ja-JP" sz="2800" b="1" dirty="0" smtClean="0"/>
              <a:t>0.00015msec</a:t>
            </a:r>
            <a:endParaRPr lang="ja-JP" altLang="en-US" sz="2800" b="1" dirty="0"/>
          </a:p>
        </p:txBody>
      </p:sp>
      <p:cxnSp>
        <p:nvCxnSpPr>
          <p:cNvPr id="54" name="直線矢印コネクタ 5"/>
          <p:cNvCxnSpPr>
            <a:cxnSpLocks noChangeShapeType="1"/>
          </p:cNvCxnSpPr>
          <p:nvPr/>
        </p:nvCxnSpPr>
        <p:spPr bwMode="auto">
          <a:xfrm>
            <a:off x="1922867" y="2779474"/>
            <a:ext cx="313691" cy="0"/>
          </a:xfrm>
          <a:prstGeom prst="straightConnector1">
            <a:avLst/>
          </a:prstGeom>
          <a:noFill/>
          <a:ln w="9525" algn="ctr">
            <a:solidFill>
              <a:srgbClr val="505050"/>
            </a:solidFill>
            <a:round/>
            <a:headEnd type="triangle" w="med" len="med"/>
            <a:tailEnd type="none" w="med" len="med"/>
          </a:ln>
          <a:extLst>
            <a:ext uri="{909E8E84-426E-40DD-AFC4-6F175D3DCCD1}">
              <a14:hiddenFill xmlns:a14="http://schemas.microsoft.com/office/drawing/2010/main">
                <a:noFill/>
              </a14:hiddenFill>
            </a:ext>
          </a:extLst>
        </p:spPr>
      </p:cxnSp>
      <p:cxnSp>
        <p:nvCxnSpPr>
          <p:cNvPr id="55" name="直線矢印コネクタ 5"/>
          <p:cNvCxnSpPr>
            <a:cxnSpLocks noChangeShapeType="1"/>
          </p:cNvCxnSpPr>
          <p:nvPr/>
        </p:nvCxnSpPr>
        <p:spPr bwMode="auto">
          <a:xfrm rot="10800000">
            <a:off x="1459783" y="2776463"/>
            <a:ext cx="313691" cy="0"/>
          </a:xfrm>
          <a:prstGeom prst="straightConnector1">
            <a:avLst/>
          </a:prstGeom>
          <a:noFill/>
          <a:ln w="9525" algn="ctr">
            <a:solidFill>
              <a:srgbClr val="505050"/>
            </a:solidFill>
            <a:round/>
            <a:headEnd type="triangle" w="med" len="med"/>
            <a:tailEnd type="none" w="med" len="med"/>
          </a:ln>
          <a:extLst>
            <a:ext uri="{909E8E84-426E-40DD-AFC4-6F175D3DCCD1}">
              <a14:hiddenFill xmlns:a14="http://schemas.microsoft.com/office/drawing/2010/main">
                <a:noFill/>
              </a14:hiddenFill>
            </a:ext>
          </a:extLst>
        </p:spPr>
      </p:cxnSp>
      <p:sp>
        <p:nvSpPr>
          <p:cNvPr id="56" name="稲妻 55"/>
          <p:cNvSpPr/>
          <p:nvPr/>
        </p:nvSpPr>
        <p:spPr bwMode="auto">
          <a:xfrm rot="349958">
            <a:off x="1945103" y="566097"/>
            <a:ext cx="687558" cy="2651398"/>
          </a:xfrm>
          <a:prstGeom prst="lightningBolt">
            <a:avLst/>
          </a:prstGeom>
          <a:solidFill>
            <a:srgbClr val="FF0000"/>
          </a:solidFill>
          <a:ln w="9525"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57" name="テキスト ボックス 13"/>
          <p:cNvSpPr txBox="1">
            <a:spLocks noChangeArrowheads="1"/>
          </p:cNvSpPr>
          <p:nvPr/>
        </p:nvSpPr>
        <p:spPr bwMode="auto">
          <a:xfrm>
            <a:off x="3340039" y="631096"/>
            <a:ext cx="1445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2800" b="1" dirty="0" smtClean="0">
                <a:solidFill>
                  <a:schemeClr val="bg1"/>
                </a:solidFill>
                <a:latin typeface="Meiryo UI" pitchFamily="50" charset="-128"/>
                <a:ea typeface="Meiryo UI" pitchFamily="50" charset="-128"/>
                <a:cs typeface="Meiryo UI" pitchFamily="50" charset="-128"/>
              </a:rPr>
              <a:t>Write</a:t>
            </a:r>
            <a:endParaRPr lang="ja-JP" altLang="en-US" sz="2800" b="1" dirty="0">
              <a:solidFill>
                <a:schemeClr val="bg1"/>
              </a:solidFill>
              <a:latin typeface="Meiryo UI" pitchFamily="50" charset="-128"/>
              <a:ea typeface="Meiryo UI" pitchFamily="50" charset="-128"/>
              <a:cs typeface="Meiryo UI" pitchFamily="50" charset="-128"/>
            </a:endParaRPr>
          </a:p>
        </p:txBody>
      </p:sp>
      <p:sp>
        <p:nvSpPr>
          <p:cNvPr id="32" name="コンテンツ プレースホルダー 6"/>
          <p:cNvSpPr txBox="1">
            <a:spLocks/>
          </p:cNvSpPr>
          <p:nvPr/>
        </p:nvSpPr>
        <p:spPr>
          <a:xfrm>
            <a:off x="372118" y="3507854"/>
            <a:ext cx="8638533" cy="1360269"/>
          </a:xfrm>
          <a:prstGeom prst="rect">
            <a:avLst/>
          </a:prstGeom>
          <a:solidFill>
            <a:srgbClr val="00B0F0"/>
          </a:solidFill>
          <a:ln>
            <a:noFill/>
          </a:ln>
        </p:spPr>
        <p:txBody>
          <a:bodyPr anchor="ctr"/>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ＭＳ Ｐゴシック" pitchFamily="50" charset="-128"/>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ＭＳ Ｐゴシック" pitchFamily="50" charset="-128"/>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ＭＳ Ｐゴシック" pitchFamily="50" charset="-128"/>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ＭＳ Ｐゴシック" pitchFamily="50" charset="-128"/>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ＭＳ Ｐゴシック" pitchFamily="50" charset="-128"/>
              </a:defRPr>
            </a:lvl5pPr>
            <a:lvl6pPr marL="2762250" indent="365125" algn="l" defTabSz="457200" rtl="0" fontAlgn="base">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3"/>
              </a:buBlip>
              <a:defRPr kumimoji="1" sz="2000">
                <a:solidFill>
                  <a:srgbClr val="000000"/>
                </a:solidFill>
                <a:latin typeface="+mn-lt"/>
                <a:ea typeface="+mn-ea"/>
                <a:cs typeface="+mn-cs"/>
              </a:defRPr>
            </a:lvl9pPr>
          </a:lstStyle>
          <a:p>
            <a:pPr marL="0" indent="0">
              <a:buNone/>
              <a:defRPr/>
            </a:pPr>
            <a:r>
              <a:rPr lang="zh-CN" altLang="en-US" sz="2800" b="1" kern="0" dirty="0" smtClean="0">
                <a:solidFill>
                  <a:schemeClr val="bg1"/>
                </a:solidFill>
                <a:latin typeface="微软雅黑" panose="020B0503020204020204" pitchFamily="34" charset="-122"/>
                <a:ea typeface="微软雅黑" panose="020B0503020204020204" pitchFamily="34" charset="-122"/>
                <a:cs typeface="Meiryo UI" panose="020B0604030504040204" pitchFamily="50" charset="-128"/>
              </a:rPr>
              <a:t>写入数据操作当中，发生掉电时</a:t>
            </a:r>
            <a:endParaRPr lang="en-US" altLang="ja-JP" sz="2800" b="1" kern="0" dirty="0" smtClean="0">
              <a:solidFill>
                <a:schemeClr val="bg1"/>
              </a:solidFill>
              <a:latin typeface="微软雅黑" panose="020B0503020204020204" pitchFamily="34" charset="-122"/>
              <a:ea typeface="微软雅黑" panose="020B0503020204020204" pitchFamily="34" charset="-122"/>
              <a:cs typeface="Meiryo UI" panose="020B0604030504040204" pitchFamily="50" charset="-128"/>
            </a:endParaRPr>
          </a:p>
          <a:p>
            <a:pPr marL="0" indent="0">
              <a:buNone/>
              <a:defRPr/>
            </a:pPr>
            <a:r>
              <a:rPr lang="en-US" altLang="ja-JP" sz="2800" b="1" kern="0" dirty="0" smtClean="0">
                <a:solidFill>
                  <a:schemeClr val="bg1"/>
                </a:solidFill>
                <a:latin typeface="微软雅黑" panose="020B0503020204020204" pitchFamily="34" charset="-122"/>
                <a:ea typeface="微软雅黑" panose="020B0503020204020204" pitchFamily="34" charset="-122"/>
                <a:cs typeface="Meiryo UI" panose="020B0604030504040204" pitchFamily="50" charset="-128"/>
              </a:rPr>
              <a:t>FRAM : </a:t>
            </a:r>
            <a:r>
              <a:rPr lang="zh-CN" altLang="en-US" sz="2800" b="1" kern="0" dirty="0" smtClean="0">
                <a:solidFill>
                  <a:srgbClr val="FF0000"/>
                </a:solidFill>
                <a:latin typeface="微软雅黑" panose="020B0503020204020204" pitchFamily="34" charset="-122"/>
                <a:ea typeface="微软雅黑" panose="020B0503020204020204" pitchFamily="34" charset="-122"/>
                <a:cs typeface="Meiryo UI" panose="020B0604030504040204" pitchFamily="50" charset="-128"/>
              </a:rPr>
              <a:t>数据实时完整记录</a:t>
            </a:r>
            <a:endParaRPr lang="en-US" altLang="ja-JP" sz="2800" b="1" kern="0" dirty="0" smtClean="0">
              <a:solidFill>
                <a:srgbClr val="FF0000"/>
              </a:solidFill>
              <a:latin typeface="微软雅黑" panose="020B0503020204020204" pitchFamily="34" charset="-122"/>
              <a:ea typeface="微软雅黑" panose="020B0503020204020204" pitchFamily="34" charset="-122"/>
              <a:cs typeface="Meiryo UI" panose="020B0604030504040204" pitchFamily="50" charset="-128"/>
            </a:endParaRPr>
          </a:p>
          <a:p>
            <a:pPr marL="0" indent="0">
              <a:buNone/>
              <a:defRPr/>
            </a:pPr>
            <a:r>
              <a:rPr lang="zh-CN" altLang="en-US" sz="2800" b="1" kern="0" dirty="0" smtClean="0">
                <a:solidFill>
                  <a:schemeClr val="bg1"/>
                </a:solidFill>
                <a:latin typeface="微软雅黑" panose="020B0503020204020204" pitchFamily="34" charset="-122"/>
                <a:ea typeface="微软雅黑" panose="020B0503020204020204" pitchFamily="34" charset="-122"/>
                <a:cs typeface="Meiryo UI" panose="020B0604030504040204" pitchFamily="50" charset="-128"/>
              </a:rPr>
              <a:t>传统存储器</a:t>
            </a:r>
            <a:r>
              <a:rPr lang="en-US" altLang="ja-JP" sz="2800" b="1" kern="0" dirty="0" smtClean="0">
                <a:solidFill>
                  <a:schemeClr val="bg1"/>
                </a:solidFill>
                <a:latin typeface="微软雅黑" panose="020B0503020204020204" pitchFamily="34" charset="-122"/>
                <a:ea typeface="微软雅黑" panose="020B0503020204020204" pitchFamily="34" charset="-122"/>
                <a:cs typeface="Meiryo UI" panose="020B0604030504040204" pitchFamily="50" charset="-128"/>
              </a:rPr>
              <a:t> : </a:t>
            </a:r>
            <a:r>
              <a:rPr lang="zh-CN" altLang="en-US" sz="2800" b="1" kern="0" dirty="0" smtClean="0">
                <a:solidFill>
                  <a:schemeClr val="bg1"/>
                </a:solidFill>
                <a:latin typeface="微软雅黑" panose="020B0503020204020204" pitchFamily="34" charset="-122"/>
                <a:ea typeface="微软雅黑" panose="020B0503020204020204" pitchFamily="34" charset="-122"/>
                <a:cs typeface="Meiryo UI" panose="020B0604030504040204" pitchFamily="50" charset="-128"/>
              </a:rPr>
              <a:t>数据丢失</a:t>
            </a:r>
            <a:endParaRPr lang="ja-JP" altLang="en-US" sz="2800" b="1" kern="0" dirty="0" smtClean="0">
              <a:solidFill>
                <a:schemeClr val="bg1"/>
              </a:solidFill>
              <a:latin typeface="微软雅黑" panose="020B0503020204020204" pitchFamily="34" charset="-122"/>
              <a:ea typeface="微软雅黑" panose="020B0503020204020204" pitchFamily="34" charset="-122"/>
              <a:cs typeface="Meiryo UI" panose="020B0604030504040204" pitchFamily="50" charset="-128"/>
            </a:endParaRPr>
          </a:p>
        </p:txBody>
      </p:sp>
      <p:sp>
        <p:nvSpPr>
          <p:cNvPr id="3" name="Footer Placeholder 2"/>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2" name="Slide Number Placeholder 1"/>
          <p:cNvSpPr>
            <a:spLocks noGrp="1"/>
          </p:cNvSpPr>
          <p:nvPr>
            <p:ph type="sldNum" sz="quarter" idx="11"/>
          </p:nvPr>
        </p:nvSpPr>
        <p:spPr/>
        <p:txBody>
          <a:bodyPr/>
          <a:lstStyle/>
          <a:p>
            <a:fld id="{F2D920BD-DB3E-494D-830B-EFB4449FB4A4}" type="slidenum">
              <a:rPr lang="ja-JP" altLang="de-DE" smtClean="0">
                <a:solidFill>
                  <a:srgbClr val="000000"/>
                </a:solidFill>
              </a:rPr>
              <a:pPr/>
              <a:t>40</a:t>
            </a:fld>
            <a:endParaRPr lang="de-DE" altLang="ja-JP">
              <a:solidFill>
                <a:srgbClr val="000000"/>
              </a:solidFill>
            </a:endParaRPr>
          </a:p>
        </p:txBody>
      </p:sp>
    </p:spTree>
    <p:extLst>
      <p:ext uri="{BB962C8B-B14F-4D97-AF65-F5344CB8AC3E}">
        <p14:creationId xmlns:p14="http://schemas.microsoft.com/office/powerpoint/2010/main" val="7086758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タイトル 1"/>
          <p:cNvSpPr>
            <a:spLocks noGrp="1"/>
          </p:cNvSpPr>
          <p:nvPr>
            <p:ph type="title"/>
          </p:nvPr>
        </p:nvSpPr>
        <p:spPr>
          <a:xfrm>
            <a:off x="169865" y="-1191"/>
            <a:ext cx="8301475" cy="520304"/>
          </a:xfrm>
        </p:spPr>
        <p:txBody>
          <a:bodyPr/>
          <a:lstStyle/>
          <a:p>
            <a:r>
              <a:rPr lang="en-US" altLang="ja-JP" b="1" dirty="0" smtClean="0">
                <a:latin typeface="Meiryo UI" pitchFamily="50" charset="-128"/>
                <a:ea typeface="Meiryo UI" pitchFamily="50" charset="-128"/>
                <a:cs typeface="Meiryo UI" pitchFamily="50" charset="-128"/>
              </a:rPr>
              <a:t>Low Power</a:t>
            </a:r>
            <a:r>
              <a:rPr lang="en-US" altLang="zh-CN" b="1" dirty="0" smtClean="0">
                <a:latin typeface="Meiryo UI" pitchFamily="50" charset="-128"/>
                <a:ea typeface="Meiryo UI" pitchFamily="50" charset="-128"/>
                <a:cs typeface="Meiryo UI" pitchFamily="50" charset="-128"/>
              </a:rPr>
              <a:t>/</a:t>
            </a:r>
            <a:r>
              <a:rPr lang="zh-CN" altLang="en-US" b="1" dirty="0" smtClean="0">
                <a:latin typeface="Meiryo UI" pitchFamily="50" charset="-128"/>
                <a:ea typeface="Meiryo UI" pitchFamily="50" charset="-128"/>
                <a:cs typeface="Meiryo UI" pitchFamily="50" charset="-128"/>
              </a:rPr>
              <a:t>低功耗</a:t>
            </a:r>
            <a:endParaRPr lang="ja-JP" altLang="en-US" b="1" dirty="0" smtClean="0">
              <a:latin typeface="Meiryo UI" pitchFamily="50" charset="-128"/>
              <a:ea typeface="Meiryo UI" pitchFamily="50" charset="-128"/>
              <a:cs typeface="Meiryo UI" pitchFamily="50" charset="-128"/>
            </a:endParaRPr>
          </a:p>
        </p:txBody>
      </p:sp>
      <p:sp>
        <p:nvSpPr>
          <p:cNvPr id="37" name="正方形/長方形 36"/>
          <p:cNvSpPr/>
          <p:nvPr/>
        </p:nvSpPr>
        <p:spPr bwMode="auto">
          <a:xfrm>
            <a:off x="1786462" y="1506269"/>
            <a:ext cx="1435711" cy="442913"/>
          </a:xfrm>
          <a:prstGeom prst="rect">
            <a:avLst/>
          </a:prstGeom>
          <a:solidFill>
            <a:srgbClr val="DAEDEF">
              <a:lumMod val="90000"/>
            </a:srgbClr>
          </a:solidFill>
          <a:ln w="9525" cap="flat" cmpd="sng" algn="ctr">
            <a:noFill/>
            <a:prstDash val="solid"/>
            <a:round/>
            <a:headEnd type="none" w="med" len="med"/>
            <a:tailEnd type="none" w="med" len="me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ＭＳ Ｐゴシック" pitchFamily="34" charset="-128"/>
              <a:ea typeface="ＭＳ Ｐゴシック" pitchFamily="34" charset="-128"/>
            </a:endParaRPr>
          </a:p>
        </p:txBody>
      </p:sp>
      <p:sp>
        <p:nvSpPr>
          <p:cNvPr id="38" name="Line 5"/>
          <p:cNvSpPr>
            <a:spLocks noChangeShapeType="1"/>
          </p:cNvSpPr>
          <p:nvPr/>
        </p:nvSpPr>
        <p:spPr bwMode="gray">
          <a:xfrm flipV="1">
            <a:off x="1763470" y="3678898"/>
            <a:ext cx="7118061" cy="0"/>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1" fontAlgn="ctr" hangingPunct="1">
              <a:spcBef>
                <a:spcPts val="0"/>
              </a:spcBef>
              <a:spcAft>
                <a:spcPts val="0"/>
              </a:spcAft>
              <a:defRPr/>
            </a:pPr>
            <a:endParaRPr kumimoji="0" lang="ja-JP" altLang="en-US" kern="0">
              <a:solidFill>
                <a:sysClr val="windowText" lastClr="000000"/>
              </a:solidFill>
              <a:latin typeface="Arial"/>
            </a:endParaRPr>
          </a:p>
        </p:txBody>
      </p:sp>
      <p:sp>
        <p:nvSpPr>
          <p:cNvPr id="41" name="テキスト ボックス 20"/>
          <p:cNvSpPr txBox="1">
            <a:spLocks noChangeArrowheads="1"/>
          </p:cNvSpPr>
          <p:nvPr/>
        </p:nvSpPr>
        <p:spPr bwMode="auto">
          <a:xfrm>
            <a:off x="7455870" y="3039092"/>
            <a:ext cx="16088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3200" b="1" dirty="0" smtClean="0">
                <a:latin typeface="Meiryo UI" pitchFamily="50" charset="-128"/>
                <a:ea typeface="Meiryo UI" pitchFamily="50" charset="-128"/>
                <a:cs typeface="Meiryo UI" pitchFamily="50" charset="-128"/>
              </a:rPr>
              <a:t>Time</a:t>
            </a:r>
            <a:endParaRPr lang="ja-JP" altLang="en-US" sz="3200" b="1" dirty="0" smtClean="0">
              <a:latin typeface="Meiryo UI" pitchFamily="50" charset="-128"/>
              <a:ea typeface="Meiryo UI" pitchFamily="50" charset="-128"/>
              <a:cs typeface="Meiryo UI" pitchFamily="50" charset="-128"/>
            </a:endParaRPr>
          </a:p>
        </p:txBody>
      </p:sp>
      <p:cxnSp>
        <p:nvCxnSpPr>
          <p:cNvPr id="45" name="直線矢印コネクタ 29"/>
          <p:cNvCxnSpPr>
            <a:cxnSpLocks noChangeShapeType="1"/>
          </p:cNvCxnSpPr>
          <p:nvPr/>
        </p:nvCxnSpPr>
        <p:spPr bwMode="auto">
          <a:xfrm>
            <a:off x="1750768" y="1315999"/>
            <a:ext cx="0" cy="404813"/>
          </a:xfrm>
          <a:prstGeom prst="straightConnector1">
            <a:avLst/>
          </a:prstGeom>
          <a:noFill/>
          <a:ln w="9525" algn="ctr">
            <a:solidFill>
              <a:srgbClr val="505050"/>
            </a:solidFill>
            <a:prstDash val="sysDash"/>
            <a:round/>
            <a:headEnd/>
            <a:tailEnd/>
          </a:ln>
          <a:extLst>
            <a:ext uri="{909E8E84-426E-40DD-AFC4-6F175D3DCCD1}">
              <a14:hiddenFill xmlns:a14="http://schemas.microsoft.com/office/drawing/2010/main">
                <a:noFill/>
              </a14:hiddenFill>
            </a:ext>
          </a:extLst>
        </p:spPr>
      </p:cxnSp>
      <p:sp>
        <p:nvSpPr>
          <p:cNvPr id="46" name="Line 5"/>
          <p:cNvSpPr>
            <a:spLocks noChangeShapeType="1"/>
          </p:cNvSpPr>
          <p:nvPr/>
        </p:nvSpPr>
        <p:spPr bwMode="gray">
          <a:xfrm flipV="1">
            <a:off x="1750769" y="1005884"/>
            <a:ext cx="16154" cy="2684554"/>
          </a:xfrm>
          <a:prstGeom prst="line">
            <a:avLst/>
          </a:prstGeom>
          <a:noFill/>
          <a:ln w="635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pPr algn="ctr" eaLnBrk="1" fontAlgn="ctr" hangingPunct="1">
              <a:spcBef>
                <a:spcPts val="0"/>
              </a:spcBef>
              <a:spcAft>
                <a:spcPts val="0"/>
              </a:spcAft>
              <a:defRPr/>
            </a:pPr>
            <a:endParaRPr kumimoji="0" lang="ja-JP" altLang="en-US" kern="0">
              <a:solidFill>
                <a:sysClr val="windowText" lastClr="000000"/>
              </a:solidFill>
              <a:latin typeface="Arial"/>
            </a:endParaRPr>
          </a:p>
        </p:txBody>
      </p:sp>
      <p:sp>
        <p:nvSpPr>
          <p:cNvPr id="49" name="テキスト ボックス 48"/>
          <p:cNvSpPr txBox="1"/>
          <p:nvPr/>
        </p:nvSpPr>
        <p:spPr>
          <a:xfrm>
            <a:off x="386939" y="2757141"/>
            <a:ext cx="1379984" cy="523220"/>
          </a:xfrm>
          <a:prstGeom prst="rect">
            <a:avLst/>
          </a:prstGeom>
          <a:noFill/>
        </p:spPr>
        <p:txBody>
          <a:bodyPr wrap="square">
            <a:spAutoFit/>
          </a:bodyPr>
          <a:lstStyle/>
          <a:p>
            <a:pPr algn="r" eaLnBrk="1" hangingPunct="1">
              <a:defRPr/>
            </a:pPr>
            <a:r>
              <a:rPr lang="en-US" altLang="ja-JP"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FRAM</a:t>
            </a:r>
            <a:endParaRPr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136335" y="1640402"/>
            <a:ext cx="1818860" cy="523220"/>
          </a:xfrm>
          <a:prstGeom prst="rect">
            <a:avLst/>
          </a:prstGeom>
          <a:noFill/>
        </p:spPr>
        <p:txBody>
          <a:bodyPr wrap="square">
            <a:spAutoFit/>
          </a:bodyPr>
          <a:lstStyle/>
          <a:p>
            <a:pPr algn="r" eaLnBrk="1" hangingPunct="1">
              <a:defRPr/>
            </a:pPr>
            <a:r>
              <a:rPr lang="en-US" altLang="ja-JP" sz="2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EEPROM</a:t>
            </a:r>
          </a:p>
        </p:txBody>
      </p:sp>
      <p:sp>
        <p:nvSpPr>
          <p:cNvPr id="51" name="テキスト ボックス 13"/>
          <p:cNvSpPr txBox="1">
            <a:spLocks noChangeArrowheads="1"/>
          </p:cNvSpPr>
          <p:nvPr/>
        </p:nvSpPr>
        <p:spPr bwMode="auto">
          <a:xfrm>
            <a:off x="1725529" y="1470139"/>
            <a:ext cx="16998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2000" b="1" dirty="0" smtClean="0">
                <a:latin typeface="Meiryo UI" pitchFamily="50" charset="-128"/>
                <a:ea typeface="Meiryo UI" pitchFamily="50" charset="-128"/>
                <a:cs typeface="Meiryo UI" pitchFamily="50" charset="-128"/>
              </a:rPr>
              <a:t>Command</a:t>
            </a:r>
            <a:endParaRPr lang="ja-JP" altLang="en-US" sz="2000" b="1" dirty="0">
              <a:latin typeface="Meiryo UI" pitchFamily="50" charset="-128"/>
              <a:ea typeface="Meiryo UI" pitchFamily="50" charset="-128"/>
              <a:cs typeface="Meiryo UI" pitchFamily="50" charset="-128"/>
            </a:endParaRPr>
          </a:p>
        </p:txBody>
      </p:sp>
      <p:sp>
        <p:nvSpPr>
          <p:cNvPr id="52" name="コンテンツ プレースホルダー 6"/>
          <p:cNvSpPr txBox="1">
            <a:spLocks/>
          </p:cNvSpPr>
          <p:nvPr/>
        </p:nvSpPr>
        <p:spPr>
          <a:xfrm>
            <a:off x="66676" y="3939903"/>
            <a:ext cx="8967252" cy="780758"/>
          </a:xfrm>
          <a:prstGeom prst="rect">
            <a:avLst/>
          </a:prstGeom>
          <a:solidFill>
            <a:srgbClr val="00B0F0"/>
          </a:solidFill>
          <a:ln>
            <a:noFill/>
          </a:ln>
        </p:spPr>
        <p:txBody>
          <a:bodyPr anchor="ctr"/>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ＭＳ Ｐゴシック" pitchFamily="50" charset="-128"/>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ＭＳ Ｐゴシック" pitchFamily="50" charset="-128"/>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ＭＳ Ｐゴシック" pitchFamily="50" charset="-128"/>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ＭＳ Ｐゴシック" pitchFamily="50" charset="-128"/>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ＭＳ Ｐゴシック" pitchFamily="50" charset="-128"/>
              </a:defRPr>
            </a:lvl5pPr>
            <a:lvl6pPr marL="2762250" indent="365125" algn="l" defTabSz="457200" rtl="0" fontAlgn="base">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3"/>
              </a:buBlip>
              <a:defRPr kumimoji="1" sz="2000">
                <a:solidFill>
                  <a:srgbClr val="000000"/>
                </a:solidFill>
                <a:latin typeface="+mn-lt"/>
                <a:ea typeface="+mn-ea"/>
                <a:cs typeface="+mn-cs"/>
              </a:defRPr>
            </a:lvl9pPr>
          </a:lstStyle>
          <a:p>
            <a:pPr marL="0" indent="0">
              <a:buFont typeface="Wingdings" pitchFamily="2" charset="2"/>
              <a:buNone/>
              <a:defRPr/>
            </a:pPr>
            <a:r>
              <a:rPr lang="en-US" altLang="ja-JP" sz="2800" b="1" kern="0" dirty="0" smtClean="0">
                <a:solidFill>
                  <a:srgbClr val="FFFFFF"/>
                </a:solidFill>
                <a:latin typeface="微软雅黑" panose="020B0503020204020204" pitchFamily="34" charset="-122"/>
                <a:ea typeface="微软雅黑" panose="020B0503020204020204" pitchFamily="34" charset="-122"/>
                <a:cs typeface="Meiryo UI" panose="020B0604030504040204" pitchFamily="50" charset="-128"/>
              </a:rPr>
              <a:t>FRAM</a:t>
            </a:r>
            <a:r>
              <a:rPr lang="zh-CN" altLang="en-US" sz="2800" b="1" kern="0" dirty="0" smtClean="0">
                <a:solidFill>
                  <a:srgbClr val="FFFFFF"/>
                </a:solidFill>
                <a:latin typeface="微软雅黑" panose="020B0503020204020204" pitchFamily="34" charset="-122"/>
                <a:ea typeface="微软雅黑" panose="020B0503020204020204" pitchFamily="34" charset="-122"/>
                <a:cs typeface="Meiryo UI" panose="020B0604030504040204" pitchFamily="50" charset="-128"/>
              </a:rPr>
              <a:t>仅仅是</a:t>
            </a:r>
            <a:r>
              <a:rPr lang="en-US" altLang="zh-CN" sz="2800" b="1" kern="0" dirty="0" smtClean="0">
                <a:solidFill>
                  <a:srgbClr val="FFFFFF"/>
                </a:solidFill>
                <a:latin typeface="微软雅黑" panose="020B0503020204020204" pitchFamily="34" charset="-122"/>
                <a:ea typeface="微软雅黑" panose="020B0503020204020204" pitchFamily="34" charset="-122"/>
                <a:cs typeface="Meiryo UI" panose="020B0604030504040204" pitchFamily="50" charset="-128"/>
              </a:rPr>
              <a:t>EEPROM</a:t>
            </a:r>
            <a:r>
              <a:rPr lang="zh-CN" altLang="en-US" sz="2800" b="1" kern="0" dirty="0" smtClean="0">
                <a:solidFill>
                  <a:srgbClr val="FFFFFF"/>
                </a:solidFill>
                <a:latin typeface="微软雅黑" panose="020B0503020204020204" pitchFamily="34" charset="-122"/>
                <a:ea typeface="微软雅黑" panose="020B0503020204020204" pitchFamily="34" charset="-122"/>
                <a:cs typeface="Meiryo UI" panose="020B0604030504040204" pitchFamily="50" charset="-128"/>
              </a:rPr>
              <a:t>的</a:t>
            </a:r>
            <a:r>
              <a:rPr lang="en-US" altLang="zh-CN" sz="2800" b="1" kern="0" dirty="0" smtClean="0">
                <a:solidFill>
                  <a:srgbClr val="FF0000"/>
                </a:solidFill>
                <a:latin typeface="微软雅黑" panose="020B0503020204020204" pitchFamily="34" charset="-122"/>
                <a:ea typeface="微软雅黑" panose="020B0503020204020204" pitchFamily="34" charset="-122"/>
                <a:cs typeface="Meiryo UI" panose="020B0604030504040204" pitchFamily="50" charset="-128"/>
              </a:rPr>
              <a:t>1/</a:t>
            </a:r>
            <a:r>
              <a:rPr lang="en-US" altLang="ja-JP" sz="2800" b="1" kern="0" dirty="0" smtClean="0">
                <a:solidFill>
                  <a:srgbClr val="FF0000"/>
                </a:solidFill>
                <a:latin typeface="微软雅黑" panose="020B0503020204020204" pitchFamily="34" charset="-122"/>
                <a:ea typeface="微软雅黑" panose="020B0503020204020204" pitchFamily="34" charset="-122"/>
                <a:cs typeface="Meiryo UI" panose="020B0604030504040204" pitchFamily="50" charset="-128"/>
              </a:rPr>
              <a:t>400</a:t>
            </a:r>
            <a:r>
              <a:rPr lang="en-US" altLang="ja-JP" sz="2800" b="1" kern="0" dirty="0" smtClean="0">
                <a:solidFill>
                  <a:srgbClr val="FFFFFF"/>
                </a:solidFill>
                <a:latin typeface="微软雅黑" panose="020B0503020204020204" pitchFamily="34" charset="-122"/>
                <a:ea typeface="微软雅黑" panose="020B0503020204020204" pitchFamily="34" charset="-122"/>
                <a:cs typeface="Meiryo UI" panose="020B0604030504040204" pitchFamily="50" charset="-128"/>
              </a:rPr>
              <a:t> </a:t>
            </a:r>
            <a:r>
              <a:rPr lang="zh-CN" altLang="en-US" sz="2800" b="1" kern="0" dirty="0" smtClean="0">
                <a:solidFill>
                  <a:srgbClr val="FFFFFF"/>
                </a:solidFill>
                <a:latin typeface="微软雅黑" panose="020B0503020204020204" pitchFamily="34" charset="-122"/>
                <a:ea typeface="微软雅黑" panose="020B0503020204020204" pitchFamily="34" charset="-122"/>
                <a:cs typeface="Meiryo UI" panose="020B0604030504040204" pitchFamily="50" charset="-128"/>
              </a:rPr>
              <a:t>的功耗。低功耗的优势大大延长电池寿命。</a:t>
            </a:r>
            <a:endParaRPr lang="ja-JP" altLang="en-US" sz="2800" b="1" kern="0" dirty="0" smtClean="0">
              <a:solidFill>
                <a:srgbClr val="FFFFFF"/>
              </a:solidFill>
              <a:latin typeface="微软雅黑" panose="020B0503020204020204" pitchFamily="34" charset="-122"/>
              <a:ea typeface="微软雅黑" panose="020B0503020204020204" pitchFamily="34" charset="-122"/>
              <a:cs typeface="Meiryo UI" panose="020B0604030504040204" pitchFamily="50" charset="-128"/>
            </a:endParaRPr>
          </a:p>
        </p:txBody>
      </p:sp>
      <p:sp>
        <p:nvSpPr>
          <p:cNvPr id="53" name="正方形/長方形 52"/>
          <p:cNvSpPr/>
          <p:nvPr/>
        </p:nvSpPr>
        <p:spPr bwMode="auto">
          <a:xfrm>
            <a:off x="3222170" y="1507573"/>
            <a:ext cx="5294728" cy="442913"/>
          </a:xfrm>
          <a:prstGeom prst="rect">
            <a:avLst/>
          </a:prstGeom>
          <a:solidFill>
            <a:srgbClr val="AE2222">
              <a:lumMod val="75000"/>
            </a:srgbClr>
          </a:solidFill>
          <a:ln w="9525" cap="flat" cmpd="sng" algn="ctr">
            <a:noFill/>
            <a:prstDash val="solid"/>
            <a:round/>
            <a:headEnd type="none" w="med" len="med"/>
            <a:tailEnd type="none" w="med" len="med"/>
          </a:ln>
          <a:effectLst/>
        </p:spPr>
        <p:txBody>
          <a:bodyPr wrap="none" anchor="ctr"/>
          <a:lstStyle/>
          <a:p>
            <a:pPr algn="ctr" eaLnBrk="1" fontAlgn="auto" hangingPunct="1">
              <a:spcBef>
                <a:spcPts val="0"/>
              </a:spcBef>
              <a:spcAft>
                <a:spcPts val="0"/>
              </a:spcAft>
              <a:defRPr/>
            </a:pPr>
            <a:endParaRPr kumimoji="0" lang="ja-JP" altLang="en-US" kern="0">
              <a:solidFill>
                <a:sysClr val="windowText" lastClr="000000"/>
              </a:solidFill>
              <a:latin typeface="ＭＳ Ｐゴシック" pitchFamily="34" charset="-128"/>
              <a:ea typeface="ＭＳ Ｐゴシック" pitchFamily="34" charset="-128"/>
            </a:endParaRPr>
          </a:p>
        </p:txBody>
      </p:sp>
      <p:sp>
        <p:nvSpPr>
          <p:cNvPr id="54" name="テキスト ボックス 13"/>
          <p:cNvSpPr txBox="1">
            <a:spLocks noChangeArrowheads="1"/>
          </p:cNvSpPr>
          <p:nvPr/>
        </p:nvSpPr>
        <p:spPr bwMode="auto">
          <a:xfrm>
            <a:off x="3937506" y="1491016"/>
            <a:ext cx="1080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2000" b="1" dirty="0" smtClean="0">
                <a:solidFill>
                  <a:srgbClr val="FFFFFF"/>
                </a:solidFill>
                <a:latin typeface="Meiryo UI" pitchFamily="50" charset="-128"/>
                <a:ea typeface="Meiryo UI" pitchFamily="50" charset="-128"/>
                <a:cs typeface="Meiryo UI" pitchFamily="50" charset="-128"/>
              </a:rPr>
              <a:t>Write</a:t>
            </a:r>
            <a:endParaRPr lang="ja-JP" altLang="en-US" sz="2000" b="1" dirty="0">
              <a:solidFill>
                <a:srgbClr val="FFFFFF"/>
              </a:solidFill>
              <a:latin typeface="Meiryo UI" pitchFamily="50" charset="-128"/>
              <a:ea typeface="Meiryo UI" pitchFamily="50" charset="-128"/>
              <a:cs typeface="Meiryo UI" pitchFamily="50" charset="-128"/>
            </a:endParaRPr>
          </a:p>
        </p:txBody>
      </p:sp>
      <p:cxnSp>
        <p:nvCxnSpPr>
          <p:cNvPr id="55" name="直線矢印コネクタ 32"/>
          <p:cNvCxnSpPr>
            <a:cxnSpLocks noChangeShapeType="1"/>
          </p:cNvCxnSpPr>
          <p:nvPr/>
        </p:nvCxnSpPr>
        <p:spPr bwMode="auto">
          <a:xfrm>
            <a:off x="8502384" y="1212190"/>
            <a:ext cx="0" cy="295383"/>
          </a:xfrm>
          <a:prstGeom prst="straightConnector1">
            <a:avLst/>
          </a:prstGeom>
          <a:noFill/>
          <a:ln w="9525" algn="ctr">
            <a:solidFill>
              <a:srgbClr val="505050"/>
            </a:solidFill>
            <a:prstDash val="sysDash"/>
            <a:round/>
            <a:headEnd/>
            <a:tailEnd/>
          </a:ln>
          <a:extLst>
            <a:ext uri="{909E8E84-426E-40DD-AFC4-6F175D3DCCD1}">
              <a14:hiddenFill xmlns:a14="http://schemas.microsoft.com/office/drawing/2010/main">
                <a:noFill/>
              </a14:hiddenFill>
            </a:ext>
          </a:extLst>
        </p:spPr>
      </p:cxnSp>
      <p:sp>
        <p:nvSpPr>
          <p:cNvPr id="56" name="テキスト ボックス 16"/>
          <p:cNvSpPr txBox="1">
            <a:spLocks noChangeArrowheads="1"/>
          </p:cNvSpPr>
          <p:nvPr/>
        </p:nvSpPr>
        <p:spPr bwMode="auto">
          <a:xfrm>
            <a:off x="4601376" y="1113653"/>
            <a:ext cx="1442247" cy="400110"/>
          </a:xfrm>
          <a:prstGeom prst="rect">
            <a:avLst/>
          </a:prstGeom>
          <a:noFill/>
          <a:ln>
            <a:noFill/>
          </a:ln>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hangingPunct="1">
              <a:lnSpc>
                <a:spcPct val="100000"/>
              </a:lnSpc>
              <a:spcBef>
                <a:spcPct val="0"/>
              </a:spcBef>
              <a:spcAft>
                <a:spcPct val="0"/>
              </a:spcAft>
              <a:buClrTx/>
              <a:buFontTx/>
              <a:buNone/>
              <a:defRPr/>
            </a:pPr>
            <a:r>
              <a:rPr lang="en-US" altLang="ja-JP" sz="2000" b="1" kern="0" dirty="0" smtClean="0">
                <a:latin typeface="Meiryo UI" pitchFamily="50" charset="-128"/>
                <a:ea typeface="Meiryo UI" pitchFamily="50" charset="-128"/>
                <a:cs typeface="Meiryo UI" pitchFamily="50" charset="-128"/>
              </a:rPr>
              <a:t>5msec</a:t>
            </a:r>
            <a:endParaRPr lang="ja-JP" altLang="en-US" sz="2000" b="1" kern="0" dirty="0" smtClean="0">
              <a:latin typeface="Meiryo UI" pitchFamily="50" charset="-128"/>
              <a:ea typeface="Meiryo UI" pitchFamily="50" charset="-128"/>
              <a:cs typeface="Meiryo UI" pitchFamily="50" charset="-128"/>
            </a:endParaRPr>
          </a:p>
        </p:txBody>
      </p:sp>
      <p:cxnSp>
        <p:nvCxnSpPr>
          <p:cNvPr id="58" name="直線矢印コネクタ 5"/>
          <p:cNvCxnSpPr>
            <a:cxnSpLocks noChangeShapeType="1"/>
          </p:cNvCxnSpPr>
          <p:nvPr/>
        </p:nvCxnSpPr>
        <p:spPr bwMode="auto">
          <a:xfrm>
            <a:off x="3222173" y="1422653"/>
            <a:ext cx="5280213" cy="0"/>
          </a:xfrm>
          <a:prstGeom prst="straightConnector1">
            <a:avLst/>
          </a:prstGeom>
          <a:noFill/>
          <a:ln w="9525" algn="ctr">
            <a:solidFill>
              <a:srgbClr val="50505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9" name="直線矢印コネクタ 5"/>
          <p:cNvCxnSpPr>
            <a:cxnSpLocks noChangeShapeType="1"/>
          </p:cNvCxnSpPr>
          <p:nvPr/>
        </p:nvCxnSpPr>
        <p:spPr bwMode="auto">
          <a:xfrm>
            <a:off x="1773764" y="1422653"/>
            <a:ext cx="1448409" cy="0"/>
          </a:xfrm>
          <a:prstGeom prst="straightConnector1">
            <a:avLst/>
          </a:prstGeom>
          <a:noFill/>
          <a:ln w="9525" algn="ctr">
            <a:solidFill>
              <a:srgbClr val="505050"/>
            </a:solidFill>
            <a:round/>
            <a:headEnd type="triangle" w="med" len="med"/>
            <a:tailEnd type="triangle" w="med" len="med"/>
          </a:ln>
          <a:extLst>
            <a:ext uri="{909E8E84-426E-40DD-AFC4-6F175D3DCCD1}">
              <a14:hiddenFill xmlns:a14="http://schemas.microsoft.com/office/drawing/2010/main">
                <a:noFill/>
              </a14:hiddenFill>
            </a:ext>
          </a:extLst>
        </p:spPr>
      </p:cxnSp>
      <p:sp>
        <p:nvSpPr>
          <p:cNvPr id="60" name="テキスト ボックス 16"/>
          <p:cNvSpPr txBox="1">
            <a:spLocks noChangeArrowheads="1"/>
          </p:cNvSpPr>
          <p:nvPr/>
        </p:nvSpPr>
        <p:spPr bwMode="auto">
          <a:xfrm>
            <a:off x="1680799" y="1125195"/>
            <a:ext cx="1613946" cy="369332"/>
          </a:xfrm>
          <a:prstGeom prst="rect">
            <a:avLst/>
          </a:prstGeom>
          <a:noFill/>
          <a:ln>
            <a:noFill/>
          </a:ln>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hangingPunct="1">
              <a:lnSpc>
                <a:spcPct val="100000"/>
              </a:lnSpc>
              <a:spcBef>
                <a:spcPct val="0"/>
              </a:spcBef>
              <a:spcAft>
                <a:spcPct val="0"/>
              </a:spcAft>
              <a:buClrTx/>
              <a:buFontTx/>
              <a:buNone/>
              <a:defRPr/>
            </a:pPr>
            <a:r>
              <a:rPr lang="en-US" altLang="ja-JP" sz="1800" b="1" kern="0" dirty="0" smtClean="0">
                <a:latin typeface="Meiryo UI" pitchFamily="50" charset="-128"/>
                <a:ea typeface="Meiryo UI" pitchFamily="50" charset="-128"/>
                <a:cs typeface="Meiryo UI" pitchFamily="50" charset="-128"/>
              </a:rPr>
              <a:t>0.6msec </a:t>
            </a:r>
            <a:r>
              <a:rPr lang="en-US" altLang="ja-JP" sz="1800" b="1" kern="0" baseline="30000" dirty="0" smtClean="0">
                <a:latin typeface="Meiryo UI" pitchFamily="50" charset="-128"/>
                <a:ea typeface="Meiryo UI" pitchFamily="50" charset="-128"/>
                <a:cs typeface="Meiryo UI" pitchFamily="50" charset="-128"/>
              </a:rPr>
              <a:t>(*)</a:t>
            </a:r>
            <a:endParaRPr lang="ja-JP" altLang="en-US" sz="1800" b="1" kern="0" baseline="30000" dirty="0" smtClean="0">
              <a:latin typeface="Meiryo UI" pitchFamily="50" charset="-128"/>
              <a:ea typeface="Meiryo UI" pitchFamily="50" charset="-128"/>
              <a:cs typeface="Meiryo UI" pitchFamily="50" charset="-128"/>
            </a:endParaRPr>
          </a:p>
        </p:txBody>
      </p:sp>
      <p:sp>
        <p:nvSpPr>
          <p:cNvPr id="61" name="正方形/長方形 60"/>
          <p:cNvSpPr/>
          <p:nvPr/>
        </p:nvSpPr>
        <p:spPr bwMode="auto">
          <a:xfrm>
            <a:off x="1804980" y="2722952"/>
            <a:ext cx="1417191" cy="442913"/>
          </a:xfrm>
          <a:prstGeom prst="rect">
            <a:avLst/>
          </a:prstGeom>
          <a:solidFill>
            <a:srgbClr val="DAEDEF">
              <a:lumMod val="90000"/>
            </a:srgbClr>
          </a:solidFill>
          <a:ln w="9525" cap="flat" cmpd="sng" algn="ctr">
            <a:noFill/>
            <a:prstDash val="solid"/>
            <a:round/>
            <a:headEnd type="none" w="med" len="med"/>
            <a:tailEnd type="none" w="med" len="me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ＭＳ Ｐゴシック" pitchFamily="34" charset="-128"/>
              <a:ea typeface="ＭＳ Ｐゴシック" pitchFamily="34" charset="-128"/>
            </a:endParaRPr>
          </a:p>
        </p:txBody>
      </p:sp>
      <p:sp>
        <p:nvSpPr>
          <p:cNvPr id="62" name="テキスト ボックス 13"/>
          <p:cNvSpPr txBox="1">
            <a:spLocks noChangeArrowheads="1"/>
          </p:cNvSpPr>
          <p:nvPr/>
        </p:nvSpPr>
        <p:spPr bwMode="auto">
          <a:xfrm>
            <a:off x="1718650" y="2687891"/>
            <a:ext cx="16631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2000" b="1" dirty="0" smtClean="0">
                <a:latin typeface="Meiryo UI" pitchFamily="50" charset="-128"/>
                <a:ea typeface="Meiryo UI" pitchFamily="50" charset="-128"/>
                <a:cs typeface="Meiryo UI" pitchFamily="50" charset="-128"/>
              </a:rPr>
              <a:t>Command</a:t>
            </a:r>
            <a:endParaRPr lang="ja-JP" altLang="en-US" sz="2000" b="1" dirty="0">
              <a:latin typeface="Meiryo UI" pitchFamily="50" charset="-128"/>
              <a:ea typeface="Meiryo UI" pitchFamily="50" charset="-128"/>
              <a:cs typeface="Meiryo UI" pitchFamily="50" charset="-128"/>
            </a:endParaRPr>
          </a:p>
        </p:txBody>
      </p:sp>
      <p:cxnSp>
        <p:nvCxnSpPr>
          <p:cNvPr id="63" name="直線矢印コネクタ 32"/>
          <p:cNvCxnSpPr>
            <a:cxnSpLocks noChangeShapeType="1"/>
          </p:cNvCxnSpPr>
          <p:nvPr/>
        </p:nvCxnSpPr>
        <p:spPr bwMode="auto">
          <a:xfrm>
            <a:off x="3215285" y="1235563"/>
            <a:ext cx="0" cy="1963669"/>
          </a:xfrm>
          <a:prstGeom prst="straightConnector1">
            <a:avLst/>
          </a:prstGeom>
          <a:noFill/>
          <a:ln w="9525" algn="ctr">
            <a:solidFill>
              <a:srgbClr val="505050"/>
            </a:solidFill>
            <a:prstDash val="sysDash"/>
            <a:round/>
            <a:headEnd/>
            <a:tailEnd/>
          </a:ln>
          <a:extLst>
            <a:ext uri="{909E8E84-426E-40DD-AFC4-6F175D3DCCD1}">
              <a14:hiddenFill xmlns:a14="http://schemas.microsoft.com/office/drawing/2010/main">
                <a:noFill/>
              </a14:hiddenFill>
            </a:ext>
          </a:extLst>
        </p:spPr>
      </p:cxnSp>
      <p:sp>
        <p:nvSpPr>
          <p:cNvPr id="64" name="テキスト ボックス 16"/>
          <p:cNvSpPr txBox="1">
            <a:spLocks noChangeArrowheads="1"/>
          </p:cNvSpPr>
          <p:nvPr/>
        </p:nvSpPr>
        <p:spPr bwMode="auto">
          <a:xfrm>
            <a:off x="1658063" y="1669287"/>
            <a:ext cx="1323186" cy="400110"/>
          </a:xfrm>
          <a:prstGeom prst="rect">
            <a:avLst/>
          </a:prstGeom>
          <a:noFill/>
          <a:ln>
            <a:noFill/>
          </a:ln>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hangingPunct="1">
              <a:lnSpc>
                <a:spcPct val="100000"/>
              </a:lnSpc>
              <a:spcBef>
                <a:spcPct val="0"/>
              </a:spcBef>
              <a:spcAft>
                <a:spcPct val="0"/>
              </a:spcAft>
              <a:buClrTx/>
              <a:buFontTx/>
              <a:buNone/>
              <a:defRPr/>
            </a:pPr>
            <a:r>
              <a:rPr lang="en-US" altLang="ja-JP" sz="2000" b="1" kern="0" dirty="0" smtClean="0">
                <a:solidFill>
                  <a:srgbClr val="FF0000"/>
                </a:solidFill>
                <a:latin typeface="Meiryo UI" pitchFamily="50" charset="-128"/>
                <a:ea typeface="Meiryo UI" pitchFamily="50" charset="-128"/>
                <a:cs typeface="Meiryo UI" pitchFamily="50" charset="-128"/>
              </a:rPr>
              <a:t>2.5mA</a:t>
            </a:r>
            <a:endParaRPr lang="ja-JP" altLang="en-US" sz="2000" b="1" kern="0" dirty="0" smtClean="0">
              <a:solidFill>
                <a:srgbClr val="FF0000"/>
              </a:solidFill>
              <a:latin typeface="Meiryo UI" pitchFamily="50" charset="-128"/>
              <a:ea typeface="Meiryo UI" pitchFamily="50" charset="-128"/>
              <a:cs typeface="Meiryo UI" pitchFamily="50" charset="-128"/>
            </a:endParaRPr>
          </a:p>
        </p:txBody>
      </p:sp>
      <p:sp>
        <p:nvSpPr>
          <p:cNvPr id="65" name="テキスト ボックス 16"/>
          <p:cNvSpPr txBox="1">
            <a:spLocks noChangeArrowheads="1"/>
          </p:cNvSpPr>
          <p:nvPr/>
        </p:nvSpPr>
        <p:spPr bwMode="auto">
          <a:xfrm>
            <a:off x="3895779" y="1682070"/>
            <a:ext cx="933075" cy="400110"/>
          </a:xfrm>
          <a:prstGeom prst="rect">
            <a:avLst/>
          </a:prstGeom>
          <a:noFill/>
          <a:ln>
            <a:noFill/>
          </a:ln>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hangingPunct="1">
              <a:lnSpc>
                <a:spcPct val="100000"/>
              </a:lnSpc>
              <a:spcBef>
                <a:spcPct val="0"/>
              </a:spcBef>
              <a:spcAft>
                <a:spcPct val="0"/>
              </a:spcAft>
              <a:buClrTx/>
              <a:buFontTx/>
              <a:buNone/>
              <a:defRPr/>
            </a:pPr>
            <a:r>
              <a:rPr lang="en-US" altLang="ja-JP" sz="2000" b="1" kern="0" dirty="0" smtClean="0">
                <a:solidFill>
                  <a:srgbClr val="FF0000"/>
                </a:solidFill>
                <a:latin typeface="Meiryo UI" pitchFamily="50" charset="-128"/>
                <a:ea typeface="Meiryo UI" pitchFamily="50" charset="-128"/>
                <a:cs typeface="Meiryo UI" pitchFamily="50" charset="-128"/>
              </a:rPr>
              <a:t>5mA</a:t>
            </a:r>
            <a:endParaRPr lang="ja-JP" altLang="en-US" sz="2000" b="1" kern="0" dirty="0" smtClean="0">
              <a:solidFill>
                <a:srgbClr val="FF0000"/>
              </a:solidFill>
              <a:latin typeface="Meiryo UI" pitchFamily="50" charset="-128"/>
              <a:ea typeface="Meiryo UI" pitchFamily="50" charset="-128"/>
              <a:cs typeface="Meiryo UI" pitchFamily="50" charset="-128"/>
            </a:endParaRPr>
          </a:p>
        </p:txBody>
      </p:sp>
      <p:sp>
        <p:nvSpPr>
          <p:cNvPr id="66" name="テキスト ボックス 65"/>
          <p:cNvSpPr txBox="1"/>
          <p:nvPr/>
        </p:nvSpPr>
        <p:spPr>
          <a:xfrm>
            <a:off x="3738310" y="1982154"/>
            <a:ext cx="2963706" cy="584775"/>
          </a:xfrm>
          <a:prstGeom prst="rect">
            <a:avLst/>
          </a:prstGeom>
          <a:noFill/>
        </p:spPr>
        <p:txBody>
          <a:bodyPr wrap="square">
            <a:spAutoFit/>
          </a:bodyPr>
          <a:lstStyle/>
          <a:p>
            <a:pPr eaLnBrk="1" hangingPunct="1">
              <a:defRPr/>
            </a:pPr>
            <a:r>
              <a:rPr lang="en-US" altLang="ja-JP" sz="3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79,500nJ </a:t>
            </a:r>
            <a:r>
              <a:rPr lang="en-US" altLang="ja-JP" sz="3200" b="1" baseline="30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67" name="右矢印 66"/>
          <p:cNvSpPr/>
          <p:nvPr/>
        </p:nvSpPr>
        <p:spPr bwMode="auto">
          <a:xfrm>
            <a:off x="3357321" y="2064572"/>
            <a:ext cx="419100" cy="286650"/>
          </a:xfrm>
          <a:prstGeom prst="rightArrow">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fontAlgn="ctr" hangingPunct="1"/>
            <a:endParaRPr lang="ja-JP" altLang="en-US" smtClean="0">
              <a:latin typeface="ＭＳ Ｐゴシック" charset="-128"/>
              <a:ea typeface="ＭＳ Ｐゴシック" charset="-128"/>
            </a:endParaRPr>
          </a:p>
        </p:txBody>
      </p:sp>
      <p:sp>
        <p:nvSpPr>
          <p:cNvPr id="68" name="テキスト ボックス 16"/>
          <p:cNvSpPr txBox="1">
            <a:spLocks noChangeArrowheads="1"/>
          </p:cNvSpPr>
          <p:nvPr/>
        </p:nvSpPr>
        <p:spPr bwMode="auto">
          <a:xfrm>
            <a:off x="1758627" y="2899478"/>
            <a:ext cx="1463545" cy="400110"/>
          </a:xfrm>
          <a:prstGeom prst="rect">
            <a:avLst/>
          </a:prstGeom>
          <a:noFill/>
          <a:ln>
            <a:noFill/>
          </a:ln>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defRPr/>
            </a:pPr>
            <a:r>
              <a:rPr lang="en-US" altLang="ja-JP" sz="2000" b="1" kern="0" dirty="0" smtClean="0">
                <a:solidFill>
                  <a:srgbClr val="FF0000"/>
                </a:solidFill>
                <a:latin typeface="Meiryo UI" pitchFamily="50" charset="-128"/>
                <a:ea typeface="Meiryo UI" pitchFamily="50" charset="-128"/>
                <a:cs typeface="Meiryo UI" pitchFamily="50" charset="-128"/>
              </a:rPr>
              <a:t>0.1mA</a:t>
            </a:r>
            <a:endParaRPr lang="ja-JP" altLang="en-US" sz="2000" b="1" kern="0" dirty="0" smtClean="0">
              <a:solidFill>
                <a:srgbClr val="FF0000"/>
              </a:solidFill>
              <a:latin typeface="Meiryo UI" pitchFamily="50" charset="-128"/>
              <a:ea typeface="Meiryo UI" pitchFamily="50" charset="-128"/>
              <a:cs typeface="Meiryo UI" pitchFamily="50" charset="-128"/>
            </a:endParaRPr>
          </a:p>
        </p:txBody>
      </p:sp>
      <p:sp>
        <p:nvSpPr>
          <p:cNvPr id="69" name="テキスト ボックス 68"/>
          <p:cNvSpPr txBox="1"/>
          <p:nvPr/>
        </p:nvSpPr>
        <p:spPr>
          <a:xfrm>
            <a:off x="3760340" y="3197030"/>
            <a:ext cx="2109197" cy="584775"/>
          </a:xfrm>
          <a:prstGeom prst="rect">
            <a:avLst/>
          </a:prstGeom>
          <a:noFill/>
        </p:spPr>
        <p:txBody>
          <a:bodyPr wrap="square">
            <a:spAutoFit/>
          </a:bodyPr>
          <a:lstStyle/>
          <a:p>
            <a:pPr eaLnBrk="1" hangingPunct="1">
              <a:defRPr/>
            </a:pPr>
            <a:r>
              <a:rPr lang="en-US" altLang="ja-JP" sz="3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180nJ </a:t>
            </a:r>
            <a:r>
              <a:rPr lang="en-US" altLang="ja-JP" sz="3200" b="1" baseline="30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70" name="右矢印 69"/>
          <p:cNvSpPr/>
          <p:nvPr/>
        </p:nvSpPr>
        <p:spPr bwMode="auto">
          <a:xfrm>
            <a:off x="3340689" y="3271682"/>
            <a:ext cx="419100" cy="286650"/>
          </a:xfrm>
          <a:prstGeom prst="rightArrow">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fontAlgn="ctr" hangingPunct="1"/>
            <a:endParaRPr lang="ja-JP" altLang="en-US" smtClean="0">
              <a:latin typeface="ＭＳ Ｐゴシック" charset="-128"/>
              <a:ea typeface="ＭＳ Ｐゴシック" charset="-128"/>
            </a:endParaRPr>
          </a:p>
        </p:txBody>
      </p:sp>
      <p:sp>
        <p:nvSpPr>
          <p:cNvPr id="71" name="コンテンツ プレースホルダー 2"/>
          <p:cNvSpPr txBox="1">
            <a:spLocks/>
          </p:cNvSpPr>
          <p:nvPr/>
        </p:nvSpPr>
        <p:spPr>
          <a:xfrm>
            <a:off x="168276" y="544117"/>
            <a:ext cx="8348622" cy="476804"/>
          </a:xfrm>
          <a:prstGeom prst="rect">
            <a:avLst/>
          </a:prstGeom>
        </p:spPr>
        <p:txBody>
          <a:bodyPr/>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ＭＳ Ｐゴシック" pitchFamily="50" charset="-128"/>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ＭＳ Ｐゴシック" pitchFamily="50" charset="-128"/>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ＭＳ Ｐゴシック" pitchFamily="50" charset="-128"/>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ＭＳ Ｐゴシック" pitchFamily="50" charset="-128"/>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ＭＳ Ｐゴシック" pitchFamily="50" charset="-128"/>
              </a:defRPr>
            </a:lvl5pPr>
            <a:lvl6pPr marL="2762250" indent="365125" algn="l" defTabSz="457200" rtl="0" fontAlgn="base">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3"/>
              </a:buBlip>
              <a:defRPr kumimoji="1" sz="2000">
                <a:solidFill>
                  <a:srgbClr val="000000"/>
                </a:solidFill>
                <a:latin typeface="+mn-lt"/>
                <a:ea typeface="+mn-ea"/>
                <a:cs typeface="+mn-cs"/>
              </a:defRPr>
            </a:lvl9pPr>
          </a:lstStyle>
          <a:p>
            <a:pPr marL="0" indent="0">
              <a:buFont typeface="Wingdings" pitchFamily="2" charset="2"/>
              <a:buNone/>
            </a:pPr>
            <a:r>
              <a:rPr lang="en-US" altLang="ja-JP" sz="2800" b="1" u="sng" kern="0"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Example: 64Byte data writing (I2C I/F)</a:t>
            </a:r>
            <a:endParaRPr lang="en-US" altLang="ja-JP" sz="3200" b="1" u="sng" kern="0"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p:txBody>
      </p:sp>
      <p:sp>
        <p:nvSpPr>
          <p:cNvPr id="72" name="アーチ 71"/>
          <p:cNvSpPr/>
          <p:nvPr/>
        </p:nvSpPr>
        <p:spPr bwMode="auto">
          <a:xfrm rot="5400000">
            <a:off x="7657327" y="1374943"/>
            <a:ext cx="357188" cy="311150"/>
          </a:xfrm>
          <a:prstGeom prst="blockArc">
            <a:avLst/>
          </a:prstGeom>
          <a:solidFill>
            <a:srgbClr val="FFFFFF"/>
          </a:solidFill>
          <a:ln w="9525" cap="flat" cmpd="sng" algn="ctr">
            <a:noFill/>
            <a:prstDash val="solid"/>
            <a:round/>
            <a:headEnd type="none" w="med" len="med"/>
            <a:tailEnd type="none" w="med" len="med"/>
          </a:ln>
          <a:effectLst/>
        </p:spPr>
        <p:txBody>
          <a:bodyPr wrap="none" anchor="ctr"/>
          <a:lstStyle/>
          <a:p>
            <a:pPr algn="ctr" eaLnBrk="1" fontAlgn="auto" hangingPunct="1">
              <a:spcBef>
                <a:spcPts val="0"/>
              </a:spcBef>
              <a:spcAft>
                <a:spcPts val="0"/>
              </a:spcAft>
              <a:defRPr/>
            </a:pPr>
            <a:endParaRPr kumimoji="0" lang="ja-JP" altLang="en-US" kern="0" dirty="0">
              <a:solidFill>
                <a:sysClr val="windowText" lastClr="000000"/>
              </a:solidFill>
              <a:latin typeface="ＭＳ Ｐゴシック" pitchFamily="34" charset="-128"/>
              <a:ea typeface="ＭＳ Ｐゴシック" pitchFamily="34" charset="-128"/>
            </a:endParaRPr>
          </a:p>
        </p:txBody>
      </p:sp>
      <p:sp>
        <p:nvSpPr>
          <p:cNvPr id="73" name="アーチ 72"/>
          <p:cNvSpPr/>
          <p:nvPr/>
        </p:nvSpPr>
        <p:spPr bwMode="auto">
          <a:xfrm rot="16200000">
            <a:off x="7693462" y="1674782"/>
            <a:ext cx="358379" cy="312738"/>
          </a:xfrm>
          <a:prstGeom prst="blockArc">
            <a:avLst/>
          </a:prstGeom>
          <a:solidFill>
            <a:srgbClr val="FFFFFF"/>
          </a:solidFill>
          <a:ln w="9525" cap="flat" cmpd="sng" algn="ctr">
            <a:noFill/>
            <a:prstDash val="solid"/>
            <a:round/>
            <a:headEnd type="none" w="med" len="med"/>
            <a:tailEnd type="none" w="med" len="med"/>
          </a:ln>
          <a:effectLst/>
        </p:spPr>
        <p:txBody>
          <a:bodyPr wrap="none" anchor="ctr"/>
          <a:lstStyle/>
          <a:p>
            <a:pPr algn="ctr" eaLnBrk="1" fontAlgn="auto" hangingPunct="1">
              <a:spcBef>
                <a:spcPts val="0"/>
              </a:spcBef>
              <a:spcAft>
                <a:spcPts val="0"/>
              </a:spcAft>
              <a:defRPr/>
            </a:pPr>
            <a:endParaRPr kumimoji="0" lang="ja-JP" altLang="en-US" kern="0" dirty="0">
              <a:solidFill>
                <a:sysClr val="windowText" lastClr="000000"/>
              </a:solidFill>
              <a:latin typeface="ＭＳ Ｐゴシック" pitchFamily="34" charset="-128"/>
              <a:ea typeface="ＭＳ Ｐゴシック" pitchFamily="34" charset="-128"/>
            </a:endParaRPr>
          </a:p>
        </p:txBody>
      </p:sp>
      <p:sp>
        <p:nvSpPr>
          <p:cNvPr id="74" name="テキスト ボックス 73"/>
          <p:cNvSpPr txBox="1"/>
          <p:nvPr/>
        </p:nvSpPr>
        <p:spPr>
          <a:xfrm>
            <a:off x="6043620" y="4659982"/>
            <a:ext cx="2990308" cy="338554"/>
          </a:xfrm>
          <a:prstGeom prst="rect">
            <a:avLst/>
          </a:prstGeom>
          <a:noFill/>
        </p:spPr>
        <p:txBody>
          <a:bodyPr wrap="square">
            <a:spAutoFit/>
          </a:bodyPr>
          <a:lstStyle/>
          <a:p>
            <a:pPr algn="r" eaLnBrk="1" hangingPunct="1">
              <a:defRPr/>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1MHz, 3V Operation</a:t>
            </a:r>
          </a:p>
        </p:txBody>
      </p:sp>
      <p:sp>
        <p:nvSpPr>
          <p:cNvPr id="3" name="Footer Placeholder 2"/>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2" name="Slide Number Placeholder 1"/>
          <p:cNvSpPr>
            <a:spLocks noGrp="1"/>
          </p:cNvSpPr>
          <p:nvPr>
            <p:ph type="sldNum" sz="quarter" idx="11"/>
          </p:nvPr>
        </p:nvSpPr>
        <p:spPr/>
        <p:txBody>
          <a:bodyPr/>
          <a:lstStyle/>
          <a:p>
            <a:fld id="{F2D920BD-DB3E-494D-830B-EFB4449FB4A4}" type="slidenum">
              <a:rPr lang="ja-JP" altLang="de-DE" smtClean="0">
                <a:solidFill>
                  <a:srgbClr val="000000"/>
                </a:solidFill>
              </a:rPr>
              <a:pPr/>
              <a:t>41</a:t>
            </a:fld>
            <a:endParaRPr lang="de-DE" altLang="ja-JP">
              <a:solidFill>
                <a:srgbClr val="000000"/>
              </a:solidFill>
            </a:endParaRPr>
          </a:p>
        </p:txBody>
      </p:sp>
    </p:spTree>
    <p:extLst>
      <p:ext uri="{BB962C8B-B14F-4D97-AF65-F5344CB8AC3E}">
        <p14:creationId xmlns:p14="http://schemas.microsoft.com/office/powerpoint/2010/main" val="28861515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グラフ 45"/>
          <p:cNvGraphicFramePr>
            <a:graphicFrameLocks/>
          </p:cNvGraphicFramePr>
          <p:nvPr>
            <p:extLst>
              <p:ext uri="{D42A27DB-BD31-4B8C-83A1-F6EECF244321}">
                <p14:modId xmlns:p14="http://schemas.microsoft.com/office/powerpoint/2010/main" val="1343593065"/>
              </p:ext>
            </p:extLst>
          </p:nvPr>
        </p:nvGraphicFramePr>
        <p:xfrm>
          <a:off x="4835899" y="2643114"/>
          <a:ext cx="4296989"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グラフ 44"/>
          <p:cNvGraphicFramePr>
            <a:graphicFrameLocks/>
          </p:cNvGraphicFramePr>
          <p:nvPr>
            <p:extLst>
              <p:ext uri="{D42A27DB-BD31-4B8C-83A1-F6EECF244321}">
                <p14:modId xmlns:p14="http://schemas.microsoft.com/office/powerpoint/2010/main" val="2321967498"/>
              </p:ext>
            </p:extLst>
          </p:nvPr>
        </p:nvGraphicFramePr>
        <p:xfrm>
          <a:off x="-42510" y="2672221"/>
          <a:ext cx="4373210" cy="205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8" name="表 57"/>
          <p:cNvGraphicFramePr>
            <a:graphicFrameLocks noGrp="1"/>
          </p:cNvGraphicFramePr>
          <p:nvPr>
            <p:extLst>
              <p:ext uri="{D42A27DB-BD31-4B8C-83A1-F6EECF244321}">
                <p14:modId xmlns:p14="http://schemas.microsoft.com/office/powerpoint/2010/main" val="1785510181"/>
              </p:ext>
            </p:extLst>
          </p:nvPr>
        </p:nvGraphicFramePr>
        <p:xfrm>
          <a:off x="527015" y="621967"/>
          <a:ext cx="8115300" cy="1968800"/>
        </p:xfrm>
        <a:graphic>
          <a:graphicData uri="http://schemas.openxmlformats.org/drawingml/2006/table">
            <a:tbl>
              <a:tblPr firstRow="1" bandRow="1"/>
              <a:tblGrid>
                <a:gridCol w="2486025"/>
                <a:gridCol w="1847850"/>
                <a:gridCol w="1809750"/>
                <a:gridCol w="1971675"/>
              </a:tblGrid>
              <a:tr h="291368">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9" marR="91439"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algn="ct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FRAM</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91439" marR="91439"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algn="ct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EEPROM</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91439" marR="91439"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algn="ct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Flash</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91439" marR="91439"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421990">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Endurance</a:t>
                      </a:r>
                      <a:endPar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9" marR="91439"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marL="0" indent="0" algn="r">
                        <a:buSzPct val="200000"/>
                        <a:buFont typeface="Wingdings" panose="05000000000000000000" pitchFamily="2" charset="2"/>
                        <a:buNone/>
                      </a:pP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en-US" altLang="ja-JP" sz="1100" b="1" baseline="30000" dirty="0" smtClean="0">
                          <a:latin typeface="Meiryo UI" panose="020B0604030504040204" pitchFamily="50" charset="-128"/>
                          <a:ea typeface="Meiryo UI" panose="020B0604030504040204" pitchFamily="50" charset="-128"/>
                          <a:cs typeface="Meiryo UI" panose="020B0604030504040204" pitchFamily="50" charset="-128"/>
                        </a:rPr>
                        <a:t>13</a:t>
                      </a:r>
                      <a:r>
                        <a:rPr kumimoji="1" lang="en-US" altLang="ja-JP" sz="1100" b="1" baseline="0" dirty="0" smtClean="0">
                          <a:latin typeface="Meiryo UI" panose="020B0604030504040204" pitchFamily="50" charset="-128"/>
                          <a:ea typeface="Meiryo UI" panose="020B0604030504040204" pitchFamily="50" charset="-128"/>
                          <a:cs typeface="Meiryo UI" panose="020B0604030504040204" pitchFamily="50" charset="-128"/>
                        </a:rPr>
                        <a:t> times</a:t>
                      </a:r>
                    </a:p>
                  </a:txBody>
                  <a:tcPr marL="91439" marR="91439"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marL="0" indent="0" algn="r">
                        <a:buSzPct val="200000"/>
                        <a:buFont typeface="Wingdings" panose="05000000000000000000" pitchFamily="2" charset="2"/>
                        <a:buNone/>
                      </a:pP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en-US" altLang="ja-JP" sz="1100" b="1" baseline="300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en-US" altLang="ja-JP" sz="1100" b="1" baseline="0" dirty="0" smtClean="0">
                          <a:latin typeface="Meiryo UI" panose="020B0604030504040204" pitchFamily="50" charset="-128"/>
                          <a:ea typeface="Meiryo UI" panose="020B0604030504040204" pitchFamily="50" charset="-128"/>
                          <a:cs typeface="Meiryo UI" panose="020B0604030504040204" pitchFamily="50" charset="-128"/>
                        </a:rPr>
                        <a:t> times</a:t>
                      </a:r>
                    </a:p>
                  </a:txBody>
                  <a:tcPr marL="91439" marR="91439"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marL="0" indent="0" algn="r">
                        <a:buSzPct val="200000"/>
                        <a:buFont typeface="Wingdings" panose="05000000000000000000" pitchFamily="2" charset="2"/>
                        <a:buNone/>
                      </a:pP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en-US" altLang="ja-JP" sz="1100" b="1" baseline="300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en-US" altLang="ja-JP" sz="1100" b="1" baseline="0" dirty="0" smtClean="0">
                          <a:latin typeface="Meiryo UI" panose="020B0604030504040204" pitchFamily="50" charset="-128"/>
                          <a:ea typeface="Meiryo UI" panose="020B0604030504040204" pitchFamily="50" charset="-128"/>
                          <a:cs typeface="Meiryo UI" panose="020B0604030504040204" pitchFamily="50" charset="-128"/>
                        </a:rPr>
                        <a:t> times</a:t>
                      </a:r>
                    </a:p>
                  </a:txBody>
                  <a:tcPr marL="91439" marR="91439"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421990">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algn="l"/>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Write</a:t>
                      </a:r>
                      <a:r>
                        <a:rPr kumimoji="1" lang="en-US" altLang="ja-JP" sz="1100" b="1" baseline="0" dirty="0" smtClean="0">
                          <a:latin typeface="Meiryo UI" panose="020B0604030504040204" pitchFamily="50" charset="-128"/>
                          <a:ea typeface="Meiryo UI" panose="020B0604030504040204" pitchFamily="50" charset="-128"/>
                          <a:cs typeface="Meiryo UI" panose="020B0604030504040204" pitchFamily="50" charset="-128"/>
                        </a:rPr>
                        <a:t> Cycle Time</a:t>
                      </a:r>
                    </a:p>
                    <a:p>
                      <a:pPr algn="l"/>
                      <a:r>
                        <a:rPr kumimoji="1" lang="en-US" altLang="ja-JP" sz="1100" b="1" baseline="0" dirty="0" smtClean="0">
                          <a:latin typeface="Meiryo UI" panose="020B0604030504040204" pitchFamily="50" charset="-128"/>
                          <a:ea typeface="Meiryo UI" panose="020B0604030504040204" pitchFamily="50" charset="-128"/>
                          <a:cs typeface="Meiryo UI" panose="020B0604030504040204" pitchFamily="50" charset="-128"/>
                        </a:rPr>
                        <a:t>     (1Byte)</a:t>
                      </a:r>
                      <a:endPar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9" marR="91439"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marL="0" indent="0" algn="r">
                        <a:buSzPct val="200000"/>
                        <a:buFont typeface="Wingdings" panose="05000000000000000000" pitchFamily="2" charset="2"/>
                        <a:buNone/>
                      </a:pP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0.00015msec</a:t>
                      </a:r>
                    </a:p>
                    <a:p>
                      <a:pPr algn="r"/>
                      <a:r>
                        <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(Figure 1)</a:t>
                      </a:r>
                    </a:p>
                  </a:txBody>
                  <a:tcPr marL="91439" marR="91439"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algn="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5ms</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91439" marR="91439"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algn="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0.05msec</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91439" marR="91439"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421990">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algn="l"/>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Power Consumption</a:t>
                      </a:r>
                    </a:p>
                    <a:p>
                      <a:pPr algn="l"/>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     (1Byte Writing)</a:t>
                      </a:r>
                      <a:endPar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9" marR="91439"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marL="0" indent="0" algn="r">
                        <a:buSzPct val="200000"/>
                        <a:buFont typeface="Wingdings" panose="05000000000000000000" pitchFamily="2" charset="2"/>
                        <a:buNone/>
                      </a:pP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0.0007uJ</a:t>
                      </a:r>
                    </a:p>
                    <a:p>
                      <a:pPr algn="r"/>
                      <a:r>
                        <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(Figure 2)</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9" marR="91439"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algn="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83uJ</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91439" marR="91439"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3uJ</a:t>
                      </a:r>
                      <a:endPar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9" marR="91439"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411462">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algn="l"/>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Writing method</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91439" marR="91439"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algn="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Over write</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91439" marR="91439"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algn="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Erase and</a:t>
                      </a:r>
                    </a:p>
                    <a:p>
                      <a:pPr algn="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Write</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91439" marR="91439"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algn="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Erase and </a:t>
                      </a:r>
                    </a:p>
                    <a:p>
                      <a:pPr algn="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Write</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91439" marR="91439"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bl>
          </a:graphicData>
        </a:graphic>
      </p:graphicFrame>
      <p:sp>
        <p:nvSpPr>
          <p:cNvPr id="120837" name="Rectangle 2"/>
          <p:cNvSpPr>
            <a:spLocks noGrp="1" noChangeArrowheads="1"/>
          </p:cNvSpPr>
          <p:nvPr>
            <p:ph type="title" idx="4294967295"/>
          </p:nvPr>
        </p:nvSpPr>
        <p:spPr/>
        <p:txBody>
          <a:bodyPr/>
          <a:lstStyle/>
          <a:p>
            <a:pPr eaLnBrk="1" hangingPunct="1"/>
            <a:r>
              <a:rPr lang="en-US" altLang="zh-CN" b="1" dirty="0" smtClean="0">
                <a:latin typeface="Meiryo UI" pitchFamily="50" charset="-128"/>
                <a:ea typeface="Meiryo UI" pitchFamily="50" charset="-128"/>
                <a:cs typeface="Meiryo UI" pitchFamily="50" charset="-128"/>
              </a:rPr>
              <a:t>Summary of FRAM advantages</a:t>
            </a:r>
            <a:endParaRPr lang="ja-JP" altLang="en-US" b="1" dirty="0" smtClean="0">
              <a:latin typeface="Meiryo UI" pitchFamily="50" charset="-128"/>
              <a:ea typeface="Meiryo UI" pitchFamily="50" charset="-128"/>
              <a:cs typeface="Meiryo UI" pitchFamily="50" charset="-128"/>
            </a:endParaRPr>
          </a:p>
        </p:txBody>
      </p:sp>
      <p:grpSp>
        <p:nvGrpSpPr>
          <p:cNvPr id="17" name="グループ化 16"/>
          <p:cNvGrpSpPr/>
          <p:nvPr/>
        </p:nvGrpSpPr>
        <p:grpSpPr>
          <a:xfrm>
            <a:off x="5094982" y="997595"/>
            <a:ext cx="296862" cy="233363"/>
            <a:chOff x="3867795" y="1835299"/>
            <a:chExt cx="296862" cy="311150"/>
          </a:xfrm>
        </p:grpSpPr>
        <p:cxnSp>
          <p:nvCxnSpPr>
            <p:cNvPr id="18" name="直線コネクタ 17"/>
            <p:cNvCxnSpPr/>
            <p:nvPr/>
          </p:nvCxnSpPr>
          <p:spPr bwMode="auto">
            <a:xfrm>
              <a:off x="3880495" y="1835299"/>
              <a:ext cx="284162" cy="301625"/>
            </a:xfrm>
            <a:prstGeom prst="line">
              <a:avLst/>
            </a:prstGeom>
            <a:noFill/>
            <a:ln w="38100" cap="flat" cmpd="sng" algn="ctr">
              <a:solidFill>
                <a:srgbClr val="F3BBBB">
                  <a:lumMod val="75000"/>
                </a:srgbClr>
              </a:solidFill>
              <a:prstDash val="solid"/>
            </a:ln>
            <a:effectLst>
              <a:outerShdw blurRad="40000" dist="20000" dir="5400000" rotWithShape="0">
                <a:srgbClr val="000000">
                  <a:alpha val="38000"/>
                </a:srgbClr>
              </a:outerShdw>
            </a:effectLst>
          </p:spPr>
        </p:cxnSp>
        <p:cxnSp>
          <p:nvCxnSpPr>
            <p:cNvPr id="19" name="直線コネクタ 18"/>
            <p:cNvCxnSpPr/>
            <p:nvPr/>
          </p:nvCxnSpPr>
          <p:spPr bwMode="auto">
            <a:xfrm flipV="1">
              <a:off x="3867795" y="1844824"/>
              <a:ext cx="284162" cy="301625"/>
            </a:xfrm>
            <a:prstGeom prst="line">
              <a:avLst/>
            </a:prstGeom>
            <a:noFill/>
            <a:ln w="38100" cap="flat" cmpd="sng" algn="ctr">
              <a:solidFill>
                <a:srgbClr val="F3BBBB">
                  <a:lumMod val="75000"/>
                </a:srgbClr>
              </a:solidFill>
              <a:prstDash val="solid"/>
            </a:ln>
            <a:effectLst>
              <a:outerShdw blurRad="40000" dist="20000" dir="5400000" rotWithShape="0">
                <a:srgbClr val="000000">
                  <a:alpha val="38000"/>
                </a:srgbClr>
              </a:outerShdw>
            </a:effectLst>
          </p:spPr>
        </p:cxnSp>
      </p:grpSp>
      <p:grpSp>
        <p:nvGrpSpPr>
          <p:cNvPr id="20" name="グループ化 19"/>
          <p:cNvGrpSpPr/>
          <p:nvPr/>
        </p:nvGrpSpPr>
        <p:grpSpPr>
          <a:xfrm>
            <a:off x="5094982" y="1445069"/>
            <a:ext cx="296862" cy="233363"/>
            <a:chOff x="3867795" y="1835299"/>
            <a:chExt cx="296862" cy="311150"/>
          </a:xfrm>
        </p:grpSpPr>
        <p:cxnSp>
          <p:nvCxnSpPr>
            <p:cNvPr id="21" name="直線コネクタ 20"/>
            <p:cNvCxnSpPr/>
            <p:nvPr/>
          </p:nvCxnSpPr>
          <p:spPr bwMode="auto">
            <a:xfrm>
              <a:off x="3880495" y="1835299"/>
              <a:ext cx="284162" cy="301625"/>
            </a:xfrm>
            <a:prstGeom prst="line">
              <a:avLst/>
            </a:prstGeom>
            <a:noFill/>
            <a:ln w="38100" cap="flat" cmpd="sng" algn="ctr">
              <a:solidFill>
                <a:srgbClr val="F3BBBB">
                  <a:lumMod val="75000"/>
                </a:srgbClr>
              </a:solidFill>
              <a:prstDash val="solid"/>
            </a:ln>
            <a:effectLst>
              <a:outerShdw blurRad="40000" dist="20000" dir="5400000" rotWithShape="0">
                <a:srgbClr val="000000">
                  <a:alpha val="38000"/>
                </a:srgbClr>
              </a:outerShdw>
            </a:effectLst>
          </p:spPr>
        </p:cxnSp>
        <p:cxnSp>
          <p:nvCxnSpPr>
            <p:cNvPr id="22" name="直線コネクタ 21"/>
            <p:cNvCxnSpPr/>
            <p:nvPr/>
          </p:nvCxnSpPr>
          <p:spPr bwMode="auto">
            <a:xfrm flipV="1">
              <a:off x="3867795" y="1844824"/>
              <a:ext cx="284162" cy="301625"/>
            </a:xfrm>
            <a:prstGeom prst="line">
              <a:avLst/>
            </a:prstGeom>
            <a:noFill/>
            <a:ln w="38100" cap="flat" cmpd="sng" algn="ctr">
              <a:solidFill>
                <a:srgbClr val="F3BBBB">
                  <a:lumMod val="75000"/>
                </a:srgbClr>
              </a:solidFill>
              <a:prstDash val="solid"/>
            </a:ln>
            <a:effectLst>
              <a:outerShdw blurRad="40000" dist="20000" dir="5400000" rotWithShape="0">
                <a:srgbClr val="000000">
                  <a:alpha val="38000"/>
                </a:srgbClr>
              </a:outerShdw>
            </a:effectLst>
          </p:spPr>
        </p:cxnSp>
      </p:grpSp>
      <p:grpSp>
        <p:nvGrpSpPr>
          <p:cNvPr id="23" name="グループ化 22"/>
          <p:cNvGrpSpPr/>
          <p:nvPr/>
        </p:nvGrpSpPr>
        <p:grpSpPr>
          <a:xfrm>
            <a:off x="6842310" y="986083"/>
            <a:ext cx="296862" cy="233363"/>
            <a:chOff x="3867795" y="1835299"/>
            <a:chExt cx="296862" cy="311150"/>
          </a:xfrm>
        </p:grpSpPr>
        <p:cxnSp>
          <p:nvCxnSpPr>
            <p:cNvPr id="24" name="直線コネクタ 23"/>
            <p:cNvCxnSpPr/>
            <p:nvPr/>
          </p:nvCxnSpPr>
          <p:spPr bwMode="auto">
            <a:xfrm>
              <a:off x="3880495" y="1835299"/>
              <a:ext cx="284162" cy="301625"/>
            </a:xfrm>
            <a:prstGeom prst="line">
              <a:avLst/>
            </a:prstGeom>
            <a:noFill/>
            <a:ln w="38100" cap="flat" cmpd="sng" algn="ctr">
              <a:solidFill>
                <a:srgbClr val="F3BBBB">
                  <a:lumMod val="75000"/>
                </a:srgbClr>
              </a:solidFill>
              <a:prstDash val="solid"/>
            </a:ln>
            <a:effectLst>
              <a:outerShdw blurRad="40000" dist="20000" dir="5400000" rotWithShape="0">
                <a:srgbClr val="000000">
                  <a:alpha val="38000"/>
                </a:srgbClr>
              </a:outerShdw>
            </a:effectLst>
          </p:spPr>
        </p:cxnSp>
        <p:cxnSp>
          <p:nvCxnSpPr>
            <p:cNvPr id="25" name="直線コネクタ 24"/>
            <p:cNvCxnSpPr/>
            <p:nvPr/>
          </p:nvCxnSpPr>
          <p:spPr bwMode="auto">
            <a:xfrm flipV="1">
              <a:off x="3867795" y="1844824"/>
              <a:ext cx="284162" cy="301625"/>
            </a:xfrm>
            <a:prstGeom prst="line">
              <a:avLst/>
            </a:prstGeom>
            <a:noFill/>
            <a:ln w="38100" cap="flat" cmpd="sng" algn="ctr">
              <a:solidFill>
                <a:srgbClr val="F3BBBB">
                  <a:lumMod val="75000"/>
                </a:srgbClr>
              </a:solidFill>
              <a:prstDash val="solid"/>
            </a:ln>
            <a:effectLst>
              <a:outerShdw blurRad="40000" dist="20000" dir="5400000" rotWithShape="0">
                <a:srgbClr val="000000">
                  <a:alpha val="38000"/>
                </a:srgbClr>
              </a:outerShdw>
            </a:effectLst>
          </p:spPr>
        </p:cxnSp>
      </p:grpSp>
      <p:grpSp>
        <p:nvGrpSpPr>
          <p:cNvPr id="26" name="グループ化 25"/>
          <p:cNvGrpSpPr/>
          <p:nvPr/>
        </p:nvGrpSpPr>
        <p:grpSpPr>
          <a:xfrm>
            <a:off x="6842310" y="1428612"/>
            <a:ext cx="296862" cy="233363"/>
            <a:chOff x="3867795" y="1835299"/>
            <a:chExt cx="296862" cy="311150"/>
          </a:xfrm>
        </p:grpSpPr>
        <p:cxnSp>
          <p:nvCxnSpPr>
            <p:cNvPr id="27" name="直線コネクタ 26"/>
            <p:cNvCxnSpPr/>
            <p:nvPr/>
          </p:nvCxnSpPr>
          <p:spPr bwMode="auto">
            <a:xfrm>
              <a:off x="3880495" y="1835299"/>
              <a:ext cx="284162" cy="301625"/>
            </a:xfrm>
            <a:prstGeom prst="line">
              <a:avLst/>
            </a:prstGeom>
            <a:noFill/>
            <a:ln w="38100" cap="flat" cmpd="sng" algn="ctr">
              <a:solidFill>
                <a:srgbClr val="F3BBBB">
                  <a:lumMod val="75000"/>
                </a:srgbClr>
              </a:solidFill>
              <a:prstDash val="solid"/>
            </a:ln>
            <a:effectLst>
              <a:outerShdw blurRad="40000" dist="20000" dir="5400000" rotWithShape="0">
                <a:srgbClr val="000000">
                  <a:alpha val="38000"/>
                </a:srgbClr>
              </a:outerShdw>
            </a:effectLst>
          </p:spPr>
        </p:cxnSp>
        <p:cxnSp>
          <p:nvCxnSpPr>
            <p:cNvPr id="28" name="直線コネクタ 27"/>
            <p:cNvCxnSpPr/>
            <p:nvPr/>
          </p:nvCxnSpPr>
          <p:spPr bwMode="auto">
            <a:xfrm flipV="1">
              <a:off x="3867795" y="1844824"/>
              <a:ext cx="284162" cy="301625"/>
            </a:xfrm>
            <a:prstGeom prst="line">
              <a:avLst/>
            </a:prstGeom>
            <a:noFill/>
            <a:ln w="38100" cap="flat" cmpd="sng" algn="ctr">
              <a:solidFill>
                <a:srgbClr val="F3BBBB">
                  <a:lumMod val="75000"/>
                </a:srgbClr>
              </a:solidFill>
              <a:prstDash val="solid"/>
            </a:ln>
            <a:effectLst>
              <a:outerShdw blurRad="40000" dist="20000" dir="5400000" rotWithShape="0">
                <a:srgbClr val="000000">
                  <a:alpha val="38000"/>
                </a:srgbClr>
              </a:outerShdw>
            </a:effectLst>
          </p:spPr>
        </p:cxnSp>
      </p:grpSp>
      <p:grpSp>
        <p:nvGrpSpPr>
          <p:cNvPr id="29" name="グループ化 28"/>
          <p:cNvGrpSpPr/>
          <p:nvPr/>
        </p:nvGrpSpPr>
        <p:grpSpPr>
          <a:xfrm>
            <a:off x="5094982" y="1838642"/>
            <a:ext cx="296862" cy="233363"/>
            <a:chOff x="3867795" y="1835299"/>
            <a:chExt cx="296862" cy="311150"/>
          </a:xfrm>
        </p:grpSpPr>
        <p:cxnSp>
          <p:nvCxnSpPr>
            <p:cNvPr id="30" name="直線コネクタ 29"/>
            <p:cNvCxnSpPr/>
            <p:nvPr/>
          </p:nvCxnSpPr>
          <p:spPr bwMode="auto">
            <a:xfrm>
              <a:off x="3880495" y="1835299"/>
              <a:ext cx="284162" cy="301625"/>
            </a:xfrm>
            <a:prstGeom prst="line">
              <a:avLst/>
            </a:prstGeom>
            <a:noFill/>
            <a:ln w="38100" cap="flat" cmpd="sng" algn="ctr">
              <a:solidFill>
                <a:srgbClr val="F3BBBB">
                  <a:lumMod val="75000"/>
                </a:srgbClr>
              </a:solidFill>
              <a:prstDash val="solid"/>
            </a:ln>
            <a:effectLst>
              <a:outerShdw blurRad="40000" dist="20000" dir="5400000" rotWithShape="0">
                <a:srgbClr val="000000">
                  <a:alpha val="38000"/>
                </a:srgbClr>
              </a:outerShdw>
            </a:effectLst>
          </p:spPr>
        </p:cxnSp>
        <p:cxnSp>
          <p:nvCxnSpPr>
            <p:cNvPr id="31" name="直線コネクタ 30"/>
            <p:cNvCxnSpPr/>
            <p:nvPr/>
          </p:nvCxnSpPr>
          <p:spPr bwMode="auto">
            <a:xfrm flipV="1">
              <a:off x="3867795" y="1844824"/>
              <a:ext cx="284162" cy="301625"/>
            </a:xfrm>
            <a:prstGeom prst="line">
              <a:avLst/>
            </a:prstGeom>
            <a:noFill/>
            <a:ln w="38100" cap="flat" cmpd="sng" algn="ctr">
              <a:solidFill>
                <a:srgbClr val="F3BBBB">
                  <a:lumMod val="75000"/>
                </a:srgbClr>
              </a:solidFill>
              <a:prstDash val="solid"/>
            </a:ln>
            <a:effectLst>
              <a:outerShdw blurRad="40000" dist="20000" dir="5400000" rotWithShape="0">
                <a:srgbClr val="000000">
                  <a:alpha val="38000"/>
                </a:srgbClr>
              </a:outerShdw>
            </a:effectLst>
          </p:spPr>
        </p:cxnSp>
      </p:grpSp>
      <p:grpSp>
        <p:nvGrpSpPr>
          <p:cNvPr id="32" name="グループ化 31"/>
          <p:cNvGrpSpPr/>
          <p:nvPr/>
        </p:nvGrpSpPr>
        <p:grpSpPr>
          <a:xfrm>
            <a:off x="6842310" y="1820827"/>
            <a:ext cx="296862" cy="233363"/>
            <a:chOff x="3867795" y="1835299"/>
            <a:chExt cx="296862" cy="311150"/>
          </a:xfrm>
        </p:grpSpPr>
        <p:cxnSp>
          <p:nvCxnSpPr>
            <p:cNvPr id="33" name="直線コネクタ 32"/>
            <p:cNvCxnSpPr/>
            <p:nvPr/>
          </p:nvCxnSpPr>
          <p:spPr bwMode="auto">
            <a:xfrm>
              <a:off x="3880495" y="1835299"/>
              <a:ext cx="284162" cy="301625"/>
            </a:xfrm>
            <a:prstGeom prst="line">
              <a:avLst/>
            </a:prstGeom>
            <a:noFill/>
            <a:ln w="38100" cap="flat" cmpd="sng" algn="ctr">
              <a:solidFill>
                <a:srgbClr val="F3BBBB">
                  <a:lumMod val="75000"/>
                </a:srgbClr>
              </a:solidFill>
              <a:prstDash val="solid"/>
            </a:ln>
            <a:effectLst>
              <a:outerShdw blurRad="40000" dist="20000" dir="5400000" rotWithShape="0">
                <a:srgbClr val="000000">
                  <a:alpha val="38000"/>
                </a:srgbClr>
              </a:outerShdw>
            </a:effectLst>
          </p:spPr>
        </p:cxnSp>
        <p:cxnSp>
          <p:nvCxnSpPr>
            <p:cNvPr id="34" name="直線コネクタ 33"/>
            <p:cNvCxnSpPr/>
            <p:nvPr/>
          </p:nvCxnSpPr>
          <p:spPr bwMode="auto">
            <a:xfrm flipV="1">
              <a:off x="3867795" y="1844824"/>
              <a:ext cx="284162" cy="301625"/>
            </a:xfrm>
            <a:prstGeom prst="line">
              <a:avLst/>
            </a:prstGeom>
            <a:noFill/>
            <a:ln w="38100" cap="flat" cmpd="sng" algn="ctr">
              <a:solidFill>
                <a:srgbClr val="F3BBBB">
                  <a:lumMod val="75000"/>
                </a:srgbClr>
              </a:solidFill>
              <a:prstDash val="solid"/>
            </a:ln>
            <a:effectLst>
              <a:outerShdw blurRad="40000" dist="20000" dir="5400000" rotWithShape="0">
                <a:srgbClr val="000000">
                  <a:alpha val="38000"/>
                </a:srgbClr>
              </a:outerShdw>
            </a:effectLst>
          </p:spPr>
        </p:cxnSp>
      </p:grpSp>
      <p:sp>
        <p:nvSpPr>
          <p:cNvPr id="35" name="正方形/長方形 34"/>
          <p:cNvSpPr/>
          <p:nvPr/>
        </p:nvSpPr>
        <p:spPr>
          <a:xfrm>
            <a:off x="3089472" y="933211"/>
            <a:ext cx="492443" cy="461665"/>
          </a:xfrm>
          <a:prstGeom prst="rect">
            <a:avLst/>
          </a:prstGeom>
        </p:spPr>
        <p:txBody>
          <a:bodyPr wrap="none">
            <a:spAutoFit/>
          </a:bodyPr>
          <a:lstStyle/>
          <a:p>
            <a:r>
              <a:rPr lang="ja-JP" altLang="en-US" sz="2400" dirty="0">
                <a:solidFill>
                  <a:schemeClr val="tx1"/>
                </a:solidFill>
              </a:rPr>
              <a:t>✔</a:t>
            </a:r>
          </a:p>
        </p:txBody>
      </p:sp>
      <p:sp>
        <p:nvSpPr>
          <p:cNvPr id="36" name="正方形/長方形 35"/>
          <p:cNvSpPr/>
          <p:nvPr/>
        </p:nvSpPr>
        <p:spPr>
          <a:xfrm>
            <a:off x="3089472" y="1339327"/>
            <a:ext cx="492443" cy="461665"/>
          </a:xfrm>
          <a:prstGeom prst="rect">
            <a:avLst/>
          </a:prstGeom>
        </p:spPr>
        <p:txBody>
          <a:bodyPr wrap="none">
            <a:spAutoFit/>
          </a:bodyPr>
          <a:lstStyle/>
          <a:p>
            <a:r>
              <a:rPr lang="ja-JP" altLang="en-US" sz="2400" dirty="0">
                <a:solidFill>
                  <a:schemeClr val="tx1"/>
                </a:solidFill>
              </a:rPr>
              <a:t>✔</a:t>
            </a:r>
          </a:p>
        </p:txBody>
      </p:sp>
      <p:sp>
        <p:nvSpPr>
          <p:cNvPr id="37" name="正方形/長方形 36"/>
          <p:cNvSpPr/>
          <p:nvPr/>
        </p:nvSpPr>
        <p:spPr>
          <a:xfrm>
            <a:off x="3089472" y="1764157"/>
            <a:ext cx="492443" cy="461665"/>
          </a:xfrm>
          <a:prstGeom prst="rect">
            <a:avLst/>
          </a:prstGeom>
        </p:spPr>
        <p:txBody>
          <a:bodyPr wrap="none">
            <a:spAutoFit/>
          </a:bodyPr>
          <a:lstStyle/>
          <a:p>
            <a:r>
              <a:rPr lang="ja-JP" altLang="en-US" sz="2400" dirty="0">
                <a:solidFill>
                  <a:schemeClr val="tx1"/>
                </a:solidFill>
              </a:rPr>
              <a:t>✔</a:t>
            </a:r>
          </a:p>
        </p:txBody>
      </p:sp>
      <p:grpSp>
        <p:nvGrpSpPr>
          <p:cNvPr id="38" name="グループ化 37"/>
          <p:cNvGrpSpPr/>
          <p:nvPr/>
        </p:nvGrpSpPr>
        <p:grpSpPr>
          <a:xfrm>
            <a:off x="5094982" y="2252979"/>
            <a:ext cx="296862" cy="233363"/>
            <a:chOff x="3867795" y="1835299"/>
            <a:chExt cx="296862" cy="311150"/>
          </a:xfrm>
        </p:grpSpPr>
        <p:cxnSp>
          <p:nvCxnSpPr>
            <p:cNvPr id="39" name="直線コネクタ 38"/>
            <p:cNvCxnSpPr/>
            <p:nvPr/>
          </p:nvCxnSpPr>
          <p:spPr bwMode="auto">
            <a:xfrm>
              <a:off x="3880495" y="1835299"/>
              <a:ext cx="284162" cy="301625"/>
            </a:xfrm>
            <a:prstGeom prst="line">
              <a:avLst/>
            </a:prstGeom>
            <a:noFill/>
            <a:ln w="38100" cap="flat" cmpd="sng" algn="ctr">
              <a:solidFill>
                <a:srgbClr val="F3BBBB">
                  <a:lumMod val="75000"/>
                </a:srgbClr>
              </a:solidFill>
              <a:prstDash val="solid"/>
            </a:ln>
            <a:effectLst>
              <a:outerShdw blurRad="40000" dist="20000" dir="5400000" rotWithShape="0">
                <a:srgbClr val="000000">
                  <a:alpha val="38000"/>
                </a:srgbClr>
              </a:outerShdw>
            </a:effectLst>
          </p:spPr>
        </p:cxnSp>
        <p:cxnSp>
          <p:nvCxnSpPr>
            <p:cNvPr id="40" name="直線コネクタ 39"/>
            <p:cNvCxnSpPr/>
            <p:nvPr/>
          </p:nvCxnSpPr>
          <p:spPr bwMode="auto">
            <a:xfrm flipV="1">
              <a:off x="3867795" y="1844824"/>
              <a:ext cx="284162" cy="301625"/>
            </a:xfrm>
            <a:prstGeom prst="line">
              <a:avLst/>
            </a:prstGeom>
            <a:noFill/>
            <a:ln w="38100" cap="flat" cmpd="sng" algn="ctr">
              <a:solidFill>
                <a:srgbClr val="F3BBBB">
                  <a:lumMod val="75000"/>
                </a:srgbClr>
              </a:solidFill>
              <a:prstDash val="solid"/>
            </a:ln>
            <a:effectLst>
              <a:outerShdw blurRad="40000" dist="20000" dir="5400000" rotWithShape="0">
                <a:srgbClr val="000000">
                  <a:alpha val="38000"/>
                </a:srgbClr>
              </a:outerShdw>
            </a:effectLst>
          </p:spPr>
        </p:cxnSp>
      </p:grpSp>
      <p:grpSp>
        <p:nvGrpSpPr>
          <p:cNvPr id="41" name="グループ化 40"/>
          <p:cNvGrpSpPr/>
          <p:nvPr/>
        </p:nvGrpSpPr>
        <p:grpSpPr>
          <a:xfrm>
            <a:off x="6842310" y="2260123"/>
            <a:ext cx="296862" cy="233363"/>
            <a:chOff x="3867795" y="1835299"/>
            <a:chExt cx="296862" cy="311150"/>
          </a:xfrm>
        </p:grpSpPr>
        <p:cxnSp>
          <p:nvCxnSpPr>
            <p:cNvPr id="42" name="直線コネクタ 41"/>
            <p:cNvCxnSpPr/>
            <p:nvPr/>
          </p:nvCxnSpPr>
          <p:spPr bwMode="auto">
            <a:xfrm>
              <a:off x="3880495" y="1835299"/>
              <a:ext cx="284162" cy="301625"/>
            </a:xfrm>
            <a:prstGeom prst="line">
              <a:avLst/>
            </a:prstGeom>
            <a:noFill/>
            <a:ln w="38100" cap="flat" cmpd="sng" algn="ctr">
              <a:solidFill>
                <a:srgbClr val="F3BBBB">
                  <a:lumMod val="75000"/>
                </a:srgbClr>
              </a:solidFill>
              <a:prstDash val="solid"/>
            </a:ln>
            <a:effectLst>
              <a:outerShdw blurRad="40000" dist="20000" dir="5400000" rotWithShape="0">
                <a:srgbClr val="000000">
                  <a:alpha val="38000"/>
                </a:srgbClr>
              </a:outerShdw>
            </a:effectLst>
          </p:spPr>
        </p:cxnSp>
        <p:cxnSp>
          <p:nvCxnSpPr>
            <p:cNvPr id="43" name="直線コネクタ 42"/>
            <p:cNvCxnSpPr/>
            <p:nvPr/>
          </p:nvCxnSpPr>
          <p:spPr bwMode="auto">
            <a:xfrm flipV="1">
              <a:off x="3867795" y="1844824"/>
              <a:ext cx="284162" cy="301625"/>
            </a:xfrm>
            <a:prstGeom prst="line">
              <a:avLst/>
            </a:prstGeom>
            <a:noFill/>
            <a:ln w="38100" cap="flat" cmpd="sng" algn="ctr">
              <a:solidFill>
                <a:srgbClr val="F3BBBB">
                  <a:lumMod val="75000"/>
                </a:srgbClr>
              </a:solidFill>
              <a:prstDash val="solid"/>
            </a:ln>
            <a:effectLst>
              <a:outerShdw blurRad="40000" dist="20000" dir="5400000" rotWithShape="0">
                <a:srgbClr val="000000">
                  <a:alpha val="38000"/>
                </a:srgbClr>
              </a:outerShdw>
            </a:effectLst>
          </p:spPr>
        </p:cxnSp>
      </p:grpSp>
      <p:sp>
        <p:nvSpPr>
          <p:cNvPr id="44" name="正方形/長方形 43"/>
          <p:cNvSpPr/>
          <p:nvPr/>
        </p:nvSpPr>
        <p:spPr>
          <a:xfrm>
            <a:off x="3089472" y="2177346"/>
            <a:ext cx="492443" cy="461665"/>
          </a:xfrm>
          <a:prstGeom prst="rect">
            <a:avLst/>
          </a:prstGeom>
        </p:spPr>
        <p:txBody>
          <a:bodyPr wrap="none">
            <a:spAutoFit/>
          </a:bodyPr>
          <a:lstStyle/>
          <a:p>
            <a:r>
              <a:rPr lang="ja-JP" altLang="en-US" sz="2400" dirty="0">
                <a:solidFill>
                  <a:schemeClr val="tx1"/>
                </a:solidFill>
              </a:rPr>
              <a:t>✔</a:t>
            </a:r>
          </a:p>
        </p:txBody>
      </p:sp>
      <p:sp>
        <p:nvSpPr>
          <p:cNvPr id="51" name="正方形/長方形 50"/>
          <p:cNvSpPr/>
          <p:nvPr/>
        </p:nvSpPr>
        <p:spPr>
          <a:xfrm>
            <a:off x="1381909" y="4729622"/>
            <a:ext cx="2559419" cy="307777"/>
          </a:xfrm>
          <a:prstGeom prst="rect">
            <a:avLst/>
          </a:prstGeom>
        </p:spPr>
        <p:txBody>
          <a:bodyPr wrap="none">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Figure1 Write Cycle Time</a:t>
            </a:r>
            <a:endParaRPr lang="ja-JP" altLang="en-US" sz="1400" b="1" dirty="0"/>
          </a:p>
        </p:txBody>
      </p:sp>
      <p:sp>
        <p:nvSpPr>
          <p:cNvPr id="52" name="正方形/長方形 51"/>
          <p:cNvSpPr/>
          <p:nvPr/>
        </p:nvSpPr>
        <p:spPr>
          <a:xfrm>
            <a:off x="5435342" y="4729622"/>
            <a:ext cx="2878224" cy="307777"/>
          </a:xfrm>
          <a:prstGeom prst="rect">
            <a:avLst/>
          </a:prstGeom>
        </p:spPr>
        <p:txBody>
          <a:bodyPr wrap="none">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Figure2 Power Consumption</a:t>
            </a:r>
            <a:endParaRPr lang="ja-JP" altLang="en-US" sz="1400" b="1" dirty="0"/>
          </a:p>
        </p:txBody>
      </p:sp>
      <p:sp>
        <p:nvSpPr>
          <p:cNvPr id="54" name="右矢印 53"/>
          <p:cNvSpPr/>
          <p:nvPr/>
        </p:nvSpPr>
        <p:spPr bwMode="auto">
          <a:xfrm rot="6480025">
            <a:off x="1458504" y="3489128"/>
            <a:ext cx="1405183" cy="283482"/>
          </a:xfrm>
          <a:prstGeom prst="rightArrow">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55" name="正方形/長方形 54"/>
          <p:cNvSpPr/>
          <p:nvPr/>
        </p:nvSpPr>
        <p:spPr>
          <a:xfrm>
            <a:off x="1242209" y="2882191"/>
            <a:ext cx="1146468" cy="307777"/>
          </a:xfrm>
          <a:prstGeom prst="rect">
            <a:avLst/>
          </a:prstGeom>
        </p:spPr>
        <p:txBody>
          <a:bodyPr wrap="none">
            <a:spAutoFit/>
          </a:bodyPr>
          <a:lstStyle/>
          <a:p>
            <a:r>
              <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33K times</a:t>
            </a:r>
            <a:endParaRPr lang="ja-JP" altLang="en-US" sz="1400" b="1" dirty="0">
              <a:solidFill>
                <a:srgbClr val="FF0000"/>
              </a:solidFill>
            </a:endParaRPr>
          </a:p>
        </p:txBody>
      </p:sp>
      <p:sp>
        <p:nvSpPr>
          <p:cNvPr id="57" name="正方形/長方形 56"/>
          <p:cNvSpPr/>
          <p:nvPr/>
        </p:nvSpPr>
        <p:spPr>
          <a:xfrm>
            <a:off x="5960968" y="2785825"/>
            <a:ext cx="1268296" cy="307777"/>
          </a:xfrm>
          <a:prstGeom prst="rect">
            <a:avLst/>
          </a:prstGeom>
        </p:spPr>
        <p:txBody>
          <a:bodyPr wrap="none">
            <a:spAutoFit/>
          </a:bodyPr>
          <a:lstStyle/>
          <a:p>
            <a:r>
              <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125K times</a:t>
            </a:r>
            <a:endParaRPr lang="ja-JP" altLang="en-US" sz="1400" b="1" dirty="0">
              <a:solidFill>
                <a:srgbClr val="FF0000"/>
              </a:solidFill>
            </a:endParaRPr>
          </a:p>
        </p:txBody>
      </p:sp>
      <p:sp>
        <p:nvSpPr>
          <p:cNvPr id="47" name="右矢印 46"/>
          <p:cNvSpPr/>
          <p:nvPr/>
        </p:nvSpPr>
        <p:spPr bwMode="auto">
          <a:xfrm rot="6480025">
            <a:off x="6294503" y="3327203"/>
            <a:ext cx="1405183" cy="283482"/>
          </a:xfrm>
          <a:prstGeom prst="rightArrow">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2" name="Footer Placeholder 1"/>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3" name="Slide Number Placeholder 2"/>
          <p:cNvSpPr>
            <a:spLocks noGrp="1"/>
          </p:cNvSpPr>
          <p:nvPr>
            <p:ph type="sldNum" sz="quarter" idx="11"/>
          </p:nvPr>
        </p:nvSpPr>
        <p:spPr/>
        <p:txBody>
          <a:bodyPr/>
          <a:lstStyle/>
          <a:p>
            <a:fld id="{F2D920BD-DB3E-494D-830B-EFB4449FB4A4}" type="slidenum">
              <a:rPr lang="ja-JP" altLang="de-DE" smtClean="0">
                <a:solidFill>
                  <a:srgbClr val="000000"/>
                </a:solidFill>
              </a:rPr>
              <a:pPr/>
              <a:t>42</a:t>
            </a:fld>
            <a:endParaRPr lang="de-DE" altLang="ja-JP">
              <a:solidFill>
                <a:srgbClr val="000000"/>
              </a:solidFill>
            </a:endParaRPr>
          </a:p>
        </p:txBody>
      </p:sp>
    </p:spTree>
    <p:extLst>
      <p:ext uri="{BB962C8B-B14F-4D97-AF65-F5344CB8AC3E}">
        <p14:creationId xmlns:p14="http://schemas.microsoft.com/office/powerpoint/2010/main" val="19740396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864" y="-1191"/>
            <a:ext cx="8866633" cy="520304"/>
          </a:xfrm>
        </p:spPr>
        <p:txBody>
          <a:bodyPr/>
          <a:lstStyle/>
          <a:p>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N</a:t>
            </a:r>
            <a:r>
              <a:rPr lang="en-US" altLang="zh-CN" sz="2800" b="1" dirty="0" smtClean="0">
                <a:latin typeface="Meiryo UI" panose="020B0604030504040204" pitchFamily="50" charset="-128"/>
                <a:ea typeface="Meiryo UI" panose="020B0604030504040204" pitchFamily="50" charset="-128"/>
                <a:cs typeface="Meiryo UI" panose="020B0604030504040204" pitchFamily="50" charset="-128"/>
              </a:rPr>
              <a:t>on-Automotive </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FRAM Lineup</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86"/>
          <p:cNvSpPr>
            <a:spLocks noChangeArrowheads="1"/>
          </p:cNvSpPr>
          <p:nvPr/>
        </p:nvSpPr>
        <p:spPr bwMode="auto">
          <a:xfrm>
            <a:off x="6901271" y="1167595"/>
            <a:ext cx="1852207" cy="3505945"/>
          </a:xfrm>
          <a:prstGeom prst="rect">
            <a:avLst/>
          </a:prstGeom>
          <a:solidFill>
            <a:srgbClr val="FF0000">
              <a:alpha val="1490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84"/>
          <p:cNvSpPr>
            <a:spLocks noChangeArrowheads="1"/>
          </p:cNvSpPr>
          <p:nvPr/>
        </p:nvSpPr>
        <p:spPr bwMode="auto">
          <a:xfrm>
            <a:off x="3949700" y="1167594"/>
            <a:ext cx="2964268" cy="3487751"/>
          </a:xfrm>
          <a:prstGeom prst="rect">
            <a:avLst/>
          </a:prstGeom>
          <a:solidFill>
            <a:srgbClr val="FFC000">
              <a:alpha val="16078"/>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
          <p:cNvSpPr>
            <a:spLocks noChangeArrowheads="1"/>
          </p:cNvSpPr>
          <p:nvPr/>
        </p:nvSpPr>
        <p:spPr bwMode="auto">
          <a:xfrm>
            <a:off x="995363" y="1167592"/>
            <a:ext cx="2935287" cy="3495402"/>
          </a:xfrm>
          <a:prstGeom prst="rect">
            <a:avLst/>
          </a:prstGeom>
          <a:solidFill>
            <a:srgbClr val="CCFFFF">
              <a:alpha val="27843"/>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6" name="直線コネクタ 83"/>
          <p:cNvCxnSpPr>
            <a:cxnSpLocks noChangeShapeType="1"/>
          </p:cNvCxnSpPr>
          <p:nvPr/>
        </p:nvCxnSpPr>
        <p:spPr bwMode="auto">
          <a:xfrm flipV="1">
            <a:off x="8225234" y="1163538"/>
            <a:ext cx="0" cy="3510000"/>
          </a:xfrm>
          <a:prstGeom prst="line">
            <a:avLst/>
          </a:prstGeom>
          <a:noFill/>
          <a:ln w="9525" algn="ctr">
            <a:solidFill>
              <a:srgbClr val="50505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7" name="直線コネクタ 91"/>
          <p:cNvCxnSpPr>
            <a:cxnSpLocks noChangeShapeType="1"/>
          </p:cNvCxnSpPr>
          <p:nvPr/>
        </p:nvCxnSpPr>
        <p:spPr bwMode="auto">
          <a:xfrm flipV="1">
            <a:off x="7165181" y="1163538"/>
            <a:ext cx="0" cy="3510000"/>
          </a:xfrm>
          <a:prstGeom prst="line">
            <a:avLst/>
          </a:prstGeom>
          <a:noFill/>
          <a:ln w="9525" algn="ctr">
            <a:solidFill>
              <a:srgbClr val="50505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8" name="直線コネクタ 92"/>
          <p:cNvCxnSpPr>
            <a:cxnSpLocks noChangeShapeType="1"/>
          </p:cNvCxnSpPr>
          <p:nvPr/>
        </p:nvCxnSpPr>
        <p:spPr bwMode="auto">
          <a:xfrm flipV="1">
            <a:off x="6443315" y="1167592"/>
            <a:ext cx="0" cy="3510000"/>
          </a:xfrm>
          <a:prstGeom prst="line">
            <a:avLst/>
          </a:prstGeom>
          <a:noFill/>
          <a:ln w="9525" algn="ctr">
            <a:solidFill>
              <a:srgbClr val="50505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9" name="直線コネクタ 93"/>
          <p:cNvCxnSpPr>
            <a:cxnSpLocks noChangeShapeType="1"/>
          </p:cNvCxnSpPr>
          <p:nvPr/>
        </p:nvCxnSpPr>
        <p:spPr bwMode="auto">
          <a:xfrm flipH="1" flipV="1">
            <a:off x="4211265" y="1163538"/>
            <a:ext cx="0" cy="3510000"/>
          </a:xfrm>
          <a:prstGeom prst="line">
            <a:avLst/>
          </a:prstGeom>
          <a:noFill/>
          <a:ln w="9525" algn="ctr">
            <a:solidFill>
              <a:srgbClr val="50505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0" name="直線コネクタ 94"/>
          <p:cNvCxnSpPr>
            <a:cxnSpLocks noChangeShapeType="1"/>
          </p:cNvCxnSpPr>
          <p:nvPr/>
        </p:nvCxnSpPr>
        <p:spPr bwMode="auto">
          <a:xfrm flipV="1">
            <a:off x="5389563" y="1163538"/>
            <a:ext cx="0" cy="3510000"/>
          </a:xfrm>
          <a:prstGeom prst="line">
            <a:avLst/>
          </a:prstGeom>
          <a:noFill/>
          <a:ln w="9525" algn="ctr">
            <a:solidFill>
              <a:srgbClr val="50505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1" name="直線コネクタ 95"/>
          <p:cNvCxnSpPr>
            <a:cxnSpLocks noChangeShapeType="1"/>
          </p:cNvCxnSpPr>
          <p:nvPr/>
        </p:nvCxnSpPr>
        <p:spPr bwMode="auto">
          <a:xfrm flipV="1">
            <a:off x="3362846" y="1167594"/>
            <a:ext cx="0" cy="3510000"/>
          </a:xfrm>
          <a:prstGeom prst="line">
            <a:avLst/>
          </a:prstGeom>
          <a:noFill/>
          <a:ln w="9525" algn="ctr">
            <a:solidFill>
              <a:srgbClr val="50505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2" name="直線コネクタ 96"/>
          <p:cNvCxnSpPr>
            <a:cxnSpLocks noChangeShapeType="1"/>
          </p:cNvCxnSpPr>
          <p:nvPr/>
        </p:nvCxnSpPr>
        <p:spPr bwMode="auto">
          <a:xfrm flipV="1">
            <a:off x="1187947" y="1167594"/>
            <a:ext cx="0" cy="3510000"/>
          </a:xfrm>
          <a:prstGeom prst="line">
            <a:avLst/>
          </a:prstGeom>
          <a:noFill/>
          <a:ln w="9525" algn="ctr">
            <a:solidFill>
              <a:srgbClr val="50505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3" name="直線コネクタ 97"/>
          <p:cNvCxnSpPr>
            <a:cxnSpLocks noChangeShapeType="1"/>
          </p:cNvCxnSpPr>
          <p:nvPr/>
        </p:nvCxnSpPr>
        <p:spPr bwMode="auto">
          <a:xfrm flipV="1">
            <a:off x="2265363" y="1167594"/>
            <a:ext cx="0" cy="3510000"/>
          </a:xfrm>
          <a:prstGeom prst="line">
            <a:avLst/>
          </a:prstGeom>
          <a:noFill/>
          <a:ln w="9525" algn="ctr">
            <a:solidFill>
              <a:srgbClr val="50505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34" name="Rectangle 23"/>
          <p:cNvSpPr>
            <a:spLocks noChangeArrowheads="1"/>
          </p:cNvSpPr>
          <p:nvPr/>
        </p:nvSpPr>
        <p:spPr bwMode="auto">
          <a:xfrm>
            <a:off x="971551" y="1167594"/>
            <a:ext cx="7781925" cy="3498467"/>
          </a:xfrm>
          <a:prstGeom prst="rect">
            <a:avLst/>
          </a:prstGeom>
          <a:noFill/>
          <a:ln w="9525">
            <a:solidFill>
              <a:srgbClr val="FFFFFF">
                <a:lumMod val="85000"/>
              </a:srgbClr>
            </a:solidFill>
            <a:miter lim="800000"/>
            <a:headEnd/>
            <a:tailEnd/>
          </a:ln>
          <a:effectLst/>
          <a:extLst/>
        </p:spPr>
        <p:txBody>
          <a:bodyPr wrap="none" anchor="ctr"/>
          <a:lstStyle/>
          <a:p>
            <a:pPr algn="ctr" fontAlgn="ctr">
              <a:spcBef>
                <a:spcPts val="0"/>
              </a:spcBef>
              <a:spcAft>
                <a:spcPts val="0"/>
              </a:spcAft>
              <a:defRPr/>
            </a:pPr>
            <a:endParaRPr kumimoji="0" lang="ja-JP" altLang="en-US" b="1" ker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Text Box 36"/>
          <p:cNvSpPr txBox="1">
            <a:spLocks noChangeArrowheads="1"/>
          </p:cNvSpPr>
          <p:nvPr/>
        </p:nvSpPr>
        <p:spPr bwMode="gray">
          <a:xfrm>
            <a:off x="260883" y="2949793"/>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r" eaLnBrk="1" fontAlgn="ctr" hangingPunct="1">
              <a:lnSpc>
                <a:spcPct val="100000"/>
              </a:lnSpc>
              <a:spcBef>
                <a:spcPct val="0"/>
              </a:spcBef>
              <a:spcAft>
                <a:spcPct val="0"/>
              </a:spcAft>
              <a:buClrTx/>
              <a:buFontTx/>
              <a:buNone/>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256K</a:t>
            </a:r>
          </a:p>
        </p:txBody>
      </p:sp>
      <p:sp>
        <p:nvSpPr>
          <p:cNvPr id="36" name="Line 6"/>
          <p:cNvSpPr>
            <a:spLocks noChangeShapeType="1"/>
          </p:cNvSpPr>
          <p:nvPr/>
        </p:nvSpPr>
        <p:spPr bwMode="gray">
          <a:xfrm rot="5400000" flipH="1">
            <a:off x="-887612" y="2804516"/>
            <a:ext cx="3746898" cy="2"/>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fontAlgn="ctr">
              <a:spcBef>
                <a:spcPts val="0"/>
              </a:spcBef>
              <a:spcAft>
                <a:spcPts val="0"/>
              </a:spcAft>
              <a:defRPr/>
            </a:pPr>
            <a:endParaRPr kumimoji="0" lang="ja-JP" altLang="en-US" b="1" ker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Text Box 7"/>
          <p:cNvSpPr txBox="1">
            <a:spLocks noChangeArrowheads="1"/>
          </p:cNvSpPr>
          <p:nvPr/>
        </p:nvSpPr>
        <p:spPr bwMode="gray">
          <a:xfrm>
            <a:off x="235484" y="4071343"/>
            <a:ext cx="7096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r" eaLnBrk="1" fontAlgn="ctr" hangingPunct="1">
              <a:lnSpc>
                <a:spcPct val="100000"/>
              </a:lnSpc>
              <a:spcBef>
                <a:spcPct val="0"/>
              </a:spcBef>
              <a:spcAft>
                <a:spcPct val="0"/>
              </a:spcAft>
              <a:buClrTx/>
              <a:buFontTx/>
              <a:buNone/>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16K</a:t>
            </a:r>
          </a:p>
        </p:txBody>
      </p:sp>
      <p:sp>
        <p:nvSpPr>
          <p:cNvPr id="38" name="Text Box 9"/>
          <p:cNvSpPr txBox="1">
            <a:spLocks noChangeArrowheads="1"/>
          </p:cNvSpPr>
          <p:nvPr/>
        </p:nvSpPr>
        <p:spPr bwMode="gray">
          <a:xfrm>
            <a:off x="218023" y="3639295"/>
            <a:ext cx="727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r" eaLnBrk="1" fontAlgn="ctr" hangingPunct="1">
              <a:lnSpc>
                <a:spcPct val="100000"/>
              </a:lnSpc>
              <a:spcBef>
                <a:spcPct val="0"/>
              </a:spcBef>
              <a:spcAft>
                <a:spcPct val="0"/>
              </a:spcAft>
              <a:buClrTx/>
              <a:buFontTx/>
              <a:buNone/>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64K</a:t>
            </a:r>
          </a:p>
        </p:txBody>
      </p:sp>
      <p:sp>
        <p:nvSpPr>
          <p:cNvPr id="39" name="Text Box 10"/>
          <p:cNvSpPr txBox="1">
            <a:spLocks noChangeArrowheads="1"/>
          </p:cNvSpPr>
          <p:nvPr/>
        </p:nvSpPr>
        <p:spPr bwMode="gray">
          <a:xfrm>
            <a:off x="183096" y="3261253"/>
            <a:ext cx="762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r" eaLnBrk="1" fontAlgn="ctr" hangingPunct="1">
              <a:lnSpc>
                <a:spcPct val="100000"/>
              </a:lnSpc>
              <a:spcBef>
                <a:spcPct val="0"/>
              </a:spcBef>
              <a:spcAft>
                <a:spcPct val="0"/>
              </a:spcAft>
              <a:buClrTx/>
              <a:buFontTx/>
              <a:buNone/>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128K</a:t>
            </a:r>
          </a:p>
        </p:txBody>
      </p:sp>
      <p:sp>
        <p:nvSpPr>
          <p:cNvPr id="40" name="Text Box 11"/>
          <p:cNvSpPr txBox="1">
            <a:spLocks noChangeArrowheads="1"/>
          </p:cNvSpPr>
          <p:nvPr/>
        </p:nvSpPr>
        <p:spPr bwMode="gray">
          <a:xfrm>
            <a:off x="360896" y="2200375"/>
            <a:ext cx="58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r" eaLnBrk="1" fontAlgn="ctr" hangingPunct="1">
              <a:lnSpc>
                <a:spcPct val="100000"/>
              </a:lnSpc>
              <a:spcBef>
                <a:spcPct val="0"/>
              </a:spcBef>
              <a:spcAft>
                <a:spcPct val="0"/>
              </a:spcAft>
              <a:buClrTx/>
              <a:buFontTx/>
              <a:buNone/>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2M</a:t>
            </a:r>
          </a:p>
        </p:txBody>
      </p:sp>
      <p:sp>
        <p:nvSpPr>
          <p:cNvPr id="41" name="Text Box 15"/>
          <p:cNvSpPr txBox="1">
            <a:spLocks noChangeArrowheads="1"/>
          </p:cNvSpPr>
          <p:nvPr/>
        </p:nvSpPr>
        <p:spPr bwMode="gray">
          <a:xfrm>
            <a:off x="2054228" y="4698208"/>
            <a:ext cx="4302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3V</a:t>
            </a:r>
          </a:p>
        </p:txBody>
      </p:sp>
      <p:cxnSp>
        <p:nvCxnSpPr>
          <p:cNvPr id="42" name="直線コネクタ 103"/>
          <p:cNvCxnSpPr>
            <a:cxnSpLocks noChangeShapeType="1"/>
          </p:cNvCxnSpPr>
          <p:nvPr/>
        </p:nvCxnSpPr>
        <p:spPr bwMode="auto">
          <a:xfrm>
            <a:off x="6889508" y="1167984"/>
            <a:ext cx="0" cy="351000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43" name="直線コネクタ 103"/>
          <p:cNvCxnSpPr>
            <a:cxnSpLocks noChangeShapeType="1"/>
          </p:cNvCxnSpPr>
          <p:nvPr/>
        </p:nvCxnSpPr>
        <p:spPr bwMode="auto">
          <a:xfrm>
            <a:off x="3937180" y="1167594"/>
            <a:ext cx="0" cy="351000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44" name="Text Box 7"/>
          <p:cNvSpPr txBox="1">
            <a:spLocks noChangeArrowheads="1"/>
          </p:cNvSpPr>
          <p:nvPr/>
        </p:nvSpPr>
        <p:spPr bwMode="gray">
          <a:xfrm>
            <a:off x="235484" y="4407956"/>
            <a:ext cx="7096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r" eaLnBrk="1" fontAlgn="ctr" hangingPunct="1">
              <a:lnSpc>
                <a:spcPct val="100000"/>
              </a:lnSpc>
              <a:spcBef>
                <a:spcPct val="0"/>
              </a:spcBef>
              <a:spcAft>
                <a:spcPct val="0"/>
              </a:spcAft>
              <a:buClrTx/>
              <a:buFontTx/>
              <a:buNone/>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4K</a:t>
            </a:r>
          </a:p>
        </p:txBody>
      </p:sp>
      <p:sp>
        <p:nvSpPr>
          <p:cNvPr id="45" name="Text Box 11"/>
          <p:cNvSpPr txBox="1">
            <a:spLocks noChangeArrowheads="1"/>
          </p:cNvSpPr>
          <p:nvPr/>
        </p:nvSpPr>
        <p:spPr bwMode="gray">
          <a:xfrm>
            <a:off x="224373" y="2436750"/>
            <a:ext cx="720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r" eaLnBrk="1" fontAlgn="ctr" hangingPunct="1">
              <a:lnSpc>
                <a:spcPct val="100000"/>
              </a:lnSpc>
              <a:spcBef>
                <a:spcPct val="0"/>
              </a:spcBef>
              <a:spcAft>
                <a:spcPct val="0"/>
              </a:spcAft>
              <a:buClrTx/>
              <a:buFontTx/>
              <a:buNone/>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1M</a:t>
            </a:r>
          </a:p>
        </p:txBody>
      </p:sp>
      <p:sp>
        <p:nvSpPr>
          <p:cNvPr id="46" name="AutoShape 54"/>
          <p:cNvSpPr>
            <a:spLocks noChangeArrowheads="1"/>
          </p:cNvSpPr>
          <p:nvPr/>
        </p:nvSpPr>
        <p:spPr bwMode="auto">
          <a:xfrm>
            <a:off x="1835150" y="3273846"/>
            <a:ext cx="1019175" cy="162000"/>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lgn="ctr" eaLnBrk="1" fontAlgn="ctr" hangingPunct="1">
              <a:lnSpc>
                <a:spcPct val="80000"/>
              </a:lnSpc>
              <a:spcBef>
                <a:spcPts val="0"/>
              </a:spcBef>
              <a:spcAft>
                <a:spcPts val="0"/>
              </a:spcAft>
              <a:defRPr/>
            </a:pPr>
            <a:r>
              <a:rPr lang="en-US" altLang="ja-JP" sz="1100" b="1" kern="0" dirty="0">
                <a:latin typeface="Meiryo UI" panose="020B0604030504040204" pitchFamily="50" charset="-128"/>
                <a:ea typeface="Meiryo UI" panose="020B0604030504040204" pitchFamily="50" charset="-128"/>
                <a:cs typeface="Meiryo UI" panose="020B0604030504040204" pitchFamily="50" charset="-128"/>
              </a:rPr>
              <a:t>128Kbit</a:t>
            </a:r>
          </a:p>
        </p:txBody>
      </p:sp>
      <p:sp>
        <p:nvSpPr>
          <p:cNvPr id="47" name="AutoShape 56"/>
          <p:cNvSpPr>
            <a:spLocks noChangeArrowheads="1"/>
          </p:cNvSpPr>
          <p:nvPr/>
        </p:nvSpPr>
        <p:spPr bwMode="auto">
          <a:xfrm>
            <a:off x="1768478" y="4226238"/>
            <a:ext cx="1019175" cy="162000"/>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lgn="ctr" eaLnBrk="1" fontAlgn="ctr" hangingPunct="1">
              <a:lnSpc>
                <a:spcPct val="80000"/>
              </a:lnSpc>
              <a:spcBef>
                <a:spcPts val="0"/>
              </a:spcBef>
              <a:spcAft>
                <a:spcPts val="0"/>
              </a:spcAft>
              <a:defRPr/>
            </a:pPr>
            <a:r>
              <a:rPr lang="en-US" altLang="ja-JP" sz="1100" b="1" kern="0" dirty="0">
                <a:latin typeface="Meiryo UI" panose="020B0604030504040204" pitchFamily="50" charset="-128"/>
                <a:ea typeface="Meiryo UI" panose="020B0604030504040204" pitchFamily="50" charset="-128"/>
                <a:cs typeface="Meiryo UI" panose="020B0604030504040204" pitchFamily="50" charset="-128"/>
              </a:rPr>
              <a:t>16Kbit</a:t>
            </a:r>
          </a:p>
        </p:txBody>
      </p:sp>
      <p:sp>
        <p:nvSpPr>
          <p:cNvPr id="48" name="AutoShape 57"/>
          <p:cNvSpPr>
            <a:spLocks noChangeArrowheads="1"/>
          </p:cNvSpPr>
          <p:nvPr/>
        </p:nvSpPr>
        <p:spPr bwMode="auto">
          <a:xfrm>
            <a:off x="2265366" y="4010196"/>
            <a:ext cx="1227137" cy="162000"/>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lgn="ctr" eaLnBrk="1" fontAlgn="ctr" hangingPunct="1">
              <a:lnSpc>
                <a:spcPct val="80000"/>
              </a:lnSpc>
              <a:spcBef>
                <a:spcPts val="0"/>
              </a:spcBef>
              <a:spcAft>
                <a:spcPts val="0"/>
              </a:spcAft>
              <a:defRPr/>
            </a:pPr>
            <a:r>
              <a:rPr lang="en-US" altLang="ja-JP" sz="1100" b="1" kern="0" dirty="0">
                <a:latin typeface="Meiryo UI" panose="020B0604030504040204" pitchFamily="50" charset="-128"/>
                <a:ea typeface="Meiryo UI" panose="020B0604030504040204" pitchFamily="50" charset="-128"/>
                <a:cs typeface="Meiryo UI" panose="020B0604030504040204" pitchFamily="50" charset="-128"/>
              </a:rPr>
              <a:t>16Kbit</a:t>
            </a:r>
          </a:p>
        </p:txBody>
      </p:sp>
      <p:sp>
        <p:nvSpPr>
          <p:cNvPr id="49" name="AutoShape 58"/>
          <p:cNvSpPr>
            <a:spLocks noChangeArrowheads="1"/>
          </p:cNvSpPr>
          <p:nvPr/>
        </p:nvSpPr>
        <p:spPr bwMode="auto">
          <a:xfrm>
            <a:off x="2265366" y="3543876"/>
            <a:ext cx="1227137" cy="162000"/>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lgn="ctr" eaLnBrk="1" fontAlgn="ctr" hangingPunct="1">
              <a:lnSpc>
                <a:spcPct val="80000"/>
              </a:lnSpc>
              <a:spcBef>
                <a:spcPts val="0"/>
              </a:spcBef>
              <a:spcAft>
                <a:spcPts val="0"/>
              </a:spcAft>
              <a:defRPr/>
            </a:pPr>
            <a:r>
              <a:rPr lang="en-US" altLang="ja-JP" sz="1100" b="1" kern="0" dirty="0">
                <a:latin typeface="Meiryo UI" panose="020B0604030504040204" pitchFamily="50" charset="-128"/>
                <a:ea typeface="Meiryo UI" panose="020B0604030504040204" pitchFamily="50" charset="-128"/>
                <a:cs typeface="Meiryo UI" panose="020B0604030504040204" pitchFamily="50" charset="-128"/>
              </a:rPr>
              <a:t>64Kbit</a:t>
            </a:r>
          </a:p>
        </p:txBody>
      </p:sp>
      <p:sp>
        <p:nvSpPr>
          <p:cNvPr id="50" name="AutoShape 59"/>
          <p:cNvSpPr>
            <a:spLocks noChangeArrowheads="1"/>
          </p:cNvSpPr>
          <p:nvPr/>
        </p:nvSpPr>
        <p:spPr bwMode="auto">
          <a:xfrm>
            <a:off x="4932363" y="4046453"/>
            <a:ext cx="883962" cy="162000"/>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lgn="ctr" eaLnBrk="1" fontAlgn="ctr" hangingPunct="1">
              <a:lnSpc>
                <a:spcPct val="80000"/>
              </a:lnSpc>
              <a:spcBef>
                <a:spcPts val="0"/>
              </a:spcBef>
              <a:spcAft>
                <a:spcPts val="0"/>
              </a:spcAft>
              <a:defRPr/>
            </a:pPr>
            <a:r>
              <a:rPr lang="en-US" altLang="ja-JP" sz="1100" b="1" kern="0" dirty="0">
                <a:latin typeface="Meiryo UI" panose="020B0604030504040204" pitchFamily="50" charset="-128"/>
                <a:ea typeface="Meiryo UI" panose="020B0604030504040204" pitchFamily="50" charset="-128"/>
                <a:cs typeface="Meiryo UI" panose="020B0604030504040204" pitchFamily="50" charset="-128"/>
              </a:rPr>
              <a:t>16Kbit</a:t>
            </a:r>
          </a:p>
        </p:txBody>
      </p:sp>
      <p:sp>
        <p:nvSpPr>
          <p:cNvPr id="51" name="AutoShape 65"/>
          <p:cNvSpPr>
            <a:spLocks noChangeArrowheads="1"/>
          </p:cNvSpPr>
          <p:nvPr/>
        </p:nvSpPr>
        <p:spPr bwMode="auto">
          <a:xfrm>
            <a:off x="7776305" y="2480802"/>
            <a:ext cx="906463" cy="162000"/>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lgn="ctr" eaLnBrk="1" fontAlgn="ctr" hangingPunct="1">
              <a:lnSpc>
                <a:spcPct val="80000"/>
              </a:lnSpc>
              <a:spcBef>
                <a:spcPts val="0"/>
              </a:spcBef>
              <a:spcAft>
                <a:spcPts val="0"/>
              </a:spcAft>
              <a:defRPr/>
            </a:pPr>
            <a:r>
              <a:rPr lang="en-US" altLang="ja-JP" sz="1100" b="1" kern="0" dirty="0">
                <a:latin typeface="Meiryo UI" panose="020B0604030504040204" pitchFamily="50" charset="-128"/>
                <a:ea typeface="Meiryo UI" panose="020B0604030504040204" pitchFamily="50" charset="-128"/>
                <a:cs typeface="Meiryo UI" panose="020B0604030504040204" pitchFamily="50" charset="-128"/>
              </a:rPr>
              <a:t>1Mbit</a:t>
            </a:r>
          </a:p>
        </p:txBody>
      </p:sp>
      <p:sp>
        <p:nvSpPr>
          <p:cNvPr id="52" name="AutoShape 66"/>
          <p:cNvSpPr>
            <a:spLocks noChangeArrowheads="1"/>
          </p:cNvSpPr>
          <p:nvPr/>
        </p:nvSpPr>
        <p:spPr bwMode="auto">
          <a:xfrm>
            <a:off x="7784244" y="3003816"/>
            <a:ext cx="898525" cy="162000"/>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lgn="ctr" eaLnBrk="1" fontAlgn="ctr" hangingPunct="1">
              <a:lnSpc>
                <a:spcPct val="80000"/>
              </a:lnSpc>
              <a:spcBef>
                <a:spcPts val="0"/>
              </a:spcBef>
              <a:spcAft>
                <a:spcPts val="0"/>
              </a:spcAft>
              <a:defRPr/>
            </a:pPr>
            <a:r>
              <a:rPr lang="en-US" altLang="ja-JP" sz="1100" b="1" kern="0" dirty="0">
                <a:latin typeface="Meiryo UI" panose="020B0604030504040204" pitchFamily="50" charset="-128"/>
                <a:ea typeface="Meiryo UI" panose="020B0604030504040204" pitchFamily="50" charset="-128"/>
                <a:cs typeface="Meiryo UI" panose="020B0604030504040204" pitchFamily="50" charset="-128"/>
              </a:rPr>
              <a:t>256Kbit</a:t>
            </a:r>
          </a:p>
        </p:txBody>
      </p:sp>
      <p:sp>
        <p:nvSpPr>
          <p:cNvPr id="53" name="AutoShape 57"/>
          <p:cNvSpPr>
            <a:spLocks noChangeArrowheads="1"/>
          </p:cNvSpPr>
          <p:nvPr/>
        </p:nvSpPr>
        <p:spPr bwMode="auto">
          <a:xfrm>
            <a:off x="2265366" y="4461978"/>
            <a:ext cx="1227137" cy="162000"/>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lgn="ctr" eaLnBrk="1" fontAlgn="ctr" hangingPunct="1">
              <a:lnSpc>
                <a:spcPct val="80000"/>
              </a:lnSpc>
              <a:spcBef>
                <a:spcPts val="0"/>
              </a:spcBef>
              <a:spcAft>
                <a:spcPts val="0"/>
              </a:spcAft>
              <a:defRPr/>
            </a:pPr>
            <a:r>
              <a:rPr lang="en-US" altLang="ja-JP" sz="1100" b="1" kern="0" dirty="0">
                <a:latin typeface="Meiryo UI" panose="020B0604030504040204" pitchFamily="50" charset="-128"/>
                <a:ea typeface="Meiryo UI" panose="020B0604030504040204" pitchFamily="50" charset="-128"/>
                <a:cs typeface="Meiryo UI" panose="020B0604030504040204" pitchFamily="50" charset="-128"/>
              </a:rPr>
              <a:t>4Kbit</a:t>
            </a:r>
          </a:p>
        </p:txBody>
      </p:sp>
      <p:cxnSp>
        <p:nvCxnSpPr>
          <p:cNvPr id="54" name="直線コネクタ 106"/>
          <p:cNvCxnSpPr>
            <a:cxnSpLocks noChangeShapeType="1"/>
          </p:cNvCxnSpPr>
          <p:nvPr/>
        </p:nvCxnSpPr>
        <p:spPr bwMode="auto">
          <a:xfrm flipH="1">
            <a:off x="995363" y="3219822"/>
            <a:ext cx="7781925" cy="0"/>
          </a:xfrm>
          <a:prstGeom prst="line">
            <a:avLst/>
          </a:prstGeom>
          <a:noFill/>
          <a:ln w="3175" cap="rnd" algn="ctr">
            <a:solidFill>
              <a:srgbClr val="5F5F5F"/>
            </a:solidFill>
            <a:prstDash val="sysDot"/>
            <a:round/>
            <a:headEnd/>
            <a:tailEnd/>
          </a:ln>
          <a:extLst>
            <a:ext uri="{909E8E84-426E-40DD-AFC4-6F175D3DCCD1}">
              <a14:hiddenFill xmlns:a14="http://schemas.microsoft.com/office/drawing/2010/main">
                <a:noFill/>
              </a14:hiddenFill>
            </a:ext>
          </a:extLst>
        </p:spPr>
      </p:cxnSp>
      <p:cxnSp>
        <p:nvCxnSpPr>
          <p:cNvPr id="55" name="直線コネクタ 107"/>
          <p:cNvCxnSpPr>
            <a:cxnSpLocks noChangeShapeType="1"/>
          </p:cNvCxnSpPr>
          <p:nvPr/>
        </p:nvCxnSpPr>
        <p:spPr bwMode="auto">
          <a:xfrm flipH="1">
            <a:off x="995363" y="3489852"/>
            <a:ext cx="7781925" cy="0"/>
          </a:xfrm>
          <a:prstGeom prst="line">
            <a:avLst/>
          </a:prstGeom>
          <a:noFill/>
          <a:ln w="3175" cap="rnd" algn="ctr">
            <a:solidFill>
              <a:srgbClr val="5F5F5F"/>
            </a:solidFill>
            <a:prstDash val="sysDot"/>
            <a:round/>
            <a:headEnd/>
            <a:tailEnd/>
          </a:ln>
          <a:extLst>
            <a:ext uri="{909E8E84-426E-40DD-AFC4-6F175D3DCCD1}">
              <a14:hiddenFill xmlns:a14="http://schemas.microsoft.com/office/drawing/2010/main">
                <a:noFill/>
              </a14:hiddenFill>
            </a:ext>
          </a:extLst>
        </p:spPr>
      </p:cxnSp>
      <p:cxnSp>
        <p:nvCxnSpPr>
          <p:cNvPr id="56" name="直線コネクタ 108"/>
          <p:cNvCxnSpPr>
            <a:cxnSpLocks noChangeShapeType="1"/>
          </p:cNvCxnSpPr>
          <p:nvPr/>
        </p:nvCxnSpPr>
        <p:spPr bwMode="auto">
          <a:xfrm flipH="1">
            <a:off x="995363" y="3975906"/>
            <a:ext cx="7758112" cy="0"/>
          </a:xfrm>
          <a:prstGeom prst="line">
            <a:avLst/>
          </a:prstGeom>
          <a:noFill/>
          <a:ln w="3175" cap="rnd" algn="ctr">
            <a:solidFill>
              <a:srgbClr val="5F5F5F"/>
            </a:solidFill>
            <a:prstDash val="sysDot"/>
            <a:round/>
            <a:headEnd/>
            <a:tailEnd/>
          </a:ln>
          <a:extLst>
            <a:ext uri="{909E8E84-426E-40DD-AFC4-6F175D3DCCD1}">
              <a14:hiddenFill xmlns:a14="http://schemas.microsoft.com/office/drawing/2010/main">
                <a:noFill/>
              </a14:hiddenFill>
            </a:ext>
          </a:extLst>
        </p:spPr>
      </p:cxnSp>
      <p:cxnSp>
        <p:nvCxnSpPr>
          <p:cNvPr id="57" name="直線コネクタ 108"/>
          <p:cNvCxnSpPr>
            <a:cxnSpLocks noChangeShapeType="1"/>
          </p:cNvCxnSpPr>
          <p:nvPr/>
        </p:nvCxnSpPr>
        <p:spPr bwMode="auto">
          <a:xfrm flipH="1">
            <a:off x="995363" y="4407954"/>
            <a:ext cx="7758112" cy="0"/>
          </a:xfrm>
          <a:prstGeom prst="line">
            <a:avLst/>
          </a:prstGeom>
          <a:noFill/>
          <a:ln w="3175" cap="rnd" algn="ctr">
            <a:solidFill>
              <a:srgbClr val="5F5F5F"/>
            </a:solidFill>
            <a:prstDash val="sysDot"/>
            <a:round/>
            <a:headEnd/>
            <a:tailEnd/>
          </a:ln>
          <a:extLst>
            <a:ext uri="{909E8E84-426E-40DD-AFC4-6F175D3DCCD1}">
              <a14:hiddenFill xmlns:a14="http://schemas.microsoft.com/office/drawing/2010/main">
                <a:noFill/>
              </a14:hiddenFill>
            </a:ext>
          </a:extLst>
        </p:spPr>
      </p:cxnSp>
      <p:cxnSp>
        <p:nvCxnSpPr>
          <p:cNvPr id="58" name="直線コネクタ 105"/>
          <p:cNvCxnSpPr>
            <a:cxnSpLocks noChangeShapeType="1"/>
          </p:cNvCxnSpPr>
          <p:nvPr/>
        </p:nvCxnSpPr>
        <p:spPr bwMode="auto">
          <a:xfrm flipH="1">
            <a:off x="995363" y="2949792"/>
            <a:ext cx="7759700" cy="0"/>
          </a:xfrm>
          <a:prstGeom prst="line">
            <a:avLst/>
          </a:prstGeom>
          <a:noFill/>
          <a:ln w="3175" cap="rnd" algn="ctr">
            <a:solidFill>
              <a:srgbClr val="5F5F5F"/>
            </a:solidFill>
            <a:prstDash val="sysDot"/>
            <a:round/>
            <a:headEnd/>
            <a:tailEnd/>
          </a:ln>
          <a:extLst>
            <a:ext uri="{909E8E84-426E-40DD-AFC4-6F175D3DCCD1}">
              <a14:hiddenFill xmlns:a14="http://schemas.microsoft.com/office/drawing/2010/main">
                <a:noFill/>
              </a14:hiddenFill>
            </a:ext>
          </a:extLst>
        </p:spPr>
      </p:cxnSp>
      <p:cxnSp>
        <p:nvCxnSpPr>
          <p:cNvPr id="59" name="直線コネクタ 105"/>
          <p:cNvCxnSpPr>
            <a:cxnSpLocks noChangeShapeType="1"/>
          </p:cNvCxnSpPr>
          <p:nvPr/>
        </p:nvCxnSpPr>
        <p:spPr bwMode="auto">
          <a:xfrm flipH="1">
            <a:off x="995363" y="2701211"/>
            <a:ext cx="7759700" cy="0"/>
          </a:xfrm>
          <a:prstGeom prst="line">
            <a:avLst/>
          </a:prstGeom>
          <a:noFill/>
          <a:ln w="3175" cap="rnd" algn="ctr">
            <a:solidFill>
              <a:srgbClr val="5F5F5F"/>
            </a:solidFill>
            <a:prstDash val="sysDot"/>
            <a:round/>
            <a:headEnd/>
            <a:tailEnd/>
          </a:ln>
          <a:extLst>
            <a:ext uri="{909E8E84-426E-40DD-AFC4-6F175D3DCCD1}">
              <a14:hiddenFill xmlns:a14="http://schemas.microsoft.com/office/drawing/2010/main">
                <a:noFill/>
              </a14:hiddenFill>
            </a:ext>
          </a:extLst>
        </p:spPr>
      </p:cxnSp>
      <p:cxnSp>
        <p:nvCxnSpPr>
          <p:cNvPr id="60" name="直線コネクタ 105"/>
          <p:cNvCxnSpPr>
            <a:cxnSpLocks noChangeShapeType="1"/>
          </p:cNvCxnSpPr>
          <p:nvPr/>
        </p:nvCxnSpPr>
        <p:spPr bwMode="auto">
          <a:xfrm flipH="1">
            <a:off x="990601" y="2453892"/>
            <a:ext cx="7764463" cy="0"/>
          </a:xfrm>
          <a:prstGeom prst="line">
            <a:avLst/>
          </a:prstGeom>
          <a:noFill/>
          <a:ln w="3175" cap="rnd" algn="ctr">
            <a:solidFill>
              <a:srgbClr val="5F5F5F"/>
            </a:solidFill>
            <a:prstDash val="sysDot"/>
            <a:round/>
            <a:headEnd/>
            <a:tailEnd/>
          </a:ln>
          <a:extLst>
            <a:ext uri="{909E8E84-426E-40DD-AFC4-6F175D3DCCD1}">
              <a14:hiddenFill xmlns:a14="http://schemas.microsoft.com/office/drawing/2010/main">
                <a:noFill/>
              </a14:hiddenFill>
            </a:ext>
          </a:extLst>
        </p:spPr>
      </p:cxnSp>
      <p:cxnSp>
        <p:nvCxnSpPr>
          <p:cNvPr id="61" name="直線コネクタ 105"/>
          <p:cNvCxnSpPr>
            <a:cxnSpLocks noChangeShapeType="1"/>
          </p:cNvCxnSpPr>
          <p:nvPr/>
        </p:nvCxnSpPr>
        <p:spPr bwMode="auto">
          <a:xfrm flipH="1">
            <a:off x="990600" y="2212455"/>
            <a:ext cx="7780338" cy="0"/>
          </a:xfrm>
          <a:prstGeom prst="line">
            <a:avLst/>
          </a:prstGeom>
          <a:noFill/>
          <a:ln w="3175" cap="rnd" algn="ctr">
            <a:solidFill>
              <a:srgbClr val="5F5F5F"/>
            </a:solidFill>
            <a:prstDash val="sysDot"/>
            <a:round/>
            <a:headEnd/>
            <a:tailEnd/>
          </a:ln>
          <a:extLst>
            <a:ext uri="{909E8E84-426E-40DD-AFC4-6F175D3DCCD1}">
              <a14:hiddenFill xmlns:a14="http://schemas.microsoft.com/office/drawing/2010/main">
                <a:noFill/>
              </a14:hiddenFill>
            </a:ext>
          </a:extLst>
        </p:spPr>
      </p:cxnSp>
      <p:sp>
        <p:nvSpPr>
          <p:cNvPr id="62" name="Text Box 11"/>
          <p:cNvSpPr txBox="1">
            <a:spLocks noChangeArrowheads="1"/>
          </p:cNvSpPr>
          <p:nvPr/>
        </p:nvSpPr>
        <p:spPr bwMode="gray">
          <a:xfrm>
            <a:off x="360896" y="1873152"/>
            <a:ext cx="58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r" eaLnBrk="1" fontAlgn="ctr" hangingPunct="1">
              <a:lnSpc>
                <a:spcPct val="100000"/>
              </a:lnSpc>
              <a:spcBef>
                <a:spcPct val="0"/>
              </a:spcBef>
              <a:spcAft>
                <a:spcPct val="0"/>
              </a:spcAft>
              <a:buClrTx/>
              <a:buFontTx/>
              <a:buNone/>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4M</a:t>
            </a:r>
          </a:p>
        </p:txBody>
      </p:sp>
      <p:sp>
        <p:nvSpPr>
          <p:cNvPr id="63" name="Text Box 11"/>
          <p:cNvSpPr txBox="1">
            <a:spLocks noChangeArrowheads="1"/>
          </p:cNvSpPr>
          <p:nvPr/>
        </p:nvSpPr>
        <p:spPr bwMode="gray">
          <a:xfrm>
            <a:off x="-140754" y="1530829"/>
            <a:ext cx="10858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r" eaLnBrk="1" fontAlgn="ctr" hangingPunct="1">
              <a:lnSpc>
                <a:spcPct val="100000"/>
              </a:lnSpc>
              <a:spcBef>
                <a:spcPct val="0"/>
              </a:spcBef>
              <a:spcAft>
                <a:spcPct val="0"/>
              </a:spcAft>
              <a:buClrTx/>
              <a:buFontTx/>
              <a:buNone/>
            </a:pP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8M</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AutoShape 57"/>
          <p:cNvSpPr>
            <a:spLocks noChangeArrowheads="1"/>
          </p:cNvSpPr>
          <p:nvPr/>
        </p:nvSpPr>
        <p:spPr bwMode="auto">
          <a:xfrm>
            <a:off x="1835150" y="3014174"/>
            <a:ext cx="1657350" cy="161925"/>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lgn="ctr" eaLnBrk="1" fontAlgn="ctr" hangingPunct="1">
              <a:lnSpc>
                <a:spcPct val="80000"/>
              </a:lnSpc>
              <a:spcBef>
                <a:spcPts val="0"/>
              </a:spcBef>
              <a:spcAft>
                <a:spcPts val="0"/>
              </a:spcAft>
              <a:defRPr/>
            </a:pPr>
            <a:r>
              <a:rPr lang="en-US" altLang="ja-JP" sz="1100" b="1" kern="0" dirty="0">
                <a:latin typeface="Meiryo UI" panose="020B0604030504040204" pitchFamily="50" charset="-128"/>
                <a:ea typeface="Meiryo UI" panose="020B0604030504040204" pitchFamily="50" charset="-128"/>
                <a:cs typeface="Meiryo UI" panose="020B0604030504040204" pitchFamily="50" charset="-128"/>
              </a:rPr>
              <a:t>256Kbit</a:t>
            </a:r>
          </a:p>
        </p:txBody>
      </p:sp>
      <p:sp>
        <p:nvSpPr>
          <p:cNvPr id="65" name="Rectangle 70"/>
          <p:cNvSpPr>
            <a:spLocks noChangeArrowheads="1"/>
          </p:cNvSpPr>
          <p:nvPr/>
        </p:nvSpPr>
        <p:spPr bwMode="auto">
          <a:xfrm>
            <a:off x="1119188" y="971662"/>
            <a:ext cx="2660724" cy="411956"/>
          </a:xfrm>
          <a:prstGeom prst="rect">
            <a:avLst/>
          </a:prstGeom>
          <a:solidFill>
            <a:srgbClr val="FFFFFF"/>
          </a:solidFill>
          <a:ln w="9525">
            <a:solidFill>
              <a:srgbClr val="777777"/>
            </a:solidFill>
            <a:miter lim="800000"/>
            <a:headEnd/>
            <a:tailEnd/>
          </a:ln>
        </p:spPr>
        <p:txBody>
          <a:bodyPr wrap="none" anchor="ctr"/>
          <a:lstStyle/>
          <a:p>
            <a:pPr algn="ctr" fontAlgn="ctr">
              <a:spcBef>
                <a:spcPts val="0"/>
              </a:spcBef>
              <a:spcAft>
                <a:spcPts val="0"/>
              </a:spcAft>
              <a:defRPr/>
            </a:pPr>
            <a:endParaRPr kumimoji="0" lang="ja-JP" altLang="ja-JP" sz="2400" b="1" ker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AutoShape 63"/>
          <p:cNvSpPr>
            <a:spLocks noChangeArrowheads="1"/>
          </p:cNvSpPr>
          <p:nvPr/>
        </p:nvSpPr>
        <p:spPr bwMode="auto">
          <a:xfrm>
            <a:off x="1182691" y="1037147"/>
            <a:ext cx="955675" cy="276225"/>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lnSpc>
                <a:spcPct val="80000"/>
              </a:lnSpc>
              <a:spcBef>
                <a:spcPts val="0"/>
              </a:spcBef>
              <a:spcAft>
                <a:spcPts val="0"/>
              </a:spcAft>
              <a:defRPr/>
            </a:pPr>
            <a:r>
              <a:rPr kumimoji="0"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MP</a:t>
            </a:r>
          </a:p>
        </p:txBody>
      </p:sp>
      <p:cxnSp>
        <p:nvCxnSpPr>
          <p:cNvPr id="68" name="直線コネクタ 105"/>
          <p:cNvCxnSpPr>
            <a:cxnSpLocks noChangeShapeType="1"/>
          </p:cNvCxnSpPr>
          <p:nvPr/>
        </p:nvCxnSpPr>
        <p:spPr bwMode="auto">
          <a:xfrm flipH="1">
            <a:off x="974725" y="1776104"/>
            <a:ext cx="7780338" cy="0"/>
          </a:xfrm>
          <a:prstGeom prst="line">
            <a:avLst/>
          </a:prstGeom>
          <a:noFill/>
          <a:ln w="3175" cap="rnd" algn="ctr">
            <a:solidFill>
              <a:srgbClr val="5F5F5F"/>
            </a:solidFill>
            <a:prstDash val="sysDot"/>
            <a:round/>
            <a:headEnd/>
            <a:tailEnd/>
          </a:ln>
          <a:extLst>
            <a:ext uri="{909E8E84-426E-40DD-AFC4-6F175D3DCCD1}">
              <a14:hiddenFill xmlns:a14="http://schemas.microsoft.com/office/drawing/2010/main">
                <a:noFill/>
              </a14:hiddenFill>
            </a:ext>
          </a:extLst>
        </p:spPr>
      </p:cxnSp>
      <p:sp>
        <p:nvSpPr>
          <p:cNvPr id="69" name="Text Box 36"/>
          <p:cNvSpPr txBox="1">
            <a:spLocks noChangeArrowheads="1"/>
          </p:cNvSpPr>
          <p:nvPr/>
        </p:nvSpPr>
        <p:spPr bwMode="gray">
          <a:xfrm>
            <a:off x="260884" y="2707595"/>
            <a:ext cx="6842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r" eaLnBrk="1" fontAlgn="ctr" hangingPunct="1">
              <a:lnSpc>
                <a:spcPct val="100000"/>
              </a:lnSpc>
              <a:spcBef>
                <a:spcPct val="0"/>
              </a:spcBef>
              <a:spcAft>
                <a:spcPct val="0"/>
              </a:spcAft>
              <a:buClrTx/>
              <a:buFontTx/>
              <a:buNone/>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512K</a:t>
            </a:r>
          </a:p>
        </p:txBody>
      </p:sp>
      <p:sp>
        <p:nvSpPr>
          <p:cNvPr id="70" name="AutoShape 69"/>
          <p:cNvSpPr>
            <a:spLocks noChangeArrowheads="1"/>
          </p:cNvSpPr>
          <p:nvPr/>
        </p:nvSpPr>
        <p:spPr bwMode="auto">
          <a:xfrm>
            <a:off x="3962400" y="1815378"/>
            <a:ext cx="939800" cy="176213"/>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lnSpc>
                <a:spcPct val="80000"/>
              </a:lnSpc>
              <a:spcBef>
                <a:spcPts val="0"/>
              </a:spcBef>
              <a:spcAft>
                <a:spcPts val="0"/>
              </a:spcAft>
            </a:pPr>
            <a:r>
              <a:rPr lang="en-US" altLang="ja-JP" sz="1100" b="1" kern="0" dirty="0">
                <a:latin typeface="Meiryo UI" panose="020B0604030504040204" pitchFamily="50" charset="-128"/>
                <a:ea typeface="Meiryo UI" panose="020B0604030504040204" pitchFamily="50" charset="-128"/>
                <a:cs typeface="Meiryo UI" panose="020B0604030504040204" pitchFamily="50" charset="-128"/>
              </a:rPr>
              <a:t>4Mbit QSPI</a:t>
            </a:r>
          </a:p>
        </p:txBody>
      </p:sp>
      <p:sp>
        <p:nvSpPr>
          <p:cNvPr id="71" name="Text Box 15"/>
          <p:cNvSpPr txBox="1">
            <a:spLocks noChangeArrowheads="1"/>
          </p:cNvSpPr>
          <p:nvPr/>
        </p:nvSpPr>
        <p:spPr bwMode="gray">
          <a:xfrm>
            <a:off x="3096146" y="4698208"/>
            <a:ext cx="539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r>
              <a:rPr lang="en-US" altLang="ja-JP" sz="1200" b="1">
                <a:latin typeface="Meiryo UI" panose="020B0604030504040204" pitchFamily="50" charset="-128"/>
                <a:ea typeface="Meiryo UI" panose="020B0604030504040204" pitchFamily="50" charset="-128"/>
                <a:cs typeface="Meiryo UI" panose="020B0604030504040204" pitchFamily="50" charset="-128"/>
              </a:rPr>
              <a:t>5V</a:t>
            </a:r>
          </a:p>
        </p:txBody>
      </p:sp>
      <p:sp>
        <p:nvSpPr>
          <p:cNvPr id="72" name="Text Box 15"/>
          <p:cNvSpPr txBox="1">
            <a:spLocks noChangeArrowheads="1"/>
          </p:cNvSpPr>
          <p:nvPr/>
        </p:nvSpPr>
        <p:spPr bwMode="gray">
          <a:xfrm>
            <a:off x="827584" y="4698208"/>
            <a:ext cx="647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1.8V</a:t>
            </a:r>
          </a:p>
        </p:txBody>
      </p:sp>
      <p:sp>
        <p:nvSpPr>
          <p:cNvPr id="73" name="AutoShape 58"/>
          <p:cNvSpPr>
            <a:spLocks noChangeArrowheads="1"/>
          </p:cNvSpPr>
          <p:nvPr/>
        </p:nvSpPr>
        <p:spPr bwMode="auto">
          <a:xfrm>
            <a:off x="5389563" y="3759900"/>
            <a:ext cx="1185862" cy="162000"/>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lgn="ctr" eaLnBrk="1" fontAlgn="ctr" hangingPunct="1">
              <a:lnSpc>
                <a:spcPct val="80000"/>
              </a:lnSpc>
              <a:spcBef>
                <a:spcPts val="0"/>
              </a:spcBef>
              <a:spcAft>
                <a:spcPts val="0"/>
              </a:spcAft>
              <a:defRPr/>
            </a:pPr>
            <a:r>
              <a:rPr lang="en-US" altLang="ja-JP" sz="1100" b="1" kern="0" dirty="0">
                <a:latin typeface="Meiryo UI" panose="020B0604030504040204" pitchFamily="50" charset="-128"/>
                <a:ea typeface="Meiryo UI" panose="020B0604030504040204" pitchFamily="50" charset="-128"/>
                <a:cs typeface="Meiryo UI" panose="020B0604030504040204" pitchFamily="50" charset="-128"/>
              </a:rPr>
              <a:t>64Kbit</a:t>
            </a:r>
          </a:p>
        </p:txBody>
      </p:sp>
      <p:sp>
        <p:nvSpPr>
          <p:cNvPr id="75" name="AutoShape 54"/>
          <p:cNvSpPr>
            <a:spLocks noChangeArrowheads="1"/>
          </p:cNvSpPr>
          <p:nvPr/>
        </p:nvSpPr>
        <p:spPr bwMode="auto">
          <a:xfrm>
            <a:off x="4932363" y="3273846"/>
            <a:ext cx="883962" cy="162000"/>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lgn="ctr" eaLnBrk="1" fontAlgn="ctr" hangingPunct="1">
              <a:lnSpc>
                <a:spcPct val="80000"/>
              </a:lnSpc>
              <a:spcBef>
                <a:spcPts val="0"/>
              </a:spcBef>
              <a:spcAft>
                <a:spcPts val="0"/>
              </a:spcAft>
              <a:defRPr/>
            </a:pPr>
            <a:r>
              <a:rPr lang="en-US" altLang="ja-JP" sz="1100" b="1" kern="0" dirty="0">
                <a:latin typeface="Meiryo UI" panose="020B0604030504040204" pitchFamily="50" charset="-128"/>
                <a:ea typeface="Meiryo UI" panose="020B0604030504040204" pitchFamily="50" charset="-128"/>
                <a:cs typeface="Meiryo UI" panose="020B0604030504040204" pitchFamily="50" charset="-128"/>
              </a:rPr>
              <a:t>128Kbit</a:t>
            </a:r>
          </a:p>
        </p:txBody>
      </p:sp>
      <p:sp>
        <p:nvSpPr>
          <p:cNvPr id="76" name="AutoShape 54"/>
          <p:cNvSpPr>
            <a:spLocks noChangeArrowheads="1"/>
          </p:cNvSpPr>
          <p:nvPr/>
        </p:nvSpPr>
        <p:spPr bwMode="auto">
          <a:xfrm>
            <a:off x="4916491" y="3014174"/>
            <a:ext cx="910999" cy="164238"/>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lgn="ctr" eaLnBrk="1" fontAlgn="ctr" hangingPunct="1">
              <a:lnSpc>
                <a:spcPct val="80000"/>
              </a:lnSpc>
              <a:spcBef>
                <a:spcPts val="0"/>
              </a:spcBef>
              <a:spcAft>
                <a:spcPts val="0"/>
              </a:spcAft>
              <a:defRPr/>
            </a:pPr>
            <a:r>
              <a:rPr lang="en-US" altLang="ja-JP" sz="1100" b="1" kern="0" dirty="0" smtClean="0">
                <a:latin typeface="Meiryo UI" panose="020B0604030504040204" pitchFamily="50" charset="-128"/>
                <a:ea typeface="Meiryo UI" panose="020B0604030504040204" pitchFamily="50" charset="-128"/>
                <a:cs typeface="Meiryo UI" panose="020B0604030504040204" pitchFamily="50" charset="-128"/>
              </a:rPr>
              <a:t>256Kbit</a:t>
            </a:r>
            <a:endParaRPr lang="en-US" altLang="ja-JP" sz="11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Line 5"/>
          <p:cNvSpPr>
            <a:spLocks noChangeShapeType="1"/>
          </p:cNvSpPr>
          <p:nvPr/>
        </p:nvSpPr>
        <p:spPr bwMode="gray">
          <a:xfrm>
            <a:off x="966788" y="4667250"/>
            <a:ext cx="7810500" cy="0"/>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fontAlgn="ctr">
              <a:spcBef>
                <a:spcPts val="0"/>
              </a:spcBef>
              <a:spcAft>
                <a:spcPts val="0"/>
              </a:spcAft>
              <a:defRPr/>
            </a:pPr>
            <a:endParaRPr kumimoji="0" lang="ja-JP" altLang="en-US" b="1" ker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Text Box 15"/>
          <p:cNvSpPr txBox="1">
            <a:spLocks noChangeArrowheads="1"/>
          </p:cNvSpPr>
          <p:nvPr/>
        </p:nvSpPr>
        <p:spPr bwMode="gray">
          <a:xfrm>
            <a:off x="3995939" y="4266010"/>
            <a:ext cx="873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r>
              <a:rPr lang="en-US" altLang="ja-JP" sz="2800" b="1" u="sng" dirty="0">
                <a:latin typeface="Meiryo UI" panose="020B0604030504040204" pitchFamily="50" charset="-128"/>
                <a:ea typeface="Meiryo UI" panose="020B0604030504040204" pitchFamily="50" charset="-128"/>
                <a:cs typeface="Meiryo UI" panose="020B0604030504040204" pitchFamily="50" charset="-128"/>
              </a:rPr>
              <a:t>SPI</a:t>
            </a:r>
            <a:endParaRPr lang="en-US" altLang="ja-JP" sz="20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Text Box 15"/>
          <p:cNvSpPr txBox="1">
            <a:spLocks noChangeArrowheads="1"/>
          </p:cNvSpPr>
          <p:nvPr/>
        </p:nvSpPr>
        <p:spPr bwMode="gray">
          <a:xfrm>
            <a:off x="6803672" y="4252404"/>
            <a:ext cx="1636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r>
              <a:rPr lang="en-US" altLang="ja-JP" sz="2800" b="1" u="sng" dirty="0">
                <a:latin typeface="Meiryo UI" panose="020B0604030504040204" pitchFamily="50" charset="-128"/>
                <a:ea typeface="Meiryo UI" panose="020B0604030504040204" pitchFamily="50" charset="-128"/>
                <a:cs typeface="Meiryo UI" panose="020B0604030504040204" pitchFamily="50" charset="-128"/>
              </a:rPr>
              <a:t>Parallel</a:t>
            </a:r>
            <a:endParaRPr lang="en-US" altLang="ja-JP" sz="20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AutoShape 63"/>
          <p:cNvSpPr>
            <a:spLocks noChangeArrowheads="1"/>
          </p:cNvSpPr>
          <p:nvPr/>
        </p:nvSpPr>
        <p:spPr bwMode="auto">
          <a:xfrm>
            <a:off x="1187950" y="2473658"/>
            <a:ext cx="1599427" cy="172716"/>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lnSpc>
                <a:spcPct val="80000"/>
              </a:lnSpc>
              <a:spcBef>
                <a:spcPts val="0"/>
              </a:spcBef>
              <a:spcAft>
                <a:spcPts val="0"/>
              </a:spcAft>
              <a:defRPr/>
            </a:pPr>
            <a:r>
              <a:rPr kumimoji="0" lang="en-US" altLang="ja-JP"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1Mbit</a:t>
            </a:r>
          </a:p>
        </p:txBody>
      </p:sp>
      <p:sp>
        <p:nvSpPr>
          <p:cNvPr id="81" name="AutoShape 63"/>
          <p:cNvSpPr>
            <a:spLocks noChangeArrowheads="1"/>
          </p:cNvSpPr>
          <p:nvPr/>
        </p:nvSpPr>
        <p:spPr bwMode="auto">
          <a:xfrm>
            <a:off x="1187947" y="2746957"/>
            <a:ext cx="1599428" cy="168338"/>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lnSpc>
                <a:spcPct val="80000"/>
              </a:lnSpc>
              <a:spcBef>
                <a:spcPts val="0"/>
              </a:spcBef>
              <a:spcAft>
                <a:spcPts val="0"/>
              </a:spcAft>
              <a:defRPr/>
            </a:pPr>
            <a:r>
              <a:rPr kumimoji="0" lang="en-US" altLang="ja-JP"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512Kbit</a:t>
            </a:r>
          </a:p>
        </p:txBody>
      </p:sp>
      <p:sp>
        <p:nvSpPr>
          <p:cNvPr id="82" name="AutoShape 63"/>
          <p:cNvSpPr>
            <a:spLocks noChangeArrowheads="1"/>
          </p:cNvSpPr>
          <p:nvPr/>
        </p:nvSpPr>
        <p:spPr bwMode="auto">
          <a:xfrm>
            <a:off x="4211266" y="2746956"/>
            <a:ext cx="1615983" cy="162000"/>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lnSpc>
                <a:spcPct val="80000"/>
              </a:lnSpc>
              <a:spcBef>
                <a:spcPts val="0"/>
              </a:spcBef>
              <a:spcAft>
                <a:spcPts val="0"/>
              </a:spcAft>
              <a:defRPr/>
            </a:pPr>
            <a:r>
              <a:rPr kumimoji="0" lang="en-US" altLang="ja-JP"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512Kbit</a:t>
            </a:r>
          </a:p>
        </p:txBody>
      </p:sp>
      <p:sp>
        <p:nvSpPr>
          <p:cNvPr id="83" name="AutoShape 64"/>
          <p:cNvSpPr>
            <a:spLocks noChangeArrowheads="1"/>
          </p:cNvSpPr>
          <p:nvPr/>
        </p:nvSpPr>
        <p:spPr bwMode="auto">
          <a:xfrm>
            <a:off x="7165182" y="1920818"/>
            <a:ext cx="1522705" cy="162000"/>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lgn="ctr" eaLnBrk="1" fontAlgn="ctr" hangingPunct="1">
              <a:lnSpc>
                <a:spcPct val="80000"/>
              </a:lnSpc>
              <a:spcBef>
                <a:spcPts val="0"/>
              </a:spcBef>
              <a:spcAft>
                <a:spcPts val="0"/>
              </a:spcAft>
              <a:defRPr/>
            </a:pPr>
            <a:r>
              <a:rPr lang="en-US" altLang="ja-JP" sz="1100" b="1" kern="0" dirty="0">
                <a:latin typeface="Meiryo UI" panose="020B0604030504040204" pitchFamily="50" charset="-128"/>
                <a:ea typeface="Meiryo UI" panose="020B0604030504040204" pitchFamily="50" charset="-128"/>
                <a:cs typeface="Meiryo UI" panose="020B0604030504040204" pitchFamily="50" charset="-128"/>
              </a:rPr>
              <a:t>4Mbit</a:t>
            </a:r>
          </a:p>
        </p:txBody>
      </p:sp>
      <p:sp>
        <p:nvSpPr>
          <p:cNvPr id="84" name="AutoShape 59"/>
          <p:cNvSpPr>
            <a:spLocks noChangeArrowheads="1"/>
          </p:cNvSpPr>
          <p:nvPr/>
        </p:nvSpPr>
        <p:spPr bwMode="auto">
          <a:xfrm>
            <a:off x="3962400" y="4047575"/>
            <a:ext cx="939800" cy="277415"/>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lgn="ctr" eaLnBrk="1" fontAlgn="ctr" hangingPunct="1">
              <a:lnSpc>
                <a:spcPct val="80000"/>
              </a:lnSpc>
              <a:spcBef>
                <a:spcPts val="0"/>
              </a:spcBef>
              <a:spcAft>
                <a:spcPts val="0"/>
              </a:spcAft>
              <a:defRPr/>
            </a:pPr>
            <a:r>
              <a:rPr lang="en-US" altLang="ja-JP" sz="1000" b="1" kern="0" dirty="0" smtClean="0">
                <a:latin typeface="Meiryo UI" panose="020B0604030504040204" pitchFamily="50" charset="-128"/>
                <a:ea typeface="Meiryo UI" panose="020B0604030504040204" pitchFamily="50" charset="-128"/>
                <a:cs typeface="Meiryo UI" panose="020B0604030504040204" pitchFamily="50" charset="-128"/>
              </a:rPr>
              <a:t>DSPI+</a:t>
            </a:r>
            <a:br>
              <a:rPr lang="en-US" altLang="ja-JP" sz="1000" b="1" kern="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800" b="1" kern="0" dirty="0" smtClean="0">
                <a:latin typeface="Meiryo UI" panose="020B0604030504040204" pitchFamily="50" charset="-128"/>
                <a:ea typeface="Meiryo UI" panose="020B0604030504040204" pitchFamily="50" charset="-128"/>
                <a:cs typeface="Meiryo UI" panose="020B0604030504040204" pitchFamily="50" charset="-128"/>
              </a:rPr>
              <a:t>Binary Counter</a:t>
            </a:r>
            <a:endParaRPr lang="en-US" altLang="ja-JP" sz="105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Text Box 15"/>
          <p:cNvSpPr txBox="1">
            <a:spLocks noChangeArrowheads="1"/>
          </p:cNvSpPr>
          <p:nvPr/>
        </p:nvSpPr>
        <p:spPr bwMode="gray">
          <a:xfrm>
            <a:off x="5154613" y="4686301"/>
            <a:ext cx="4302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r>
              <a:rPr lang="en-US" altLang="ja-JP" sz="1200" b="1">
                <a:latin typeface="Meiryo UI" panose="020B0604030504040204" pitchFamily="50" charset="-128"/>
                <a:ea typeface="Meiryo UI" panose="020B0604030504040204" pitchFamily="50" charset="-128"/>
                <a:cs typeface="Meiryo UI" panose="020B0604030504040204" pitchFamily="50" charset="-128"/>
              </a:rPr>
              <a:t>3V</a:t>
            </a:r>
          </a:p>
        </p:txBody>
      </p:sp>
      <p:sp>
        <p:nvSpPr>
          <p:cNvPr id="86" name="Text Box 15"/>
          <p:cNvSpPr txBox="1">
            <a:spLocks noChangeArrowheads="1"/>
          </p:cNvSpPr>
          <p:nvPr/>
        </p:nvSpPr>
        <p:spPr bwMode="gray">
          <a:xfrm>
            <a:off x="6192490" y="4686301"/>
            <a:ext cx="539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r>
              <a:rPr lang="en-US" altLang="ja-JP" sz="1200" b="1">
                <a:latin typeface="Meiryo UI" panose="020B0604030504040204" pitchFamily="50" charset="-128"/>
                <a:ea typeface="Meiryo UI" panose="020B0604030504040204" pitchFamily="50" charset="-128"/>
                <a:cs typeface="Meiryo UI" panose="020B0604030504040204" pitchFamily="50" charset="-128"/>
              </a:rPr>
              <a:t>5V</a:t>
            </a:r>
          </a:p>
        </p:txBody>
      </p:sp>
      <p:sp>
        <p:nvSpPr>
          <p:cNvPr id="87" name="Text Box 15"/>
          <p:cNvSpPr txBox="1">
            <a:spLocks noChangeArrowheads="1"/>
          </p:cNvSpPr>
          <p:nvPr/>
        </p:nvSpPr>
        <p:spPr bwMode="gray">
          <a:xfrm>
            <a:off x="3923928" y="4686301"/>
            <a:ext cx="647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r>
              <a:rPr lang="en-US" altLang="ja-JP" sz="1200" b="1">
                <a:latin typeface="Meiryo UI" panose="020B0604030504040204" pitchFamily="50" charset="-128"/>
                <a:ea typeface="Meiryo UI" panose="020B0604030504040204" pitchFamily="50" charset="-128"/>
                <a:cs typeface="Meiryo UI" panose="020B0604030504040204" pitchFamily="50" charset="-128"/>
              </a:rPr>
              <a:t>1.8V</a:t>
            </a:r>
          </a:p>
        </p:txBody>
      </p:sp>
      <p:sp>
        <p:nvSpPr>
          <p:cNvPr id="88" name="Text Box 15"/>
          <p:cNvSpPr txBox="1">
            <a:spLocks noChangeArrowheads="1"/>
          </p:cNvSpPr>
          <p:nvPr/>
        </p:nvSpPr>
        <p:spPr bwMode="gray">
          <a:xfrm>
            <a:off x="8028387" y="4686301"/>
            <a:ext cx="4302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3V</a:t>
            </a:r>
          </a:p>
        </p:txBody>
      </p:sp>
      <p:sp>
        <p:nvSpPr>
          <p:cNvPr id="89" name="Text Box 15"/>
          <p:cNvSpPr txBox="1">
            <a:spLocks noChangeArrowheads="1"/>
          </p:cNvSpPr>
          <p:nvPr/>
        </p:nvSpPr>
        <p:spPr bwMode="gray">
          <a:xfrm>
            <a:off x="6876256" y="4686301"/>
            <a:ext cx="647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r>
              <a:rPr lang="en-US" altLang="ja-JP" sz="1200" b="1">
                <a:latin typeface="Meiryo UI" panose="020B0604030504040204" pitchFamily="50" charset="-128"/>
                <a:ea typeface="Meiryo UI" panose="020B0604030504040204" pitchFamily="50" charset="-128"/>
                <a:cs typeface="Meiryo UI" panose="020B0604030504040204" pitchFamily="50" charset="-128"/>
              </a:rPr>
              <a:t>1.8V</a:t>
            </a:r>
          </a:p>
        </p:txBody>
      </p:sp>
      <p:sp>
        <p:nvSpPr>
          <p:cNvPr id="92" name="AutoShape 69"/>
          <p:cNvSpPr>
            <a:spLocks noChangeArrowheads="1"/>
          </p:cNvSpPr>
          <p:nvPr/>
        </p:nvSpPr>
        <p:spPr bwMode="auto">
          <a:xfrm>
            <a:off x="2267744" y="1039529"/>
            <a:ext cx="1440160" cy="276225"/>
          </a:xfrm>
          <a:prstGeom prst="roundRect">
            <a:avLst>
              <a:gd name="adj" fmla="val 16667"/>
            </a:avLst>
          </a:prstGeom>
          <a:gradFill>
            <a:gsLst>
              <a:gs pos="100000">
                <a:srgbClr val="CDAC7A">
                  <a:lumMod val="0"/>
                  <a:lumOff val="100000"/>
                </a:srgbClr>
              </a:gs>
              <a:gs pos="0">
                <a:srgbClr val="FF9933"/>
              </a:gs>
              <a:gs pos="100000">
                <a:srgbClr val="F3BBBB">
                  <a:shade val="67500"/>
                  <a:satMod val="115000"/>
                </a:srgbClr>
              </a:gs>
              <a:gs pos="100000">
                <a:srgbClr val="C3C8B0"/>
              </a:gs>
              <a:gs pos="100000">
                <a:srgbClr val="F3BBBB">
                  <a:shade val="100000"/>
                  <a:satMod val="115000"/>
                </a:srgbClr>
              </a:gs>
            </a:gsLst>
            <a:lin ang="16200000" scaled="0"/>
          </a:gradFill>
          <a:ln w="28575">
            <a:solidFill>
              <a:srgbClr val="FF0000"/>
            </a:solidFill>
            <a:round/>
            <a:headEnd/>
            <a:tailEnd/>
          </a:ln>
          <a:effectLst/>
        </p:spPr>
        <p:txBody>
          <a:bodyPr wrap="none" anchor="ctr"/>
          <a:lstStyle/>
          <a:p>
            <a:pPr algn="ctr" fontAlgn="ctr">
              <a:lnSpc>
                <a:spcPct val="80000"/>
              </a:lnSpc>
              <a:spcBef>
                <a:spcPts val="0"/>
              </a:spcBef>
              <a:spcAft>
                <a:spcPts val="0"/>
              </a:spcAft>
              <a:defRPr/>
            </a:pPr>
            <a:r>
              <a:rPr kumimoji="0"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Newly Added</a:t>
            </a:r>
            <a:endParaRPr kumimoji="0"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Text Box 15"/>
          <p:cNvSpPr txBox="1">
            <a:spLocks noChangeArrowheads="1"/>
          </p:cNvSpPr>
          <p:nvPr/>
        </p:nvSpPr>
        <p:spPr bwMode="gray">
          <a:xfrm>
            <a:off x="971552" y="4271279"/>
            <a:ext cx="873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r>
              <a:rPr lang="en-US" altLang="ja-JP" sz="2800" b="1" u="sng">
                <a:latin typeface="Meiryo UI" panose="020B0604030504040204" pitchFamily="50" charset="-128"/>
                <a:ea typeface="Meiryo UI" panose="020B0604030504040204" pitchFamily="50" charset="-128"/>
                <a:cs typeface="Meiryo UI" panose="020B0604030504040204" pitchFamily="50" charset="-128"/>
              </a:rPr>
              <a:t>I</a:t>
            </a:r>
            <a:r>
              <a:rPr lang="en-US" altLang="ja-JP" sz="2800" b="1" u="sng" baseline="30000">
                <a:latin typeface="Meiryo UI" panose="020B0604030504040204" pitchFamily="50" charset="-128"/>
                <a:ea typeface="Meiryo UI" panose="020B0604030504040204" pitchFamily="50" charset="-128"/>
                <a:cs typeface="Meiryo UI" panose="020B0604030504040204" pitchFamily="50" charset="-128"/>
              </a:rPr>
              <a:t>2</a:t>
            </a:r>
            <a:r>
              <a:rPr lang="en-US" altLang="ja-JP" sz="2800" b="1" u="sng">
                <a:latin typeface="Meiryo UI" panose="020B0604030504040204" pitchFamily="50" charset="-128"/>
                <a:ea typeface="Meiryo UI" panose="020B0604030504040204" pitchFamily="50" charset="-128"/>
                <a:cs typeface="Meiryo UI" panose="020B0604030504040204" pitchFamily="50" charset="-128"/>
              </a:rPr>
              <a:t>C</a:t>
            </a:r>
            <a:r>
              <a:rPr lang="en-US" altLang="ja-JP" sz="2000" b="1" u="sng">
                <a:latin typeface="Meiryo UI" panose="020B0604030504040204" pitchFamily="50" charset="-128"/>
                <a:ea typeface="Meiryo UI" panose="020B0604030504040204" pitchFamily="50" charset="-128"/>
                <a:cs typeface="Meiryo UI" panose="020B0604030504040204" pitchFamily="50" charset="-128"/>
              </a:rPr>
              <a:t> </a:t>
            </a:r>
          </a:p>
        </p:txBody>
      </p:sp>
      <p:sp>
        <p:nvSpPr>
          <p:cNvPr id="97" name="AutoShape 69"/>
          <p:cNvSpPr>
            <a:spLocks noChangeArrowheads="1"/>
          </p:cNvSpPr>
          <p:nvPr/>
        </p:nvSpPr>
        <p:spPr bwMode="auto">
          <a:xfrm>
            <a:off x="1187949" y="3759900"/>
            <a:ext cx="1621653" cy="162000"/>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lnSpc>
                <a:spcPct val="80000"/>
              </a:lnSpc>
              <a:spcBef>
                <a:spcPts val="0"/>
              </a:spcBef>
              <a:spcAft>
                <a:spcPts val="0"/>
              </a:spcAft>
            </a:pPr>
            <a:r>
              <a:rPr lang="en-US" altLang="ja-JP" sz="1100" b="1" kern="0" dirty="0">
                <a:latin typeface="Meiryo UI" panose="020B0604030504040204" pitchFamily="50" charset="-128"/>
                <a:ea typeface="Meiryo UI" panose="020B0604030504040204" pitchFamily="50" charset="-128"/>
                <a:cs typeface="Meiryo UI" panose="020B0604030504040204" pitchFamily="50" charset="-128"/>
              </a:rPr>
              <a:t>64Kbit</a:t>
            </a:r>
          </a:p>
        </p:txBody>
      </p:sp>
      <p:sp>
        <p:nvSpPr>
          <p:cNvPr id="98" name="AutoShape 62"/>
          <p:cNvSpPr>
            <a:spLocks noChangeArrowheads="1"/>
          </p:cNvSpPr>
          <p:nvPr/>
        </p:nvSpPr>
        <p:spPr bwMode="auto">
          <a:xfrm>
            <a:off x="4211267" y="2250046"/>
            <a:ext cx="1616171" cy="162000"/>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lgn="ctr" eaLnBrk="1" fontAlgn="ctr" hangingPunct="1">
              <a:lnSpc>
                <a:spcPct val="80000"/>
              </a:lnSpc>
              <a:spcBef>
                <a:spcPts val="0"/>
              </a:spcBef>
              <a:spcAft>
                <a:spcPts val="0"/>
              </a:spcAft>
              <a:defRPr/>
            </a:pPr>
            <a:r>
              <a:rPr lang="en-US" altLang="ja-JP" sz="1100" b="1" kern="0" dirty="0" smtClean="0">
                <a:latin typeface="Meiryo UI" panose="020B0604030504040204" pitchFamily="50" charset="-128"/>
                <a:ea typeface="Meiryo UI" panose="020B0604030504040204" pitchFamily="50" charset="-128"/>
                <a:cs typeface="Meiryo UI" panose="020B0604030504040204" pitchFamily="50" charset="-128"/>
              </a:rPr>
              <a:t>2Mbit</a:t>
            </a:r>
            <a:endParaRPr lang="en-US" altLang="ja-JP" sz="11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AutoShape 69"/>
          <p:cNvSpPr>
            <a:spLocks noChangeArrowheads="1"/>
          </p:cNvSpPr>
          <p:nvPr/>
        </p:nvSpPr>
        <p:spPr bwMode="auto">
          <a:xfrm>
            <a:off x="4211265" y="2484374"/>
            <a:ext cx="1605976" cy="162000"/>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lnSpc>
                <a:spcPct val="80000"/>
              </a:lnSpc>
              <a:spcBef>
                <a:spcPts val="0"/>
              </a:spcBef>
              <a:spcAft>
                <a:spcPts val="0"/>
              </a:spcAft>
            </a:pPr>
            <a:r>
              <a:rPr lang="en-US" altLang="ja-JP" sz="1100" b="1" kern="0" dirty="0">
                <a:latin typeface="Meiryo UI" panose="020B0604030504040204" pitchFamily="50" charset="-128"/>
                <a:ea typeface="Meiryo UI" panose="020B0604030504040204" pitchFamily="50" charset="-128"/>
                <a:cs typeface="Meiryo UI" panose="020B0604030504040204" pitchFamily="50" charset="-128"/>
              </a:rPr>
              <a:t>1Mbit</a:t>
            </a:r>
          </a:p>
        </p:txBody>
      </p:sp>
      <p:sp>
        <p:nvSpPr>
          <p:cNvPr id="102" name="Text Box 9"/>
          <p:cNvSpPr txBox="1">
            <a:spLocks noChangeArrowheads="1"/>
          </p:cNvSpPr>
          <p:nvPr/>
        </p:nvSpPr>
        <p:spPr bwMode="gray">
          <a:xfrm>
            <a:off x="1" y="775179"/>
            <a:ext cx="9354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r" eaLnBrk="1" fontAlgn="ctr" hangingPunct="1">
              <a:lnSpc>
                <a:spcPct val="100000"/>
              </a:lnSpc>
              <a:spcBef>
                <a:spcPct val="0"/>
              </a:spcBef>
              <a:spcAft>
                <a:spcPct val="0"/>
              </a:spcAft>
              <a:buClrTx/>
              <a:buFontTx/>
              <a:buNone/>
            </a:pP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Density</a:t>
            </a:r>
          </a:p>
          <a:p>
            <a:pPr algn="r" eaLnBrk="1" fontAlgn="ctr" hangingPunct="1">
              <a:lnSpc>
                <a:spcPct val="100000"/>
              </a:lnSpc>
              <a:spcBef>
                <a:spcPct val="0"/>
              </a:spcBef>
              <a:spcAft>
                <a:spcPct val="0"/>
              </a:spcAft>
              <a:buClrTx/>
              <a:buFontTx/>
              <a:buNone/>
            </a:pP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(bit)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AutoShape 69"/>
          <p:cNvSpPr>
            <a:spLocks noChangeArrowheads="1"/>
          </p:cNvSpPr>
          <p:nvPr/>
        </p:nvSpPr>
        <p:spPr bwMode="auto">
          <a:xfrm>
            <a:off x="4211267" y="3543894"/>
            <a:ext cx="1605061" cy="161982"/>
          </a:xfrm>
          <a:prstGeom prst="roundRect">
            <a:avLst>
              <a:gd name="adj" fmla="val 16667"/>
            </a:avLst>
          </a:prstGeom>
          <a:gradFill>
            <a:gsLst>
              <a:gs pos="100000">
                <a:srgbClr val="CDAC7A">
                  <a:lumMod val="0"/>
                  <a:lumOff val="100000"/>
                </a:srgbClr>
              </a:gs>
              <a:gs pos="0">
                <a:srgbClr val="FF9933"/>
              </a:gs>
              <a:gs pos="100000">
                <a:srgbClr val="F3BBBB">
                  <a:shade val="67500"/>
                  <a:satMod val="115000"/>
                </a:srgbClr>
              </a:gs>
              <a:gs pos="100000">
                <a:srgbClr val="C3C8B0"/>
              </a:gs>
              <a:gs pos="100000">
                <a:srgbClr val="F3BBBB">
                  <a:shade val="100000"/>
                  <a:satMod val="115000"/>
                </a:srgbClr>
              </a:gs>
            </a:gsLst>
            <a:lin ang="16200000" scaled="0"/>
          </a:gradFill>
          <a:ln w="28575">
            <a:solidFill>
              <a:srgbClr val="FF0000"/>
            </a:solidFill>
            <a:round/>
            <a:headEnd/>
            <a:tailEnd/>
          </a:ln>
          <a:effectLst/>
        </p:spPr>
        <p:txBody>
          <a:bodyPr wrap="none" anchor="ctr"/>
          <a:lstStyle/>
          <a:p>
            <a:pPr algn="ctr" fontAlgn="ctr">
              <a:lnSpc>
                <a:spcPct val="80000"/>
              </a:lnSpc>
            </a:pPr>
            <a:r>
              <a:rPr lang="en-US" altLang="ja-JP" sz="1100" b="1" kern="0" dirty="0">
                <a:latin typeface="Meiryo UI" panose="020B0604030504040204" pitchFamily="50" charset="-128"/>
                <a:ea typeface="Meiryo UI" panose="020B0604030504040204" pitchFamily="50" charset="-128"/>
                <a:cs typeface="Meiryo UI" panose="020B0604030504040204" pitchFamily="50" charset="-128"/>
              </a:rPr>
              <a:t>64Kbit</a:t>
            </a:r>
          </a:p>
        </p:txBody>
      </p:sp>
      <p:sp>
        <p:nvSpPr>
          <p:cNvPr id="105" name="AutoShape 69"/>
          <p:cNvSpPr>
            <a:spLocks noChangeArrowheads="1"/>
          </p:cNvSpPr>
          <p:nvPr/>
        </p:nvSpPr>
        <p:spPr bwMode="auto">
          <a:xfrm>
            <a:off x="4211265" y="1545636"/>
            <a:ext cx="1616222" cy="162000"/>
          </a:xfrm>
          <a:prstGeom prst="roundRect">
            <a:avLst>
              <a:gd name="adj" fmla="val 16667"/>
            </a:avLst>
          </a:prstGeom>
          <a:gradFill>
            <a:gsLst>
              <a:gs pos="100000">
                <a:srgbClr val="CDAC7A">
                  <a:lumMod val="0"/>
                  <a:lumOff val="100000"/>
                </a:srgbClr>
              </a:gs>
              <a:gs pos="0">
                <a:srgbClr val="FF9933"/>
              </a:gs>
              <a:gs pos="100000">
                <a:srgbClr val="F3BBBB">
                  <a:shade val="67500"/>
                  <a:satMod val="115000"/>
                </a:srgbClr>
              </a:gs>
              <a:gs pos="100000">
                <a:srgbClr val="C3C8B0"/>
              </a:gs>
              <a:gs pos="100000">
                <a:srgbClr val="F3BBBB">
                  <a:shade val="100000"/>
                  <a:satMod val="115000"/>
                </a:srgbClr>
              </a:gs>
            </a:gsLst>
            <a:lin ang="16200000" scaled="0"/>
          </a:gradFill>
          <a:ln w="28575">
            <a:solidFill>
              <a:srgbClr val="FF0000"/>
            </a:solidFill>
            <a:round/>
            <a:headEnd/>
            <a:tailEnd/>
          </a:ln>
          <a:effectLst/>
        </p:spPr>
        <p:txBody>
          <a:bodyPr wrap="none" anchor="ctr"/>
          <a:lstStyle/>
          <a:p>
            <a:pPr algn="ctr" fontAlgn="ctr">
              <a:lnSpc>
                <a:spcPct val="80000"/>
              </a:lnSpc>
            </a:pPr>
            <a:r>
              <a:rPr lang="en-US" altLang="ja-JP" sz="1100" b="1" kern="0" dirty="0" smtClean="0">
                <a:latin typeface="Meiryo UI" panose="020B0604030504040204" pitchFamily="50" charset="-128"/>
                <a:ea typeface="Meiryo UI" panose="020B0604030504040204" pitchFamily="50" charset="-128"/>
                <a:cs typeface="Meiryo UI" panose="020B0604030504040204" pitchFamily="50" charset="-128"/>
              </a:rPr>
              <a:t>8Mbit QSPI</a:t>
            </a:r>
            <a:endParaRPr lang="en-US" altLang="ja-JP" sz="1100" b="1" kern="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7" name="直線コネクタ 105"/>
          <p:cNvCxnSpPr>
            <a:cxnSpLocks noChangeShapeType="1"/>
          </p:cNvCxnSpPr>
          <p:nvPr/>
        </p:nvCxnSpPr>
        <p:spPr bwMode="auto">
          <a:xfrm flipH="1">
            <a:off x="971600" y="1491630"/>
            <a:ext cx="7780338" cy="0"/>
          </a:xfrm>
          <a:prstGeom prst="line">
            <a:avLst/>
          </a:prstGeom>
          <a:noFill/>
          <a:ln w="3175" cap="rnd" algn="ctr">
            <a:solidFill>
              <a:srgbClr val="5F5F5F"/>
            </a:solidFill>
            <a:prstDash val="sysDot"/>
            <a:round/>
            <a:headEnd/>
            <a:tailEnd/>
          </a:ln>
          <a:extLst>
            <a:ext uri="{909E8E84-426E-40DD-AFC4-6F175D3DCCD1}">
              <a14:hiddenFill xmlns:a14="http://schemas.microsoft.com/office/drawing/2010/main">
                <a:noFill/>
              </a14:hiddenFill>
            </a:ext>
          </a:extLst>
        </p:spPr>
      </p:cxnSp>
      <p:sp>
        <p:nvSpPr>
          <p:cNvPr id="108" name="Text Box 11"/>
          <p:cNvSpPr txBox="1">
            <a:spLocks noChangeArrowheads="1"/>
          </p:cNvSpPr>
          <p:nvPr/>
        </p:nvSpPr>
        <p:spPr bwMode="gray">
          <a:xfrm>
            <a:off x="-140754" y="1206793"/>
            <a:ext cx="10858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r" eaLnBrk="1" fontAlgn="ctr" hangingPunct="1">
              <a:lnSpc>
                <a:spcPct val="100000"/>
              </a:lnSpc>
              <a:spcBef>
                <a:spcPct val="0"/>
              </a:spcBef>
              <a:spcAft>
                <a:spcPct val="0"/>
              </a:spcAft>
              <a:buClrTx/>
              <a:buFontTx/>
              <a:buNone/>
            </a:pP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16M</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AutoShape 64"/>
          <p:cNvSpPr>
            <a:spLocks noChangeArrowheads="1"/>
          </p:cNvSpPr>
          <p:nvPr/>
        </p:nvSpPr>
        <p:spPr bwMode="auto">
          <a:xfrm>
            <a:off x="7165183" y="1275606"/>
            <a:ext cx="1517585" cy="162018"/>
          </a:xfrm>
          <a:prstGeom prst="roundRect">
            <a:avLst>
              <a:gd name="adj" fmla="val 16667"/>
            </a:avLst>
          </a:prstGeom>
          <a:gradFill>
            <a:gsLst>
              <a:gs pos="100000">
                <a:srgbClr val="CDAC7A">
                  <a:lumMod val="0"/>
                  <a:lumOff val="100000"/>
                </a:srgbClr>
              </a:gs>
              <a:gs pos="0">
                <a:srgbClr val="FF9933"/>
              </a:gs>
              <a:gs pos="100000">
                <a:srgbClr val="F3BBBB">
                  <a:shade val="67500"/>
                  <a:satMod val="115000"/>
                </a:srgbClr>
              </a:gs>
              <a:gs pos="100000">
                <a:srgbClr val="C3C8B0"/>
              </a:gs>
              <a:gs pos="100000">
                <a:srgbClr val="F3BBBB">
                  <a:shade val="100000"/>
                  <a:satMod val="115000"/>
                </a:srgbClr>
              </a:gs>
            </a:gsLst>
            <a:lin ang="16200000" scaled="0"/>
          </a:gradFill>
          <a:ln w="28575">
            <a:solidFill>
              <a:srgbClr val="FF0000"/>
            </a:solidFill>
            <a:round/>
            <a:headEnd/>
            <a:tailEnd/>
          </a:ln>
          <a:effectLst/>
        </p:spPr>
        <p:txBody>
          <a:bodyPr wrap="none" anchor="ctr"/>
          <a:lstStyle/>
          <a:p>
            <a:pPr algn="ctr" fontAlgn="ctr">
              <a:lnSpc>
                <a:spcPct val="80000"/>
              </a:lnSpc>
            </a:pPr>
            <a:r>
              <a:rPr lang="en-US" altLang="ja-JP" sz="1100" b="1" kern="0" dirty="0" smtClean="0">
                <a:latin typeface="Meiryo UI" panose="020B0604030504040204" pitchFamily="50" charset="-128"/>
                <a:ea typeface="Meiryo UI" panose="020B0604030504040204" pitchFamily="50" charset="-128"/>
                <a:cs typeface="Meiryo UI" panose="020B0604030504040204" pitchFamily="50" charset="-128"/>
              </a:rPr>
              <a:t>16Mbit </a:t>
            </a:r>
            <a:endParaRPr lang="en-US" altLang="ja-JP" sz="11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Footer Placeholder 2"/>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4" name="Slide Number Placeholder 3"/>
          <p:cNvSpPr>
            <a:spLocks noGrp="1"/>
          </p:cNvSpPr>
          <p:nvPr>
            <p:ph type="sldNum" sz="quarter" idx="11"/>
          </p:nvPr>
        </p:nvSpPr>
        <p:spPr/>
        <p:txBody>
          <a:bodyPr/>
          <a:lstStyle/>
          <a:p>
            <a:fld id="{F2D920BD-DB3E-494D-830B-EFB4449FB4A4}" type="slidenum">
              <a:rPr lang="ja-JP" altLang="de-DE" smtClean="0">
                <a:solidFill>
                  <a:srgbClr val="000000"/>
                </a:solidFill>
              </a:rPr>
              <a:pPr/>
              <a:t>43</a:t>
            </a:fld>
            <a:endParaRPr lang="de-DE" altLang="ja-JP">
              <a:solidFill>
                <a:srgbClr val="000000"/>
              </a:solidFill>
            </a:endParaRPr>
          </a:p>
        </p:txBody>
      </p:sp>
      <p:sp>
        <p:nvSpPr>
          <p:cNvPr id="90" name="AutoShape 62"/>
          <p:cNvSpPr>
            <a:spLocks noChangeArrowheads="1"/>
          </p:cNvSpPr>
          <p:nvPr/>
        </p:nvSpPr>
        <p:spPr bwMode="auto">
          <a:xfrm>
            <a:off x="4223078" y="2031690"/>
            <a:ext cx="1616171" cy="162000"/>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lgn="ctr" eaLnBrk="1" fontAlgn="ctr" hangingPunct="1">
              <a:lnSpc>
                <a:spcPct val="80000"/>
              </a:lnSpc>
              <a:spcBef>
                <a:spcPts val="0"/>
              </a:spcBef>
              <a:spcAft>
                <a:spcPts val="0"/>
              </a:spcAft>
              <a:defRPr/>
            </a:pPr>
            <a:r>
              <a:rPr lang="en-US" altLang="zh-CN" sz="1100" b="1" kern="0" dirty="0" smtClean="0">
                <a:latin typeface="Meiryo UI" panose="020B0604030504040204" pitchFamily="50" charset="-128"/>
                <a:ea typeface="Meiryo UI" panose="020B0604030504040204" pitchFamily="50" charset="-128"/>
                <a:cs typeface="Meiryo UI" panose="020B0604030504040204" pitchFamily="50" charset="-128"/>
              </a:rPr>
              <a:t>4</a:t>
            </a:r>
            <a:r>
              <a:rPr lang="en-US" altLang="ja-JP" sz="1100" b="1" kern="0" dirty="0" smtClean="0">
                <a:latin typeface="Meiryo UI" panose="020B0604030504040204" pitchFamily="50" charset="-128"/>
                <a:ea typeface="Meiryo UI" panose="020B0604030504040204" pitchFamily="50" charset="-128"/>
                <a:cs typeface="Meiryo UI" panose="020B0604030504040204" pitchFamily="50" charset="-128"/>
              </a:rPr>
              <a:t>Mbit</a:t>
            </a:r>
            <a:endParaRPr lang="en-US" altLang="ja-JP" sz="11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AutoShape 64"/>
          <p:cNvSpPr>
            <a:spLocks noChangeArrowheads="1"/>
          </p:cNvSpPr>
          <p:nvPr/>
        </p:nvSpPr>
        <p:spPr bwMode="auto">
          <a:xfrm>
            <a:off x="7164289" y="1545636"/>
            <a:ext cx="1522705" cy="162000"/>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lgn="ctr" eaLnBrk="1" fontAlgn="ctr" hangingPunct="1">
              <a:lnSpc>
                <a:spcPct val="80000"/>
              </a:lnSpc>
              <a:spcBef>
                <a:spcPts val="0"/>
              </a:spcBef>
              <a:spcAft>
                <a:spcPts val="0"/>
              </a:spcAft>
              <a:defRPr/>
            </a:pPr>
            <a:r>
              <a:rPr lang="en-US" altLang="zh-CN" sz="1100" b="1" kern="0" dirty="0" smtClean="0">
                <a:latin typeface="Meiryo UI" panose="020B0604030504040204" pitchFamily="50" charset="-128"/>
                <a:ea typeface="Meiryo UI" panose="020B0604030504040204" pitchFamily="50" charset="-128"/>
                <a:cs typeface="Meiryo UI" panose="020B0604030504040204" pitchFamily="50" charset="-128"/>
              </a:rPr>
              <a:t>8</a:t>
            </a:r>
            <a:r>
              <a:rPr lang="en-US" altLang="ja-JP" sz="1100" b="1" kern="0" dirty="0" smtClean="0">
                <a:latin typeface="Meiryo UI" panose="020B0604030504040204" pitchFamily="50" charset="-128"/>
                <a:ea typeface="Meiryo UI" panose="020B0604030504040204" pitchFamily="50" charset="-128"/>
                <a:cs typeface="Meiryo UI" panose="020B0604030504040204" pitchFamily="50" charset="-128"/>
              </a:rPr>
              <a:t>Mbit</a:t>
            </a:r>
            <a:endParaRPr lang="en-US" altLang="ja-JP" sz="1100" b="1" kern="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462728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864" y="-1191"/>
            <a:ext cx="8866633" cy="520304"/>
          </a:xfrm>
        </p:spPr>
        <p:txBody>
          <a:bodyPr/>
          <a:lstStyle/>
          <a:p>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Automotive FRAM Lineup</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86"/>
          <p:cNvSpPr>
            <a:spLocks noChangeArrowheads="1"/>
          </p:cNvSpPr>
          <p:nvPr/>
        </p:nvSpPr>
        <p:spPr bwMode="auto">
          <a:xfrm>
            <a:off x="6901271" y="1981883"/>
            <a:ext cx="1852207" cy="2438387"/>
          </a:xfrm>
          <a:prstGeom prst="rect">
            <a:avLst/>
          </a:prstGeom>
          <a:solidFill>
            <a:srgbClr val="FF0000">
              <a:alpha val="1490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84"/>
          <p:cNvSpPr>
            <a:spLocks noChangeArrowheads="1"/>
          </p:cNvSpPr>
          <p:nvPr/>
        </p:nvSpPr>
        <p:spPr bwMode="auto">
          <a:xfrm>
            <a:off x="3949700" y="1981882"/>
            <a:ext cx="2964268" cy="2457438"/>
          </a:xfrm>
          <a:prstGeom prst="rect">
            <a:avLst/>
          </a:prstGeom>
          <a:solidFill>
            <a:srgbClr val="FFC000">
              <a:alpha val="16078"/>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
          <p:cNvSpPr>
            <a:spLocks noChangeArrowheads="1"/>
          </p:cNvSpPr>
          <p:nvPr/>
        </p:nvSpPr>
        <p:spPr bwMode="auto">
          <a:xfrm>
            <a:off x="995363" y="1981883"/>
            <a:ext cx="2935287" cy="2426482"/>
          </a:xfrm>
          <a:prstGeom prst="rect">
            <a:avLst/>
          </a:prstGeom>
          <a:solidFill>
            <a:srgbClr val="CCFFFF">
              <a:alpha val="27843"/>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6" name="直線コネクタ 83"/>
          <p:cNvCxnSpPr>
            <a:cxnSpLocks noChangeShapeType="1"/>
          </p:cNvCxnSpPr>
          <p:nvPr/>
        </p:nvCxnSpPr>
        <p:spPr bwMode="auto">
          <a:xfrm flipV="1">
            <a:off x="8225234" y="1981882"/>
            <a:ext cx="0" cy="2430000"/>
          </a:xfrm>
          <a:prstGeom prst="line">
            <a:avLst/>
          </a:prstGeom>
          <a:noFill/>
          <a:ln w="9525" algn="ctr">
            <a:solidFill>
              <a:srgbClr val="50505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7" name="直線コネクタ 91"/>
          <p:cNvCxnSpPr>
            <a:cxnSpLocks noChangeShapeType="1"/>
          </p:cNvCxnSpPr>
          <p:nvPr/>
        </p:nvCxnSpPr>
        <p:spPr bwMode="auto">
          <a:xfrm flipV="1">
            <a:off x="7237189" y="1977684"/>
            <a:ext cx="0" cy="2430000"/>
          </a:xfrm>
          <a:prstGeom prst="line">
            <a:avLst/>
          </a:prstGeom>
          <a:noFill/>
          <a:ln w="9525" algn="ctr">
            <a:solidFill>
              <a:srgbClr val="50505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8" name="直線コネクタ 92"/>
          <p:cNvCxnSpPr>
            <a:cxnSpLocks noChangeShapeType="1"/>
          </p:cNvCxnSpPr>
          <p:nvPr/>
        </p:nvCxnSpPr>
        <p:spPr bwMode="auto">
          <a:xfrm flipH="1" flipV="1">
            <a:off x="6443315" y="1977684"/>
            <a:ext cx="0" cy="2430000"/>
          </a:xfrm>
          <a:prstGeom prst="line">
            <a:avLst/>
          </a:prstGeom>
          <a:noFill/>
          <a:ln w="9525" algn="ctr">
            <a:solidFill>
              <a:srgbClr val="50505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9" name="直線コネクタ 93"/>
          <p:cNvCxnSpPr>
            <a:cxnSpLocks noChangeShapeType="1"/>
          </p:cNvCxnSpPr>
          <p:nvPr/>
        </p:nvCxnSpPr>
        <p:spPr bwMode="auto">
          <a:xfrm flipH="1" flipV="1">
            <a:off x="4211960" y="1977684"/>
            <a:ext cx="0" cy="2430000"/>
          </a:xfrm>
          <a:prstGeom prst="line">
            <a:avLst/>
          </a:prstGeom>
          <a:noFill/>
          <a:ln w="9525" algn="ctr">
            <a:solidFill>
              <a:srgbClr val="50505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0" name="直線コネクタ 94"/>
          <p:cNvCxnSpPr>
            <a:cxnSpLocks noChangeShapeType="1"/>
          </p:cNvCxnSpPr>
          <p:nvPr/>
        </p:nvCxnSpPr>
        <p:spPr bwMode="auto">
          <a:xfrm flipV="1">
            <a:off x="5389563" y="1977684"/>
            <a:ext cx="0" cy="2430000"/>
          </a:xfrm>
          <a:prstGeom prst="line">
            <a:avLst/>
          </a:prstGeom>
          <a:noFill/>
          <a:ln w="9525" algn="ctr">
            <a:solidFill>
              <a:srgbClr val="50505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1" name="直線コネクタ 95"/>
          <p:cNvCxnSpPr>
            <a:cxnSpLocks noChangeShapeType="1"/>
          </p:cNvCxnSpPr>
          <p:nvPr/>
        </p:nvCxnSpPr>
        <p:spPr bwMode="auto">
          <a:xfrm flipV="1">
            <a:off x="3347864" y="1977684"/>
            <a:ext cx="0" cy="2430000"/>
          </a:xfrm>
          <a:prstGeom prst="line">
            <a:avLst/>
          </a:prstGeom>
          <a:noFill/>
          <a:ln w="9525" algn="ctr">
            <a:solidFill>
              <a:srgbClr val="50505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2" name="直線コネクタ 96"/>
          <p:cNvCxnSpPr>
            <a:cxnSpLocks noChangeShapeType="1"/>
          </p:cNvCxnSpPr>
          <p:nvPr/>
        </p:nvCxnSpPr>
        <p:spPr bwMode="auto">
          <a:xfrm flipV="1">
            <a:off x="1187947" y="1977684"/>
            <a:ext cx="0" cy="2430000"/>
          </a:xfrm>
          <a:prstGeom prst="line">
            <a:avLst/>
          </a:prstGeom>
          <a:noFill/>
          <a:ln w="9525" algn="ctr">
            <a:solidFill>
              <a:srgbClr val="50505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3" name="直線コネクタ 97"/>
          <p:cNvCxnSpPr>
            <a:cxnSpLocks noChangeShapeType="1"/>
          </p:cNvCxnSpPr>
          <p:nvPr/>
        </p:nvCxnSpPr>
        <p:spPr bwMode="auto">
          <a:xfrm flipV="1">
            <a:off x="2265363" y="1977684"/>
            <a:ext cx="0" cy="2430000"/>
          </a:xfrm>
          <a:prstGeom prst="line">
            <a:avLst/>
          </a:prstGeom>
          <a:noFill/>
          <a:ln w="9525" algn="ctr">
            <a:solidFill>
              <a:srgbClr val="50505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34" name="Rectangle 23"/>
          <p:cNvSpPr>
            <a:spLocks noChangeArrowheads="1"/>
          </p:cNvSpPr>
          <p:nvPr/>
        </p:nvSpPr>
        <p:spPr bwMode="auto">
          <a:xfrm>
            <a:off x="971551" y="1981882"/>
            <a:ext cx="7781925" cy="2468155"/>
          </a:xfrm>
          <a:prstGeom prst="rect">
            <a:avLst/>
          </a:prstGeom>
          <a:noFill/>
          <a:ln w="9525">
            <a:solidFill>
              <a:srgbClr val="FFFFFF">
                <a:lumMod val="85000"/>
              </a:srgbClr>
            </a:solidFill>
            <a:miter lim="800000"/>
            <a:headEnd/>
            <a:tailEnd/>
          </a:ln>
          <a:effectLst/>
          <a:extLst/>
        </p:spPr>
        <p:txBody>
          <a:bodyPr wrap="none" anchor="ctr"/>
          <a:lstStyle/>
          <a:p>
            <a:pPr algn="ctr" fontAlgn="ctr">
              <a:spcBef>
                <a:spcPts val="0"/>
              </a:spcBef>
              <a:spcAft>
                <a:spcPts val="0"/>
              </a:spcAft>
              <a:defRPr/>
            </a:pPr>
            <a:endParaRPr kumimoji="0" lang="ja-JP" altLang="en-US" b="1" ker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Text Box 36"/>
          <p:cNvSpPr txBox="1">
            <a:spLocks noChangeArrowheads="1"/>
          </p:cNvSpPr>
          <p:nvPr/>
        </p:nvSpPr>
        <p:spPr bwMode="gray">
          <a:xfrm>
            <a:off x="239712" y="2727001"/>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r" eaLnBrk="1" fontAlgn="ctr" hangingPunct="1">
              <a:lnSpc>
                <a:spcPct val="100000"/>
              </a:lnSpc>
              <a:spcBef>
                <a:spcPct val="0"/>
              </a:spcBef>
              <a:spcAft>
                <a:spcPct val="0"/>
              </a:spcAft>
              <a:buClrTx/>
              <a:buFontTx/>
              <a:buNone/>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256K</a:t>
            </a:r>
          </a:p>
        </p:txBody>
      </p:sp>
      <p:sp>
        <p:nvSpPr>
          <p:cNvPr id="36" name="Line 6"/>
          <p:cNvSpPr>
            <a:spLocks noChangeShapeType="1"/>
          </p:cNvSpPr>
          <p:nvPr/>
        </p:nvSpPr>
        <p:spPr bwMode="gray">
          <a:xfrm rot="5400000" flipH="1" flipV="1">
            <a:off x="-469936" y="3001407"/>
            <a:ext cx="2916307" cy="4762"/>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fontAlgn="ctr">
              <a:spcBef>
                <a:spcPts val="0"/>
              </a:spcBef>
              <a:spcAft>
                <a:spcPts val="0"/>
              </a:spcAft>
              <a:defRPr/>
            </a:pPr>
            <a:endParaRPr kumimoji="0" lang="ja-JP" altLang="en-US" b="1" ker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Text Box 7"/>
          <p:cNvSpPr txBox="1">
            <a:spLocks noChangeArrowheads="1"/>
          </p:cNvSpPr>
          <p:nvPr/>
        </p:nvSpPr>
        <p:spPr bwMode="gray">
          <a:xfrm>
            <a:off x="214313" y="3855319"/>
            <a:ext cx="7096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r" eaLnBrk="1" fontAlgn="ctr" hangingPunct="1">
              <a:lnSpc>
                <a:spcPct val="100000"/>
              </a:lnSpc>
              <a:spcBef>
                <a:spcPct val="0"/>
              </a:spcBef>
              <a:spcAft>
                <a:spcPct val="0"/>
              </a:spcAft>
              <a:buClrTx/>
              <a:buFontTx/>
              <a:buNone/>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16K</a:t>
            </a:r>
          </a:p>
        </p:txBody>
      </p:sp>
      <p:sp>
        <p:nvSpPr>
          <p:cNvPr id="38" name="Text Box 9"/>
          <p:cNvSpPr txBox="1">
            <a:spLocks noChangeArrowheads="1"/>
          </p:cNvSpPr>
          <p:nvPr/>
        </p:nvSpPr>
        <p:spPr bwMode="gray">
          <a:xfrm>
            <a:off x="196852" y="3489853"/>
            <a:ext cx="727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r" eaLnBrk="1" fontAlgn="ctr" hangingPunct="1">
              <a:lnSpc>
                <a:spcPct val="100000"/>
              </a:lnSpc>
              <a:spcBef>
                <a:spcPct val="0"/>
              </a:spcBef>
              <a:spcAft>
                <a:spcPct val="0"/>
              </a:spcAft>
              <a:buClrTx/>
              <a:buFontTx/>
              <a:buNone/>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64K</a:t>
            </a:r>
          </a:p>
        </p:txBody>
      </p:sp>
      <p:sp>
        <p:nvSpPr>
          <p:cNvPr id="39" name="Text Box 10"/>
          <p:cNvSpPr txBox="1">
            <a:spLocks noChangeArrowheads="1"/>
          </p:cNvSpPr>
          <p:nvPr/>
        </p:nvSpPr>
        <p:spPr bwMode="gray">
          <a:xfrm>
            <a:off x="161925" y="3085591"/>
            <a:ext cx="762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r" eaLnBrk="1" fontAlgn="ctr" hangingPunct="1">
              <a:lnSpc>
                <a:spcPct val="100000"/>
              </a:lnSpc>
              <a:spcBef>
                <a:spcPct val="0"/>
              </a:spcBef>
              <a:spcAft>
                <a:spcPct val="0"/>
              </a:spcAft>
              <a:buClrTx/>
              <a:buFontTx/>
              <a:buNone/>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128K</a:t>
            </a:r>
          </a:p>
        </p:txBody>
      </p:sp>
      <p:sp>
        <p:nvSpPr>
          <p:cNvPr id="40" name="Text Box 11"/>
          <p:cNvSpPr txBox="1">
            <a:spLocks noChangeArrowheads="1"/>
          </p:cNvSpPr>
          <p:nvPr/>
        </p:nvSpPr>
        <p:spPr bwMode="gray">
          <a:xfrm>
            <a:off x="339725" y="2204572"/>
            <a:ext cx="58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r" eaLnBrk="1" fontAlgn="ctr" hangingPunct="1">
              <a:lnSpc>
                <a:spcPct val="100000"/>
              </a:lnSpc>
              <a:spcBef>
                <a:spcPct val="0"/>
              </a:spcBef>
              <a:spcAft>
                <a:spcPct val="0"/>
              </a:spcAft>
              <a:buClrTx/>
              <a:buFontTx/>
              <a:buNone/>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2M</a:t>
            </a:r>
          </a:p>
        </p:txBody>
      </p:sp>
      <p:sp>
        <p:nvSpPr>
          <p:cNvPr id="41" name="Text Box 15"/>
          <p:cNvSpPr txBox="1">
            <a:spLocks noChangeArrowheads="1"/>
          </p:cNvSpPr>
          <p:nvPr/>
        </p:nvSpPr>
        <p:spPr bwMode="gray">
          <a:xfrm>
            <a:off x="2054228" y="4482184"/>
            <a:ext cx="4302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r>
              <a:rPr lang="en-US" altLang="ja-JP" sz="1200" b="1">
                <a:latin typeface="Meiryo UI" panose="020B0604030504040204" pitchFamily="50" charset="-128"/>
                <a:ea typeface="Meiryo UI" panose="020B0604030504040204" pitchFamily="50" charset="-128"/>
                <a:cs typeface="Meiryo UI" panose="020B0604030504040204" pitchFamily="50" charset="-128"/>
              </a:rPr>
              <a:t>3V</a:t>
            </a:r>
          </a:p>
        </p:txBody>
      </p:sp>
      <p:cxnSp>
        <p:nvCxnSpPr>
          <p:cNvPr id="42" name="直線コネクタ 103"/>
          <p:cNvCxnSpPr>
            <a:cxnSpLocks noChangeShapeType="1"/>
          </p:cNvCxnSpPr>
          <p:nvPr/>
        </p:nvCxnSpPr>
        <p:spPr bwMode="auto">
          <a:xfrm flipH="1">
            <a:off x="3931268" y="1999654"/>
            <a:ext cx="0" cy="243000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43" name="直線コネクタ 103"/>
          <p:cNvCxnSpPr>
            <a:cxnSpLocks noChangeShapeType="1"/>
          </p:cNvCxnSpPr>
          <p:nvPr/>
        </p:nvCxnSpPr>
        <p:spPr bwMode="auto">
          <a:xfrm>
            <a:off x="6913968" y="1987209"/>
            <a:ext cx="0" cy="243000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44" name="Text Box 7"/>
          <p:cNvSpPr txBox="1">
            <a:spLocks noChangeArrowheads="1"/>
          </p:cNvSpPr>
          <p:nvPr/>
        </p:nvSpPr>
        <p:spPr bwMode="gray">
          <a:xfrm>
            <a:off x="214313" y="4191932"/>
            <a:ext cx="7096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r" eaLnBrk="1" fontAlgn="ctr" hangingPunct="1">
              <a:lnSpc>
                <a:spcPct val="100000"/>
              </a:lnSpc>
              <a:spcBef>
                <a:spcPct val="0"/>
              </a:spcBef>
              <a:spcAft>
                <a:spcPct val="0"/>
              </a:spcAft>
              <a:buClrTx/>
              <a:buFontTx/>
              <a:buNone/>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4K</a:t>
            </a:r>
          </a:p>
        </p:txBody>
      </p:sp>
      <p:sp>
        <p:nvSpPr>
          <p:cNvPr id="45" name="Text Box 11"/>
          <p:cNvSpPr txBox="1">
            <a:spLocks noChangeArrowheads="1"/>
          </p:cNvSpPr>
          <p:nvPr/>
        </p:nvSpPr>
        <p:spPr bwMode="gray">
          <a:xfrm>
            <a:off x="203201" y="2440947"/>
            <a:ext cx="720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r" eaLnBrk="1" fontAlgn="ctr" hangingPunct="1">
              <a:lnSpc>
                <a:spcPct val="100000"/>
              </a:lnSpc>
              <a:spcBef>
                <a:spcPct val="0"/>
              </a:spcBef>
              <a:spcAft>
                <a:spcPct val="0"/>
              </a:spcAft>
              <a:buClrTx/>
              <a:buFontTx/>
              <a:buNone/>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1M</a:t>
            </a:r>
          </a:p>
        </p:txBody>
      </p:sp>
      <p:cxnSp>
        <p:nvCxnSpPr>
          <p:cNvPr id="54" name="直線コネクタ 106"/>
          <p:cNvCxnSpPr>
            <a:cxnSpLocks noChangeShapeType="1"/>
          </p:cNvCxnSpPr>
          <p:nvPr/>
        </p:nvCxnSpPr>
        <p:spPr bwMode="auto">
          <a:xfrm flipH="1">
            <a:off x="971600" y="3114609"/>
            <a:ext cx="7781925" cy="0"/>
          </a:xfrm>
          <a:prstGeom prst="line">
            <a:avLst/>
          </a:prstGeom>
          <a:noFill/>
          <a:ln w="3175" cap="rnd" algn="ctr">
            <a:solidFill>
              <a:srgbClr val="5F5F5F"/>
            </a:solidFill>
            <a:prstDash val="sysDot"/>
            <a:round/>
            <a:headEnd/>
            <a:tailEnd/>
          </a:ln>
          <a:extLst>
            <a:ext uri="{909E8E84-426E-40DD-AFC4-6F175D3DCCD1}">
              <a14:hiddenFill xmlns:a14="http://schemas.microsoft.com/office/drawing/2010/main">
                <a:noFill/>
              </a14:hiddenFill>
            </a:ext>
          </a:extLst>
        </p:spPr>
      </p:cxnSp>
      <p:cxnSp>
        <p:nvCxnSpPr>
          <p:cNvPr id="55" name="直線コネクタ 107"/>
          <p:cNvCxnSpPr>
            <a:cxnSpLocks noChangeShapeType="1"/>
          </p:cNvCxnSpPr>
          <p:nvPr/>
        </p:nvCxnSpPr>
        <p:spPr bwMode="auto">
          <a:xfrm flipH="1">
            <a:off x="995363" y="3375458"/>
            <a:ext cx="7781925" cy="0"/>
          </a:xfrm>
          <a:prstGeom prst="line">
            <a:avLst/>
          </a:prstGeom>
          <a:noFill/>
          <a:ln w="3175" cap="rnd" algn="ctr">
            <a:solidFill>
              <a:srgbClr val="5F5F5F"/>
            </a:solidFill>
            <a:prstDash val="sysDot"/>
            <a:round/>
            <a:headEnd/>
            <a:tailEnd/>
          </a:ln>
          <a:extLst>
            <a:ext uri="{909E8E84-426E-40DD-AFC4-6F175D3DCCD1}">
              <a14:hiddenFill xmlns:a14="http://schemas.microsoft.com/office/drawing/2010/main">
                <a:noFill/>
              </a14:hiddenFill>
            </a:ext>
          </a:extLst>
        </p:spPr>
      </p:cxnSp>
      <p:cxnSp>
        <p:nvCxnSpPr>
          <p:cNvPr id="56" name="直線コネクタ 108"/>
          <p:cNvCxnSpPr>
            <a:cxnSpLocks noChangeShapeType="1"/>
          </p:cNvCxnSpPr>
          <p:nvPr/>
        </p:nvCxnSpPr>
        <p:spPr bwMode="auto">
          <a:xfrm flipH="1">
            <a:off x="995363" y="3867894"/>
            <a:ext cx="7758112" cy="0"/>
          </a:xfrm>
          <a:prstGeom prst="line">
            <a:avLst/>
          </a:prstGeom>
          <a:noFill/>
          <a:ln w="3175" cap="rnd" algn="ctr">
            <a:solidFill>
              <a:srgbClr val="5F5F5F"/>
            </a:solidFill>
            <a:prstDash val="sysDot"/>
            <a:round/>
            <a:headEnd/>
            <a:tailEnd/>
          </a:ln>
          <a:extLst>
            <a:ext uri="{909E8E84-426E-40DD-AFC4-6F175D3DCCD1}">
              <a14:hiddenFill xmlns:a14="http://schemas.microsoft.com/office/drawing/2010/main">
                <a:noFill/>
              </a14:hiddenFill>
            </a:ext>
          </a:extLst>
        </p:spPr>
      </p:cxnSp>
      <p:cxnSp>
        <p:nvCxnSpPr>
          <p:cNvPr id="57" name="直線コネクタ 108"/>
          <p:cNvCxnSpPr>
            <a:cxnSpLocks noChangeShapeType="1"/>
          </p:cNvCxnSpPr>
          <p:nvPr/>
        </p:nvCxnSpPr>
        <p:spPr bwMode="auto">
          <a:xfrm flipH="1">
            <a:off x="995363" y="4191930"/>
            <a:ext cx="7758112" cy="0"/>
          </a:xfrm>
          <a:prstGeom prst="line">
            <a:avLst/>
          </a:prstGeom>
          <a:noFill/>
          <a:ln w="3175" cap="rnd" algn="ctr">
            <a:solidFill>
              <a:srgbClr val="5F5F5F"/>
            </a:solidFill>
            <a:prstDash val="sysDot"/>
            <a:round/>
            <a:headEnd/>
            <a:tailEnd/>
          </a:ln>
          <a:extLst>
            <a:ext uri="{909E8E84-426E-40DD-AFC4-6F175D3DCCD1}">
              <a14:hiddenFill xmlns:a14="http://schemas.microsoft.com/office/drawing/2010/main">
                <a:noFill/>
              </a14:hiddenFill>
            </a:ext>
          </a:extLst>
        </p:spPr>
      </p:cxnSp>
      <p:cxnSp>
        <p:nvCxnSpPr>
          <p:cNvPr id="58" name="直線コネクタ 105"/>
          <p:cNvCxnSpPr>
            <a:cxnSpLocks noChangeShapeType="1"/>
          </p:cNvCxnSpPr>
          <p:nvPr/>
        </p:nvCxnSpPr>
        <p:spPr bwMode="auto">
          <a:xfrm flipH="1">
            <a:off x="995363" y="2669546"/>
            <a:ext cx="7759700" cy="0"/>
          </a:xfrm>
          <a:prstGeom prst="line">
            <a:avLst/>
          </a:prstGeom>
          <a:noFill/>
          <a:ln w="3175" cap="rnd" algn="ctr">
            <a:solidFill>
              <a:srgbClr val="5F5F5F"/>
            </a:solidFill>
            <a:prstDash val="sysDot"/>
            <a:round/>
            <a:headEnd/>
            <a:tailEnd/>
          </a:ln>
          <a:extLst>
            <a:ext uri="{909E8E84-426E-40DD-AFC4-6F175D3DCCD1}">
              <a14:hiddenFill xmlns:a14="http://schemas.microsoft.com/office/drawing/2010/main">
                <a:noFill/>
              </a14:hiddenFill>
            </a:ext>
          </a:extLst>
        </p:spPr>
      </p:cxnSp>
      <p:cxnSp>
        <p:nvCxnSpPr>
          <p:cNvPr id="60" name="直線コネクタ 105"/>
          <p:cNvCxnSpPr>
            <a:cxnSpLocks noChangeShapeType="1"/>
          </p:cNvCxnSpPr>
          <p:nvPr/>
        </p:nvCxnSpPr>
        <p:spPr bwMode="auto">
          <a:xfrm flipH="1">
            <a:off x="990601" y="2458089"/>
            <a:ext cx="7764463" cy="0"/>
          </a:xfrm>
          <a:prstGeom prst="line">
            <a:avLst/>
          </a:prstGeom>
          <a:noFill/>
          <a:ln w="3175" cap="rnd" algn="ctr">
            <a:solidFill>
              <a:srgbClr val="5F5F5F"/>
            </a:solidFill>
            <a:prstDash val="sysDot"/>
            <a:round/>
            <a:headEnd/>
            <a:tailEnd/>
          </a:ln>
          <a:extLst>
            <a:ext uri="{909E8E84-426E-40DD-AFC4-6F175D3DCCD1}">
              <a14:hiddenFill xmlns:a14="http://schemas.microsoft.com/office/drawing/2010/main">
                <a:noFill/>
              </a14:hiddenFill>
            </a:ext>
          </a:extLst>
        </p:spPr>
      </p:cxnSp>
      <p:cxnSp>
        <p:nvCxnSpPr>
          <p:cNvPr id="61" name="直線コネクタ 105"/>
          <p:cNvCxnSpPr>
            <a:cxnSpLocks noChangeShapeType="1"/>
          </p:cNvCxnSpPr>
          <p:nvPr/>
        </p:nvCxnSpPr>
        <p:spPr bwMode="auto">
          <a:xfrm flipH="1">
            <a:off x="990600" y="2240946"/>
            <a:ext cx="7780338" cy="0"/>
          </a:xfrm>
          <a:prstGeom prst="line">
            <a:avLst/>
          </a:prstGeom>
          <a:noFill/>
          <a:ln w="3175" cap="rnd" algn="ctr">
            <a:solidFill>
              <a:srgbClr val="5F5F5F"/>
            </a:solidFill>
            <a:prstDash val="sysDot"/>
            <a:round/>
            <a:headEnd/>
            <a:tailEnd/>
          </a:ln>
          <a:extLst>
            <a:ext uri="{909E8E84-426E-40DD-AFC4-6F175D3DCCD1}">
              <a14:hiddenFill xmlns:a14="http://schemas.microsoft.com/office/drawing/2010/main">
                <a:noFill/>
              </a14:hiddenFill>
            </a:ext>
          </a:extLst>
        </p:spPr>
      </p:cxnSp>
      <p:sp>
        <p:nvSpPr>
          <p:cNvPr id="62" name="Text Box 11"/>
          <p:cNvSpPr txBox="1">
            <a:spLocks noChangeArrowheads="1"/>
          </p:cNvSpPr>
          <p:nvPr/>
        </p:nvSpPr>
        <p:spPr bwMode="gray">
          <a:xfrm>
            <a:off x="339725" y="1970917"/>
            <a:ext cx="58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r" eaLnBrk="1" fontAlgn="ctr" hangingPunct="1">
              <a:lnSpc>
                <a:spcPct val="100000"/>
              </a:lnSpc>
              <a:spcBef>
                <a:spcPct val="0"/>
              </a:spcBef>
              <a:spcAft>
                <a:spcPct val="0"/>
              </a:spcAft>
              <a:buClrTx/>
              <a:buFontTx/>
              <a:buNone/>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4M</a:t>
            </a:r>
          </a:p>
        </p:txBody>
      </p:sp>
      <p:sp>
        <p:nvSpPr>
          <p:cNvPr id="65" name="Rectangle 70"/>
          <p:cNvSpPr>
            <a:spLocks noChangeArrowheads="1"/>
          </p:cNvSpPr>
          <p:nvPr/>
        </p:nvSpPr>
        <p:spPr bwMode="auto">
          <a:xfrm>
            <a:off x="1119188" y="1612966"/>
            <a:ext cx="2660724" cy="411956"/>
          </a:xfrm>
          <a:prstGeom prst="rect">
            <a:avLst/>
          </a:prstGeom>
          <a:solidFill>
            <a:srgbClr val="FFFFFF"/>
          </a:solidFill>
          <a:ln w="9525">
            <a:solidFill>
              <a:srgbClr val="777777"/>
            </a:solidFill>
            <a:miter lim="800000"/>
            <a:headEnd/>
            <a:tailEnd/>
          </a:ln>
        </p:spPr>
        <p:txBody>
          <a:bodyPr wrap="none" anchor="ctr"/>
          <a:lstStyle/>
          <a:p>
            <a:pPr algn="ctr" fontAlgn="ctr">
              <a:spcBef>
                <a:spcPts val="0"/>
              </a:spcBef>
              <a:spcAft>
                <a:spcPts val="0"/>
              </a:spcAft>
              <a:defRPr/>
            </a:pPr>
            <a:endParaRPr kumimoji="0" lang="ja-JP" altLang="ja-JP" sz="2400" b="1" ker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AutoShape 63"/>
          <p:cNvSpPr>
            <a:spLocks noChangeArrowheads="1"/>
          </p:cNvSpPr>
          <p:nvPr/>
        </p:nvSpPr>
        <p:spPr bwMode="auto">
          <a:xfrm>
            <a:off x="1182691" y="1678451"/>
            <a:ext cx="955675" cy="276225"/>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lnSpc>
                <a:spcPct val="80000"/>
              </a:lnSpc>
              <a:spcBef>
                <a:spcPts val="0"/>
              </a:spcBef>
              <a:spcAft>
                <a:spcPts val="0"/>
              </a:spcAft>
              <a:defRPr/>
            </a:pPr>
            <a:r>
              <a:rPr kumimoji="0"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MP</a:t>
            </a:r>
          </a:p>
        </p:txBody>
      </p:sp>
      <p:cxnSp>
        <p:nvCxnSpPr>
          <p:cNvPr id="68" name="直線コネクタ 105"/>
          <p:cNvCxnSpPr>
            <a:cxnSpLocks noChangeShapeType="1"/>
          </p:cNvCxnSpPr>
          <p:nvPr/>
        </p:nvCxnSpPr>
        <p:spPr bwMode="auto">
          <a:xfrm flipH="1">
            <a:off x="974725" y="1981881"/>
            <a:ext cx="7780338" cy="0"/>
          </a:xfrm>
          <a:prstGeom prst="line">
            <a:avLst/>
          </a:prstGeom>
          <a:noFill/>
          <a:ln w="3175" cap="rnd" algn="ctr">
            <a:solidFill>
              <a:srgbClr val="5F5F5F"/>
            </a:solidFill>
            <a:prstDash val="sysDot"/>
            <a:round/>
            <a:headEnd/>
            <a:tailEnd/>
          </a:ln>
          <a:extLst>
            <a:ext uri="{909E8E84-426E-40DD-AFC4-6F175D3DCCD1}">
              <a14:hiddenFill xmlns:a14="http://schemas.microsoft.com/office/drawing/2010/main">
                <a:noFill/>
              </a14:hiddenFill>
            </a:ext>
          </a:extLst>
        </p:spPr>
      </p:cxnSp>
      <p:sp>
        <p:nvSpPr>
          <p:cNvPr id="71" name="Text Box 15"/>
          <p:cNvSpPr txBox="1">
            <a:spLocks noChangeArrowheads="1"/>
          </p:cNvSpPr>
          <p:nvPr/>
        </p:nvSpPr>
        <p:spPr bwMode="gray">
          <a:xfrm>
            <a:off x="3096146" y="4482184"/>
            <a:ext cx="539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5V</a:t>
            </a:r>
          </a:p>
        </p:txBody>
      </p:sp>
      <p:sp>
        <p:nvSpPr>
          <p:cNvPr id="72" name="Text Box 15"/>
          <p:cNvSpPr txBox="1">
            <a:spLocks noChangeArrowheads="1"/>
          </p:cNvSpPr>
          <p:nvPr/>
        </p:nvSpPr>
        <p:spPr bwMode="gray">
          <a:xfrm>
            <a:off x="827584" y="4482184"/>
            <a:ext cx="647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r>
              <a:rPr lang="en-US" altLang="ja-JP" sz="1200" b="1">
                <a:latin typeface="Meiryo UI" panose="020B0604030504040204" pitchFamily="50" charset="-128"/>
                <a:ea typeface="Meiryo UI" panose="020B0604030504040204" pitchFamily="50" charset="-128"/>
                <a:cs typeface="Meiryo UI" panose="020B0604030504040204" pitchFamily="50" charset="-128"/>
              </a:rPr>
              <a:t>1.8V</a:t>
            </a:r>
          </a:p>
        </p:txBody>
      </p:sp>
      <p:sp>
        <p:nvSpPr>
          <p:cNvPr id="77" name="Line 5"/>
          <p:cNvSpPr>
            <a:spLocks noChangeShapeType="1"/>
          </p:cNvSpPr>
          <p:nvPr/>
        </p:nvSpPr>
        <p:spPr bwMode="gray">
          <a:xfrm>
            <a:off x="966788" y="4451226"/>
            <a:ext cx="7810500" cy="0"/>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fontAlgn="ctr">
              <a:spcBef>
                <a:spcPts val="0"/>
              </a:spcBef>
              <a:spcAft>
                <a:spcPts val="0"/>
              </a:spcAft>
              <a:defRPr/>
            </a:pPr>
            <a:endParaRPr kumimoji="0" lang="ja-JP" altLang="en-US" b="1" ker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Text Box 15"/>
          <p:cNvSpPr txBox="1">
            <a:spLocks noChangeArrowheads="1"/>
          </p:cNvSpPr>
          <p:nvPr/>
        </p:nvSpPr>
        <p:spPr bwMode="gray">
          <a:xfrm>
            <a:off x="3995939" y="4049986"/>
            <a:ext cx="873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r>
              <a:rPr lang="en-US" altLang="ja-JP" sz="2800" b="1" u="sng" dirty="0">
                <a:latin typeface="Meiryo UI" panose="020B0604030504040204" pitchFamily="50" charset="-128"/>
                <a:ea typeface="Meiryo UI" panose="020B0604030504040204" pitchFamily="50" charset="-128"/>
                <a:cs typeface="Meiryo UI" panose="020B0604030504040204" pitchFamily="50" charset="-128"/>
              </a:rPr>
              <a:t>SPI</a:t>
            </a:r>
            <a:endParaRPr lang="en-US" altLang="ja-JP" sz="20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Text Box 15"/>
          <p:cNvSpPr txBox="1">
            <a:spLocks noChangeArrowheads="1"/>
          </p:cNvSpPr>
          <p:nvPr/>
        </p:nvSpPr>
        <p:spPr bwMode="gray">
          <a:xfrm>
            <a:off x="6842309" y="4036380"/>
            <a:ext cx="1636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r>
              <a:rPr lang="en-US" altLang="ja-JP" sz="2800" b="1" u="sng" dirty="0">
                <a:latin typeface="Meiryo UI" panose="020B0604030504040204" pitchFamily="50" charset="-128"/>
                <a:ea typeface="Meiryo UI" panose="020B0604030504040204" pitchFamily="50" charset="-128"/>
                <a:cs typeface="Meiryo UI" panose="020B0604030504040204" pitchFamily="50" charset="-128"/>
              </a:rPr>
              <a:t>Parallel</a:t>
            </a:r>
            <a:endParaRPr lang="en-US" altLang="ja-JP" sz="20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Text Box 15"/>
          <p:cNvSpPr txBox="1">
            <a:spLocks noChangeArrowheads="1"/>
          </p:cNvSpPr>
          <p:nvPr/>
        </p:nvSpPr>
        <p:spPr bwMode="gray">
          <a:xfrm>
            <a:off x="5154613" y="4470277"/>
            <a:ext cx="4302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r>
              <a:rPr lang="en-US" altLang="ja-JP" sz="1200" b="1">
                <a:latin typeface="Meiryo UI" panose="020B0604030504040204" pitchFamily="50" charset="-128"/>
                <a:ea typeface="Meiryo UI" panose="020B0604030504040204" pitchFamily="50" charset="-128"/>
                <a:cs typeface="Meiryo UI" panose="020B0604030504040204" pitchFamily="50" charset="-128"/>
              </a:rPr>
              <a:t>3V</a:t>
            </a:r>
          </a:p>
        </p:txBody>
      </p:sp>
      <p:sp>
        <p:nvSpPr>
          <p:cNvPr id="86" name="Text Box 15"/>
          <p:cNvSpPr txBox="1">
            <a:spLocks noChangeArrowheads="1"/>
          </p:cNvSpPr>
          <p:nvPr/>
        </p:nvSpPr>
        <p:spPr bwMode="gray">
          <a:xfrm>
            <a:off x="6192490" y="4470277"/>
            <a:ext cx="539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r>
              <a:rPr lang="en-US" altLang="ja-JP" sz="1200" b="1">
                <a:latin typeface="Meiryo UI" panose="020B0604030504040204" pitchFamily="50" charset="-128"/>
                <a:ea typeface="Meiryo UI" panose="020B0604030504040204" pitchFamily="50" charset="-128"/>
                <a:cs typeface="Meiryo UI" panose="020B0604030504040204" pitchFamily="50" charset="-128"/>
              </a:rPr>
              <a:t>5V</a:t>
            </a:r>
          </a:p>
        </p:txBody>
      </p:sp>
      <p:sp>
        <p:nvSpPr>
          <p:cNvPr id="87" name="Text Box 15"/>
          <p:cNvSpPr txBox="1">
            <a:spLocks noChangeArrowheads="1"/>
          </p:cNvSpPr>
          <p:nvPr/>
        </p:nvSpPr>
        <p:spPr bwMode="gray">
          <a:xfrm>
            <a:off x="3923928" y="4470277"/>
            <a:ext cx="647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1.8V</a:t>
            </a:r>
          </a:p>
        </p:txBody>
      </p:sp>
      <p:sp>
        <p:nvSpPr>
          <p:cNvPr id="88" name="Text Box 15"/>
          <p:cNvSpPr txBox="1">
            <a:spLocks noChangeArrowheads="1"/>
          </p:cNvSpPr>
          <p:nvPr/>
        </p:nvSpPr>
        <p:spPr bwMode="gray">
          <a:xfrm>
            <a:off x="8028387" y="4470277"/>
            <a:ext cx="4302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3V</a:t>
            </a:r>
          </a:p>
        </p:txBody>
      </p:sp>
      <p:sp>
        <p:nvSpPr>
          <p:cNvPr id="89" name="Text Box 15"/>
          <p:cNvSpPr txBox="1">
            <a:spLocks noChangeArrowheads="1"/>
          </p:cNvSpPr>
          <p:nvPr/>
        </p:nvSpPr>
        <p:spPr bwMode="gray">
          <a:xfrm>
            <a:off x="6948264" y="4470277"/>
            <a:ext cx="647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r>
              <a:rPr lang="en-US" altLang="ja-JP" sz="1200" b="1">
                <a:latin typeface="Meiryo UI" panose="020B0604030504040204" pitchFamily="50" charset="-128"/>
                <a:ea typeface="Meiryo UI" panose="020B0604030504040204" pitchFamily="50" charset="-128"/>
                <a:cs typeface="Meiryo UI" panose="020B0604030504040204" pitchFamily="50" charset="-128"/>
              </a:rPr>
              <a:t>1.8V</a:t>
            </a:r>
          </a:p>
        </p:txBody>
      </p:sp>
      <p:sp>
        <p:nvSpPr>
          <p:cNvPr id="90" name="AutoShape 69"/>
          <p:cNvSpPr>
            <a:spLocks noChangeArrowheads="1"/>
          </p:cNvSpPr>
          <p:nvPr/>
        </p:nvSpPr>
        <p:spPr bwMode="auto">
          <a:xfrm>
            <a:off x="4211958" y="3651906"/>
            <a:ext cx="1728000" cy="162000"/>
          </a:xfrm>
          <a:prstGeom prst="roundRect">
            <a:avLst>
              <a:gd name="adj" fmla="val 16667"/>
            </a:avLst>
          </a:prstGeom>
          <a:gradFill>
            <a:gsLst>
              <a:gs pos="100000">
                <a:srgbClr val="CDAC7A">
                  <a:lumMod val="0"/>
                  <a:lumOff val="100000"/>
                </a:srgbClr>
              </a:gs>
              <a:gs pos="0">
                <a:srgbClr val="FF9933"/>
              </a:gs>
              <a:gs pos="100000">
                <a:srgbClr val="F3BBBB">
                  <a:shade val="67500"/>
                  <a:satMod val="115000"/>
                </a:srgbClr>
              </a:gs>
              <a:gs pos="100000">
                <a:srgbClr val="C3C8B0"/>
              </a:gs>
              <a:gs pos="100000">
                <a:srgbClr val="F3BBBB">
                  <a:shade val="100000"/>
                  <a:satMod val="115000"/>
                </a:srgbClr>
              </a:gs>
            </a:gsLst>
            <a:lin ang="16200000" scaled="0"/>
          </a:gradFill>
          <a:ln w="28575">
            <a:solidFill>
              <a:srgbClr val="FF0000"/>
            </a:solidFill>
            <a:round/>
            <a:headEnd/>
            <a:tailEnd/>
          </a:ln>
          <a:effectLst/>
        </p:spPr>
        <p:txBody>
          <a:bodyPr wrap="none" anchor="ctr"/>
          <a:lstStyle/>
          <a:p>
            <a:pPr algn="ctr" fontAlgn="ctr">
              <a:lnSpc>
                <a:spcPct val="80000"/>
              </a:lnSpc>
            </a:pPr>
            <a:r>
              <a:rPr lang="en-US" altLang="ja-JP" sz="1100" b="1" kern="0" dirty="0">
                <a:latin typeface="Meiryo UI" panose="020B0604030504040204" pitchFamily="50" charset="-128"/>
                <a:ea typeface="Meiryo UI" panose="020B0604030504040204" pitchFamily="50" charset="-128"/>
                <a:cs typeface="Meiryo UI" panose="020B0604030504040204" pitchFamily="50" charset="-128"/>
              </a:rPr>
              <a:t>64Kbit (Automotive)</a:t>
            </a:r>
          </a:p>
        </p:txBody>
      </p:sp>
      <p:sp>
        <p:nvSpPr>
          <p:cNvPr id="91" name="AutoShape 69"/>
          <p:cNvSpPr>
            <a:spLocks noChangeArrowheads="1"/>
          </p:cNvSpPr>
          <p:nvPr/>
        </p:nvSpPr>
        <p:spPr bwMode="auto">
          <a:xfrm>
            <a:off x="1187945" y="3644334"/>
            <a:ext cx="1728000" cy="162000"/>
          </a:xfrm>
          <a:prstGeom prst="roundRect">
            <a:avLst>
              <a:gd name="adj" fmla="val 16667"/>
            </a:avLst>
          </a:prstGeom>
          <a:gradFill>
            <a:gsLst>
              <a:gs pos="100000">
                <a:srgbClr val="CDAC7A">
                  <a:lumMod val="0"/>
                  <a:lumOff val="100000"/>
                </a:srgbClr>
              </a:gs>
              <a:gs pos="0">
                <a:srgbClr val="FF9933"/>
              </a:gs>
              <a:gs pos="100000">
                <a:srgbClr val="F3BBBB">
                  <a:shade val="67500"/>
                  <a:satMod val="115000"/>
                </a:srgbClr>
              </a:gs>
              <a:gs pos="100000">
                <a:srgbClr val="C3C8B0"/>
              </a:gs>
              <a:gs pos="100000">
                <a:srgbClr val="F3BBBB">
                  <a:shade val="100000"/>
                  <a:satMod val="115000"/>
                </a:srgbClr>
              </a:gs>
            </a:gsLst>
            <a:lin ang="16200000" scaled="0"/>
          </a:gradFill>
          <a:ln w="28575">
            <a:solidFill>
              <a:srgbClr val="FF0000"/>
            </a:solidFill>
            <a:round/>
            <a:headEnd/>
            <a:tailEnd/>
          </a:ln>
          <a:effectLst/>
        </p:spPr>
        <p:txBody>
          <a:bodyPr wrap="none" anchor="ctr"/>
          <a:lstStyle/>
          <a:p>
            <a:pPr algn="ctr" fontAlgn="ctr">
              <a:lnSpc>
                <a:spcPct val="80000"/>
              </a:lnSpc>
            </a:pPr>
            <a:r>
              <a:rPr lang="en-US" altLang="ja-JP" sz="1100" b="1" kern="0" dirty="0">
                <a:latin typeface="Meiryo UI" panose="020B0604030504040204" pitchFamily="50" charset="-128"/>
                <a:ea typeface="Meiryo UI" panose="020B0604030504040204" pitchFamily="50" charset="-128"/>
                <a:cs typeface="Meiryo UI" panose="020B0604030504040204" pitchFamily="50" charset="-128"/>
              </a:rPr>
              <a:t>64Kbit (Automotive)</a:t>
            </a:r>
          </a:p>
        </p:txBody>
      </p:sp>
      <p:sp>
        <p:nvSpPr>
          <p:cNvPr id="92" name="AutoShape 69"/>
          <p:cNvSpPr>
            <a:spLocks noChangeArrowheads="1"/>
          </p:cNvSpPr>
          <p:nvPr/>
        </p:nvSpPr>
        <p:spPr bwMode="auto">
          <a:xfrm>
            <a:off x="2267744" y="1680833"/>
            <a:ext cx="1440160" cy="276225"/>
          </a:xfrm>
          <a:prstGeom prst="roundRect">
            <a:avLst>
              <a:gd name="adj" fmla="val 16667"/>
            </a:avLst>
          </a:prstGeom>
          <a:gradFill>
            <a:gsLst>
              <a:gs pos="100000">
                <a:srgbClr val="CDAC7A">
                  <a:lumMod val="0"/>
                  <a:lumOff val="100000"/>
                </a:srgbClr>
              </a:gs>
              <a:gs pos="0">
                <a:srgbClr val="FF9933"/>
              </a:gs>
              <a:gs pos="100000">
                <a:srgbClr val="F3BBBB">
                  <a:shade val="67500"/>
                  <a:satMod val="115000"/>
                </a:srgbClr>
              </a:gs>
              <a:gs pos="100000">
                <a:srgbClr val="C3C8B0"/>
              </a:gs>
              <a:gs pos="100000">
                <a:srgbClr val="F3BBBB">
                  <a:shade val="100000"/>
                  <a:satMod val="115000"/>
                </a:srgbClr>
              </a:gs>
            </a:gsLst>
            <a:lin ang="16200000" scaled="0"/>
          </a:gradFill>
          <a:ln w="28575">
            <a:solidFill>
              <a:srgbClr val="FF0000"/>
            </a:solidFill>
            <a:round/>
            <a:headEnd/>
            <a:tailEnd/>
          </a:ln>
          <a:effectLst/>
        </p:spPr>
        <p:txBody>
          <a:bodyPr wrap="none" anchor="ctr"/>
          <a:lstStyle/>
          <a:p>
            <a:pPr algn="ctr" fontAlgn="ctr">
              <a:lnSpc>
                <a:spcPct val="80000"/>
              </a:lnSpc>
              <a:spcBef>
                <a:spcPts val="0"/>
              </a:spcBef>
              <a:spcAft>
                <a:spcPts val="0"/>
              </a:spcAft>
              <a:defRPr/>
            </a:pPr>
            <a:r>
              <a:rPr kumimoji="0"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Newly Added</a:t>
            </a:r>
            <a:endParaRPr kumimoji="0"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AutoShape 69"/>
          <p:cNvSpPr>
            <a:spLocks noChangeArrowheads="1"/>
          </p:cNvSpPr>
          <p:nvPr/>
        </p:nvSpPr>
        <p:spPr bwMode="auto">
          <a:xfrm>
            <a:off x="4211958" y="2021461"/>
            <a:ext cx="1728000" cy="162000"/>
          </a:xfrm>
          <a:prstGeom prst="roundRect">
            <a:avLst>
              <a:gd name="adj" fmla="val 16667"/>
            </a:avLst>
          </a:prstGeom>
          <a:gradFill>
            <a:gsLst>
              <a:gs pos="100000">
                <a:srgbClr val="CDAC7A">
                  <a:lumMod val="0"/>
                  <a:lumOff val="100000"/>
                </a:srgbClr>
              </a:gs>
              <a:gs pos="0">
                <a:srgbClr val="FF9933"/>
              </a:gs>
              <a:gs pos="100000">
                <a:srgbClr val="F3BBBB">
                  <a:shade val="67500"/>
                  <a:satMod val="115000"/>
                </a:srgbClr>
              </a:gs>
              <a:gs pos="100000">
                <a:srgbClr val="C3C8B0"/>
              </a:gs>
              <a:gs pos="100000">
                <a:srgbClr val="F3BBBB">
                  <a:shade val="100000"/>
                  <a:satMod val="115000"/>
                </a:srgbClr>
              </a:gs>
            </a:gsLst>
            <a:lin ang="16200000" scaled="0"/>
          </a:gradFill>
          <a:ln w="28575">
            <a:solidFill>
              <a:srgbClr val="FF0000"/>
            </a:solidFill>
            <a:round/>
            <a:headEnd/>
            <a:tailEnd/>
          </a:ln>
          <a:effectLst/>
        </p:spPr>
        <p:txBody>
          <a:bodyPr wrap="none" anchor="ctr"/>
          <a:lstStyle/>
          <a:p>
            <a:pPr algn="ctr" fontAlgn="ctr">
              <a:lnSpc>
                <a:spcPct val="80000"/>
              </a:lnSpc>
            </a:pPr>
            <a:r>
              <a:rPr lang="en-US" altLang="ja-JP" sz="1100" b="1" kern="0" dirty="0" smtClean="0">
                <a:latin typeface="Meiryo UI" panose="020B0604030504040204" pitchFamily="50" charset="-128"/>
                <a:ea typeface="Meiryo UI" panose="020B0604030504040204" pitchFamily="50" charset="-128"/>
                <a:cs typeface="Meiryo UI" panose="020B0604030504040204" pitchFamily="50" charset="-128"/>
              </a:rPr>
              <a:t>4Mbit (Automotive)</a:t>
            </a:r>
            <a:endParaRPr lang="en-US" altLang="ja-JP" sz="11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Text Box 15"/>
          <p:cNvSpPr txBox="1">
            <a:spLocks noChangeArrowheads="1"/>
          </p:cNvSpPr>
          <p:nvPr/>
        </p:nvSpPr>
        <p:spPr bwMode="gray">
          <a:xfrm>
            <a:off x="971552" y="4055255"/>
            <a:ext cx="873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ctr" eaLnBrk="1" fontAlgn="ctr" hangingPunct="1">
              <a:lnSpc>
                <a:spcPct val="100000"/>
              </a:lnSpc>
              <a:spcBef>
                <a:spcPct val="0"/>
              </a:spcBef>
              <a:spcAft>
                <a:spcPct val="0"/>
              </a:spcAft>
              <a:buClrTx/>
              <a:buFontTx/>
              <a:buNone/>
            </a:pPr>
            <a:r>
              <a:rPr lang="en-US" altLang="ja-JP" sz="2800" b="1" u="sng">
                <a:latin typeface="Meiryo UI" panose="020B0604030504040204" pitchFamily="50" charset="-128"/>
                <a:ea typeface="Meiryo UI" panose="020B0604030504040204" pitchFamily="50" charset="-128"/>
                <a:cs typeface="Meiryo UI" panose="020B0604030504040204" pitchFamily="50" charset="-128"/>
              </a:rPr>
              <a:t>I</a:t>
            </a:r>
            <a:r>
              <a:rPr lang="en-US" altLang="ja-JP" sz="2800" b="1" u="sng" baseline="30000">
                <a:latin typeface="Meiryo UI" panose="020B0604030504040204" pitchFamily="50" charset="-128"/>
                <a:ea typeface="Meiryo UI" panose="020B0604030504040204" pitchFamily="50" charset="-128"/>
                <a:cs typeface="Meiryo UI" panose="020B0604030504040204" pitchFamily="50" charset="-128"/>
              </a:rPr>
              <a:t>2</a:t>
            </a:r>
            <a:r>
              <a:rPr lang="en-US" altLang="ja-JP" sz="2800" b="1" u="sng">
                <a:latin typeface="Meiryo UI" panose="020B0604030504040204" pitchFamily="50" charset="-128"/>
                <a:ea typeface="Meiryo UI" panose="020B0604030504040204" pitchFamily="50" charset="-128"/>
                <a:cs typeface="Meiryo UI" panose="020B0604030504040204" pitchFamily="50" charset="-128"/>
              </a:rPr>
              <a:t>C</a:t>
            </a:r>
            <a:r>
              <a:rPr lang="en-US" altLang="ja-JP" sz="2000" b="1" u="sng">
                <a:latin typeface="Meiryo UI" panose="020B0604030504040204" pitchFamily="50" charset="-128"/>
                <a:ea typeface="Meiryo UI" panose="020B0604030504040204" pitchFamily="50" charset="-128"/>
                <a:cs typeface="Meiryo UI" panose="020B0604030504040204" pitchFamily="50" charset="-128"/>
              </a:rPr>
              <a:t> </a:t>
            </a:r>
          </a:p>
        </p:txBody>
      </p:sp>
      <p:sp>
        <p:nvSpPr>
          <p:cNvPr id="95" name="AutoShape 69"/>
          <p:cNvSpPr>
            <a:spLocks noChangeArrowheads="1"/>
          </p:cNvSpPr>
          <p:nvPr/>
        </p:nvSpPr>
        <p:spPr bwMode="auto">
          <a:xfrm>
            <a:off x="4211960" y="2923590"/>
            <a:ext cx="1728000" cy="162000"/>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lnSpc>
                <a:spcPct val="80000"/>
              </a:lnSpc>
            </a:pPr>
            <a:r>
              <a:rPr kumimoji="0" lang="en-US" altLang="ja-JP"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256Kbit (Automotive)</a:t>
            </a:r>
          </a:p>
        </p:txBody>
      </p:sp>
      <p:sp>
        <p:nvSpPr>
          <p:cNvPr id="96" name="AutoShape 69"/>
          <p:cNvSpPr>
            <a:spLocks noChangeArrowheads="1"/>
          </p:cNvSpPr>
          <p:nvPr/>
        </p:nvSpPr>
        <p:spPr bwMode="auto">
          <a:xfrm>
            <a:off x="1187945" y="2815560"/>
            <a:ext cx="1728000" cy="162000"/>
          </a:xfrm>
          <a:prstGeom prst="roundRect">
            <a:avLst>
              <a:gd name="adj" fmla="val 16667"/>
            </a:avLst>
          </a:prstGeom>
          <a:gradFill>
            <a:gsLst>
              <a:gs pos="100000">
                <a:srgbClr val="CDAC7A">
                  <a:lumMod val="0"/>
                  <a:lumOff val="100000"/>
                </a:srgbClr>
              </a:gs>
              <a:gs pos="0">
                <a:srgbClr val="FF9933"/>
              </a:gs>
              <a:gs pos="100000">
                <a:srgbClr val="F3BBBB">
                  <a:shade val="67500"/>
                  <a:satMod val="115000"/>
                </a:srgbClr>
              </a:gs>
              <a:gs pos="100000">
                <a:srgbClr val="C3C8B0"/>
              </a:gs>
              <a:gs pos="100000">
                <a:srgbClr val="F3BBBB">
                  <a:shade val="100000"/>
                  <a:satMod val="115000"/>
                </a:srgbClr>
              </a:gs>
            </a:gsLst>
            <a:lin ang="16200000" scaled="0"/>
          </a:gradFill>
          <a:ln w="28575">
            <a:solidFill>
              <a:srgbClr val="FF0000"/>
            </a:solidFill>
            <a:round/>
            <a:headEnd/>
            <a:tailEnd/>
          </a:ln>
          <a:effectLst/>
        </p:spPr>
        <p:txBody>
          <a:bodyPr wrap="none" anchor="ctr"/>
          <a:lstStyle/>
          <a:p>
            <a:pPr algn="ctr" fontAlgn="ctr">
              <a:lnSpc>
                <a:spcPct val="80000"/>
              </a:lnSpc>
            </a:pPr>
            <a:r>
              <a:rPr lang="en-US" altLang="ja-JP" sz="1100" b="1" kern="0" dirty="0">
                <a:latin typeface="Meiryo UI" panose="020B0604030504040204" pitchFamily="50" charset="-128"/>
                <a:ea typeface="Meiryo UI" panose="020B0604030504040204" pitchFamily="50" charset="-128"/>
                <a:cs typeface="Meiryo UI" panose="020B0604030504040204" pitchFamily="50" charset="-128"/>
              </a:rPr>
              <a:t>256Kbit (Automotive)</a:t>
            </a:r>
          </a:p>
        </p:txBody>
      </p:sp>
      <p:sp>
        <p:nvSpPr>
          <p:cNvPr id="98" name="AutoShape 62"/>
          <p:cNvSpPr>
            <a:spLocks noChangeArrowheads="1"/>
          </p:cNvSpPr>
          <p:nvPr/>
        </p:nvSpPr>
        <p:spPr bwMode="auto">
          <a:xfrm>
            <a:off x="4211960" y="2254243"/>
            <a:ext cx="1728000" cy="162000"/>
          </a:xfrm>
          <a:prstGeom prst="roundRect">
            <a:avLst>
              <a:gd name="adj" fmla="val 16667"/>
            </a:avLst>
          </a:prstGeom>
          <a:gradFill>
            <a:gsLst>
              <a:gs pos="100000">
                <a:srgbClr val="CDAC7A">
                  <a:lumMod val="0"/>
                  <a:lumOff val="100000"/>
                </a:srgbClr>
              </a:gs>
              <a:gs pos="0">
                <a:srgbClr val="FF9933"/>
              </a:gs>
              <a:gs pos="100000">
                <a:srgbClr val="F3BBBB">
                  <a:shade val="67500"/>
                  <a:satMod val="115000"/>
                </a:srgbClr>
              </a:gs>
              <a:gs pos="100000">
                <a:srgbClr val="C3C8B0"/>
              </a:gs>
              <a:gs pos="100000">
                <a:srgbClr val="F3BBBB">
                  <a:shade val="100000"/>
                  <a:satMod val="115000"/>
                </a:srgbClr>
              </a:gs>
            </a:gsLst>
            <a:lin ang="16200000" scaled="0"/>
          </a:gradFill>
          <a:ln w="28575">
            <a:solidFill>
              <a:srgbClr val="FF0000"/>
            </a:solidFill>
            <a:round/>
            <a:headEnd/>
            <a:tailEnd/>
          </a:ln>
          <a:effectLst/>
          <a:extLst/>
        </p:spPr>
        <p:txBody>
          <a:bodyPr wrap="none" anchor="ctr"/>
          <a:lstStyle/>
          <a:p>
            <a:pPr algn="ctr" fontAlgn="ctr">
              <a:lnSpc>
                <a:spcPct val="80000"/>
              </a:lnSpc>
            </a:pPr>
            <a:r>
              <a:rPr lang="en-US" altLang="ja-JP" sz="1100" b="1" kern="0" dirty="0" smtClean="0">
                <a:latin typeface="Meiryo UI" panose="020B0604030504040204" pitchFamily="50" charset="-128"/>
                <a:ea typeface="Meiryo UI" panose="020B0604030504040204" pitchFamily="50" charset="-128"/>
                <a:cs typeface="Meiryo UI" panose="020B0604030504040204" pitchFamily="50" charset="-128"/>
              </a:rPr>
              <a:t>2Mbit (Automotive)</a:t>
            </a:r>
            <a:endParaRPr lang="en-US" altLang="ja-JP" sz="11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AutoShape 69"/>
          <p:cNvSpPr>
            <a:spLocks noChangeArrowheads="1"/>
          </p:cNvSpPr>
          <p:nvPr/>
        </p:nvSpPr>
        <p:spPr bwMode="auto">
          <a:xfrm>
            <a:off x="4211958" y="2488571"/>
            <a:ext cx="1728000" cy="162000"/>
          </a:xfrm>
          <a:prstGeom prst="roundRect">
            <a:avLst>
              <a:gd name="adj" fmla="val 16667"/>
            </a:avLst>
          </a:prstGeom>
          <a:gradFill>
            <a:gsLst>
              <a:gs pos="100000">
                <a:srgbClr val="CDAC7A">
                  <a:lumMod val="0"/>
                  <a:lumOff val="100000"/>
                </a:srgbClr>
              </a:gs>
              <a:gs pos="0">
                <a:srgbClr val="FF9933"/>
              </a:gs>
              <a:gs pos="100000">
                <a:srgbClr val="F3BBBB">
                  <a:shade val="67500"/>
                  <a:satMod val="115000"/>
                </a:srgbClr>
              </a:gs>
              <a:gs pos="100000">
                <a:srgbClr val="C3C8B0"/>
              </a:gs>
              <a:gs pos="100000">
                <a:srgbClr val="F3BBBB">
                  <a:shade val="100000"/>
                  <a:satMod val="115000"/>
                </a:srgbClr>
              </a:gs>
            </a:gsLst>
            <a:lin ang="16200000" scaled="0"/>
          </a:gradFill>
          <a:ln w="28575">
            <a:solidFill>
              <a:srgbClr val="FF0000"/>
            </a:solidFill>
            <a:round/>
            <a:headEnd/>
            <a:tailEnd/>
          </a:ln>
          <a:effectLst/>
          <a:extLst/>
        </p:spPr>
        <p:txBody>
          <a:bodyPr wrap="none" anchor="ctr"/>
          <a:lstStyle/>
          <a:p>
            <a:pPr algn="ctr" fontAlgn="ctr">
              <a:lnSpc>
                <a:spcPct val="80000"/>
              </a:lnSpc>
            </a:pPr>
            <a:r>
              <a:rPr lang="en-US" altLang="ja-JP" sz="1100" b="1" kern="0" dirty="0" smtClean="0">
                <a:latin typeface="Meiryo UI" panose="020B0604030504040204" pitchFamily="50" charset="-128"/>
                <a:ea typeface="Meiryo UI" panose="020B0604030504040204" pitchFamily="50" charset="-128"/>
                <a:cs typeface="Meiryo UI" panose="020B0604030504040204" pitchFamily="50" charset="-128"/>
              </a:rPr>
              <a:t>1Mbit (Automotive)</a:t>
            </a:r>
            <a:endParaRPr lang="en-US" altLang="ja-JP" sz="11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AutoShape 69"/>
          <p:cNvSpPr>
            <a:spLocks noChangeArrowheads="1"/>
          </p:cNvSpPr>
          <p:nvPr/>
        </p:nvSpPr>
        <p:spPr bwMode="auto">
          <a:xfrm>
            <a:off x="4211962" y="3169562"/>
            <a:ext cx="1728193" cy="162000"/>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lnSpc>
                <a:spcPct val="80000"/>
              </a:lnSpc>
            </a:pPr>
            <a:r>
              <a:rPr kumimoji="0" lang="en-US" altLang="ja-JP"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128Kbit (Automotive)</a:t>
            </a:r>
          </a:p>
        </p:txBody>
      </p:sp>
      <p:sp>
        <p:nvSpPr>
          <p:cNvPr id="102" name="Text Box 9"/>
          <p:cNvSpPr txBox="1">
            <a:spLocks noChangeArrowheads="1"/>
          </p:cNvSpPr>
          <p:nvPr/>
        </p:nvSpPr>
        <p:spPr bwMode="gray">
          <a:xfrm>
            <a:off x="1" y="1491630"/>
            <a:ext cx="9354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3"/>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3"/>
              </a:buBlip>
              <a:defRPr kumimoji="1" sz="2000">
                <a:solidFill>
                  <a:srgbClr val="000000"/>
                </a:solidFill>
                <a:latin typeface="Arial" pitchFamily="34" charset="0"/>
                <a:ea typeface="ＭＳ Ｐゴシック" pitchFamily="50" charset="-128"/>
              </a:defRPr>
            </a:lvl9pPr>
          </a:lstStyle>
          <a:p>
            <a:pPr algn="r" eaLnBrk="1" fontAlgn="ctr" hangingPunct="1">
              <a:lnSpc>
                <a:spcPct val="100000"/>
              </a:lnSpc>
              <a:spcBef>
                <a:spcPct val="0"/>
              </a:spcBef>
              <a:spcAft>
                <a:spcPct val="0"/>
              </a:spcAft>
              <a:buClrTx/>
              <a:buFontTx/>
              <a:buNone/>
            </a:pP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Density</a:t>
            </a:r>
          </a:p>
          <a:p>
            <a:pPr algn="r" eaLnBrk="1" fontAlgn="ctr" hangingPunct="1">
              <a:lnSpc>
                <a:spcPct val="100000"/>
              </a:lnSpc>
              <a:spcBef>
                <a:spcPct val="0"/>
              </a:spcBef>
              <a:spcAft>
                <a:spcPct val="0"/>
              </a:spcAft>
              <a:buClrTx/>
              <a:buFontTx/>
              <a:buNone/>
            </a:pP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(bit)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AutoShape 69"/>
          <p:cNvSpPr>
            <a:spLocks noChangeArrowheads="1"/>
          </p:cNvSpPr>
          <p:nvPr/>
        </p:nvSpPr>
        <p:spPr bwMode="auto">
          <a:xfrm>
            <a:off x="4902203" y="2716416"/>
            <a:ext cx="1673225" cy="162000"/>
          </a:xfrm>
          <a:prstGeom prst="roundRect">
            <a:avLst>
              <a:gd name="adj" fmla="val 16667"/>
            </a:avLst>
          </a:prstGeom>
          <a:gradFill>
            <a:gsLst>
              <a:gs pos="100000">
                <a:srgbClr val="CDAC7A">
                  <a:lumMod val="0"/>
                  <a:lumOff val="100000"/>
                </a:srgbClr>
              </a:gs>
              <a:gs pos="0">
                <a:srgbClr val="FF9933"/>
              </a:gs>
              <a:gs pos="100000">
                <a:srgbClr val="F3BBBB">
                  <a:shade val="67500"/>
                  <a:satMod val="115000"/>
                </a:srgbClr>
              </a:gs>
              <a:gs pos="100000">
                <a:srgbClr val="C3C8B0"/>
              </a:gs>
              <a:gs pos="100000">
                <a:srgbClr val="F3BBBB">
                  <a:shade val="100000"/>
                  <a:satMod val="115000"/>
                </a:srgbClr>
              </a:gs>
            </a:gsLst>
            <a:lin ang="16200000" scaled="0"/>
          </a:gradFill>
          <a:ln w="28575">
            <a:solidFill>
              <a:srgbClr val="FF0000"/>
            </a:solidFill>
            <a:round/>
            <a:headEnd/>
            <a:tailEnd/>
          </a:ln>
          <a:effectLst/>
        </p:spPr>
        <p:txBody>
          <a:bodyPr wrap="none" anchor="ctr"/>
          <a:lstStyle/>
          <a:p>
            <a:pPr algn="ctr" fontAlgn="ctr">
              <a:lnSpc>
                <a:spcPct val="80000"/>
              </a:lnSpc>
            </a:pPr>
            <a:r>
              <a:rPr lang="en-US" altLang="ja-JP" sz="1100" b="1" kern="0" dirty="0">
                <a:latin typeface="Meiryo UI" panose="020B0604030504040204" pitchFamily="50" charset="-128"/>
                <a:ea typeface="Meiryo UI" panose="020B0604030504040204" pitchFamily="50" charset="-128"/>
                <a:cs typeface="Meiryo UI" panose="020B0604030504040204" pitchFamily="50" charset="-128"/>
              </a:rPr>
              <a:t>256Kbit (Automotive)</a:t>
            </a:r>
          </a:p>
        </p:txBody>
      </p:sp>
      <p:sp>
        <p:nvSpPr>
          <p:cNvPr id="105" name="テキスト ボックス 104"/>
          <p:cNvSpPr txBox="1"/>
          <p:nvPr/>
        </p:nvSpPr>
        <p:spPr>
          <a:xfrm>
            <a:off x="107504" y="519524"/>
            <a:ext cx="8525768" cy="1015663"/>
          </a:xfrm>
          <a:prstGeom prst="rect">
            <a:avLst/>
          </a:prstGeom>
        </p:spPr>
        <p:txBody>
          <a:bodyPr wrap="square" rtlCol="0">
            <a:spAutoFit/>
          </a:bodyPr>
          <a:lstStyle/>
          <a:p>
            <a:pPr marL="457200" indent="-457200" algn="l">
              <a:buClr>
                <a:srgbClr val="C00000"/>
              </a:buClr>
              <a:buFont typeface="Wingdings" panose="05000000000000000000" pitchFamily="2" charset="2"/>
              <a:buChar char="n"/>
            </a:pPr>
            <a:r>
              <a:rPr lang="en-US" altLang="ja-JP" sz="24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Automotive products:</a:t>
            </a:r>
          </a:p>
          <a:p>
            <a:pPr marL="914400" lvl="1" indent="-457200" algn="l">
              <a:buClr>
                <a:srgbClr val="C00000"/>
              </a:buClr>
              <a:buFont typeface="Wingdings" panose="05000000000000000000" pitchFamily="2" charset="2"/>
              <a:buChar char="n"/>
            </a:pPr>
            <a:r>
              <a:rPr lang="en-US" altLang="ja-JP"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a:t>
            </a:r>
            <a:r>
              <a:rPr lang="en-US" altLang="zh-CN"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peration at </a:t>
            </a:r>
            <a:r>
              <a:rPr lang="en-US" altLang="ja-JP"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125</a:t>
            </a:r>
            <a:r>
              <a:rPr lang="ja-JP" altLang="en-US"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14400" lvl="1" indent="-457200" algn="l">
              <a:buClr>
                <a:srgbClr val="C00000"/>
              </a:buClr>
              <a:buFont typeface="Wingdings" panose="05000000000000000000" pitchFamily="2" charset="2"/>
              <a:buChar char="n"/>
            </a:pPr>
            <a:r>
              <a:rPr lang="en-US" altLang="ja-JP"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AEC-Q100 Grade 1</a:t>
            </a:r>
            <a:endParaRPr kumimoji="1" lang="en-US" altLang="ja-JP"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Footer Placeholder 2"/>
          <p:cNvSpPr>
            <a:spLocks noGrp="1"/>
          </p:cNvSpPr>
          <p:nvPr>
            <p:ph type="ftr" sz="quarter" idx="10"/>
          </p:nvPr>
        </p:nvSpPr>
        <p:spPr>
          <a:xfrm>
            <a:off x="5724128" y="4948015"/>
            <a:ext cx="3235722" cy="201215"/>
          </a:xfrm>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4" name="Slide Number Placeholder 3"/>
          <p:cNvSpPr>
            <a:spLocks noGrp="1"/>
          </p:cNvSpPr>
          <p:nvPr>
            <p:ph type="sldNum" sz="quarter" idx="11"/>
          </p:nvPr>
        </p:nvSpPr>
        <p:spPr/>
        <p:txBody>
          <a:bodyPr/>
          <a:lstStyle/>
          <a:p>
            <a:fld id="{F2D920BD-DB3E-494D-830B-EFB4449FB4A4}" type="slidenum">
              <a:rPr lang="ja-JP" altLang="de-DE" smtClean="0">
                <a:solidFill>
                  <a:srgbClr val="000000"/>
                </a:solidFill>
              </a:rPr>
              <a:pPr/>
              <a:t>44</a:t>
            </a:fld>
            <a:endParaRPr lang="de-DE" altLang="ja-JP">
              <a:solidFill>
                <a:srgbClr val="000000"/>
              </a:solidFill>
            </a:endParaRPr>
          </a:p>
        </p:txBody>
      </p:sp>
      <p:sp>
        <p:nvSpPr>
          <p:cNvPr id="64" name="AutoShape 69"/>
          <p:cNvSpPr>
            <a:spLocks noChangeArrowheads="1"/>
          </p:cNvSpPr>
          <p:nvPr/>
        </p:nvSpPr>
        <p:spPr bwMode="auto">
          <a:xfrm>
            <a:off x="4860033" y="3435846"/>
            <a:ext cx="1728193" cy="162000"/>
          </a:xfrm>
          <a:prstGeom prst="roundRect">
            <a:avLst>
              <a:gd name="adj" fmla="val 16667"/>
            </a:avLst>
          </a:prstGeom>
          <a:gradFill rotWithShape="1">
            <a:gsLst>
              <a:gs pos="0">
                <a:srgbClr val="FFFFFF"/>
              </a:gs>
              <a:gs pos="100000">
                <a:srgbClr val="99FF6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lnSpc>
                <a:spcPct val="80000"/>
              </a:lnSpc>
            </a:pPr>
            <a:r>
              <a:rPr kumimoji="0" lang="en-US" altLang="zh-CN" sz="11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64</a:t>
            </a:r>
            <a:r>
              <a:rPr kumimoji="0" lang="en-US" altLang="ja-JP" sz="11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Kbit </a:t>
            </a:r>
            <a:r>
              <a:rPr kumimoji="0" lang="en-US" altLang="ja-JP"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(Automotive)</a:t>
            </a:r>
          </a:p>
        </p:txBody>
      </p:sp>
    </p:spTree>
    <p:extLst>
      <p:ext uri="{BB962C8B-B14F-4D97-AF65-F5344CB8AC3E}">
        <p14:creationId xmlns:p14="http://schemas.microsoft.com/office/powerpoint/2010/main" val="33382463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6791" name="AutoShape 20"/>
          <p:cNvCxnSpPr>
            <a:cxnSpLocks noChangeShapeType="1"/>
          </p:cNvCxnSpPr>
          <p:nvPr/>
        </p:nvCxnSpPr>
        <p:spPr bwMode="auto">
          <a:xfrm flipH="1">
            <a:off x="6124420" y="1543528"/>
            <a:ext cx="1197133" cy="320873"/>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72" name="正方形/長方形 71"/>
          <p:cNvSpPr/>
          <p:nvPr/>
        </p:nvSpPr>
        <p:spPr bwMode="auto">
          <a:xfrm>
            <a:off x="7168545" y="1001988"/>
            <a:ext cx="1796068" cy="1076366"/>
          </a:xfrm>
          <a:prstGeom prst="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p:txBody>
      </p:sp>
      <p:pic>
        <p:nvPicPr>
          <p:cNvPr id="1026" name="Picture 2" descr="http://portalsite.gcs.g01.fujitsu.local/sites/executivepresentation/DDL/materials/original/8496_014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994" y="571502"/>
            <a:ext cx="5870632" cy="4566047"/>
          </a:xfrm>
          <a:prstGeom prst="rect">
            <a:avLst/>
          </a:prstGeom>
          <a:noFill/>
          <a:extLst>
            <a:ext uri="{909E8E84-426E-40DD-AFC4-6F175D3DCCD1}">
              <a14:hiddenFill xmlns:a14="http://schemas.microsoft.com/office/drawing/2010/main">
                <a:solidFill>
                  <a:srgbClr val="FFFFFF"/>
                </a:solidFill>
              </a14:hiddenFill>
            </a:ext>
          </a:extLst>
        </p:spPr>
      </p:pic>
      <p:sp>
        <p:nvSpPr>
          <p:cNvPr id="116739" name="Rectangle 33"/>
          <p:cNvSpPr>
            <a:spLocks noChangeArrowheads="1"/>
          </p:cNvSpPr>
          <p:nvPr/>
        </p:nvSpPr>
        <p:spPr bwMode="auto">
          <a:xfrm>
            <a:off x="0" y="40483"/>
            <a:ext cx="9123452" cy="51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lnSpc>
                <a:spcPct val="95000"/>
              </a:lnSpc>
              <a:spcBef>
                <a:spcPct val="20000"/>
              </a:spcBef>
              <a:spcAft>
                <a:spcPct val="10000"/>
              </a:spcAft>
              <a:buClr>
                <a:srgbClr val="A30B1A"/>
              </a:buClr>
              <a:buFont typeface="Wingdings" pitchFamily="2" charset="2"/>
              <a:buChar char="n"/>
              <a:tabLst>
                <a:tab pos="3676650" algn="l"/>
              </a:tabLst>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tabLst>
                <a:tab pos="3676650" algn="l"/>
              </a:tabLst>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tabLst>
                <a:tab pos="3676650" algn="l"/>
              </a:tabLst>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tabLst>
                <a:tab pos="3676650" algn="l"/>
              </a:tabLst>
              <a:defRPr kumimoji="1" sz="1600">
                <a:solidFill>
                  <a:srgbClr val="000000"/>
                </a:solidFill>
                <a:latin typeface="Arial" pitchFamily="34" charset="0"/>
                <a:ea typeface="ＭＳ Ｐゴシック" pitchFamily="50" charset="-128"/>
              </a:defRPr>
            </a:lvl4pPr>
            <a:lvl5pPr marL="2057400" indent="-228600" eaLnBrk="0" hangingPunct="0">
              <a:buBlip>
                <a:blip r:embed="rId4"/>
              </a:buBlip>
              <a:tabLst>
                <a:tab pos="3676650" algn="l"/>
              </a:tabLst>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4"/>
              </a:buBlip>
              <a:tabLst>
                <a:tab pos="3676650" algn="l"/>
              </a:tabLst>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4"/>
              </a:buBlip>
              <a:tabLst>
                <a:tab pos="3676650" algn="l"/>
              </a:tabLst>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4"/>
              </a:buBlip>
              <a:tabLst>
                <a:tab pos="3676650" algn="l"/>
              </a:tabLst>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4"/>
              </a:buBlip>
              <a:tabLst>
                <a:tab pos="3676650" algn="l"/>
              </a:tabLst>
              <a:defRPr kumimoji="1" sz="2000">
                <a:solidFill>
                  <a:srgbClr val="000000"/>
                </a:solidFill>
                <a:latin typeface="Arial" pitchFamily="34" charset="0"/>
                <a:ea typeface="ＭＳ Ｐゴシック" pitchFamily="50" charset="-128"/>
              </a:defRPr>
            </a:lvl9pPr>
          </a:lstStyle>
          <a:p>
            <a:pPr algn="l">
              <a:lnSpc>
                <a:spcPts val="2400"/>
              </a:lnSpc>
              <a:spcBef>
                <a:spcPct val="0"/>
              </a:spcBef>
              <a:spcAft>
                <a:spcPct val="0"/>
              </a:spcAft>
              <a:buClrTx/>
              <a:buFontTx/>
              <a:buNone/>
            </a:pPr>
            <a:r>
              <a:rPr lang="en-GB" altLang="ja-JP" sz="3200" b="1" dirty="0" smtClean="0">
                <a:solidFill>
                  <a:schemeClr val="tx2"/>
                </a:solidFill>
                <a:latin typeface="Meiryo UI" pitchFamily="50" charset="-128"/>
                <a:ea typeface="Meiryo UI" pitchFamily="50" charset="-128"/>
                <a:cs typeface="Meiryo UI" pitchFamily="50" charset="-128"/>
              </a:rPr>
              <a:t>A</a:t>
            </a:r>
            <a:r>
              <a:rPr lang="en-US" altLang="zh-CN" sz="3200" b="1" dirty="0" err="1" smtClean="0">
                <a:solidFill>
                  <a:schemeClr val="tx2"/>
                </a:solidFill>
                <a:latin typeface="Meiryo UI" pitchFamily="50" charset="-128"/>
                <a:ea typeface="Meiryo UI" pitchFamily="50" charset="-128"/>
                <a:cs typeface="Meiryo UI" pitchFamily="50" charset="-128"/>
              </a:rPr>
              <a:t>utomotive</a:t>
            </a:r>
            <a:r>
              <a:rPr lang="en-US" altLang="zh-CN" sz="3200" b="1" dirty="0" smtClean="0">
                <a:solidFill>
                  <a:schemeClr val="tx2"/>
                </a:solidFill>
                <a:latin typeface="Meiryo UI" pitchFamily="50" charset="-128"/>
                <a:ea typeface="Meiryo UI" pitchFamily="50" charset="-128"/>
                <a:cs typeface="Meiryo UI" pitchFamily="50" charset="-128"/>
              </a:rPr>
              <a:t> </a:t>
            </a:r>
            <a:r>
              <a:rPr lang="en-GB" altLang="ja-JP" sz="3200" b="1" dirty="0" smtClean="0">
                <a:solidFill>
                  <a:schemeClr val="tx2"/>
                </a:solidFill>
                <a:latin typeface="Meiryo UI" pitchFamily="50" charset="-128"/>
                <a:ea typeface="Meiryo UI" pitchFamily="50" charset="-128"/>
                <a:cs typeface="Meiryo UI" pitchFamily="50" charset="-128"/>
              </a:rPr>
              <a:t>FRAM </a:t>
            </a:r>
            <a:r>
              <a:rPr lang="en-GB" altLang="ja-JP" sz="3200" b="1" dirty="0">
                <a:solidFill>
                  <a:schemeClr val="tx2"/>
                </a:solidFill>
                <a:latin typeface="Meiryo UI" pitchFamily="50" charset="-128"/>
                <a:ea typeface="Meiryo UI" pitchFamily="50" charset="-128"/>
                <a:cs typeface="Meiryo UI" pitchFamily="50" charset="-128"/>
              </a:rPr>
              <a:t>production location</a:t>
            </a:r>
          </a:p>
        </p:txBody>
      </p:sp>
      <p:sp>
        <p:nvSpPr>
          <p:cNvPr id="101" name="Line 71"/>
          <p:cNvSpPr>
            <a:spLocks noChangeShapeType="1"/>
          </p:cNvSpPr>
          <p:nvPr/>
        </p:nvSpPr>
        <p:spPr bwMode="auto">
          <a:xfrm>
            <a:off x="6098539" y="2046327"/>
            <a:ext cx="1070007" cy="15571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kumimoji="0" lang="ja-JP" altLang="en-US" ker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Rectangle 88"/>
          <p:cNvSpPr>
            <a:spLocks noChangeArrowheads="1"/>
          </p:cNvSpPr>
          <p:nvPr/>
        </p:nvSpPr>
        <p:spPr bwMode="auto">
          <a:xfrm>
            <a:off x="6789046" y="3287373"/>
            <a:ext cx="2334409" cy="1673803"/>
          </a:xfrm>
          <a:prstGeom prst="rect">
            <a:avLst/>
          </a:prstGeom>
          <a:solidFill>
            <a:srgbClr val="336600"/>
          </a:solidFill>
          <a:ln w="63500" algn="ctr">
            <a:noFill/>
            <a:miter lim="800000"/>
            <a:headEnd/>
            <a:tailEnd/>
          </a:ln>
          <a:effectLst>
            <a:outerShdw blurRad="76200" dir="13500000" sy="23000" kx="1200000" algn="br" rotWithShape="0">
              <a:prstClr val="black">
                <a:alpha val="20000"/>
              </a:prstClr>
            </a:outerShdw>
            <a:softEdge rad="31750"/>
          </a:effectLst>
        </p:spPr>
        <p:txBody>
          <a:bodyPr wrap="none" lIns="90000" tIns="46800" rIns="90000" bIns="46800"/>
          <a:lstStyle/>
          <a:p>
            <a:pPr fontAlgn="t">
              <a:lnSpc>
                <a:spcPts val="1900"/>
              </a:lnSpc>
              <a:spcBef>
                <a:spcPts val="0"/>
              </a:spcBef>
              <a:defRPr/>
            </a:pPr>
            <a:r>
              <a:rPr kumimoji="0" lang="en-GB" altLang="ja-JP"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6754" name="Picture 4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8950" y="3048000"/>
            <a:ext cx="46038" cy="3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pic>
        <p:nvPicPr>
          <p:cNvPr id="116755" name="Picture 52"/>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1314" y="2907507"/>
            <a:ext cx="46037" cy="3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pic>
        <p:nvPicPr>
          <p:cNvPr id="116758" name="Picture 55"/>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4328" y="3055145"/>
            <a:ext cx="47625" cy="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
        <p:nvSpPr>
          <p:cNvPr id="123" name="Line 60"/>
          <p:cNvSpPr>
            <a:spLocks noChangeShapeType="1"/>
          </p:cNvSpPr>
          <p:nvPr/>
        </p:nvSpPr>
        <p:spPr bwMode="auto">
          <a:xfrm flipH="1" flipV="1">
            <a:off x="6114731" y="1928573"/>
            <a:ext cx="1322388" cy="58781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kumimoji="0" lang="ja-JP" altLang="en-US" ker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Line 69"/>
          <p:cNvSpPr>
            <a:spLocks noChangeShapeType="1"/>
          </p:cNvSpPr>
          <p:nvPr/>
        </p:nvSpPr>
        <p:spPr bwMode="auto">
          <a:xfrm>
            <a:off x="1203812" y="249283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kumimoji="0" lang="ja-JP" altLang="en-US" ker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Text Box 104"/>
          <p:cNvSpPr txBox="1">
            <a:spLocks noChangeArrowheads="1"/>
          </p:cNvSpPr>
          <p:nvPr/>
        </p:nvSpPr>
        <p:spPr bwMode="auto">
          <a:xfrm>
            <a:off x="7092953" y="654844"/>
            <a:ext cx="18716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lIns="90000" tIns="46800" rIns="90000" bIns="46800">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pitchFamily="50"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pitchFamily="50"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pitchFamily="50"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pitchFamily="50" charset="-128"/>
                <a:cs typeface="Arial" charset="0"/>
              </a:defRPr>
            </a:lvl4pPr>
            <a:lvl5pPr marL="2057400" indent="-228600" eaLnBrk="0" hangingPunct="0">
              <a:buBlip>
                <a:blip r:embed="rId4"/>
              </a:buBlip>
              <a:defRPr kumimoji="1" sz="2000">
                <a:solidFill>
                  <a:srgbClr val="000000"/>
                </a:solidFill>
                <a:latin typeface="Arial" charset="0"/>
                <a:ea typeface="ＭＳ Ｐゴシック" pitchFamily="50"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9pPr>
          </a:lstStyle>
          <a:p>
            <a:pPr eaLnBrk="1" fontAlgn="ctr" hangingPunct="1">
              <a:lnSpc>
                <a:spcPct val="100000"/>
              </a:lnSpc>
              <a:spcBef>
                <a:spcPct val="50000"/>
              </a:spcBef>
              <a:spcAft>
                <a:spcPct val="0"/>
              </a:spcAft>
              <a:buClrTx/>
              <a:buFontTx/>
              <a:buNone/>
              <a:defRPr/>
            </a:pPr>
            <a:r>
              <a:rPr lang="en-US" altLang="ja-JP" sz="1200" kern="0" dirty="0" smtClean="0">
                <a:latin typeface="Meiryo UI" panose="020B0604030504040204" pitchFamily="50" charset="-128"/>
                <a:ea typeface="Meiryo UI" panose="020B0604030504040204" pitchFamily="50" charset="-128"/>
                <a:cs typeface="Meiryo UI" panose="020B0604030504040204" pitchFamily="50" charset="-128"/>
              </a:rPr>
              <a:t>Wafer Manufacturing</a:t>
            </a:r>
          </a:p>
        </p:txBody>
      </p:sp>
      <p:sp>
        <p:nvSpPr>
          <p:cNvPr id="130" name="Rectangle 106"/>
          <p:cNvSpPr>
            <a:spLocks noChangeArrowheads="1"/>
          </p:cNvSpPr>
          <p:nvPr/>
        </p:nvSpPr>
        <p:spPr bwMode="auto">
          <a:xfrm>
            <a:off x="6948488" y="708423"/>
            <a:ext cx="144462" cy="108347"/>
          </a:xfrm>
          <a:prstGeom prst="rect">
            <a:avLst/>
          </a:prstGeom>
          <a:solidFill>
            <a:srgbClr val="002060"/>
          </a:solidFill>
          <a:ln w="9525" algn="ctr">
            <a:solidFill>
              <a:srgbClr val="000000"/>
            </a:solidFill>
            <a:miter lim="800000"/>
            <a:headEnd/>
            <a:tailEnd/>
          </a:ln>
        </p:spPr>
        <p:txBody>
          <a:bodyPr wrap="none" lIns="90000" tIns="46800" rIns="90000" bIns="46800"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pitchFamily="50"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pitchFamily="50"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pitchFamily="50"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pitchFamily="50" charset="-128"/>
                <a:cs typeface="Arial" charset="0"/>
              </a:defRPr>
            </a:lvl4pPr>
            <a:lvl5pPr marL="2057400" indent="-228600" eaLnBrk="0" hangingPunct="0">
              <a:buBlip>
                <a:blip r:embed="rId4"/>
              </a:buBlip>
              <a:defRPr kumimoji="1" sz="2000">
                <a:solidFill>
                  <a:srgbClr val="000000"/>
                </a:solidFill>
                <a:latin typeface="Arial" charset="0"/>
                <a:ea typeface="ＭＳ Ｐゴシック" pitchFamily="50"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9pPr>
          </a:lstStyle>
          <a:p>
            <a:pPr algn="ctr" eaLnBrk="1" fontAlgn="ctr" hangingPunct="1">
              <a:lnSpc>
                <a:spcPct val="100000"/>
              </a:lnSpc>
              <a:spcBef>
                <a:spcPct val="50000"/>
              </a:spcBef>
              <a:spcAft>
                <a:spcPct val="0"/>
              </a:spcAft>
              <a:buClrTx/>
              <a:buFontTx/>
              <a:buNone/>
              <a:defRPr/>
            </a:pPr>
            <a:endParaRPr lang="ja-JP" altLang="en-US" sz="1800" kern="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Rectangle 108"/>
          <p:cNvSpPr>
            <a:spLocks noChangeArrowheads="1"/>
          </p:cNvSpPr>
          <p:nvPr/>
        </p:nvSpPr>
        <p:spPr bwMode="auto">
          <a:xfrm>
            <a:off x="6948488" y="550070"/>
            <a:ext cx="144462" cy="108347"/>
          </a:xfrm>
          <a:prstGeom prst="rect">
            <a:avLst/>
          </a:prstGeom>
          <a:solidFill>
            <a:srgbClr val="FF0000"/>
          </a:solidFill>
          <a:ln w="12700" algn="ctr">
            <a:solidFill>
              <a:srgbClr val="000000"/>
            </a:solidFill>
            <a:miter lim="800000"/>
            <a:headEnd/>
            <a:tailEnd/>
          </a:ln>
        </p:spPr>
        <p:txBody>
          <a:bodyPr wrap="none" lIns="90000" tIns="46800" rIns="90000" bIns="46800"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pitchFamily="50"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pitchFamily="50"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pitchFamily="50"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pitchFamily="50" charset="-128"/>
                <a:cs typeface="Arial" charset="0"/>
              </a:defRPr>
            </a:lvl4pPr>
            <a:lvl5pPr marL="2057400" indent="-228600" eaLnBrk="0" hangingPunct="0">
              <a:buBlip>
                <a:blip r:embed="rId4"/>
              </a:buBlip>
              <a:defRPr kumimoji="1" sz="2000">
                <a:solidFill>
                  <a:srgbClr val="000000"/>
                </a:solidFill>
                <a:latin typeface="Arial" charset="0"/>
                <a:ea typeface="ＭＳ Ｐゴシック" pitchFamily="50"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9pPr>
          </a:lstStyle>
          <a:p>
            <a:pPr algn="ctr" eaLnBrk="1" fontAlgn="ctr" hangingPunct="1">
              <a:lnSpc>
                <a:spcPct val="100000"/>
              </a:lnSpc>
              <a:spcBef>
                <a:spcPct val="50000"/>
              </a:spcBef>
              <a:spcAft>
                <a:spcPct val="0"/>
              </a:spcAft>
              <a:buClrTx/>
              <a:buFontTx/>
              <a:buNone/>
              <a:defRPr/>
            </a:pPr>
            <a:endParaRPr lang="ja-JP" altLang="en-US" sz="1800" kern="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Text Box 109"/>
          <p:cNvSpPr txBox="1">
            <a:spLocks noChangeArrowheads="1"/>
          </p:cNvSpPr>
          <p:nvPr/>
        </p:nvSpPr>
        <p:spPr bwMode="auto">
          <a:xfrm>
            <a:off x="7092950" y="519113"/>
            <a:ext cx="1727200"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lIns="90000" tIns="46800" rIns="90000" bIns="46800">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pitchFamily="50"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pitchFamily="50"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pitchFamily="50"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pitchFamily="50" charset="-128"/>
                <a:cs typeface="Arial" charset="0"/>
              </a:defRPr>
            </a:lvl4pPr>
            <a:lvl5pPr marL="2057400" indent="-228600" eaLnBrk="0" hangingPunct="0">
              <a:buBlip>
                <a:blip r:embed="rId4"/>
              </a:buBlip>
              <a:defRPr kumimoji="1" sz="2000">
                <a:solidFill>
                  <a:srgbClr val="000000"/>
                </a:solidFill>
                <a:latin typeface="Arial" charset="0"/>
                <a:ea typeface="ＭＳ Ｐゴシック" pitchFamily="50"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9pPr>
          </a:lstStyle>
          <a:p>
            <a:pPr eaLnBrk="1" fontAlgn="ctr" hangingPunct="1">
              <a:lnSpc>
                <a:spcPct val="100000"/>
              </a:lnSpc>
              <a:spcBef>
                <a:spcPct val="50000"/>
              </a:spcBef>
              <a:spcAft>
                <a:spcPct val="0"/>
              </a:spcAft>
              <a:buClrTx/>
              <a:buFontTx/>
              <a:buNone/>
              <a:defRPr/>
            </a:pPr>
            <a:r>
              <a:rPr lang="en-US" altLang="ja-JP" sz="1200" kern="0" smtClean="0">
                <a:latin typeface="Meiryo UI" panose="020B0604030504040204" pitchFamily="50" charset="-128"/>
                <a:ea typeface="Meiryo UI" panose="020B0604030504040204" pitchFamily="50" charset="-128"/>
                <a:cs typeface="Meiryo UI" panose="020B0604030504040204" pitchFamily="50" charset="-128"/>
              </a:rPr>
              <a:t>HQ </a:t>
            </a:r>
          </a:p>
        </p:txBody>
      </p:sp>
      <p:sp>
        <p:nvSpPr>
          <p:cNvPr id="135" name="Rectangle 108"/>
          <p:cNvSpPr>
            <a:spLocks noChangeAspect="1" noChangeArrowheads="1"/>
          </p:cNvSpPr>
          <p:nvPr/>
        </p:nvSpPr>
        <p:spPr bwMode="auto">
          <a:xfrm>
            <a:off x="6047422" y="1992154"/>
            <a:ext cx="72000" cy="54000"/>
          </a:xfrm>
          <a:prstGeom prst="rect">
            <a:avLst/>
          </a:prstGeom>
          <a:solidFill>
            <a:srgbClr val="FF0000"/>
          </a:solidFill>
          <a:ln w="12700" algn="ctr">
            <a:solidFill>
              <a:srgbClr val="000000"/>
            </a:solidFill>
            <a:miter lim="800000"/>
            <a:headEnd/>
            <a:tailEnd/>
          </a:ln>
        </p:spPr>
        <p:txBody>
          <a:bodyPr wrap="none" lIns="90000" tIns="46800" rIns="90000" bIns="46800"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pitchFamily="50"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pitchFamily="50"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pitchFamily="50"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pitchFamily="50" charset="-128"/>
                <a:cs typeface="Arial" charset="0"/>
              </a:defRPr>
            </a:lvl4pPr>
            <a:lvl5pPr marL="2057400" indent="-228600" eaLnBrk="0" hangingPunct="0">
              <a:buBlip>
                <a:blip r:embed="rId4"/>
              </a:buBlip>
              <a:defRPr kumimoji="1" sz="2000">
                <a:solidFill>
                  <a:srgbClr val="000000"/>
                </a:solidFill>
                <a:latin typeface="Arial" charset="0"/>
                <a:ea typeface="ＭＳ Ｐゴシック" pitchFamily="50"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9pPr>
          </a:lstStyle>
          <a:p>
            <a:pPr algn="ctr" eaLnBrk="1" fontAlgn="ctr" hangingPunct="1">
              <a:lnSpc>
                <a:spcPct val="100000"/>
              </a:lnSpc>
              <a:spcBef>
                <a:spcPct val="50000"/>
              </a:spcBef>
              <a:spcAft>
                <a:spcPct val="0"/>
              </a:spcAft>
              <a:buClrTx/>
              <a:buFontTx/>
              <a:buNone/>
              <a:defRPr/>
            </a:pPr>
            <a:endParaRPr lang="ja-JP" altLang="en-US" sz="1400" kern="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6776" name="直線コネクタ 50"/>
          <p:cNvCxnSpPr>
            <a:cxnSpLocks noChangeShapeType="1"/>
            <a:endCxn id="116778" idx="3"/>
          </p:cNvCxnSpPr>
          <p:nvPr/>
        </p:nvCxnSpPr>
        <p:spPr bwMode="auto">
          <a:xfrm flipV="1">
            <a:off x="2342052" y="2237548"/>
            <a:ext cx="3155141" cy="41448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16778" name="Oval 134"/>
          <p:cNvSpPr>
            <a:spLocks noChangeAspect="1" noChangeArrowheads="1"/>
          </p:cNvSpPr>
          <p:nvPr/>
        </p:nvSpPr>
        <p:spPr bwMode="auto">
          <a:xfrm>
            <a:off x="5480687" y="2164378"/>
            <a:ext cx="112713" cy="85725"/>
          </a:xfrm>
          <a:prstGeom prst="ellipse">
            <a:avLst/>
          </a:prstGeom>
          <a:gradFill rotWithShape="0">
            <a:gsLst>
              <a:gs pos="0">
                <a:srgbClr val="FFFFFF"/>
              </a:gs>
              <a:gs pos="100000">
                <a:srgbClr val="FF0000"/>
              </a:gs>
            </a:gsLst>
            <a:path path="shape">
              <a:fillToRect l="50000" t="50000" r="50000" b="50000"/>
            </a:path>
          </a:gradFill>
          <a:ln w="12700">
            <a:solidFill>
              <a:srgbClr val="FF0000"/>
            </a:solidFill>
            <a:round/>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4"/>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endParaRPr lang="ja-JP" altLang="en-US" sz="1800">
              <a:latin typeface="Meiryo UI" pitchFamily="50" charset="-128"/>
              <a:ea typeface="Meiryo UI" pitchFamily="50" charset="-128"/>
              <a:cs typeface="Meiryo UI" pitchFamily="50" charset="-128"/>
            </a:endParaRPr>
          </a:p>
        </p:txBody>
      </p:sp>
      <p:sp>
        <p:nvSpPr>
          <p:cNvPr id="116782" name="Oval 134"/>
          <p:cNvSpPr>
            <a:spLocks noChangeAspect="1" noChangeArrowheads="1"/>
          </p:cNvSpPr>
          <p:nvPr/>
        </p:nvSpPr>
        <p:spPr bwMode="auto">
          <a:xfrm>
            <a:off x="6975478" y="853679"/>
            <a:ext cx="112713" cy="85725"/>
          </a:xfrm>
          <a:prstGeom prst="ellipse">
            <a:avLst/>
          </a:prstGeom>
          <a:gradFill rotWithShape="0">
            <a:gsLst>
              <a:gs pos="0">
                <a:srgbClr val="FFFFFF"/>
              </a:gs>
              <a:gs pos="100000">
                <a:srgbClr val="FF0000"/>
              </a:gs>
            </a:gsLst>
            <a:path path="shape">
              <a:fillToRect l="50000" t="50000" r="50000" b="50000"/>
            </a:path>
          </a:gradFill>
          <a:ln w="12700">
            <a:solidFill>
              <a:srgbClr val="FF0000"/>
            </a:solidFill>
            <a:round/>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4"/>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endParaRPr lang="ja-JP" altLang="en-US" sz="1800">
              <a:latin typeface="Meiryo UI" pitchFamily="50" charset="-128"/>
              <a:ea typeface="Meiryo UI" pitchFamily="50" charset="-128"/>
              <a:cs typeface="Meiryo UI" pitchFamily="50" charset="-128"/>
            </a:endParaRPr>
          </a:p>
        </p:txBody>
      </p:sp>
      <p:sp>
        <p:nvSpPr>
          <p:cNvPr id="151" name="Text Box 104"/>
          <p:cNvSpPr txBox="1">
            <a:spLocks noChangeArrowheads="1"/>
          </p:cNvSpPr>
          <p:nvPr/>
        </p:nvSpPr>
        <p:spPr bwMode="auto">
          <a:xfrm>
            <a:off x="7094538" y="778669"/>
            <a:ext cx="2049462"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lIns="90000" tIns="46800" rIns="90000" bIns="46800">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pitchFamily="50"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pitchFamily="50"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pitchFamily="50"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pitchFamily="50" charset="-128"/>
                <a:cs typeface="Arial" charset="0"/>
              </a:defRPr>
            </a:lvl4pPr>
            <a:lvl5pPr marL="2057400" indent="-228600" eaLnBrk="0" hangingPunct="0">
              <a:buBlip>
                <a:blip r:embed="rId4"/>
              </a:buBlip>
              <a:defRPr kumimoji="1" sz="2000">
                <a:solidFill>
                  <a:srgbClr val="000000"/>
                </a:solidFill>
                <a:latin typeface="Arial" charset="0"/>
                <a:ea typeface="ＭＳ Ｐゴシック" pitchFamily="50"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9pPr>
          </a:lstStyle>
          <a:p>
            <a:pPr eaLnBrk="1" fontAlgn="ctr" hangingPunct="1">
              <a:lnSpc>
                <a:spcPct val="100000"/>
              </a:lnSpc>
              <a:spcBef>
                <a:spcPct val="50000"/>
              </a:spcBef>
              <a:spcAft>
                <a:spcPct val="0"/>
              </a:spcAft>
              <a:buClrTx/>
              <a:buFontTx/>
              <a:buNone/>
              <a:defRPr/>
            </a:pPr>
            <a:r>
              <a:rPr lang="en-US" altLang="ja-JP" sz="1200" kern="0" smtClean="0">
                <a:latin typeface="Meiryo UI" panose="020B0604030504040204" pitchFamily="50" charset="-128"/>
                <a:ea typeface="Meiryo UI" panose="020B0604030504040204" pitchFamily="50" charset="-128"/>
                <a:cs typeface="Meiryo UI" panose="020B0604030504040204" pitchFamily="50" charset="-128"/>
              </a:rPr>
              <a:t>Assembly and  Final test</a:t>
            </a:r>
          </a:p>
        </p:txBody>
      </p:sp>
      <p:sp>
        <p:nvSpPr>
          <p:cNvPr id="116785" name="Oval 134"/>
          <p:cNvSpPr>
            <a:spLocks noChangeAspect="1" noChangeArrowheads="1"/>
          </p:cNvSpPr>
          <p:nvPr/>
        </p:nvSpPr>
        <p:spPr bwMode="auto">
          <a:xfrm>
            <a:off x="4709319" y="2191463"/>
            <a:ext cx="112712" cy="85725"/>
          </a:xfrm>
          <a:prstGeom prst="ellipse">
            <a:avLst/>
          </a:prstGeom>
          <a:gradFill rotWithShape="0">
            <a:gsLst>
              <a:gs pos="0">
                <a:srgbClr val="FFFFFF"/>
              </a:gs>
              <a:gs pos="100000">
                <a:srgbClr val="FF0000"/>
              </a:gs>
            </a:gsLst>
            <a:path path="shape">
              <a:fillToRect l="50000" t="50000" r="50000" b="50000"/>
            </a:path>
          </a:gradFill>
          <a:ln w="12700">
            <a:solidFill>
              <a:srgbClr val="FF0000"/>
            </a:solidFill>
            <a:round/>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4"/>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endParaRPr lang="ja-JP" altLang="en-US" sz="1800">
              <a:latin typeface="Meiryo UI" pitchFamily="50" charset="-128"/>
              <a:ea typeface="Meiryo UI" pitchFamily="50" charset="-128"/>
              <a:cs typeface="Meiryo UI" pitchFamily="50" charset="-128"/>
            </a:endParaRPr>
          </a:p>
        </p:txBody>
      </p:sp>
      <p:cxnSp>
        <p:nvCxnSpPr>
          <p:cNvPr id="116789" name="AutoShape 20"/>
          <p:cNvCxnSpPr>
            <a:cxnSpLocks noChangeShapeType="1"/>
          </p:cNvCxnSpPr>
          <p:nvPr/>
        </p:nvCxnSpPr>
        <p:spPr bwMode="auto">
          <a:xfrm>
            <a:off x="3742663" y="1596649"/>
            <a:ext cx="1618327" cy="35597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122" name="Rectangle 58"/>
          <p:cNvSpPr>
            <a:spLocks noChangeArrowheads="1"/>
          </p:cNvSpPr>
          <p:nvPr/>
        </p:nvSpPr>
        <p:spPr bwMode="auto">
          <a:xfrm>
            <a:off x="7941510" y="2703649"/>
            <a:ext cx="908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pitchFamily="50"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pitchFamily="50"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pitchFamily="50"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pitchFamily="50" charset="-128"/>
                <a:cs typeface="Arial" charset="0"/>
              </a:defRPr>
            </a:lvl4pPr>
            <a:lvl5pPr marL="2057400" indent="-228600" eaLnBrk="0" hangingPunct="0">
              <a:buBlip>
                <a:blip r:embed="rId4"/>
              </a:buBlip>
              <a:defRPr kumimoji="1" sz="2000">
                <a:solidFill>
                  <a:srgbClr val="000000"/>
                </a:solidFill>
                <a:latin typeface="Arial" charset="0"/>
                <a:ea typeface="ＭＳ Ｐゴシック" pitchFamily="50"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9pPr>
          </a:lstStyle>
          <a:p>
            <a:pPr fontAlgn="ctr">
              <a:lnSpc>
                <a:spcPct val="100000"/>
              </a:lnSpc>
              <a:spcBef>
                <a:spcPct val="0"/>
              </a:spcBef>
              <a:spcAft>
                <a:spcPct val="0"/>
              </a:spcAft>
              <a:buClrTx/>
              <a:buFontTx/>
              <a:buNone/>
              <a:defRPr/>
            </a:pPr>
            <a:r>
              <a:rPr kumimoji="0" lang="en-US" altLang="ja-JP" sz="16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AFSM</a:t>
            </a:r>
            <a:endParaRPr kumimoji="0" lang="en-GB" altLang="ja-JP" sz="105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Rectangle 58"/>
          <p:cNvSpPr>
            <a:spLocks noChangeArrowheads="1"/>
          </p:cNvSpPr>
          <p:nvPr/>
        </p:nvSpPr>
        <p:spPr bwMode="auto">
          <a:xfrm>
            <a:off x="4982647" y="4206274"/>
            <a:ext cx="1060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pitchFamily="50"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pitchFamily="50"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pitchFamily="50"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pitchFamily="50" charset="-128"/>
                <a:cs typeface="Arial" charset="0"/>
              </a:defRPr>
            </a:lvl4pPr>
            <a:lvl5pPr marL="2057400" indent="-228600" eaLnBrk="0" hangingPunct="0">
              <a:buBlip>
                <a:blip r:embed="rId4"/>
              </a:buBlip>
              <a:defRPr kumimoji="1" sz="2000">
                <a:solidFill>
                  <a:srgbClr val="000000"/>
                </a:solidFill>
                <a:latin typeface="Arial" charset="0"/>
                <a:ea typeface="ＭＳ Ｐゴシック" pitchFamily="50"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9pPr>
          </a:lstStyle>
          <a:p>
            <a:pPr fontAlgn="ctr">
              <a:lnSpc>
                <a:spcPct val="100000"/>
              </a:lnSpc>
              <a:spcBef>
                <a:spcPct val="0"/>
              </a:spcBef>
              <a:spcAft>
                <a:spcPct val="0"/>
              </a:spcAft>
              <a:buClrTx/>
              <a:buFontTx/>
              <a:buNone/>
              <a:defRPr/>
            </a:pPr>
            <a:r>
              <a:rPr kumimoji="0" lang="en-US" altLang="ja-JP" sz="16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MIFS</a:t>
            </a:r>
            <a:endParaRPr kumimoji="0" lang="en-GB" altLang="ja-JP" sz="105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6799" name="Picture 103" descr="http://www.pref.yamanashi.jp/rosei-koy/kigyo-navi/company/images/image188-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28702" y="1406713"/>
            <a:ext cx="1295400" cy="64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 name="正方形/長方形 162"/>
          <p:cNvSpPr/>
          <p:nvPr/>
        </p:nvSpPr>
        <p:spPr>
          <a:xfrm>
            <a:off x="7238396" y="1813561"/>
            <a:ext cx="1346844" cy="307777"/>
          </a:xfrm>
          <a:prstGeom prst="rect">
            <a:avLst/>
          </a:prstGeom>
          <a:noFill/>
        </p:spPr>
        <p:txBody>
          <a:bodyPr wrap="none">
            <a:spAutoFit/>
          </a:bodyPr>
          <a:lstStyle/>
          <a:p>
            <a:pPr fontAlgn="auto">
              <a:spcBef>
                <a:spcPts val="0"/>
              </a:spcBef>
              <a:spcAft>
                <a:spcPts val="0"/>
              </a:spcAft>
              <a:defRPr/>
            </a:pPr>
            <a:r>
              <a:rPr kumimoji="0" lang="en-US" altLang="ja-JP" sz="1400" b="1" kern="0"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Katoh</a:t>
            </a:r>
            <a:r>
              <a:rPr kumimoji="0" lang="en-US" altLang="ja-JP" sz="1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Denki</a:t>
            </a:r>
            <a:endParaRPr kumimoji="0" lang="ja-JP" altLang="en-US" sz="1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801" name="Oval 134"/>
          <p:cNvSpPr>
            <a:spLocks noChangeAspect="1" noChangeArrowheads="1"/>
          </p:cNvSpPr>
          <p:nvPr/>
        </p:nvSpPr>
        <p:spPr bwMode="auto">
          <a:xfrm>
            <a:off x="6078222" y="1816775"/>
            <a:ext cx="112713" cy="85725"/>
          </a:xfrm>
          <a:prstGeom prst="ellipse">
            <a:avLst/>
          </a:prstGeom>
          <a:gradFill rotWithShape="0">
            <a:gsLst>
              <a:gs pos="0">
                <a:srgbClr val="FFFFFF"/>
              </a:gs>
              <a:gs pos="100000">
                <a:srgbClr val="FF0000"/>
              </a:gs>
            </a:gsLst>
            <a:path path="shape">
              <a:fillToRect l="50000" t="50000" r="50000" b="50000"/>
            </a:path>
          </a:gradFill>
          <a:ln w="12700">
            <a:solidFill>
              <a:srgbClr val="FF0000"/>
            </a:solidFill>
            <a:round/>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4"/>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endParaRPr lang="ja-JP" altLang="en-US" sz="1800">
              <a:latin typeface="Meiryo UI" pitchFamily="50" charset="-128"/>
              <a:ea typeface="Meiryo UI" pitchFamily="50" charset="-128"/>
              <a:cs typeface="Meiryo UI" pitchFamily="50" charset="-128"/>
            </a:endParaRPr>
          </a:p>
        </p:txBody>
      </p:sp>
      <p:sp>
        <p:nvSpPr>
          <p:cNvPr id="104" name="Rectangle 106"/>
          <p:cNvSpPr>
            <a:spLocks noChangeAspect="1" noChangeArrowheads="1"/>
          </p:cNvSpPr>
          <p:nvPr/>
        </p:nvSpPr>
        <p:spPr bwMode="auto">
          <a:xfrm>
            <a:off x="6078219" y="1914193"/>
            <a:ext cx="72000" cy="54000"/>
          </a:xfrm>
          <a:prstGeom prst="rect">
            <a:avLst/>
          </a:prstGeom>
          <a:solidFill>
            <a:srgbClr val="002060"/>
          </a:solidFill>
          <a:ln w="9525" algn="ctr">
            <a:solidFill>
              <a:srgbClr val="000000"/>
            </a:solidFill>
            <a:miter lim="800000"/>
            <a:headEnd/>
            <a:tailEnd/>
          </a:ln>
        </p:spPr>
        <p:txBody>
          <a:bodyPr wrap="none" lIns="90000" tIns="46800" rIns="90000" bIns="46800"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pitchFamily="50"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pitchFamily="50"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pitchFamily="50"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pitchFamily="50" charset="-128"/>
                <a:cs typeface="Arial" charset="0"/>
              </a:defRPr>
            </a:lvl4pPr>
            <a:lvl5pPr marL="2057400" indent="-228600" eaLnBrk="0" hangingPunct="0">
              <a:buBlip>
                <a:blip r:embed="rId4"/>
              </a:buBlip>
              <a:defRPr kumimoji="1" sz="2000">
                <a:solidFill>
                  <a:srgbClr val="000000"/>
                </a:solidFill>
                <a:latin typeface="Arial" charset="0"/>
                <a:ea typeface="ＭＳ Ｐゴシック" pitchFamily="50"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9pPr>
          </a:lstStyle>
          <a:p>
            <a:pPr algn="ctr" eaLnBrk="1" fontAlgn="ctr" hangingPunct="1">
              <a:lnSpc>
                <a:spcPct val="100000"/>
              </a:lnSpc>
              <a:spcBef>
                <a:spcPct val="50000"/>
              </a:spcBef>
              <a:spcAft>
                <a:spcPct val="0"/>
              </a:spcAft>
              <a:buClrTx/>
              <a:buFontTx/>
              <a:buNone/>
              <a:defRPr/>
            </a:pPr>
            <a:endParaRPr lang="ja-JP" altLang="en-US" sz="1800" kern="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6788" name="Oval 134"/>
          <p:cNvSpPr>
            <a:spLocks noChangeAspect="1" noChangeArrowheads="1"/>
          </p:cNvSpPr>
          <p:nvPr/>
        </p:nvSpPr>
        <p:spPr bwMode="auto">
          <a:xfrm>
            <a:off x="5273678" y="1897709"/>
            <a:ext cx="112713" cy="85725"/>
          </a:xfrm>
          <a:prstGeom prst="ellipse">
            <a:avLst/>
          </a:prstGeom>
          <a:gradFill rotWithShape="0">
            <a:gsLst>
              <a:gs pos="0">
                <a:srgbClr val="FFFFFF"/>
              </a:gs>
              <a:gs pos="100000">
                <a:srgbClr val="FF0000"/>
              </a:gs>
            </a:gsLst>
            <a:path path="shape">
              <a:fillToRect l="50000" t="50000" r="50000" b="50000"/>
            </a:path>
          </a:gradFill>
          <a:ln w="12700">
            <a:solidFill>
              <a:srgbClr val="FF0000"/>
            </a:solidFill>
            <a:round/>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4"/>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endParaRPr lang="ja-JP" altLang="en-US" sz="1800">
              <a:latin typeface="Meiryo UI" pitchFamily="50" charset="-128"/>
              <a:ea typeface="Meiryo UI" pitchFamily="50" charset="-128"/>
              <a:cs typeface="Meiryo UI" pitchFamily="50" charset="-128"/>
            </a:endParaRPr>
          </a:p>
        </p:txBody>
      </p:sp>
      <p:cxnSp>
        <p:nvCxnSpPr>
          <p:cNvPr id="106" name="AutoShape 20"/>
          <p:cNvCxnSpPr>
            <a:cxnSpLocks noChangeShapeType="1"/>
          </p:cNvCxnSpPr>
          <p:nvPr/>
        </p:nvCxnSpPr>
        <p:spPr bwMode="auto">
          <a:xfrm>
            <a:off x="1939111" y="2055602"/>
            <a:ext cx="2786714" cy="17093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11" name="直線コネクタ 50"/>
          <p:cNvCxnSpPr>
            <a:cxnSpLocks noChangeShapeType="1"/>
          </p:cNvCxnSpPr>
          <p:nvPr/>
        </p:nvCxnSpPr>
        <p:spPr bwMode="auto">
          <a:xfrm flipV="1">
            <a:off x="2192732" y="3646893"/>
            <a:ext cx="1773158" cy="25409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07" name="Oval 134"/>
          <p:cNvSpPr>
            <a:spLocks noChangeAspect="1" noChangeArrowheads="1"/>
          </p:cNvSpPr>
          <p:nvPr/>
        </p:nvSpPr>
        <p:spPr bwMode="auto">
          <a:xfrm>
            <a:off x="3935730" y="3595688"/>
            <a:ext cx="112713" cy="85725"/>
          </a:xfrm>
          <a:prstGeom prst="ellipse">
            <a:avLst/>
          </a:prstGeom>
          <a:gradFill rotWithShape="0">
            <a:gsLst>
              <a:gs pos="0">
                <a:srgbClr val="FFFFFF"/>
              </a:gs>
              <a:gs pos="100000">
                <a:srgbClr val="FF0000"/>
              </a:gs>
            </a:gsLst>
            <a:path path="shape">
              <a:fillToRect l="50000" t="50000" r="50000" b="50000"/>
            </a:path>
          </a:gradFill>
          <a:ln w="12700">
            <a:solidFill>
              <a:srgbClr val="FF0000"/>
            </a:solidFill>
            <a:round/>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4"/>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endParaRPr lang="ja-JP" altLang="en-US" sz="1800">
              <a:latin typeface="Meiryo UI" pitchFamily="50" charset="-128"/>
              <a:ea typeface="Meiryo UI" pitchFamily="50" charset="-128"/>
              <a:cs typeface="Meiryo UI" pitchFamily="50" charset="-128"/>
            </a:endParaRPr>
          </a:p>
        </p:txBody>
      </p:sp>
      <p:cxnSp>
        <p:nvCxnSpPr>
          <p:cNvPr id="118" name="AutoShape 20"/>
          <p:cNvCxnSpPr>
            <a:cxnSpLocks noChangeShapeType="1"/>
          </p:cNvCxnSpPr>
          <p:nvPr/>
        </p:nvCxnSpPr>
        <p:spPr bwMode="auto">
          <a:xfrm>
            <a:off x="5854699" y="1479709"/>
            <a:ext cx="294450" cy="26962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127" name="Oval 134"/>
          <p:cNvSpPr>
            <a:spLocks noChangeAspect="1" noChangeArrowheads="1"/>
          </p:cNvSpPr>
          <p:nvPr/>
        </p:nvSpPr>
        <p:spPr bwMode="auto">
          <a:xfrm>
            <a:off x="6083425" y="1706642"/>
            <a:ext cx="112713" cy="85725"/>
          </a:xfrm>
          <a:prstGeom prst="ellipse">
            <a:avLst/>
          </a:prstGeom>
          <a:gradFill rotWithShape="0">
            <a:gsLst>
              <a:gs pos="0">
                <a:srgbClr val="FFFFFF"/>
              </a:gs>
              <a:gs pos="100000">
                <a:srgbClr val="FF0000"/>
              </a:gs>
            </a:gsLst>
            <a:path path="shape">
              <a:fillToRect l="50000" t="50000" r="50000" b="50000"/>
            </a:path>
          </a:gradFill>
          <a:ln w="12700">
            <a:solidFill>
              <a:srgbClr val="FF0000"/>
            </a:solidFill>
            <a:round/>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4"/>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endParaRPr lang="ja-JP" altLang="en-US" sz="1800">
              <a:latin typeface="Meiryo UI" pitchFamily="50" charset="-128"/>
              <a:ea typeface="Meiryo UI" pitchFamily="50" charset="-128"/>
              <a:cs typeface="Meiryo UI" pitchFamily="50" charset="-128"/>
            </a:endParaRPr>
          </a:p>
        </p:txBody>
      </p:sp>
      <p:sp>
        <p:nvSpPr>
          <p:cNvPr id="61" name="Line 64"/>
          <p:cNvSpPr>
            <a:spLocks noChangeShapeType="1"/>
          </p:cNvSpPr>
          <p:nvPr/>
        </p:nvSpPr>
        <p:spPr bwMode="auto">
          <a:xfrm flipH="1" flipV="1">
            <a:off x="5890223" y="2089666"/>
            <a:ext cx="0" cy="16596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kumimoji="0" lang="ja-JP" altLang="en-US" ker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Rectangle 106"/>
          <p:cNvSpPr>
            <a:spLocks noChangeAspect="1" noChangeArrowheads="1"/>
          </p:cNvSpPr>
          <p:nvPr/>
        </p:nvSpPr>
        <p:spPr bwMode="auto">
          <a:xfrm>
            <a:off x="5854699" y="2051353"/>
            <a:ext cx="72000" cy="54000"/>
          </a:xfrm>
          <a:prstGeom prst="rect">
            <a:avLst/>
          </a:prstGeom>
          <a:solidFill>
            <a:srgbClr val="002060"/>
          </a:solidFill>
          <a:ln w="9525" algn="ctr">
            <a:solidFill>
              <a:srgbClr val="000000"/>
            </a:solidFill>
            <a:miter lim="800000"/>
            <a:headEnd/>
            <a:tailEnd/>
          </a:ln>
        </p:spPr>
        <p:txBody>
          <a:bodyPr wrap="none" lIns="90000" tIns="46800" rIns="90000" bIns="46800"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pitchFamily="50"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pitchFamily="50"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pitchFamily="50"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pitchFamily="50" charset="-128"/>
                <a:cs typeface="Arial" charset="0"/>
              </a:defRPr>
            </a:lvl4pPr>
            <a:lvl5pPr marL="2057400" indent="-228600" eaLnBrk="0" hangingPunct="0">
              <a:buBlip>
                <a:blip r:embed="rId4"/>
              </a:buBlip>
              <a:defRPr kumimoji="1" sz="2000">
                <a:solidFill>
                  <a:srgbClr val="000000"/>
                </a:solidFill>
                <a:latin typeface="Arial" charset="0"/>
                <a:ea typeface="ＭＳ Ｐゴシック" pitchFamily="50"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9pPr>
          </a:lstStyle>
          <a:p>
            <a:pPr algn="ctr" eaLnBrk="1" fontAlgn="ctr" hangingPunct="1">
              <a:lnSpc>
                <a:spcPct val="100000"/>
              </a:lnSpc>
              <a:spcBef>
                <a:spcPct val="50000"/>
              </a:spcBef>
              <a:spcAft>
                <a:spcPct val="0"/>
              </a:spcAft>
              <a:buClrTx/>
              <a:buFontTx/>
              <a:buNone/>
              <a:defRPr/>
            </a:pPr>
            <a:endParaRPr lang="ja-JP" altLang="en-US" sz="1800" kern="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Picture 2" descr="新横浜中央ビル Shin-Yokohama Chuo Build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55018" y="3583403"/>
            <a:ext cx="1423125" cy="916524"/>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7308307" y="3293553"/>
            <a:ext cx="1484475" cy="338554"/>
          </a:xfrm>
          <a:prstGeom prst="rect">
            <a:avLst/>
          </a:prstGeom>
        </p:spPr>
        <p:txBody>
          <a:bodyPr wrap="square">
            <a:spAutoFit/>
          </a:bodyPr>
          <a:lstStyle/>
          <a:p>
            <a:pPr algn="ctr" fontAlgn="ctr">
              <a:defRPr/>
            </a:pPr>
            <a:r>
              <a:rPr kumimoji="0" lang="en-GB" altLang="ja-JP" sz="1600" b="1" kern="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HQ,R&amp;D</a:t>
            </a:r>
            <a:endParaRPr lang="ja-JP" altLang="en-US" sz="1600"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Rectangle 58"/>
          <p:cNvSpPr>
            <a:spLocks noChangeArrowheads="1"/>
          </p:cNvSpPr>
          <p:nvPr/>
        </p:nvSpPr>
        <p:spPr bwMode="auto">
          <a:xfrm>
            <a:off x="7080602" y="4443958"/>
            <a:ext cx="17926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pitchFamily="50"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pitchFamily="50"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pitchFamily="50"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pitchFamily="50" charset="-128"/>
                <a:cs typeface="Arial" charset="0"/>
              </a:defRPr>
            </a:lvl4pPr>
            <a:lvl5pPr marL="2057400" indent="-228600" eaLnBrk="0" hangingPunct="0">
              <a:buBlip>
                <a:blip r:embed="rId4"/>
              </a:buBlip>
              <a:defRPr kumimoji="1" sz="2000">
                <a:solidFill>
                  <a:srgbClr val="000000"/>
                </a:solidFill>
                <a:latin typeface="Arial" charset="0"/>
                <a:ea typeface="ＭＳ Ｐゴシック" pitchFamily="50"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9pPr>
          </a:lstStyle>
          <a:p>
            <a:pPr fontAlgn="ctr">
              <a:lnSpc>
                <a:spcPct val="100000"/>
              </a:lnSpc>
              <a:spcBef>
                <a:spcPct val="0"/>
              </a:spcBef>
              <a:spcAft>
                <a:spcPct val="0"/>
              </a:spcAft>
              <a:buClrTx/>
              <a:buFontTx/>
              <a:buNone/>
              <a:defRPr/>
            </a:pPr>
            <a:r>
              <a:rPr kumimoji="0" lang="en-US" altLang="ja-JP" sz="1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Fujitsu Semiconductor</a:t>
            </a:r>
            <a:endParaRPr kumimoji="0" lang="en-GB" altLang="ja-JP" sz="10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bwMode="auto">
          <a:xfrm>
            <a:off x="7020722" y="2157567"/>
            <a:ext cx="2074397" cy="1076366"/>
          </a:xfrm>
          <a:prstGeom prst="rect">
            <a:avLst/>
          </a:prstGeom>
          <a:solidFill>
            <a:srgbClr val="33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p:txBody>
      </p:sp>
      <p:pic>
        <p:nvPicPr>
          <p:cNvPr id="116764" name="Picture 8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03555" y="2376553"/>
            <a:ext cx="1293974" cy="54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6904397" y="2130481"/>
            <a:ext cx="2190720" cy="338554"/>
          </a:xfrm>
          <a:prstGeom prst="rect">
            <a:avLst/>
          </a:prstGeom>
        </p:spPr>
        <p:txBody>
          <a:bodyPr wrap="square">
            <a:spAutoFit/>
          </a:bodyPr>
          <a:lstStyle/>
          <a:p>
            <a:pPr algn="ctr" fontAlgn="ctr">
              <a:defRPr/>
            </a:pPr>
            <a:r>
              <a:rPr kumimoji="0" lang="en-GB" altLang="ja-JP" sz="1600" b="1"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Wafer Process</a:t>
            </a:r>
            <a:endParaRPr lang="ja-JP" altLang="en-US" sz="1600" b="1"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Rectangle 58"/>
          <p:cNvSpPr>
            <a:spLocks noChangeArrowheads="1"/>
          </p:cNvSpPr>
          <p:nvPr/>
        </p:nvSpPr>
        <p:spPr bwMode="auto">
          <a:xfrm>
            <a:off x="7243403" y="2787774"/>
            <a:ext cx="17926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pitchFamily="50"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pitchFamily="50"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pitchFamily="50"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pitchFamily="50" charset="-128"/>
                <a:cs typeface="Arial" charset="0"/>
              </a:defRPr>
            </a:lvl4pPr>
            <a:lvl5pPr marL="2057400" indent="-228600" eaLnBrk="0" hangingPunct="0">
              <a:buBlip>
                <a:blip r:embed="rId4"/>
              </a:buBlip>
              <a:defRPr kumimoji="1" sz="2000">
                <a:solidFill>
                  <a:srgbClr val="000000"/>
                </a:solidFill>
                <a:latin typeface="Arial" charset="0"/>
                <a:ea typeface="ＭＳ Ｐゴシック" pitchFamily="50"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9pPr>
          </a:lstStyle>
          <a:p>
            <a:pPr fontAlgn="ctr">
              <a:lnSpc>
                <a:spcPct val="100000"/>
              </a:lnSpc>
              <a:spcBef>
                <a:spcPct val="0"/>
              </a:spcBef>
              <a:spcAft>
                <a:spcPct val="0"/>
              </a:spcAft>
              <a:buClrTx/>
              <a:buFontTx/>
              <a:buNone/>
              <a:defRPr/>
            </a:pPr>
            <a:r>
              <a:rPr kumimoji="0" lang="en-US" altLang="ja-JP" sz="1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Aizu Fujitsu Semiconductor</a:t>
            </a:r>
            <a:endParaRPr kumimoji="0" lang="en-GB" altLang="ja-JP" sz="10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6991582" y="1001988"/>
            <a:ext cx="2190720" cy="584775"/>
          </a:xfrm>
          <a:prstGeom prst="rect">
            <a:avLst/>
          </a:prstGeom>
        </p:spPr>
        <p:txBody>
          <a:bodyPr wrap="square">
            <a:spAutoFit/>
          </a:bodyPr>
          <a:lstStyle/>
          <a:p>
            <a:pPr algn="ctr" fontAlgn="auto">
              <a:defRPr/>
            </a:pPr>
            <a:r>
              <a:rPr kumimoji="0" lang="en-GB" altLang="ja-JP" sz="1600"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Assembly and Final test</a:t>
            </a:r>
          </a:p>
        </p:txBody>
      </p:sp>
      <p:sp>
        <p:nvSpPr>
          <p:cNvPr id="74" name="正方形/長方形 73"/>
          <p:cNvSpPr/>
          <p:nvPr/>
        </p:nvSpPr>
        <p:spPr bwMode="auto">
          <a:xfrm>
            <a:off x="4611010" y="3674161"/>
            <a:ext cx="2074397" cy="1161705"/>
          </a:xfrm>
          <a:prstGeom prst="rect">
            <a:avLst/>
          </a:prstGeom>
          <a:solidFill>
            <a:srgbClr val="33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75" name="正方形/長方形 74"/>
          <p:cNvSpPr/>
          <p:nvPr/>
        </p:nvSpPr>
        <p:spPr>
          <a:xfrm>
            <a:off x="4494685" y="3647075"/>
            <a:ext cx="2190720" cy="338554"/>
          </a:xfrm>
          <a:prstGeom prst="rect">
            <a:avLst/>
          </a:prstGeom>
        </p:spPr>
        <p:txBody>
          <a:bodyPr wrap="square">
            <a:spAutoFit/>
          </a:bodyPr>
          <a:lstStyle/>
          <a:p>
            <a:pPr algn="ctr" fontAlgn="ctr">
              <a:defRPr/>
            </a:pPr>
            <a:r>
              <a:rPr kumimoji="0" lang="en-GB" altLang="ja-JP" sz="1600" b="1" kern="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Wafer Process</a:t>
            </a:r>
            <a:endParaRPr lang="ja-JP" altLang="en-US" sz="1600"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Rectangle 58"/>
          <p:cNvSpPr>
            <a:spLocks noChangeArrowheads="1"/>
          </p:cNvSpPr>
          <p:nvPr/>
        </p:nvSpPr>
        <p:spPr bwMode="auto">
          <a:xfrm>
            <a:off x="4833691" y="4371950"/>
            <a:ext cx="17926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pitchFamily="50"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pitchFamily="50"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pitchFamily="50"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pitchFamily="50" charset="-128"/>
                <a:cs typeface="Arial" charset="0"/>
              </a:defRPr>
            </a:lvl4pPr>
            <a:lvl5pPr marL="2057400" indent="-228600" eaLnBrk="0" hangingPunct="0">
              <a:buBlip>
                <a:blip r:embed="rId4"/>
              </a:buBlip>
              <a:defRPr kumimoji="1" sz="2000">
                <a:solidFill>
                  <a:srgbClr val="000000"/>
                </a:solidFill>
                <a:latin typeface="Arial" charset="0"/>
                <a:ea typeface="ＭＳ Ｐゴシック" pitchFamily="50"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9pPr>
          </a:lstStyle>
          <a:p>
            <a:pPr fontAlgn="ctr">
              <a:lnSpc>
                <a:spcPct val="100000"/>
              </a:lnSpc>
              <a:spcBef>
                <a:spcPct val="0"/>
              </a:spcBef>
              <a:spcAft>
                <a:spcPct val="0"/>
              </a:spcAft>
              <a:buClrTx/>
              <a:buFontTx/>
              <a:buNone/>
              <a:defRPr/>
            </a:pPr>
            <a:r>
              <a:rPr kumimoji="0" lang="en-US" altLang="ja-JP" sz="1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Mie Fujitsu Semiconductor</a:t>
            </a:r>
            <a:endParaRPr kumimoji="0" lang="en-GB" altLang="ja-JP" sz="10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2" name="Picture 10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8066" y="3939903"/>
            <a:ext cx="1150421" cy="49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7" name="正方形/長方形 76"/>
          <p:cNvSpPr/>
          <p:nvPr/>
        </p:nvSpPr>
        <p:spPr bwMode="auto">
          <a:xfrm>
            <a:off x="506471" y="3749279"/>
            <a:ext cx="1823011" cy="1137815"/>
          </a:xfrm>
          <a:prstGeom prst="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78" name="正方形/長方形 77"/>
          <p:cNvSpPr/>
          <p:nvPr/>
        </p:nvSpPr>
        <p:spPr>
          <a:xfrm>
            <a:off x="305396" y="3749279"/>
            <a:ext cx="2190720" cy="584775"/>
          </a:xfrm>
          <a:prstGeom prst="rect">
            <a:avLst/>
          </a:prstGeom>
        </p:spPr>
        <p:txBody>
          <a:bodyPr wrap="square">
            <a:spAutoFit/>
          </a:bodyPr>
          <a:lstStyle/>
          <a:p>
            <a:pPr algn="ctr" fontAlgn="auto">
              <a:defRPr/>
            </a:pPr>
            <a:r>
              <a:rPr kumimoji="0" lang="en-GB" altLang="ja-JP" sz="1600"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Assembly and Final test</a:t>
            </a:r>
          </a:p>
        </p:txBody>
      </p:sp>
      <p:pic>
        <p:nvPicPr>
          <p:cNvPr id="1028" name="Picture 4" descr="MTEX (VIETNAM) CORPORATI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5130" y="4257627"/>
            <a:ext cx="1151679" cy="563501"/>
          </a:xfrm>
          <a:prstGeom prst="rect">
            <a:avLst/>
          </a:prstGeom>
          <a:noFill/>
          <a:extLst>
            <a:ext uri="{909E8E84-426E-40DD-AFC4-6F175D3DCCD1}">
              <a14:hiddenFill xmlns:a14="http://schemas.microsoft.com/office/drawing/2010/main">
                <a:solidFill>
                  <a:srgbClr val="FFFFFF"/>
                </a:solidFill>
              </a14:hiddenFill>
            </a:ext>
          </a:extLst>
        </p:spPr>
      </p:pic>
      <p:sp>
        <p:nvSpPr>
          <p:cNvPr id="109" name="正方形/長方形 146"/>
          <p:cNvSpPr>
            <a:spLocks noChangeArrowheads="1"/>
          </p:cNvSpPr>
          <p:nvPr/>
        </p:nvSpPr>
        <p:spPr bwMode="auto">
          <a:xfrm>
            <a:off x="764305" y="4581949"/>
            <a:ext cx="14284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4"/>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1600" b="1" dirty="0" smtClean="0">
                <a:solidFill>
                  <a:schemeClr val="bg1"/>
                </a:solidFill>
                <a:latin typeface="Meiryo UI" pitchFamily="50" charset="-128"/>
                <a:ea typeface="Meiryo UI" pitchFamily="50" charset="-128"/>
                <a:cs typeface="Meiryo UI" pitchFamily="50" charset="-128"/>
              </a:rPr>
              <a:t>MTEX (VN)</a:t>
            </a:r>
            <a:endParaRPr lang="ja-JP" altLang="en-US" sz="1600" b="1" dirty="0">
              <a:solidFill>
                <a:schemeClr val="bg1"/>
              </a:solidFill>
              <a:latin typeface="Meiryo UI" pitchFamily="50" charset="-128"/>
              <a:ea typeface="Meiryo UI" pitchFamily="50" charset="-128"/>
              <a:cs typeface="Meiryo UI" pitchFamily="50" charset="-128"/>
            </a:endParaRPr>
          </a:p>
        </p:txBody>
      </p:sp>
      <p:sp>
        <p:nvSpPr>
          <p:cNvPr id="83" name="正方形/長方形 82"/>
          <p:cNvSpPr/>
          <p:nvPr/>
        </p:nvSpPr>
        <p:spPr bwMode="auto">
          <a:xfrm>
            <a:off x="4223537" y="500823"/>
            <a:ext cx="1813090" cy="1050197"/>
          </a:xfrm>
          <a:prstGeom prst="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84" name="正方形/長方形 83"/>
          <p:cNvSpPr/>
          <p:nvPr/>
        </p:nvSpPr>
        <p:spPr>
          <a:xfrm>
            <a:off x="4036849" y="500824"/>
            <a:ext cx="2190720" cy="584775"/>
          </a:xfrm>
          <a:prstGeom prst="rect">
            <a:avLst/>
          </a:prstGeom>
        </p:spPr>
        <p:txBody>
          <a:bodyPr wrap="square">
            <a:spAutoFit/>
          </a:bodyPr>
          <a:lstStyle/>
          <a:p>
            <a:pPr algn="ctr" fontAlgn="auto">
              <a:defRPr/>
            </a:pPr>
            <a:r>
              <a:rPr kumimoji="0" lang="en-GB" altLang="ja-JP" sz="1600" b="1"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Assembly and Final test</a:t>
            </a:r>
          </a:p>
        </p:txBody>
      </p:sp>
      <p:pic>
        <p:nvPicPr>
          <p:cNvPr id="1030" name="Picture 6" descr="尾花沢事業所"/>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10340" y="1052303"/>
            <a:ext cx="969772" cy="511335"/>
          </a:xfrm>
          <a:prstGeom prst="rect">
            <a:avLst/>
          </a:prstGeom>
          <a:noFill/>
          <a:extLst>
            <a:ext uri="{909E8E84-426E-40DD-AFC4-6F175D3DCCD1}">
              <a14:hiddenFill xmlns:a14="http://schemas.microsoft.com/office/drawing/2010/main">
                <a:solidFill>
                  <a:srgbClr val="FFFFFF"/>
                </a:solidFill>
              </a14:hiddenFill>
            </a:ext>
          </a:extLst>
        </p:spPr>
      </p:pic>
      <p:sp>
        <p:nvSpPr>
          <p:cNvPr id="85" name="正方形/長方形 146"/>
          <p:cNvSpPr>
            <a:spLocks noChangeArrowheads="1"/>
          </p:cNvSpPr>
          <p:nvPr/>
        </p:nvSpPr>
        <p:spPr bwMode="auto">
          <a:xfrm>
            <a:off x="4716155" y="1303816"/>
            <a:ext cx="7906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4"/>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1600" b="1" dirty="0" smtClean="0">
                <a:solidFill>
                  <a:schemeClr val="bg1"/>
                </a:solidFill>
                <a:latin typeface="Meiryo UI" pitchFamily="50" charset="-128"/>
                <a:ea typeface="Meiryo UI" pitchFamily="50" charset="-128"/>
                <a:cs typeface="Meiryo UI" pitchFamily="50" charset="-128"/>
              </a:rPr>
              <a:t>MTEX</a:t>
            </a:r>
            <a:endParaRPr lang="ja-JP" altLang="en-US" sz="1600" b="1" dirty="0">
              <a:solidFill>
                <a:schemeClr val="bg1"/>
              </a:solidFill>
              <a:latin typeface="Meiryo UI" pitchFamily="50" charset="-128"/>
              <a:ea typeface="Meiryo UI" pitchFamily="50" charset="-128"/>
              <a:cs typeface="Meiryo UI" pitchFamily="50" charset="-128"/>
            </a:endParaRPr>
          </a:p>
        </p:txBody>
      </p:sp>
      <p:sp>
        <p:nvSpPr>
          <p:cNvPr id="86" name="正方形/長方形 85"/>
          <p:cNvSpPr/>
          <p:nvPr/>
        </p:nvSpPr>
        <p:spPr bwMode="auto">
          <a:xfrm>
            <a:off x="656920" y="2257168"/>
            <a:ext cx="1851767" cy="1137815"/>
          </a:xfrm>
          <a:prstGeom prst="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87" name="正方形/長方形 86"/>
          <p:cNvSpPr/>
          <p:nvPr/>
        </p:nvSpPr>
        <p:spPr>
          <a:xfrm>
            <a:off x="444607" y="2257169"/>
            <a:ext cx="2190720" cy="584775"/>
          </a:xfrm>
          <a:prstGeom prst="rect">
            <a:avLst/>
          </a:prstGeom>
        </p:spPr>
        <p:txBody>
          <a:bodyPr wrap="square">
            <a:spAutoFit/>
          </a:bodyPr>
          <a:lstStyle/>
          <a:p>
            <a:pPr algn="ctr" fontAlgn="auto">
              <a:defRPr/>
            </a:pPr>
            <a:r>
              <a:rPr kumimoji="0" lang="en-GB" altLang="ja-JP" sz="1600"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Assembly and Final test</a:t>
            </a:r>
          </a:p>
        </p:txBody>
      </p:sp>
      <p:pic>
        <p:nvPicPr>
          <p:cNvPr id="116777" name="Picture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5129" y="2753365"/>
            <a:ext cx="1386920" cy="5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79" name="正方形/長方形 146"/>
          <p:cNvSpPr>
            <a:spLocks noChangeArrowheads="1"/>
          </p:cNvSpPr>
          <p:nvPr/>
        </p:nvSpPr>
        <p:spPr bwMode="auto">
          <a:xfrm>
            <a:off x="955129" y="3090105"/>
            <a:ext cx="10999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pitchFamily="34" charset="0"/>
                <a:ea typeface="ＭＳ Ｐゴシック" pitchFamily="50" charset="-128"/>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pitchFamily="34" charset="0"/>
                <a:ea typeface="ＭＳ Ｐゴシック" pitchFamily="50" charset="-128"/>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pitchFamily="34" charset="0"/>
                <a:ea typeface="ＭＳ Ｐゴシック" pitchFamily="50" charset="-128"/>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Arial" pitchFamily="34" charset="0"/>
                <a:ea typeface="ＭＳ Ｐゴシック" pitchFamily="50" charset="-128"/>
              </a:defRPr>
            </a:lvl4pPr>
            <a:lvl5pPr marL="2057400" indent="-228600" eaLnBrk="0" hangingPunct="0">
              <a:buBlip>
                <a:blip r:embed="rId4"/>
              </a:buBlip>
              <a:defRPr kumimoji="1" sz="2000">
                <a:solidFill>
                  <a:srgbClr val="000000"/>
                </a:solidFill>
                <a:latin typeface="Arial" pitchFamily="34" charset="0"/>
                <a:ea typeface="ＭＳ Ｐゴシック" pitchFamily="50" charset="-128"/>
              </a:defRPr>
            </a:lvl5pPr>
            <a:lvl6pPr marL="25146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6pPr>
            <a:lvl7pPr marL="29718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7pPr>
            <a:lvl8pPr marL="34290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8pPr>
            <a:lvl9pPr marL="3886200" indent="-228600" eaLnBrk="0" fontAlgn="base" hangingPunct="0">
              <a:spcBef>
                <a:spcPct val="0"/>
              </a:spcBef>
              <a:spcAft>
                <a:spcPct val="0"/>
              </a:spcAft>
              <a:buBlip>
                <a:blip r:embed="rId4"/>
              </a:buBlip>
              <a:defRPr kumimoji="1" sz="2000">
                <a:solidFill>
                  <a:srgbClr val="000000"/>
                </a:solidFill>
                <a:latin typeface="Arial" pitchFamily="34" charset="0"/>
                <a:ea typeface="ＭＳ Ｐゴシック" pitchFamily="50" charset="-128"/>
              </a:defRPr>
            </a:lvl9pPr>
          </a:lstStyle>
          <a:p>
            <a:pPr eaLnBrk="1" hangingPunct="1">
              <a:lnSpc>
                <a:spcPct val="100000"/>
              </a:lnSpc>
              <a:spcBef>
                <a:spcPct val="0"/>
              </a:spcBef>
              <a:spcAft>
                <a:spcPct val="0"/>
              </a:spcAft>
              <a:buClrTx/>
              <a:buFontTx/>
              <a:buNone/>
            </a:pPr>
            <a:r>
              <a:rPr lang="en-US" altLang="ja-JP" sz="1600" b="1" dirty="0">
                <a:solidFill>
                  <a:schemeClr val="bg1"/>
                </a:solidFill>
                <a:latin typeface="Meiryo UI" pitchFamily="50" charset="-128"/>
                <a:ea typeface="Meiryo UI" pitchFamily="50" charset="-128"/>
                <a:cs typeface="Meiryo UI" pitchFamily="50" charset="-128"/>
              </a:rPr>
              <a:t>J-Device</a:t>
            </a:r>
            <a:endParaRPr lang="ja-JP" altLang="en-US" sz="1600" b="1" dirty="0">
              <a:solidFill>
                <a:schemeClr val="bg1"/>
              </a:solidFill>
              <a:latin typeface="Meiryo UI" pitchFamily="50" charset="-128"/>
              <a:ea typeface="Meiryo UI" pitchFamily="50" charset="-128"/>
              <a:cs typeface="Meiryo UI" pitchFamily="50" charset="-128"/>
            </a:endParaRPr>
          </a:p>
        </p:txBody>
      </p:sp>
      <p:sp>
        <p:nvSpPr>
          <p:cNvPr id="88" name="正方形/長方形 87"/>
          <p:cNvSpPr/>
          <p:nvPr/>
        </p:nvSpPr>
        <p:spPr bwMode="auto">
          <a:xfrm>
            <a:off x="241844" y="786520"/>
            <a:ext cx="1796068" cy="1428866"/>
          </a:xfrm>
          <a:prstGeom prst="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89" name="正方形/長方形 88"/>
          <p:cNvSpPr/>
          <p:nvPr/>
        </p:nvSpPr>
        <p:spPr>
          <a:xfrm>
            <a:off x="64881" y="786521"/>
            <a:ext cx="2190720" cy="584775"/>
          </a:xfrm>
          <a:prstGeom prst="rect">
            <a:avLst/>
          </a:prstGeom>
        </p:spPr>
        <p:txBody>
          <a:bodyPr wrap="square">
            <a:spAutoFit/>
          </a:bodyPr>
          <a:lstStyle/>
          <a:p>
            <a:pPr algn="ctr" fontAlgn="auto">
              <a:defRPr/>
            </a:pPr>
            <a:r>
              <a:rPr kumimoji="0" lang="en-GB" altLang="ja-JP" sz="1600"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Assembly and Final test</a:t>
            </a:r>
          </a:p>
        </p:txBody>
      </p:sp>
      <p:pic>
        <p:nvPicPr>
          <p:cNvPr id="116775" name="Picture 4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1141" y="1306931"/>
            <a:ext cx="962003" cy="54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41" name="Text Box 61"/>
          <p:cNvSpPr txBox="1">
            <a:spLocks noChangeArrowheads="1"/>
          </p:cNvSpPr>
          <p:nvPr/>
        </p:nvSpPr>
        <p:spPr bwMode="auto">
          <a:xfrm>
            <a:off x="180825" y="1707655"/>
            <a:ext cx="2047751" cy="584775"/>
          </a:xfrm>
          <a:prstGeom prst="rect">
            <a:avLst/>
          </a:prstGeom>
          <a:noFill/>
          <a:ln w="9525">
            <a:noFill/>
            <a:miter lim="800000"/>
            <a:headEnd/>
            <a:tailEnd/>
          </a:ln>
          <a:effectLst/>
        </p:spPr>
        <p:txBody>
          <a:bodyPr wrap="square">
            <a:spAutoFit/>
          </a:bodyPr>
          <a:lstStyle/>
          <a:p>
            <a:pPr eaLnBrk="0" fontAlgn="auto" hangingPunct="0">
              <a:spcBef>
                <a:spcPts val="0"/>
              </a:spcBef>
              <a:spcAft>
                <a:spcPts val="0"/>
              </a:spcAft>
              <a:defRPr/>
            </a:pPr>
            <a:r>
              <a:rPr kumimoji="0" lang="en-US" altLang="ja-JP" sz="1600" b="1" kern="0" dirty="0" err="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Tongfu</a:t>
            </a:r>
            <a:r>
              <a:rPr kumimoji="0" lang="en-US" altLang="ja-JP" sz="16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Microelectronics</a:t>
            </a:r>
            <a:endParaRPr kumimoji="0" lang="en-US" altLang="ja-JP" sz="16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bwMode="auto">
          <a:xfrm>
            <a:off x="2192732" y="482312"/>
            <a:ext cx="1796068" cy="1182500"/>
          </a:xfrm>
          <a:prstGeom prst="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91" name="正方形/長方形 90"/>
          <p:cNvSpPr/>
          <p:nvPr/>
        </p:nvSpPr>
        <p:spPr>
          <a:xfrm>
            <a:off x="2015769" y="482313"/>
            <a:ext cx="2190720" cy="584775"/>
          </a:xfrm>
          <a:prstGeom prst="rect">
            <a:avLst/>
          </a:prstGeom>
        </p:spPr>
        <p:txBody>
          <a:bodyPr wrap="square">
            <a:spAutoFit/>
          </a:bodyPr>
          <a:lstStyle/>
          <a:p>
            <a:pPr algn="ctr" fontAlgn="auto">
              <a:defRPr/>
            </a:pPr>
            <a:r>
              <a:rPr kumimoji="0" lang="en-GB" altLang="ja-JP" sz="1600"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Assembly and Final test</a:t>
            </a:r>
          </a:p>
        </p:txBody>
      </p:sp>
      <p:pic>
        <p:nvPicPr>
          <p:cNvPr id="116796" name="Picture 101" descr="C:\Users\tomisato\Desktop\sub7_popup_img1.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24031" y="973138"/>
            <a:ext cx="1133475" cy="4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Text Box 61"/>
          <p:cNvSpPr txBox="1">
            <a:spLocks noChangeArrowheads="1"/>
          </p:cNvSpPr>
          <p:nvPr/>
        </p:nvSpPr>
        <p:spPr bwMode="auto">
          <a:xfrm>
            <a:off x="2728525" y="1387284"/>
            <a:ext cx="871538" cy="338554"/>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kumimoji="0" lang="en-US" altLang="ja-JP" sz="16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SFA</a:t>
            </a:r>
            <a:endParaRPr kumimoji="0" lang="en-US" altLang="ja-JP" sz="16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Footer Placeholder 1"/>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sp>
        <p:nvSpPr>
          <p:cNvPr id="7" name="Slide Number Placeholder 6"/>
          <p:cNvSpPr>
            <a:spLocks noGrp="1"/>
          </p:cNvSpPr>
          <p:nvPr>
            <p:ph type="sldNum" sz="quarter" idx="11"/>
          </p:nvPr>
        </p:nvSpPr>
        <p:spPr/>
        <p:txBody>
          <a:bodyPr/>
          <a:lstStyle/>
          <a:p>
            <a:fld id="{C164E814-9446-4CE1-8CA1-AF38C8D6ED9E}" type="slidenum">
              <a:rPr lang="ja-JP" altLang="de-DE" smtClean="0">
                <a:solidFill>
                  <a:srgbClr val="000000"/>
                </a:solidFill>
              </a:rPr>
              <a:pPr/>
              <a:t>45</a:t>
            </a:fld>
            <a:endParaRPr lang="de-DE" altLang="ja-JP">
              <a:solidFill>
                <a:srgbClr val="000000"/>
              </a:solidFill>
            </a:endParaRPr>
          </a:p>
        </p:txBody>
      </p:sp>
    </p:spTree>
    <p:extLst>
      <p:ext uri="{BB962C8B-B14F-4D97-AF65-F5344CB8AC3E}">
        <p14:creationId xmlns:p14="http://schemas.microsoft.com/office/powerpoint/2010/main" val="363599396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7172" y="729241"/>
            <a:ext cx="3467057" cy="4087895"/>
          </a:xfrm>
          <a:prstGeom prst="rect">
            <a:avLst/>
          </a:prstGeom>
        </p:spPr>
      </p:pic>
      <p:sp>
        <p:nvSpPr>
          <p:cNvPr id="7" name="タイトル 1"/>
          <p:cNvSpPr>
            <a:spLocks noGrp="1"/>
          </p:cNvSpPr>
          <p:nvPr>
            <p:ph type="title"/>
          </p:nvPr>
        </p:nvSpPr>
        <p:spPr>
          <a:xfrm>
            <a:off x="197514" y="0"/>
            <a:ext cx="8550950" cy="520304"/>
          </a:xfrm>
        </p:spPr>
        <p:txBody>
          <a:bodyPr/>
          <a:lstStyle/>
          <a:p>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Fujitsu </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FRAM </a:t>
            </a:r>
            <a:r>
              <a:rPr lang="en-US" altLang="zh-CN"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support team </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Footer Placeholder 7"/>
          <p:cNvSpPr>
            <a:spLocks noGrp="1"/>
          </p:cNvSpPr>
          <p:nvPr>
            <p:ph type="ftr" sz="quarter" idx="10"/>
          </p:nvPr>
        </p:nvSpPr>
        <p:spPr/>
        <p:txBody>
          <a:bodyPr/>
          <a:lstStyle/>
          <a:p>
            <a:pPr>
              <a:defRPr/>
            </a:pPr>
            <a:r>
              <a:rPr lang="en-US" altLang="ja-JP" smtClean="0"/>
              <a:t>Copyright 2019 FUJITSU SEMICONDUCTOR LIMITED</a:t>
            </a:r>
            <a:endParaRPr lang="de-DE" altLang="ja-JP"/>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515" y="573528"/>
            <a:ext cx="2995766" cy="4243606"/>
          </a:xfrm>
          <a:prstGeom prst="rect">
            <a:avLst/>
          </a:prstGeom>
        </p:spPr>
      </p:pic>
      <p:pic>
        <p:nvPicPr>
          <p:cNvPr id="3" name="図 2"/>
          <p:cNvPicPr>
            <a:picLocks noChangeAspect="1"/>
          </p:cNvPicPr>
          <p:nvPr/>
        </p:nvPicPr>
        <p:blipFill>
          <a:blip r:embed="rId5">
            <a:clrChange>
              <a:clrFrom>
                <a:srgbClr val="FFFFFF"/>
              </a:clrFrom>
              <a:clrTo>
                <a:srgbClr val="FFFFFF">
                  <a:alpha val="0"/>
                </a:srgbClr>
              </a:clrTo>
            </a:clrChange>
          </a:blip>
          <a:stretch>
            <a:fillRect/>
          </a:stretch>
        </p:blipFill>
        <p:spPr>
          <a:xfrm>
            <a:off x="3008851" y="489063"/>
            <a:ext cx="6099182" cy="1759379"/>
          </a:xfrm>
          <a:prstGeom prst="rect">
            <a:avLst/>
          </a:prstGeom>
        </p:spPr>
      </p:pic>
      <p:pic>
        <p:nvPicPr>
          <p:cNvPr id="5" name="図 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09738" y="2972982"/>
            <a:ext cx="1539899" cy="1844153"/>
          </a:xfrm>
          <a:prstGeom prst="rect">
            <a:avLst/>
          </a:prstGeom>
        </p:spPr>
      </p:pic>
      <p:sp>
        <p:nvSpPr>
          <p:cNvPr id="34" name="正方形/長方形 33"/>
          <p:cNvSpPr/>
          <p:nvPr/>
        </p:nvSpPr>
        <p:spPr>
          <a:xfrm>
            <a:off x="3414188" y="2050831"/>
            <a:ext cx="5694316" cy="861774"/>
          </a:xfrm>
          <a:prstGeom prst="rect">
            <a:avLst/>
          </a:prstGeom>
        </p:spPr>
        <p:txBody>
          <a:bodyPr wrap="none">
            <a:spAutoFit/>
          </a:bodyPr>
          <a:lstStyle/>
          <a:p>
            <a:pPr algn="l"/>
            <a:r>
              <a:rPr lang="en-US" altLang="ja-JP"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High </a:t>
            </a:r>
            <a:r>
              <a:rPr lang="en-US" altLang="ja-JP" sz="20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Q</a:t>
            </a:r>
            <a:r>
              <a:rPr lang="en-US" altLang="ja-JP"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uality </a:t>
            </a:r>
            <a:r>
              <a:rPr lang="en-US" altLang="ja-JP" sz="20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and </a:t>
            </a:r>
            <a:r>
              <a:rPr lang="en-US" altLang="ja-JP"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High Performance Memory</a:t>
            </a:r>
          </a:p>
          <a:p>
            <a:pPr marL="171450" indent="-171450" algn="l" eaLnBrk="0" fontAlgn="ctr" hangingPunct="0">
              <a:buFont typeface="Arial" panose="020B0604020202020204" pitchFamily="34" charset="0"/>
              <a:buChar char="•"/>
              <a:defRPr/>
            </a:pP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FUJITSU SEMICONDUCTOR LTD.</a:t>
            </a:r>
            <a:endParaRPr lang="en-GB"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884265" y="2695330"/>
            <a:ext cx="5029775" cy="1415772"/>
          </a:xfrm>
          <a:prstGeom prst="rect">
            <a:avLst/>
          </a:prstGeom>
        </p:spPr>
        <p:txBody>
          <a:bodyPr wrap="none">
            <a:spAutoFit/>
          </a:bodyPr>
          <a:lstStyle/>
          <a:p>
            <a:pPr algn="l"/>
            <a:r>
              <a:rPr lang="en-US" altLang="ja-JP"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High Reliable Technology and Services</a:t>
            </a:r>
          </a:p>
          <a:p>
            <a:pPr marL="171450" indent="-171450" algn="l" eaLnBrk="0" fontAlgn="ctr" hangingPunct="0">
              <a:buFont typeface="Arial" panose="020B0604020202020204" pitchFamily="34" charset="0"/>
              <a:buChar char="•"/>
            </a:pP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MIE FUJITSU SEMICONDUCTOR LTD.</a:t>
            </a:r>
          </a:p>
          <a:p>
            <a:pPr marL="171450" indent="-171450" algn="l" eaLnBrk="0" fontAlgn="ctr" hangingPunct="0">
              <a:buFont typeface="Arial" panose="020B0604020202020204" pitchFamily="34" charset="0"/>
              <a:buChar char="•"/>
            </a:pP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AIZU FUJITSU SEMICONDUCTOR LTD.</a:t>
            </a:r>
          </a:p>
          <a:p>
            <a:pPr marL="171450" indent="-171450" algn="l" eaLnBrk="0" fontAlgn="ctr" hangingPunct="0">
              <a:buFont typeface="Arial" panose="020B0604020202020204" pitchFamily="34" charset="0"/>
              <a:buChar char="•"/>
            </a:pP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AIZU FUJITSU SEMICONDUCTOR WAFER SOLUTION  LTD.</a:t>
            </a:r>
          </a:p>
          <a:p>
            <a:pPr marL="171450" indent="-171450" algn="l" eaLnBrk="0" fontAlgn="ctr" hangingPunct="0">
              <a:buFont typeface="Arial" panose="020B0604020202020204" pitchFamily="34" charset="0"/>
              <a:buChar char="•"/>
            </a:pP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AIZU FUJITSU SEMICONDUCTOR MANUFACTURING LTD.</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4499995" y="4063013"/>
            <a:ext cx="4608041" cy="954107"/>
          </a:xfrm>
          <a:prstGeom prst="rect">
            <a:avLst/>
          </a:prstGeom>
        </p:spPr>
        <p:txBody>
          <a:bodyPr wrap="square">
            <a:spAutoFit/>
          </a:bodyPr>
          <a:lstStyle/>
          <a:p>
            <a:pPr algn="l"/>
            <a:r>
              <a:rPr lang="en-US" altLang="ja-JP"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Global support</a:t>
            </a:r>
          </a:p>
          <a:p>
            <a:pPr marL="171450" indent="-171450" algn="l" eaLnBrk="0" fontAlgn="ctr" hangingPunct="0">
              <a:buFont typeface="Arial" panose="020B0604020202020204" pitchFamily="34" charset="0"/>
              <a:buChar char="•"/>
              <a:defRPr/>
            </a:pP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FUJITSU ELECTRONICS (SHANGHAI) CO.,LTD.</a:t>
            </a:r>
          </a:p>
          <a:p>
            <a:pPr marL="171450" indent="-171450" algn="l" eaLnBrk="0" hangingPunct="0">
              <a:buFont typeface="Arial" panose="020B0604020202020204" pitchFamily="34" charset="0"/>
              <a:buChar char="•"/>
              <a:defRPr/>
            </a:pP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FUJITSU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ELECTRONICS </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PACIFIC ASIA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.,LTD.</a:t>
            </a:r>
          </a:p>
          <a:p>
            <a:pPr marL="171450" indent="-171450" algn="l" eaLnBrk="0" hangingPunct="0">
              <a:buFont typeface="Arial" panose="020B0604020202020204" pitchFamily="34" charset="0"/>
              <a:buChar char="•"/>
              <a:defRPr/>
            </a:pP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FUJITSU ELECTRONICS INC</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Slide Number Placeholder 3"/>
          <p:cNvSpPr>
            <a:spLocks noGrp="1"/>
          </p:cNvSpPr>
          <p:nvPr>
            <p:ph type="sldNum" sz="quarter" idx="11"/>
          </p:nvPr>
        </p:nvSpPr>
        <p:spPr/>
        <p:txBody>
          <a:bodyPr/>
          <a:lstStyle/>
          <a:p>
            <a:fld id="{F2D920BD-DB3E-494D-830B-EFB4449FB4A4}" type="slidenum">
              <a:rPr lang="ja-JP" altLang="de-DE" smtClean="0">
                <a:solidFill>
                  <a:srgbClr val="000000"/>
                </a:solidFill>
              </a:rPr>
              <a:pPr/>
              <a:t>46</a:t>
            </a:fld>
            <a:endParaRPr lang="de-DE" altLang="ja-JP">
              <a:solidFill>
                <a:srgbClr val="000000"/>
              </a:solidFill>
            </a:endParaRPr>
          </a:p>
        </p:txBody>
      </p:sp>
    </p:spTree>
    <p:extLst>
      <p:ext uri="{BB962C8B-B14F-4D97-AF65-F5344CB8AC3E}">
        <p14:creationId xmlns:p14="http://schemas.microsoft.com/office/powerpoint/2010/main" val="34342175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r>
              <a:rPr lang="en-US" altLang="ja-JP" smtClean="0"/>
              <a:t>Copyright 2019 FUJITSU SEMICONDUCTOR LIMITED</a:t>
            </a:r>
            <a:endParaRPr lang="de-DE" altLang="ja-JP"/>
          </a:p>
        </p:txBody>
      </p:sp>
      <p:pic>
        <p:nvPicPr>
          <p:cNvPr id="649218" name="Picture 2" descr="presentation用"/>
          <p:cNvPicPr>
            <a:picLocks noChangeAspect="1" noChangeArrowheads="1"/>
          </p:cNvPicPr>
          <p:nvPr/>
        </p:nvPicPr>
        <p:blipFill>
          <a:blip r:embed="rId3" cstate="print"/>
          <a:srcRect/>
          <a:stretch>
            <a:fillRect/>
          </a:stretch>
        </p:blipFill>
        <p:spPr bwMode="gray">
          <a:xfrm>
            <a:off x="0" y="0"/>
            <a:ext cx="9144000" cy="5143500"/>
          </a:xfrm>
          <a:prstGeom prst="rect">
            <a:avLst/>
          </a:prstGeom>
          <a:noFill/>
        </p:spPr>
      </p:pic>
      <p:sp>
        <p:nvSpPr>
          <p:cNvPr id="4" name="Slide Number Placeholder 3"/>
          <p:cNvSpPr>
            <a:spLocks noGrp="1"/>
          </p:cNvSpPr>
          <p:nvPr>
            <p:ph type="sldNum" sz="quarter" idx="11"/>
          </p:nvPr>
        </p:nvSpPr>
        <p:spPr/>
        <p:txBody>
          <a:bodyPr/>
          <a:lstStyle/>
          <a:p>
            <a:fld id="{F2D920BD-DB3E-494D-830B-EFB4449FB4A4}" type="slidenum">
              <a:rPr lang="ja-JP" altLang="de-DE" smtClean="0">
                <a:solidFill>
                  <a:srgbClr val="000000"/>
                </a:solidFill>
              </a:rPr>
              <a:pPr/>
              <a:t>47</a:t>
            </a:fld>
            <a:endParaRPr lang="de-DE" altLang="ja-JP">
              <a:solidFill>
                <a:srgbClr val="000000"/>
              </a:solidFill>
            </a:endParaRPr>
          </a:p>
        </p:txBody>
      </p:sp>
    </p:spTree>
    <p:extLst>
      <p:ext uri="{BB962C8B-B14F-4D97-AF65-F5344CB8AC3E}">
        <p14:creationId xmlns:p14="http://schemas.microsoft.com/office/powerpoint/2010/main" val="2379352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latin typeface="宋体" pitchFamily="2" charset="-122"/>
                <a:ea typeface="宋体" pitchFamily="2" charset="-122"/>
              </a:rPr>
              <a:t>未来汽车市场的主流：新能源汽车</a:t>
            </a:r>
            <a:endParaRPr lang="zh-CN" altLang="en-US" b="1" dirty="0">
              <a:latin typeface="宋体" pitchFamily="2" charset="-122"/>
              <a:ea typeface="宋体" pitchFamily="2" charset="-122"/>
            </a:endParaRPr>
          </a:p>
        </p:txBody>
      </p:sp>
      <p:sp>
        <p:nvSpPr>
          <p:cNvPr id="3" name="Content Placeholder 2"/>
          <p:cNvSpPr>
            <a:spLocks noGrp="1"/>
          </p:cNvSpPr>
          <p:nvPr>
            <p:ph idx="1"/>
          </p:nvPr>
        </p:nvSpPr>
        <p:spPr/>
        <p:txBody>
          <a:bodyPr/>
          <a:lstStyle/>
          <a:p>
            <a:endParaRPr lang="en-US" altLang="zh-CN" dirty="0"/>
          </a:p>
          <a:p>
            <a:pPr marL="0" indent="0">
              <a:buNone/>
            </a:pPr>
            <a:endParaRPr lang="zh-CN" altLang="en-US" dirty="0"/>
          </a:p>
        </p:txBody>
      </p:sp>
      <p:sp>
        <p:nvSpPr>
          <p:cNvPr id="5" name="Footer Placeholder 4"/>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825" y="2679762"/>
            <a:ext cx="4198671" cy="226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524095"/>
            <a:ext cx="6458151" cy="229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bwMode="auto">
          <a:xfrm>
            <a:off x="1259635" y="3327835"/>
            <a:ext cx="3456383" cy="661791"/>
          </a:xfrm>
          <a:prstGeom prst="wedgeRoundRectCallout">
            <a:avLst>
              <a:gd name="adj1" fmla="val 78309"/>
              <a:gd name="adj2" fmla="val -341296"/>
              <a:gd name="adj3" fmla="val 16667"/>
            </a:avLst>
          </a:prstGeom>
          <a:solidFill>
            <a:schemeClr val="accent6">
              <a:lumMod val="20000"/>
              <a:lumOff val="80000"/>
            </a:schemeClr>
          </a:solidFill>
          <a:extLst/>
        </p:spPr>
        <p:txBody>
          <a:bodyPr wrap="none" lIns="180000" tIns="0" rIns="180000" bIns="0" rtlCol="0" anchor="ctr" anchorCtr="0"/>
          <a:lstStyle/>
          <a:p>
            <a:pPr lvl="0" algn="l" fontAlgn="auto">
              <a:spcBef>
                <a:spcPts val="0"/>
              </a:spcBef>
              <a:spcAft>
                <a:spcPts val="0"/>
              </a:spcAft>
            </a:pPr>
            <a:r>
              <a:rPr kumimoji="0" lang="en-US" altLang="zh-CN" sz="2000" dirty="0">
                <a:latin typeface="微软雅黑 Light" pitchFamily="34" charset="-122"/>
                <a:ea typeface="微软雅黑 Light" pitchFamily="34" charset="-122"/>
              </a:rPr>
              <a:t>2038</a:t>
            </a:r>
            <a:r>
              <a:rPr kumimoji="0" lang="zh-CN" altLang="en-US" sz="2000" dirty="0">
                <a:latin typeface="微软雅黑 Light" pitchFamily="34" charset="-122"/>
                <a:ea typeface="微软雅黑 Light" pitchFamily="34" charset="-122"/>
              </a:rPr>
              <a:t>年后，新能源汽</a:t>
            </a:r>
            <a:r>
              <a:rPr kumimoji="0" lang="zh-CN" altLang="en-US" sz="2000" dirty="0" smtClean="0">
                <a:latin typeface="微软雅黑 Light" pitchFamily="34" charset="-122"/>
                <a:ea typeface="微软雅黑 Light" pitchFamily="34" charset="-122"/>
              </a:rPr>
              <a:t>车将</a:t>
            </a:r>
            <a:endParaRPr kumimoji="0" lang="en-US" altLang="zh-CN" sz="2000" dirty="0" smtClean="0">
              <a:latin typeface="微软雅黑 Light" pitchFamily="34" charset="-122"/>
              <a:ea typeface="微软雅黑 Light" pitchFamily="34" charset="-122"/>
            </a:endParaRPr>
          </a:p>
          <a:p>
            <a:pPr lvl="0" algn="l" fontAlgn="auto">
              <a:spcBef>
                <a:spcPts val="0"/>
              </a:spcBef>
              <a:spcAft>
                <a:spcPts val="0"/>
              </a:spcAft>
            </a:pPr>
            <a:r>
              <a:rPr kumimoji="0" lang="zh-CN" altLang="en-US" sz="2000" dirty="0" smtClean="0">
                <a:latin typeface="微软雅黑 Light" pitchFamily="34" charset="-122"/>
                <a:ea typeface="微软雅黑 Light" pitchFamily="34" charset="-122"/>
              </a:rPr>
              <a:t>替代燃油汽车将</a:t>
            </a:r>
            <a:r>
              <a:rPr kumimoji="0" lang="zh-CN" altLang="en-US" sz="2000" dirty="0">
                <a:latin typeface="微软雅黑 Light" pitchFamily="34" charset="-122"/>
                <a:ea typeface="微软雅黑 Light" pitchFamily="34" charset="-122"/>
              </a:rPr>
              <a:t>成为主流</a:t>
            </a:r>
            <a:endParaRPr kumimoji="0" lang="zh-CN" altLang="en-US" sz="2000" dirty="0">
              <a:latin typeface="Arial"/>
            </a:endParaRPr>
          </a:p>
        </p:txBody>
      </p:sp>
      <p:sp>
        <p:nvSpPr>
          <p:cNvPr id="4" name="Slide Number Placeholder 3"/>
          <p:cNvSpPr>
            <a:spLocks noGrp="1"/>
          </p:cNvSpPr>
          <p:nvPr>
            <p:ph type="sldNum" sz="quarter" idx="11"/>
          </p:nvPr>
        </p:nvSpPr>
        <p:spPr/>
        <p:txBody>
          <a:bodyPr/>
          <a:lstStyle/>
          <a:p>
            <a:fld id="{F2D920BD-DB3E-494D-830B-EFB4449FB4A4}" type="slidenum">
              <a:rPr lang="ja-JP" altLang="de-DE" smtClean="0">
                <a:solidFill>
                  <a:srgbClr val="000000"/>
                </a:solidFill>
              </a:rPr>
              <a:pPr/>
              <a:t>4</a:t>
            </a:fld>
            <a:endParaRPr lang="de-DE" altLang="ja-JP">
              <a:solidFill>
                <a:srgbClr val="000000"/>
              </a:solidFill>
            </a:endParaRPr>
          </a:p>
        </p:txBody>
      </p:sp>
    </p:spTree>
    <p:extLst>
      <p:ext uri="{BB962C8B-B14F-4D97-AF65-F5344CB8AC3E}">
        <p14:creationId xmlns:p14="http://schemas.microsoft.com/office/powerpoint/2010/main" val="3836465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64" y="-1191"/>
            <a:ext cx="8974137" cy="520304"/>
          </a:xfrm>
        </p:spPr>
        <p:txBody>
          <a:bodyPr/>
          <a:lstStyle/>
          <a:p>
            <a:r>
              <a:rPr lang="en-US" altLang="zh-CN" sz="2800" dirty="0" smtClean="0">
                <a:latin typeface="宋体" pitchFamily="2" charset="-122"/>
                <a:ea typeface="宋体" pitchFamily="2" charset="-122"/>
              </a:rPr>
              <a:t>2015</a:t>
            </a:r>
            <a:r>
              <a:rPr lang="zh-CN" altLang="en-US" sz="2800" dirty="0" smtClean="0">
                <a:latin typeface="宋体" pitchFamily="2" charset="-122"/>
                <a:ea typeface="宋体" pitchFamily="2" charset="-122"/>
              </a:rPr>
              <a:t>年</a:t>
            </a:r>
            <a:r>
              <a:rPr lang="zh-CN" altLang="en-US" sz="2800" dirty="0">
                <a:latin typeface="宋体" pitchFamily="2" charset="-122"/>
                <a:ea typeface="宋体" pitchFamily="2" charset="-122"/>
              </a:rPr>
              <a:t>新能</a:t>
            </a:r>
            <a:r>
              <a:rPr lang="zh-CN" altLang="en-US" sz="2800" dirty="0" smtClean="0">
                <a:latin typeface="宋体" pitchFamily="2" charset="-122"/>
                <a:ea typeface="宋体" pitchFamily="2" charset="-122"/>
              </a:rPr>
              <a:t>源车销量统计：</a:t>
            </a:r>
            <a:r>
              <a:rPr lang="en-US" altLang="zh-CN" sz="2800" dirty="0" smtClean="0">
                <a:latin typeface="宋体" pitchFamily="2" charset="-122"/>
                <a:ea typeface="宋体" pitchFamily="2" charset="-122"/>
              </a:rPr>
              <a:t>TOP20</a:t>
            </a:r>
            <a:r>
              <a:rPr lang="zh-CN" altLang="en-US" sz="2800" dirty="0" smtClean="0">
                <a:latin typeface="宋体" pitchFamily="2" charset="-122"/>
                <a:ea typeface="宋体" pitchFamily="2" charset="-122"/>
              </a:rPr>
              <a:t>中</a:t>
            </a:r>
            <a:r>
              <a:rPr lang="en-US" altLang="zh-CN" sz="2800" dirty="0" smtClean="0">
                <a:latin typeface="宋体" pitchFamily="2" charset="-122"/>
                <a:ea typeface="宋体" pitchFamily="2" charset="-122"/>
              </a:rPr>
              <a:t>8</a:t>
            </a:r>
            <a:r>
              <a:rPr lang="zh-CN" altLang="en-US" sz="2800" dirty="0">
                <a:latin typeface="宋体" pitchFamily="2" charset="-122"/>
                <a:ea typeface="宋体" pitchFamily="2" charset="-122"/>
              </a:rPr>
              <a:t>个</a:t>
            </a:r>
            <a:r>
              <a:rPr lang="zh-CN" altLang="en-US" sz="2800" dirty="0" smtClean="0">
                <a:latin typeface="宋体" pitchFamily="2" charset="-122"/>
                <a:ea typeface="宋体" pitchFamily="2" charset="-122"/>
              </a:rPr>
              <a:t>是</a:t>
            </a:r>
            <a:r>
              <a:rPr lang="zh-CN" altLang="en-US" sz="2800" dirty="0">
                <a:latin typeface="宋体" pitchFamily="2" charset="-122"/>
                <a:ea typeface="宋体" pitchFamily="2" charset="-122"/>
              </a:rPr>
              <a:t>中</a:t>
            </a:r>
            <a:r>
              <a:rPr lang="zh-CN" altLang="en-US" sz="2800" dirty="0" smtClean="0">
                <a:latin typeface="宋体" pitchFamily="2" charset="-122"/>
                <a:ea typeface="宋体" pitchFamily="2" charset="-122"/>
              </a:rPr>
              <a:t>国牌号</a:t>
            </a:r>
            <a:endParaRPr lang="zh-CN" altLang="en-US" sz="2800" dirty="0">
              <a:latin typeface="宋体" pitchFamily="2" charset="-122"/>
              <a:ea typeface="宋体" pitchFamily="2" charset="-122"/>
            </a:endParaRPr>
          </a:p>
        </p:txBody>
      </p:sp>
      <p:sp>
        <p:nvSpPr>
          <p:cNvPr id="5" name="Footer Placeholder 4"/>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pic>
        <p:nvPicPr>
          <p:cNvPr id="7" name="Content Placeholder 6" descr="evphev2015sales_world.001.jpe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5496" y="519523"/>
            <a:ext cx="7872875" cy="44284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51920" y="2276023"/>
            <a:ext cx="5292080" cy="2554545"/>
          </a:xfrm>
          <a:prstGeom prst="rect">
            <a:avLst/>
          </a:prstGeom>
          <a:solidFill>
            <a:schemeClr val="accent2">
              <a:lumMod val="20000"/>
              <a:lumOff val="80000"/>
            </a:schemeClr>
          </a:solidFill>
        </p:spPr>
        <p:txBody>
          <a:bodyPr wrap="square" rtlCol="0">
            <a:spAutoFit/>
          </a:bodyPr>
          <a:lstStyle/>
          <a:p>
            <a:pPr marL="285750" indent="-285750" algn="l">
              <a:buFont typeface="Wingdings" pitchFamily="2" charset="2"/>
              <a:buChar char="Ø"/>
            </a:pPr>
            <a:r>
              <a:rPr lang="zh-CN" altLang="en-US" sz="2000" dirty="0">
                <a:latin typeface="微软雅黑" panose="020B0503020204020204" pitchFamily="34" charset="-122"/>
                <a:ea typeface="微软雅黑" panose="020B0503020204020204" pitchFamily="34" charset="-122"/>
              </a:rPr>
              <a:t>中国的新能源车得</a:t>
            </a:r>
            <a:r>
              <a:rPr lang="zh-CN" altLang="en-US" sz="2000" dirty="0" smtClean="0">
                <a:latin typeface="微软雅黑" panose="020B0503020204020204" pitchFamily="34" charset="-122"/>
                <a:ea typeface="微软雅黑" panose="020B0503020204020204" pitchFamily="34" charset="-122"/>
              </a:rPr>
              <a:t>益于政府的补贴政策，发展迅速。</a:t>
            </a:r>
            <a:endParaRPr lang="en-US" altLang="zh-CN" sz="2000" dirty="0" smtClean="0">
              <a:latin typeface="微软雅黑" panose="020B0503020204020204" pitchFamily="34" charset="-122"/>
              <a:ea typeface="微软雅黑" panose="020B0503020204020204" pitchFamily="34" charset="-122"/>
            </a:endParaRPr>
          </a:p>
          <a:p>
            <a:pPr marL="285750" indent="-285750" algn="l">
              <a:buFont typeface="Wingdings" pitchFamily="2" charset="2"/>
              <a:buChar char="Ø"/>
            </a:pPr>
            <a:r>
              <a:rPr lang="zh-CN" altLang="en-US" sz="2000" dirty="0" smtClean="0">
                <a:latin typeface="微软雅黑" panose="020B0503020204020204" pitchFamily="34" charset="-122"/>
                <a:ea typeface="微软雅黑" panose="020B0503020204020204" pitchFamily="34" charset="-122"/>
              </a:rPr>
              <a:t>中国的新能源汽车在续航距离和最高时速的还处于劣势，将受到</a:t>
            </a:r>
            <a:r>
              <a:rPr lang="en-US" altLang="zh-CN" sz="2000" dirty="0" smtClean="0">
                <a:latin typeface="微软雅黑" panose="020B0503020204020204" pitchFamily="34" charset="-122"/>
                <a:ea typeface="微软雅黑" panose="020B0503020204020204" pitchFamily="34" charset="-122"/>
              </a:rPr>
              <a:t>Tesla</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Nissan</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Mitsubishi</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BMW, Renault</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Volkswagen</a:t>
            </a:r>
            <a:r>
              <a:rPr lang="zh-CN" altLang="en-US" sz="2000" dirty="0" smtClean="0">
                <a:latin typeface="微软雅黑" panose="020B0503020204020204" pitchFamily="34" charset="-122"/>
                <a:ea typeface="微软雅黑" panose="020B0503020204020204" pitchFamily="34" charset="-122"/>
              </a:rPr>
              <a:t>等巨头的新能源车技术的冲击。</a:t>
            </a:r>
            <a:endParaRPr lang="en-US" altLang="zh-CN" sz="2000" dirty="0" smtClean="0">
              <a:latin typeface="微软雅黑" panose="020B0503020204020204" pitchFamily="34" charset="-122"/>
              <a:ea typeface="微软雅黑" panose="020B0503020204020204" pitchFamily="34" charset="-122"/>
            </a:endParaRPr>
          </a:p>
          <a:p>
            <a:pPr marL="285750" indent="-285750" algn="l">
              <a:buFont typeface="Wingdings" pitchFamily="2" charset="2"/>
              <a:buChar char="Ø"/>
            </a:pPr>
            <a:r>
              <a:rPr lang="zh-CN" altLang="en-US" sz="2000" dirty="0" smtClean="0">
                <a:latin typeface="微软雅黑" panose="020B0503020204020204" pitchFamily="34" charset="-122"/>
                <a:ea typeface="微软雅黑" panose="020B0503020204020204" pitchFamily="34" charset="-122"/>
              </a:rPr>
              <a:t>提</a:t>
            </a:r>
            <a:r>
              <a:rPr lang="zh-CN" altLang="en-US" sz="2000" dirty="0">
                <a:latin typeface="微软雅黑" panose="020B0503020204020204" pitchFamily="34" charset="-122"/>
                <a:ea typeface="微软雅黑" panose="020B0503020204020204" pitchFamily="34" charset="-122"/>
              </a:rPr>
              <a:t>高</a:t>
            </a:r>
            <a:r>
              <a:rPr lang="zh-CN" altLang="en-US" sz="2000" dirty="0" smtClean="0">
                <a:latin typeface="微软雅黑" panose="020B0503020204020204" pitchFamily="34" charset="-122"/>
                <a:ea typeface="微软雅黑" panose="020B0503020204020204" pitchFamily="34" charset="-122"/>
              </a:rPr>
              <a:t>新能源汽车核心技术，是新能源车技术与发达国家品牌抗衡的必要条件。</a:t>
            </a:r>
            <a:endParaRPr lang="zh-CN" altLang="en-US" sz="2000" dirty="0">
              <a:latin typeface="微软雅黑" panose="020B0503020204020204" pitchFamily="34" charset="-122"/>
              <a:ea typeface="微软雅黑" panose="020B0503020204020204" pitchFamily="34" charset="-122"/>
            </a:endParaRPr>
          </a:p>
        </p:txBody>
      </p:sp>
      <p:sp>
        <p:nvSpPr>
          <p:cNvPr id="3" name="Slide Number Placeholder 2"/>
          <p:cNvSpPr>
            <a:spLocks noGrp="1"/>
          </p:cNvSpPr>
          <p:nvPr>
            <p:ph type="sldNum" sz="quarter" idx="11"/>
          </p:nvPr>
        </p:nvSpPr>
        <p:spPr/>
        <p:txBody>
          <a:bodyPr/>
          <a:lstStyle/>
          <a:p>
            <a:fld id="{F2D920BD-DB3E-494D-830B-EFB4449FB4A4}" type="slidenum">
              <a:rPr lang="ja-JP" altLang="de-DE" smtClean="0">
                <a:solidFill>
                  <a:srgbClr val="000000"/>
                </a:solidFill>
              </a:rPr>
              <a:pPr/>
              <a:t>5</a:t>
            </a:fld>
            <a:endParaRPr lang="de-DE" altLang="ja-JP">
              <a:solidFill>
                <a:srgbClr val="000000"/>
              </a:solidFill>
            </a:endParaRPr>
          </a:p>
        </p:txBody>
      </p:sp>
    </p:spTree>
    <p:extLst>
      <p:ext uri="{BB962C8B-B14F-4D97-AF65-F5344CB8AC3E}">
        <p14:creationId xmlns:p14="http://schemas.microsoft.com/office/powerpoint/2010/main" val="901970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宋体" pitchFamily="2" charset="-122"/>
                <a:ea typeface="宋体" pitchFamily="2" charset="-122"/>
              </a:rPr>
              <a:t>新能源的核心技术</a:t>
            </a:r>
            <a:r>
              <a:rPr lang="zh-CN" altLang="en-US" dirty="0" smtClean="0"/>
              <a:t>：</a:t>
            </a:r>
            <a:r>
              <a:rPr lang="en-US" altLang="zh-CN" dirty="0" smtClean="0"/>
              <a:t>Battery pack</a:t>
            </a:r>
            <a:r>
              <a:rPr lang="zh-CN" altLang="en-US" dirty="0" smtClean="0"/>
              <a:t>，</a:t>
            </a:r>
            <a:r>
              <a:rPr lang="en-US" altLang="zh-CN" dirty="0" smtClean="0"/>
              <a:t>BMS,VCU</a:t>
            </a:r>
            <a:endParaRPr lang="zh-CN" altLang="en-US" dirty="0"/>
          </a:p>
        </p:txBody>
      </p:sp>
      <p:sp>
        <p:nvSpPr>
          <p:cNvPr id="5" name="Footer Placeholder 4"/>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pic>
        <p:nvPicPr>
          <p:cNvPr id="6"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3" y="681541"/>
            <a:ext cx="6465351" cy="401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 Same Side Corner Rectangle 6"/>
          <p:cNvSpPr/>
          <p:nvPr/>
        </p:nvSpPr>
        <p:spPr bwMode="auto">
          <a:xfrm>
            <a:off x="4788024" y="681540"/>
            <a:ext cx="1584176" cy="756084"/>
          </a:xfrm>
          <a:prstGeom prst="round2SameRect">
            <a:avLst/>
          </a:prstGeom>
          <a:noFill/>
          <a:ln w="38100">
            <a:solidFill>
              <a:srgbClr val="FF0000"/>
            </a:solidFill>
            <a:prstDash val="dashDot"/>
          </a:ln>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chemeClr val="tx1"/>
              </a:solidFill>
              <a:latin typeface="+mn-lt"/>
            </a:endParaRPr>
          </a:p>
        </p:txBody>
      </p:sp>
      <p:sp>
        <p:nvSpPr>
          <p:cNvPr id="8" name="Round Same Side Corner Rectangle 7"/>
          <p:cNvSpPr/>
          <p:nvPr/>
        </p:nvSpPr>
        <p:spPr bwMode="auto">
          <a:xfrm>
            <a:off x="2195736" y="3867894"/>
            <a:ext cx="1296144" cy="864096"/>
          </a:xfrm>
          <a:prstGeom prst="round2SameRect">
            <a:avLst/>
          </a:prstGeom>
          <a:noFill/>
          <a:ln w="38100">
            <a:solidFill>
              <a:srgbClr val="FF0000"/>
            </a:solidFill>
            <a:prstDash val="dashDot"/>
          </a:ln>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chemeClr val="tx1"/>
              </a:solidFill>
              <a:latin typeface="+mn-lt"/>
            </a:endParaRPr>
          </a:p>
        </p:txBody>
      </p:sp>
      <p:sp>
        <p:nvSpPr>
          <p:cNvPr id="9" name="Round Same Side Corner Rectangle 8"/>
          <p:cNvSpPr/>
          <p:nvPr/>
        </p:nvSpPr>
        <p:spPr bwMode="auto">
          <a:xfrm>
            <a:off x="2483768" y="681540"/>
            <a:ext cx="1368152" cy="918102"/>
          </a:xfrm>
          <a:prstGeom prst="round2SameRect">
            <a:avLst/>
          </a:prstGeom>
          <a:noFill/>
          <a:ln w="38100">
            <a:solidFill>
              <a:srgbClr val="FF0000"/>
            </a:solidFill>
            <a:prstDash val="dashDot"/>
          </a:ln>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chemeClr val="tx1"/>
              </a:solidFill>
              <a:latin typeface="+mn-lt"/>
            </a:endParaRPr>
          </a:p>
        </p:txBody>
      </p:sp>
      <p:sp>
        <p:nvSpPr>
          <p:cNvPr id="10" name="TextBox 9"/>
          <p:cNvSpPr txBox="1"/>
          <p:nvPr/>
        </p:nvSpPr>
        <p:spPr>
          <a:xfrm>
            <a:off x="7072200" y="1761662"/>
            <a:ext cx="2071800" cy="1323439"/>
          </a:xfrm>
          <a:prstGeom prst="rect">
            <a:avLst/>
          </a:prstGeom>
          <a:solidFill>
            <a:srgbClr val="92D050"/>
          </a:solidFill>
          <a:ln>
            <a:solidFill>
              <a:schemeClr val="tx1"/>
            </a:solidFill>
            <a:prstDash val="sysDot"/>
          </a:ln>
        </p:spPr>
        <p:txBody>
          <a:bodyPr wrap="square" rtlCol="0">
            <a:spAutoFit/>
          </a:bodyPr>
          <a:lstStyle/>
          <a:p>
            <a:pPr algn="l"/>
            <a:r>
              <a:rPr lang="en-US" altLang="zh-CN" sz="2000" dirty="0" smtClean="0">
                <a:solidFill>
                  <a:schemeClr val="tx1"/>
                </a:solidFill>
              </a:rPr>
              <a:t>Key technologies</a:t>
            </a:r>
            <a:endParaRPr lang="en-US" altLang="zh-CN" sz="2000" dirty="0" smtClean="0">
              <a:solidFill>
                <a:srgbClr val="FF0000"/>
              </a:solidFill>
            </a:endParaRPr>
          </a:p>
          <a:p>
            <a:pPr marL="285750" indent="-285750" algn="l">
              <a:buFont typeface="Wingdings" pitchFamily="2" charset="2"/>
              <a:buChar char="u"/>
            </a:pPr>
            <a:r>
              <a:rPr lang="en-US" altLang="zh-CN" sz="2000" dirty="0" smtClean="0">
                <a:solidFill>
                  <a:srgbClr val="FF0000"/>
                </a:solidFill>
              </a:rPr>
              <a:t>Battery pack</a:t>
            </a:r>
          </a:p>
          <a:p>
            <a:pPr marL="285750" indent="-285750" algn="l">
              <a:buFont typeface="Wingdings" pitchFamily="2" charset="2"/>
              <a:buChar char="u"/>
            </a:pPr>
            <a:r>
              <a:rPr lang="en-US" altLang="zh-CN" sz="2000" dirty="0" smtClean="0">
                <a:solidFill>
                  <a:srgbClr val="FF0000"/>
                </a:solidFill>
              </a:rPr>
              <a:t>BMS</a:t>
            </a:r>
          </a:p>
          <a:p>
            <a:pPr marL="285750" indent="-285750" algn="l">
              <a:buFont typeface="Wingdings" pitchFamily="2" charset="2"/>
              <a:buChar char="u"/>
            </a:pPr>
            <a:r>
              <a:rPr lang="en-US" altLang="zh-CN" sz="2000" dirty="0" smtClean="0">
                <a:solidFill>
                  <a:srgbClr val="FF0000"/>
                </a:solidFill>
              </a:rPr>
              <a:t>VCU</a:t>
            </a:r>
            <a:endParaRPr lang="zh-CN" altLang="en-US" sz="2000" dirty="0">
              <a:solidFill>
                <a:srgbClr val="FF0000"/>
              </a:solidFill>
            </a:endParaRPr>
          </a:p>
        </p:txBody>
      </p:sp>
      <p:cxnSp>
        <p:nvCxnSpPr>
          <p:cNvPr id="14" name="Elbow Connector 13"/>
          <p:cNvCxnSpPr>
            <a:stCxn id="8" idx="0"/>
            <a:endCxn id="10" idx="2"/>
          </p:cNvCxnSpPr>
          <p:nvPr/>
        </p:nvCxnSpPr>
        <p:spPr bwMode="auto">
          <a:xfrm flipV="1">
            <a:off x="3491880" y="3085101"/>
            <a:ext cx="4616220" cy="1214841"/>
          </a:xfrm>
          <a:prstGeom prst="bentConnector2">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arrow"/>
          </a:ln>
          <a:effectLst/>
        </p:spPr>
      </p:cxnSp>
      <p:cxnSp>
        <p:nvCxnSpPr>
          <p:cNvPr id="16" name="Elbow Connector 15"/>
          <p:cNvCxnSpPr>
            <a:stCxn id="7" idx="0"/>
          </p:cNvCxnSpPr>
          <p:nvPr/>
        </p:nvCxnSpPr>
        <p:spPr bwMode="auto">
          <a:xfrm>
            <a:off x="6372200" y="1059582"/>
            <a:ext cx="792088" cy="702078"/>
          </a:xfrm>
          <a:prstGeom prst="bentConnector2">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arrow"/>
          </a:ln>
          <a:effectLst/>
        </p:spPr>
      </p:cxnSp>
      <p:cxnSp>
        <p:nvCxnSpPr>
          <p:cNvPr id="18" name="Elbow Connector 17"/>
          <p:cNvCxnSpPr>
            <a:stCxn id="6" idx="0"/>
            <a:endCxn id="10" idx="1"/>
          </p:cNvCxnSpPr>
          <p:nvPr/>
        </p:nvCxnSpPr>
        <p:spPr bwMode="auto">
          <a:xfrm rot="16200000" flipH="1">
            <a:off x="4407278" y="-241539"/>
            <a:ext cx="1741841" cy="3588001"/>
          </a:xfrm>
          <a:prstGeom prst="bentConnector4">
            <a:avLst>
              <a:gd name="adj1" fmla="val -13124"/>
              <a:gd name="adj2" fmla="val 95048"/>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arrow"/>
          </a:ln>
          <a:effectLst/>
        </p:spPr>
      </p:cxnSp>
      <p:sp>
        <p:nvSpPr>
          <p:cNvPr id="3" name="Slide Number Placeholder 2"/>
          <p:cNvSpPr>
            <a:spLocks noGrp="1"/>
          </p:cNvSpPr>
          <p:nvPr>
            <p:ph type="sldNum" sz="quarter" idx="11"/>
          </p:nvPr>
        </p:nvSpPr>
        <p:spPr/>
        <p:txBody>
          <a:bodyPr/>
          <a:lstStyle/>
          <a:p>
            <a:fld id="{F2D920BD-DB3E-494D-830B-EFB4449FB4A4}" type="slidenum">
              <a:rPr lang="ja-JP" altLang="de-DE" smtClean="0">
                <a:solidFill>
                  <a:srgbClr val="000000"/>
                </a:solidFill>
              </a:rPr>
              <a:pPr/>
              <a:t>6</a:t>
            </a:fld>
            <a:endParaRPr lang="de-DE" altLang="ja-JP">
              <a:solidFill>
                <a:srgbClr val="000000"/>
              </a:solidFill>
            </a:endParaRPr>
          </a:p>
        </p:txBody>
      </p:sp>
    </p:spTree>
    <p:extLst>
      <p:ext uri="{BB962C8B-B14F-4D97-AF65-F5344CB8AC3E}">
        <p14:creationId xmlns:p14="http://schemas.microsoft.com/office/powerpoint/2010/main" val="957396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76" y="-20537"/>
            <a:ext cx="8734807" cy="520304"/>
          </a:xfrm>
        </p:spPr>
        <p:txBody>
          <a:bodyPr/>
          <a:lstStyle/>
          <a:p>
            <a:r>
              <a:rPr lang="en-US" altLang="zh-CN" dirty="0" smtClean="0">
                <a:latin typeface="宋体" pitchFamily="2" charset="-122"/>
                <a:ea typeface="宋体" pitchFamily="2" charset="-122"/>
              </a:rPr>
              <a:t>FRAM</a:t>
            </a:r>
            <a:r>
              <a:rPr lang="zh-CN" altLang="en-US" dirty="0" smtClean="0">
                <a:latin typeface="宋体" pitchFamily="2" charset="-122"/>
                <a:ea typeface="宋体" pitchFamily="2" charset="-122"/>
              </a:rPr>
              <a:t>：优化</a:t>
            </a:r>
            <a:r>
              <a:rPr lang="en-US" altLang="zh-CN" dirty="0" smtClean="0">
                <a:latin typeface="宋体" pitchFamily="2" charset="-122"/>
                <a:ea typeface="宋体" pitchFamily="2" charset="-122"/>
              </a:rPr>
              <a:t>EV</a:t>
            </a:r>
            <a:r>
              <a:rPr lang="zh-CN" altLang="en-US" dirty="0" smtClean="0">
                <a:latin typeface="宋体" pitchFamily="2" charset="-122"/>
                <a:ea typeface="宋体" pitchFamily="2" charset="-122"/>
              </a:rPr>
              <a:t>电子系统的理想存储技术</a:t>
            </a:r>
            <a:endParaRPr lang="zh-CN" altLang="en-US" dirty="0">
              <a:latin typeface="宋体" pitchFamily="2" charset="-122"/>
              <a:ea typeface="宋体" pitchFamily="2" charset="-122"/>
            </a:endParaRPr>
          </a:p>
        </p:txBody>
      </p:sp>
      <p:sp>
        <p:nvSpPr>
          <p:cNvPr id="5" name="Footer Placeholder 4"/>
          <p:cNvSpPr>
            <a:spLocks noGrp="1"/>
          </p:cNvSpPr>
          <p:nvPr>
            <p:ph type="ftr" sz="quarter" idx="10"/>
          </p:nvPr>
        </p:nvSpPr>
        <p:spPr/>
        <p:txBody>
          <a:bodyPr/>
          <a:lstStyle/>
          <a:p>
            <a:r>
              <a:rPr lang="en-US" altLang="ja-JP" smtClean="0">
                <a:solidFill>
                  <a:srgbClr val="000000"/>
                </a:solidFill>
              </a:rPr>
              <a:t>Copyright 2019 FUJITSU SEMICONDUCTOR LIMITED</a:t>
            </a:r>
            <a:endParaRPr lang="de-DE" altLang="ja-JP" dirty="0">
              <a:solidFill>
                <a:srgbClr val="000000"/>
              </a:solidFill>
            </a:endParaRPr>
          </a:p>
        </p:txBody>
      </p:sp>
      <p:pic>
        <p:nvPicPr>
          <p:cNvPr id="2054" name="Picture 6" descr="“EV BMS VCU Battery pack”的图片搜索结果">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73529"/>
            <a:ext cx="4154962" cy="3576181"/>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1" descr="“EV car イラスト”的图片搜索结果"/>
          <p:cNvSpPr>
            <a:spLocks noChangeAspect="1" noChangeArrowheads="1"/>
          </p:cNvSpPr>
          <p:nvPr/>
        </p:nvSpPr>
        <p:spPr bwMode="auto">
          <a:xfrm>
            <a:off x="0"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13" descr="“EV car イラスト”的图片搜索结果"/>
          <p:cNvSpPr>
            <a:spLocks noChangeAspect="1" noChangeArrowheads="1"/>
          </p:cNvSpPr>
          <p:nvPr/>
        </p:nvSpPr>
        <p:spPr bwMode="auto">
          <a:xfrm>
            <a:off x="152400" y="5954"/>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TextBox 10"/>
          <p:cNvSpPr txBox="1"/>
          <p:nvPr/>
        </p:nvSpPr>
        <p:spPr>
          <a:xfrm>
            <a:off x="4503716" y="702180"/>
            <a:ext cx="4633391" cy="2215991"/>
          </a:xfrm>
          <a:prstGeom prst="rect">
            <a:avLst/>
          </a:prstGeom>
          <a:noFill/>
          <a:ln>
            <a:solidFill>
              <a:srgbClr val="FF0000"/>
            </a:solidFill>
          </a:ln>
        </p:spPr>
        <p:txBody>
          <a:bodyPr wrap="square" rtlCol="0">
            <a:spAutoFit/>
          </a:bodyPr>
          <a:lstStyle/>
          <a:p>
            <a:pPr marL="285750" indent="-285750" algn="l">
              <a:buFont typeface="Wingdings" pitchFamily="2" charset="2"/>
              <a:buChar char="Ø"/>
            </a:pPr>
            <a:r>
              <a:rPr lang="en-US" altLang="zh-CN" sz="1600" dirty="0" smtClean="0">
                <a:latin typeface="微软雅黑" panose="020B0503020204020204" pitchFamily="34" charset="-122"/>
                <a:ea typeface="微软雅黑" panose="020B0503020204020204" pitchFamily="34" charset="-122"/>
              </a:rPr>
              <a:t>1.Battery Pack:</a:t>
            </a:r>
            <a:r>
              <a:rPr lang="zh-CN" altLang="en-US" sz="1600" dirty="0" smtClean="0">
                <a:latin typeface="微软雅黑" panose="020B0503020204020204" pitchFamily="34" charset="-122"/>
                <a:ea typeface="微软雅黑" panose="020B0503020204020204" pitchFamily="34" charset="-122"/>
              </a:rPr>
              <a:t>是新能源车的</a:t>
            </a:r>
            <a:r>
              <a:rPr lang="zh-CN" altLang="en-US" sz="1600" dirty="0" smtClean="0">
                <a:solidFill>
                  <a:schemeClr val="tx1"/>
                </a:solidFill>
                <a:latin typeface="微软雅黑" panose="020B0503020204020204" pitchFamily="34" charset="-122"/>
                <a:ea typeface="微软雅黑" panose="020B0503020204020204" pitchFamily="34" charset="-122"/>
              </a:rPr>
              <a:t>心脏</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它的寿命</a:t>
            </a:r>
            <a:r>
              <a:rPr lang="zh-CN" altLang="en-US" sz="1600" dirty="0" smtClean="0">
                <a:latin typeface="微软雅黑" panose="020B0503020204020204" pitchFamily="34" charset="-122"/>
                <a:ea typeface="微软雅黑" panose="020B0503020204020204" pitchFamily="34" charset="-122"/>
              </a:rPr>
              <a:t>和续航里程直接决定汽车的性能。</a:t>
            </a:r>
            <a:endParaRPr lang="en-US" altLang="zh-CN" sz="1600" dirty="0" smtClean="0">
              <a:latin typeface="微软雅黑" panose="020B0503020204020204" pitchFamily="34" charset="-122"/>
              <a:ea typeface="微软雅黑" panose="020B0503020204020204" pitchFamily="34" charset="-122"/>
            </a:endParaRPr>
          </a:p>
          <a:p>
            <a:pPr marL="285750" indent="-285750" algn="l">
              <a:buFont typeface="Wingdings" pitchFamily="2" charset="2"/>
              <a:buChar char="Ø"/>
            </a:pPr>
            <a:r>
              <a:rPr lang="en-US" altLang="zh-CN" sz="1600" dirty="0" smtClean="0">
                <a:latin typeface="微软雅黑" panose="020B0503020204020204" pitchFamily="34" charset="-122"/>
                <a:ea typeface="微软雅黑" panose="020B0503020204020204" pitchFamily="34" charset="-122"/>
              </a:rPr>
              <a:t>2.BMS</a:t>
            </a:r>
            <a:r>
              <a:rPr lang="en-US" altLang="zh-CN" sz="1600" dirty="0">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实时</a:t>
            </a:r>
            <a:r>
              <a:rPr lang="zh-CN" altLang="en-US" sz="1600" dirty="0">
                <a:latin typeface="微软雅黑" panose="020B0503020204020204" pitchFamily="34" charset="-122"/>
                <a:ea typeface="微软雅黑" panose="020B0503020204020204" pitchFamily="34" charset="-122"/>
              </a:rPr>
              <a:t>监控电池使用状态，通过必要措施缓解电池组的不一致性，为新能源车的</a:t>
            </a:r>
            <a:r>
              <a:rPr lang="zh-CN" altLang="en-US" sz="1600" dirty="0">
                <a:solidFill>
                  <a:schemeClr val="tx1"/>
                </a:solidFill>
                <a:latin typeface="微软雅黑" panose="020B0503020204020204" pitchFamily="34" charset="-122"/>
                <a:ea typeface="微软雅黑" panose="020B0503020204020204" pitchFamily="34" charset="-122"/>
              </a:rPr>
              <a:t>使用</a:t>
            </a:r>
            <a:r>
              <a:rPr lang="zh-CN" altLang="en-US" sz="1600" b="1" dirty="0">
                <a:solidFill>
                  <a:srgbClr val="FF0000"/>
                </a:solidFill>
                <a:latin typeface="微软雅黑" panose="020B0503020204020204" pitchFamily="34" charset="-122"/>
                <a:ea typeface="微软雅黑" panose="020B0503020204020204" pitchFamily="34" charset="-122"/>
              </a:rPr>
              <a:t>安全</a:t>
            </a:r>
            <a:r>
              <a:rPr lang="zh-CN" altLang="en-US" sz="1600" dirty="0">
                <a:solidFill>
                  <a:schemeClr val="tx1"/>
                </a:solidFill>
                <a:latin typeface="微软雅黑" panose="020B0503020204020204" pitchFamily="34" charset="-122"/>
                <a:ea typeface="微软雅黑" panose="020B0503020204020204" pitchFamily="34" charset="-122"/>
              </a:rPr>
              <a:t>提供保障</a:t>
            </a:r>
            <a:r>
              <a:rPr lang="zh-CN" altLang="en-US" sz="1600" dirty="0">
                <a:latin typeface="微软雅黑" panose="020B0503020204020204" pitchFamily="34" charset="-122"/>
                <a:ea typeface="微软雅黑" panose="020B0503020204020204" pitchFamily="34" charset="-122"/>
              </a:rPr>
              <a:t>，并延长动力电池的使用</a:t>
            </a:r>
            <a:r>
              <a:rPr lang="zh-CN" altLang="en-US" sz="1600" b="1" dirty="0">
                <a:solidFill>
                  <a:srgbClr val="FF0000"/>
                </a:solidFill>
                <a:latin typeface="微软雅黑" panose="020B0503020204020204" pitchFamily="34" charset="-122"/>
                <a:ea typeface="微软雅黑" panose="020B0503020204020204" pitchFamily="34" charset="-122"/>
              </a:rPr>
              <a:t>寿命</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marL="285750" lvl="0" indent="-285750" algn="l">
              <a:buFont typeface="Wingdings" pitchFamily="2" charset="2"/>
              <a:buChar char="Ø"/>
            </a:pPr>
            <a:r>
              <a:rPr lang="en-US" altLang="zh-CN" sz="1600" dirty="0" smtClean="0">
                <a:latin typeface="微软雅黑" panose="020B0503020204020204" pitchFamily="34" charset="-122"/>
                <a:ea typeface="微软雅黑" panose="020B0503020204020204" pitchFamily="34" charset="-122"/>
              </a:rPr>
              <a:t>3.VCU</a:t>
            </a:r>
            <a:r>
              <a:rPr lang="zh-CN" altLang="en-US" sz="1600" dirty="0" smtClean="0">
                <a:latin typeface="微软雅黑" panose="020B0503020204020204" pitchFamily="34" charset="-122"/>
                <a:ea typeface="微软雅黑" panose="020B0503020204020204" pitchFamily="34" charset="-122"/>
              </a:rPr>
              <a:t>：</a:t>
            </a:r>
            <a:r>
              <a:rPr kumimoji="0" lang="zh-CN" altLang="zh-CN" sz="1400" dirty="0">
                <a:solidFill>
                  <a:schemeClr val="tx1"/>
                </a:solidFill>
                <a:latin typeface="微软雅黑" panose="020B0503020204020204" pitchFamily="34" charset="-122"/>
                <a:ea typeface="微软雅黑" panose="020B0503020204020204" pitchFamily="34" charset="-122"/>
                <a:cs typeface="宋体" pitchFamily="2" charset="-122"/>
              </a:rPr>
              <a:t>主要功能是解析驾驶员需求</a:t>
            </a:r>
            <a:r>
              <a:rPr kumimoji="0" lang="zh-CN" altLang="zh-CN" sz="1400" dirty="0" smtClean="0">
                <a:solidFill>
                  <a:schemeClr val="tx1"/>
                </a:solidFill>
                <a:latin typeface="微软雅黑" panose="020B0503020204020204" pitchFamily="34" charset="-122"/>
                <a:ea typeface="微软雅黑" panose="020B0503020204020204" pitchFamily="34" charset="-122"/>
                <a:cs typeface="宋体" pitchFamily="2" charset="-122"/>
              </a:rPr>
              <a:t>，</a:t>
            </a:r>
            <a:r>
              <a:rPr kumimoji="0" lang="zh-CN" altLang="en-US" sz="1400" b="1" dirty="0" smtClean="0">
                <a:solidFill>
                  <a:srgbClr val="FF0000"/>
                </a:solidFill>
                <a:latin typeface="微软雅黑" panose="020B0503020204020204" pitchFamily="34" charset="-122"/>
                <a:ea typeface="微软雅黑" panose="020B0503020204020204" pitchFamily="34" charset="-122"/>
                <a:cs typeface="宋体" pitchFamily="2" charset="-122"/>
              </a:rPr>
              <a:t>实时</a:t>
            </a:r>
            <a:r>
              <a:rPr kumimoji="0" lang="zh-CN" altLang="zh-CN" sz="1400" dirty="0" smtClean="0">
                <a:solidFill>
                  <a:schemeClr val="tx1"/>
                </a:solidFill>
                <a:latin typeface="微软雅黑" panose="020B0503020204020204" pitchFamily="34" charset="-122"/>
                <a:ea typeface="微软雅黑" panose="020B0503020204020204" pitchFamily="34" charset="-122"/>
                <a:cs typeface="宋体" pitchFamily="2" charset="-122"/>
              </a:rPr>
              <a:t>监</a:t>
            </a:r>
            <a:r>
              <a:rPr kumimoji="0" lang="zh-CN" altLang="zh-CN" sz="1400" dirty="0">
                <a:solidFill>
                  <a:schemeClr val="tx1"/>
                </a:solidFill>
                <a:latin typeface="微软雅黑" panose="020B0503020204020204" pitchFamily="34" charset="-122"/>
                <a:ea typeface="微软雅黑" panose="020B0503020204020204" pitchFamily="34" charset="-122"/>
                <a:cs typeface="宋体" pitchFamily="2" charset="-122"/>
              </a:rPr>
              <a:t>控汽车行驶状态，协调控制单元如BMS、MCU、EMS、TCU 等的工作，实现整车驱动控制、能量回收控制、附件控制和故障诊断等功能</a:t>
            </a:r>
            <a:r>
              <a:rPr kumimoji="0" lang="zh-CN" altLang="zh-CN" sz="1400" dirty="0" smtClean="0">
                <a:solidFill>
                  <a:schemeClr val="tx1"/>
                </a:solidFill>
                <a:latin typeface="微软雅黑" panose="020B0503020204020204" pitchFamily="34" charset="-122"/>
                <a:ea typeface="微软雅黑" panose="020B0503020204020204" pitchFamily="34" charset="-122"/>
                <a:cs typeface="宋体" pitchFamily="2" charset="-122"/>
              </a:rPr>
              <a:t>。</a:t>
            </a:r>
            <a:endParaRPr lang="zh-CN" altLang="en-US" sz="1600" dirty="0">
              <a:latin typeface="微软雅黑" panose="020B0503020204020204" pitchFamily="34" charset="-122"/>
              <a:ea typeface="微软雅黑" panose="020B0503020204020204" pitchFamily="34" charset="-122"/>
            </a:endParaRPr>
          </a:p>
        </p:txBody>
      </p:sp>
      <p:sp>
        <p:nvSpPr>
          <p:cNvPr id="13" name="4-Point Star 12"/>
          <p:cNvSpPr/>
          <p:nvPr/>
        </p:nvSpPr>
        <p:spPr bwMode="auto">
          <a:xfrm>
            <a:off x="241986" y="3441628"/>
            <a:ext cx="205680" cy="183925"/>
          </a:xfrm>
          <a:prstGeom prst="star4">
            <a:avLst/>
          </a:prstGeom>
          <a:solidFill>
            <a:srgbClr val="FF0000"/>
          </a:solidFill>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rgbClr val="FF0000"/>
              </a:solidFill>
              <a:latin typeface="+mn-lt"/>
            </a:endParaRPr>
          </a:p>
        </p:txBody>
      </p:sp>
      <p:sp>
        <p:nvSpPr>
          <p:cNvPr id="22" name="4-Point Star 21"/>
          <p:cNvSpPr/>
          <p:nvPr/>
        </p:nvSpPr>
        <p:spPr bwMode="auto">
          <a:xfrm>
            <a:off x="189856" y="2517745"/>
            <a:ext cx="205680" cy="183925"/>
          </a:xfrm>
          <a:prstGeom prst="star4">
            <a:avLst/>
          </a:prstGeom>
          <a:solidFill>
            <a:srgbClr val="FF0000"/>
          </a:solidFill>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rgbClr val="FF0000"/>
              </a:solidFill>
              <a:latin typeface="+mn-lt"/>
            </a:endParaRPr>
          </a:p>
        </p:txBody>
      </p:sp>
      <p:sp>
        <p:nvSpPr>
          <p:cNvPr id="23" name="4-Point Star 22"/>
          <p:cNvSpPr/>
          <p:nvPr/>
        </p:nvSpPr>
        <p:spPr bwMode="auto">
          <a:xfrm>
            <a:off x="1341984" y="843559"/>
            <a:ext cx="205680" cy="183925"/>
          </a:xfrm>
          <a:prstGeom prst="star4">
            <a:avLst/>
          </a:prstGeom>
          <a:solidFill>
            <a:srgbClr val="FF0000"/>
          </a:solidFill>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rgbClr val="FF0000"/>
              </a:solidFill>
              <a:latin typeface="+mn-lt"/>
            </a:endParaRPr>
          </a:p>
        </p:txBody>
      </p:sp>
      <p:sp>
        <p:nvSpPr>
          <p:cNvPr id="14" name="Title 1"/>
          <p:cNvSpPr txBox="1">
            <a:spLocks/>
          </p:cNvSpPr>
          <p:nvPr/>
        </p:nvSpPr>
        <p:spPr bwMode="gray">
          <a:xfrm>
            <a:off x="4572000" y="3219822"/>
            <a:ext cx="4491912" cy="756084"/>
          </a:xfrm>
          <a:prstGeom prst="rect">
            <a:avLst/>
          </a:prstGeom>
          <a:noFill/>
          <a:ln w="9525">
            <a:solidFill>
              <a:schemeClr val="tx1"/>
            </a:solidFill>
            <a:prstDash val="sysDash"/>
            <a:miter lim="800000"/>
            <a:headEnd/>
            <a:tailEnd/>
          </a:ln>
          <a:effectLst/>
        </p:spPr>
        <p:txBody>
          <a:bodyPr vert="horz" wrap="square" lIns="0" tIns="0" rIns="0" bIns="0" numCol="1" anchor="ctr" anchorCtr="0" compatLnSpc="1">
            <a:prstTxWarp prst="textNoShape">
              <a:avLst/>
            </a:prstTxWarp>
          </a:bodyPr>
          <a:lstStyle>
            <a:lvl1pPr algn="l" rtl="0" fontAlgn="base">
              <a:spcBef>
                <a:spcPct val="0"/>
              </a:spcBef>
              <a:spcAft>
                <a:spcPct val="0"/>
              </a:spcAft>
              <a:tabLst>
                <a:tab pos="3676650" algn="l"/>
              </a:tabLst>
              <a:defRPr kumimoji="1" sz="3200">
                <a:solidFill>
                  <a:schemeClr val="tx2"/>
                </a:solidFill>
                <a:latin typeface="+mj-lt"/>
                <a:ea typeface="+mj-ea"/>
                <a:cs typeface="+mj-cs"/>
              </a:defRPr>
            </a:lvl1pPr>
            <a:lvl2pPr algn="l" rtl="0" fontAlgn="base">
              <a:spcBef>
                <a:spcPct val="0"/>
              </a:spcBef>
              <a:spcAft>
                <a:spcPct val="0"/>
              </a:spcAft>
              <a:tabLst>
                <a:tab pos="3676650" algn="l"/>
              </a:tabLst>
              <a:defRPr kumimoji="1" sz="3200">
                <a:solidFill>
                  <a:schemeClr val="tx2"/>
                </a:solidFill>
                <a:latin typeface="Arial" charset="0"/>
                <a:ea typeface="ＭＳ Ｐゴシック" charset="-128"/>
              </a:defRPr>
            </a:lvl2pPr>
            <a:lvl3pPr algn="l" rtl="0" fontAlgn="base">
              <a:spcBef>
                <a:spcPct val="0"/>
              </a:spcBef>
              <a:spcAft>
                <a:spcPct val="0"/>
              </a:spcAft>
              <a:tabLst>
                <a:tab pos="3676650" algn="l"/>
              </a:tabLst>
              <a:defRPr kumimoji="1" sz="3200">
                <a:solidFill>
                  <a:schemeClr val="tx2"/>
                </a:solidFill>
                <a:latin typeface="Arial" charset="0"/>
                <a:ea typeface="ＭＳ Ｐゴシック" charset="-128"/>
              </a:defRPr>
            </a:lvl3pPr>
            <a:lvl4pPr algn="l" rtl="0" fontAlgn="base">
              <a:spcBef>
                <a:spcPct val="0"/>
              </a:spcBef>
              <a:spcAft>
                <a:spcPct val="0"/>
              </a:spcAft>
              <a:tabLst>
                <a:tab pos="3676650" algn="l"/>
              </a:tabLst>
              <a:defRPr kumimoji="1" sz="3200">
                <a:solidFill>
                  <a:schemeClr val="tx2"/>
                </a:solidFill>
                <a:latin typeface="Arial" charset="0"/>
                <a:ea typeface="ＭＳ Ｐゴシック" charset="-128"/>
              </a:defRPr>
            </a:lvl4pPr>
            <a:lvl5pPr algn="l" rtl="0" fontAlgn="base">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fontAlgn="base">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fontAlgn="base">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fontAlgn="base">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fontAlgn="base">
              <a:spcBef>
                <a:spcPct val="0"/>
              </a:spcBef>
              <a:spcAft>
                <a:spcPct val="0"/>
              </a:spcAft>
              <a:tabLst>
                <a:tab pos="3676650" algn="l"/>
              </a:tabLst>
              <a:defRPr kumimoji="1" sz="3200">
                <a:solidFill>
                  <a:schemeClr val="tx2"/>
                </a:solidFill>
                <a:latin typeface="Arial" charset="0"/>
                <a:ea typeface="ＭＳ Ｐゴシック" charset="-128"/>
              </a:defRPr>
            </a:lvl9pPr>
          </a:lstStyle>
          <a:p>
            <a:pPr fontAlgn="auto">
              <a:spcBef>
                <a:spcPts val="0"/>
              </a:spcBef>
              <a:spcAft>
                <a:spcPts val="0"/>
              </a:spcAft>
            </a:pPr>
            <a:r>
              <a:rPr kumimoji="0" lang="zh-CN" altLang="en-US" sz="1600" dirty="0">
                <a:solidFill>
                  <a:schemeClr val="tx1"/>
                </a:solidFill>
                <a:latin typeface="微软雅黑" panose="020B0503020204020204" pitchFamily="34" charset="-122"/>
                <a:ea typeface="微软雅黑" panose="020B0503020204020204" pitchFamily="34" charset="-122"/>
              </a:rPr>
              <a:t>这</a:t>
            </a:r>
            <a:r>
              <a:rPr kumimoji="0" lang="zh-CN" altLang="en-US" sz="1600" dirty="0" smtClean="0">
                <a:solidFill>
                  <a:schemeClr val="tx1"/>
                </a:solidFill>
                <a:latin typeface="微软雅黑" panose="020B0503020204020204" pitchFamily="34" charset="-122"/>
                <a:ea typeface="微软雅黑" panose="020B0503020204020204" pitchFamily="34" charset="-122"/>
              </a:rPr>
              <a:t>些子系统</a:t>
            </a:r>
            <a:r>
              <a:rPr kumimoji="0" lang="en-US" altLang="zh-CN" sz="1600" dirty="0" smtClean="0">
                <a:solidFill>
                  <a:schemeClr val="tx1"/>
                </a:solidFill>
                <a:latin typeface="微软雅黑" panose="020B0503020204020204" pitchFamily="34" charset="-122"/>
                <a:ea typeface="微软雅黑" panose="020B0503020204020204" pitchFamily="34" charset="-122"/>
              </a:rPr>
              <a:t>(BMS,VCU</a:t>
            </a:r>
            <a:r>
              <a:rPr kumimoji="0" lang="zh-CN" altLang="en-US" sz="1600" dirty="0" smtClean="0">
                <a:solidFill>
                  <a:schemeClr val="tx1"/>
                </a:solidFill>
                <a:latin typeface="微软雅黑" panose="020B0503020204020204" pitchFamily="34" charset="-122"/>
                <a:ea typeface="微软雅黑" panose="020B0503020204020204" pitchFamily="34" charset="-122"/>
              </a:rPr>
              <a:t>等</a:t>
            </a:r>
            <a:r>
              <a:rPr kumimoji="0" lang="en-US" altLang="zh-CN" sz="1600" dirty="0" smtClean="0">
                <a:solidFill>
                  <a:schemeClr val="tx1"/>
                </a:solidFill>
                <a:latin typeface="微软雅黑" panose="020B0503020204020204" pitchFamily="34" charset="-122"/>
                <a:ea typeface="微软雅黑" panose="020B0503020204020204" pitchFamily="34" charset="-122"/>
              </a:rPr>
              <a:t>)</a:t>
            </a:r>
            <a:r>
              <a:rPr kumimoji="0" lang="zh-CN" altLang="en-US" sz="1600" dirty="0" smtClean="0">
                <a:solidFill>
                  <a:schemeClr val="tx1"/>
                </a:solidFill>
                <a:latin typeface="微软雅黑" panose="020B0503020204020204" pitchFamily="34" charset="-122"/>
                <a:ea typeface="微软雅黑" panose="020B0503020204020204" pitchFamily="34" charset="-122"/>
              </a:rPr>
              <a:t>都需要</a:t>
            </a:r>
            <a:r>
              <a:rPr kumimoji="0" lang="zh-CN" altLang="en-US" sz="1600" b="1" dirty="0" smtClean="0">
                <a:solidFill>
                  <a:srgbClr val="FF0000"/>
                </a:solidFill>
                <a:latin typeface="微软雅黑" panose="020B0503020204020204" pitchFamily="34" charset="-122"/>
                <a:ea typeface="微软雅黑" panose="020B0503020204020204" pitchFamily="34" charset="-122"/>
              </a:rPr>
              <a:t>实时</a:t>
            </a:r>
            <a:r>
              <a:rPr kumimoji="0" lang="zh-CN" altLang="en-US" sz="1600" dirty="0" smtClean="0">
                <a:solidFill>
                  <a:schemeClr val="tx1"/>
                </a:solidFill>
                <a:latin typeface="微软雅黑" panose="020B0503020204020204" pitchFamily="34" charset="-122"/>
                <a:ea typeface="微软雅黑" panose="020B0503020204020204" pitchFamily="34" charset="-122"/>
              </a:rPr>
              <a:t>和</a:t>
            </a:r>
            <a:r>
              <a:rPr kumimoji="0" lang="zh-CN" altLang="en-US" sz="1600" b="1" dirty="0" smtClean="0">
                <a:solidFill>
                  <a:srgbClr val="FF0000"/>
                </a:solidFill>
                <a:latin typeface="微软雅黑" panose="020B0503020204020204" pitchFamily="34" charset="-122"/>
                <a:ea typeface="微软雅黑" panose="020B0503020204020204" pitchFamily="34" charset="-122"/>
              </a:rPr>
              <a:t>连续</a:t>
            </a:r>
            <a:r>
              <a:rPr kumimoji="0" lang="zh-CN" altLang="en-US" sz="1600" dirty="0" smtClean="0">
                <a:solidFill>
                  <a:schemeClr val="tx1"/>
                </a:solidFill>
                <a:latin typeface="微软雅黑" panose="020B0503020204020204" pitchFamily="34" charset="-122"/>
                <a:ea typeface="微软雅黑" panose="020B0503020204020204" pitchFamily="34" charset="-122"/>
              </a:rPr>
              <a:t>地对当前状态信</a:t>
            </a:r>
            <a:r>
              <a:rPr kumimoji="0" lang="zh-CN" altLang="en-US" sz="1600" dirty="0">
                <a:solidFill>
                  <a:schemeClr val="tx1"/>
                </a:solidFill>
                <a:latin typeface="微软雅黑" panose="020B0503020204020204" pitchFamily="34" charset="-122"/>
                <a:ea typeface="微软雅黑" panose="020B0503020204020204" pitchFamily="34" charset="-122"/>
              </a:rPr>
              <a:t>息进</a:t>
            </a:r>
            <a:r>
              <a:rPr kumimoji="0" lang="zh-CN" altLang="en-US" sz="1600" dirty="0" smtClean="0">
                <a:solidFill>
                  <a:schemeClr val="tx1"/>
                </a:solidFill>
                <a:latin typeface="微软雅黑" panose="020B0503020204020204" pitchFamily="34" charset="-122"/>
                <a:ea typeface="微软雅黑" panose="020B0503020204020204" pitchFamily="34" charset="-122"/>
              </a:rPr>
              <a:t>行监控</a:t>
            </a:r>
            <a:r>
              <a:rPr kumimoji="0" lang="ja-JP" altLang="en-US" sz="1600" dirty="0" smtClean="0">
                <a:solidFill>
                  <a:schemeClr val="tx1"/>
                </a:solidFill>
                <a:latin typeface="微软雅黑" panose="020B0503020204020204" pitchFamily="34" charset="-122"/>
                <a:ea typeface="微软雅黑" panose="020B0503020204020204" pitchFamily="34" charset="-122"/>
              </a:rPr>
              <a:t>、</a:t>
            </a:r>
            <a:r>
              <a:rPr kumimoji="0" lang="zh-CN" altLang="en-US" sz="1600" dirty="0" smtClean="0">
                <a:solidFill>
                  <a:schemeClr val="tx1"/>
                </a:solidFill>
                <a:latin typeface="微软雅黑" panose="020B0503020204020204" pitchFamily="34" charset="-122"/>
                <a:ea typeface="微软雅黑" panose="020B0503020204020204" pitchFamily="34" charset="-122"/>
              </a:rPr>
              <a:t>记录</a:t>
            </a:r>
            <a:r>
              <a:rPr kumimoji="0" lang="ja-JP" altLang="en-US" sz="1600" dirty="0" smtClean="0">
                <a:solidFill>
                  <a:schemeClr val="tx1"/>
                </a:solidFill>
                <a:latin typeface="微软雅黑" panose="020B0503020204020204" pitchFamily="34" charset="-122"/>
                <a:ea typeface="微软雅黑" panose="020B0503020204020204" pitchFamily="34" charset="-122"/>
              </a:rPr>
              <a:t>、</a:t>
            </a:r>
            <a:r>
              <a:rPr kumimoji="0" lang="zh-CN" altLang="en-US" sz="1600" dirty="0" smtClean="0">
                <a:solidFill>
                  <a:schemeClr val="tx1"/>
                </a:solidFill>
                <a:latin typeface="微软雅黑" panose="020B0503020204020204" pitchFamily="34" charset="-122"/>
                <a:ea typeface="微软雅黑" panose="020B0503020204020204" pitchFamily="34" charset="-122"/>
              </a:rPr>
              <a:t>分析处理。</a:t>
            </a:r>
            <a:r>
              <a:rPr kumimoji="0" lang="zh-CN" altLang="en-US" sz="1600" dirty="0">
                <a:solidFill>
                  <a:schemeClr val="tx1"/>
                </a:solidFill>
                <a:latin typeface="微软雅黑" panose="020B0503020204020204" pitchFamily="34" charset="-122"/>
                <a:ea typeface="微软雅黑" panose="020B0503020204020204" pitchFamily="34" charset="-122"/>
              </a:rPr>
              <a:t>因</a:t>
            </a:r>
            <a:r>
              <a:rPr kumimoji="0" lang="zh-CN" altLang="en-US" sz="1600" dirty="0" smtClean="0">
                <a:solidFill>
                  <a:schemeClr val="tx1"/>
                </a:solidFill>
                <a:latin typeface="微软雅黑" panose="020B0503020204020204" pitchFamily="34" charset="-122"/>
                <a:ea typeface="微软雅黑" panose="020B0503020204020204" pitchFamily="34" charset="-122"/>
              </a:rPr>
              <a:t>此需要提高存储器性能和耐久性设计。</a:t>
            </a:r>
            <a:endParaRPr lang="zh-CN" altLang="en-US" sz="1600" dirty="0">
              <a:latin typeface="微软雅黑" panose="020B0503020204020204" pitchFamily="34" charset="-122"/>
              <a:ea typeface="微软雅黑" panose="020B0503020204020204" pitchFamily="34" charset="-122"/>
            </a:endParaRPr>
          </a:p>
        </p:txBody>
      </p:sp>
      <p:sp>
        <p:nvSpPr>
          <p:cNvPr id="10" name="Flowchart: Merge 9"/>
          <p:cNvSpPr/>
          <p:nvPr/>
        </p:nvSpPr>
        <p:spPr bwMode="auto">
          <a:xfrm>
            <a:off x="6012160" y="3057804"/>
            <a:ext cx="1440160" cy="162018"/>
          </a:xfrm>
          <a:prstGeom prst="flowChartMerge">
            <a:avLst/>
          </a:prstGeom>
          <a:solidFill>
            <a:srgbClr val="FFC000"/>
          </a:solidFill>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chemeClr val="tx1"/>
              </a:solidFill>
              <a:latin typeface="+mn-lt"/>
            </a:endParaRPr>
          </a:p>
        </p:txBody>
      </p:sp>
      <p:sp>
        <p:nvSpPr>
          <p:cNvPr id="18" name="Flowchart: Merge 17"/>
          <p:cNvSpPr/>
          <p:nvPr/>
        </p:nvSpPr>
        <p:spPr bwMode="auto">
          <a:xfrm>
            <a:off x="6164560" y="4029912"/>
            <a:ext cx="1440160" cy="162018"/>
          </a:xfrm>
          <a:prstGeom prst="flowChartMerge">
            <a:avLst/>
          </a:prstGeom>
          <a:solidFill>
            <a:srgbClr val="FFC000"/>
          </a:solidFill>
          <a:extLst/>
        </p:spPr>
        <p:txBody>
          <a:bodyPr wrap="none" lIns="180000" tIns="0" rIns="180000" bIns="0" rtlCol="0" anchor="ctr" anchorCtr="0"/>
          <a:lstStyle/>
          <a:p>
            <a:pPr algn="l" fontAlgn="auto">
              <a:spcBef>
                <a:spcPts val="0"/>
              </a:spcBef>
              <a:spcAft>
                <a:spcPts val="0"/>
              </a:spcAft>
            </a:pPr>
            <a:endParaRPr kumimoji="0" lang="zh-CN" altLang="en-US" sz="2000" dirty="0" smtClean="0">
              <a:solidFill>
                <a:schemeClr val="tx1"/>
              </a:solidFill>
              <a:latin typeface="+mn-lt"/>
            </a:endParaRPr>
          </a:p>
        </p:txBody>
      </p:sp>
      <p:sp>
        <p:nvSpPr>
          <p:cNvPr id="19" name="Title 1"/>
          <p:cNvSpPr txBox="1">
            <a:spLocks/>
          </p:cNvSpPr>
          <p:nvPr/>
        </p:nvSpPr>
        <p:spPr bwMode="gray">
          <a:xfrm>
            <a:off x="4574452" y="4191930"/>
            <a:ext cx="4491912" cy="756084"/>
          </a:xfrm>
          <a:prstGeom prst="rect">
            <a:avLst/>
          </a:prstGeom>
          <a:noFill/>
          <a:ln w="9525">
            <a:solidFill>
              <a:schemeClr val="tx1"/>
            </a:solidFill>
            <a:prstDash val="sysDash"/>
            <a:miter lim="800000"/>
            <a:headEnd/>
            <a:tailEnd/>
          </a:ln>
          <a:effectLst/>
        </p:spPr>
        <p:txBody>
          <a:bodyPr vert="horz" wrap="square" lIns="0" tIns="0" rIns="0" bIns="0" numCol="1" anchor="ctr" anchorCtr="0" compatLnSpc="1">
            <a:prstTxWarp prst="textNoShape">
              <a:avLst/>
            </a:prstTxWarp>
          </a:bodyPr>
          <a:lstStyle>
            <a:lvl1pPr algn="l" rtl="0" fontAlgn="base">
              <a:spcBef>
                <a:spcPct val="0"/>
              </a:spcBef>
              <a:spcAft>
                <a:spcPct val="0"/>
              </a:spcAft>
              <a:tabLst>
                <a:tab pos="3676650" algn="l"/>
              </a:tabLst>
              <a:defRPr kumimoji="1" sz="3200">
                <a:solidFill>
                  <a:schemeClr val="tx2"/>
                </a:solidFill>
                <a:latin typeface="+mj-lt"/>
                <a:ea typeface="+mj-ea"/>
                <a:cs typeface="+mj-cs"/>
              </a:defRPr>
            </a:lvl1pPr>
            <a:lvl2pPr algn="l" rtl="0" fontAlgn="base">
              <a:spcBef>
                <a:spcPct val="0"/>
              </a:spcBef>
              <a:spcAft>
                <a:spcPct val="0"/>
              </a:spcAft>
              <a:tabLst>
                <a:tab pos="3676650" algn="l"/>
              </a:tabLst>
              <a:defRPr kumimoji="1" sz="3200">
                <a:solidFill>
                  <a:schemeClr val="tx2"/>
                </a:solidFill>
                <a:latin typeface="Arial" charset="0"/>
                <a:ea typeface="ＭＳ Ｐゴシック" charset="-128"/>
              </a:defRPr>
            </a:lvl2pPr>
            <a:lvl3pPr algn="l" rtl="0" fontAlgn="base">
              <a:spcBef>
                <a:spcPct val="0"/>
              </a:spcBef>
              <a:spcAft>
                <a:spcPct val="0"/>
              </a:spcAft>
              <a:tabLst>
                <a:tab pos="3676650" algn="l"/>
              </a:tabLst>
              <a:defRPr kumimoji="1" sz="3200">
                <a:solidFill>
                  <a:schemeClr val="tx2"/>
                </a:solidFill>
                <a:latin typeface="Arial" charset="0"/>
                <a:ea typeface="ＭＳ Ｐゴシック" charset="-128"/>
              </a:defRPr>
            </a:lvl3pPr>
            <a:lvl4pPr algn="l" rtl="0" fontAlgn="base">
              <a:spcBef>
                <a:spcPct val="0"/>
              </a:spcBef>
              <a:spcAft>
                <a:spcPct val="0"/>
              </a:spcAft>
              <a:tabLst>
                <a:tab pos="3676650" algn="l"/>
              </a:tabLst>
              <a:defRPr kumimoji="1" sz="3200">
                <a:solidFill>
                  <a:schemeClr val="tx2"/>
                </a:solidFill>
                <a:latin typeface="Arial" charset="0"/>
                <a:ea typeface="ＭＳ Ｐゴシック" charset="-128"/>
              </a:defRPr>
            </a:lvl4pPr>
            <a:lvl5pPr algn="l" rtl="0" fontAlgn="base">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fontAlgn="base">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fontAlgn="base">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fontAlgn="base">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fontAlgn="base">
              <a:spcBef>
                <a:spcPct val="0"/>
              </a:spcBef>
              <a:spcAft>
                <a:spcPct val="0"/>
              </a:spcAft>
              <a:tabLst>
                <a:tab pos="3676650" algn="l"/>
              </a:tabLst>
              <a:defRPr kumimoji="1" sz="3200">
                <a:solidFill>
                  <a:schemeClr val="tx2"/>
                </a:solidFill>
                <a:latin typeface="Arial" charset="0"/>
                <a:ea typeface="ＭＳ Ｐゴシック" charset="-128"/>
              </a:defRPr>
            </a:lvl9pPr>
          </a:lstStyle>
          <a:p>
            <a:pPr fontAlgn="auto">
              <a:spcBef>
                <a:spcPts val="0"/>
              </a:spcBef>
              <a:spcAft>
                <a:spcPts val="0"/>
              </a:spcAft>
            </a:pPr>
            <a:r>
              <a:rPr kumimoji="0" lang="zh-CN" altLang="en-US" sz="1600" dirty="0" smtClean="0">
                <a:solidFill>
                  <a:schemeClr val="tx1"/>
                </a:solidFill>
                <a:latin typeface="微软雅黑" panose="020B0503020204020204" pitchFamily="34" charset="-122"/>
                <a:ea typeface="微软雅黑" panose="020B0503020204020204" pitchFamily="34" charset="-122"/>
              </a:rPr>
              <a:t>高性能（</a:t>
            </a:r>
            <a:r>
              <a:rPr kumimoji="0" lang="zh-CN" altLang="en-US" sz="1600" dirty="0" smtClean="0">
                <a:solidFill>
                  <a:srgbClr val="FF0000"/>
                </a:solidFill>
                <a:latin typeface="微软雅黑" panose="020B0503020204020204" pitchFamily="34" charset="-122"/>
                <a:ea typeface="微软雅黑" panose="020B0503020204020204" pitchFamily="34" charset="-122"/>
              </a:rPr>
              <a:t>非</a:t>
            </a:r>
            <a:r>
              <a:rPr kumimoji="0" lang="zh-CN" altLang="en-US" sz="1600" dirty="0">
                <a:solidFill>
                  <a:srgbClr val="FF0000"/>
                </a:solidFill>
                <a:latin typeface="微软雅黑" panose="020B0503020204020204" pitchFamily="34" charset="-122"/>
                <a:ea typeface="微软雅黑" panose="020B0503020204020204" pitchFamily="34" charset="-122"/>
              </a:rPr>
              <a:t>易失性</a:t>
            </a:r>
            <a:r>
              <a:rPr kumimoji="0" lang="ja-JP" altLang="en-US" sz="1600" dirty="0">
                <a:solidFill>
                  <a:srgbClr val="FF0000"/>
                </a:solidFill>
                <a:latin typeface="微软雅黑" panose="020B0503020204020204" pitchFamily="34" charset="-122"/>
                <a:ea typeface="微软雅黑" panose="020B0503020204020204" pitchFamily="34" charset="-122"/>
              </a:rPr>
              <a:t>・</a:t>
            </a:r>
            <a:r>
              <a:rPr kumimoji="0" lang="zh-CN" altLang="en-US" sz="1600" dirty="0">
                <a:solidFill>
                  <a:srgbClr val="FF0000"/>
                </a:solidFill>
                <a:latin typeface="微软雅黑" panose="020B0503020204020204" pitchFamily="34" charset="-122"/>
                <a:ea typeface="微软雅黑" panose="020B0503020204020204" pitchFamily="34" charset="-122"/>
              </a:rPr>
              <a:t>高速</a:t>
            </a:r>
            <a:r>
              <a:rPr kumimoji="0" lang="ja-JP" altLang="en-US" sz="1600" dirty="0">
                <a:solidFill>
                  <a:srgbClr val="FF0000"/>
                </a:solidFill>
                <a:latin typeface="微软雅黑" panose="020B0503020204020204" pitchFamily="34" charset="-122"/>
                <a:ea typeface="微软雅黑" panose="020B0503020204020204" pitchFamily="34" charset="-122"/>
              </a:rPr>
              <a:t>・</a:t>
            </a:r>
            <a:r>
              <a:rPr kumimoji="0" lang="zh-CN" altLang="en-US" sz="1600" dirty="0">
                <a:solidFill>
                  <a:srgbClr val="FF0000"/>
                </a:solidFill>
                <a:latin typeface="微软雅黑" panose="020B0503020204020204" pitchFamily="34" charset="-122"/>
                <a:ea typeface="微软雅黑" panose="020B0503020204020204" pitchFamily="34" charset="-122"/>
              </a:rPr>
              <a:t>高读写耐久性</a:t>
            </a:r>
            <a:r>
              <a:rPr kumimoji="0" lang="zh-CN" altLang="en-US" sz="1600" dirty="0">
                <a:solidFill>
                  <a:schemeClr val="tx1"/>
                </a:solidFill>
                <a:latin typeface="微软雅黑" panose="020B0503020204020204" pitchFamily="34" charset="-122"/>
                <a:ea typeface="微软雅黑" panose="020B0503020204020204" pitchFamily="34" charset="-122"/>
              </a:rPr>
              <a:t>的车</a:t>
            </a:r>
            <a:r>
              <a:rPr kumimoji="0" lang="zh-CN" altLang="en-US" sz="1600" dirty="0" smtClean="0">
                <a:solidFill>
                  <a:schemeClr val="tx1"/>
                </a:solidFill>
                <a:latin typeface="微软雅黑" panose="020B0503020204020204" pitchFamily="34" charset="-122"/>
                <a:ea typeface="微软雅黑" panose="020B0503020204020204" pitchFamily="34" charset="-122"/>
              </a:rPr>
              <a:t>载级</a:t>
            </a:r>
            <a:r>
              <a:rPr kumimoji="0" lang="zh-CN" altLang="en-US" sz="1600" dirty="0">
                <a:solidFill>
                  <a:schemeClr val="tx1"/>
                </a:solidFill>
                <a:latin typeface="微软雅黑" panose="020B0503020204020204" pitchFamily="34" charset="-122"/>
                <a:ea typeface="微软雅黑" panose="020B0503020204020204" pitchFamily="34" charset="-122"/>
              </a:rPr>
              <a:t>存储</a:t>
            </a:r>
            <a:r>
              <a:rPr kumimoji="0" lang="zh-CN" altLang="en-US" sz="1600" dirty="0" smtClean="0">
                <a:solidFill>
                  <a:schemeClr val="tx1"/>
                </a:solidFill>
                <a:latin typeface="微软雅黑" panose="020B0503020204020204" pitchFamily="34" charset="-122"/>
                <a:ea typeface="微软雅黑" panose="020B0503020204020204" pitchFamily="34" charset="-122"/>
              </a:rPr>
              <a:t>器）</a:t>
            </a:r>
            <a:r>
              <a:rPr kumimoji="0" lang="en-US" altLang="zh-CN" sz="1600" b="1" u="sng" dirty="0" smtClean="0">
                <a:solidFill>
                  <a:srgbClr val="1782DB"/>
                </a:solidFill>
                <a:latin typeface="微软雅黑" panose="020B0503020204020204" pitchFamily="34" charset="-122"/>
                <a:ea typeface="微软雅黑" panose="020B0503020204020204" pitchFamily="34" charset="-122"/>
              </a:rPr>
              <a:t>FRAM</a:t>
            </a:r>
            <a:r>
              <a:rPr kumimoji="0" lang="zh-CN" altLang="en-US" sz="1600" dirty="0" smtClean="0">
                <a:solidFill>
                  <a:schemeClr val="tx1"/>
                </a:solidFill>
                <a:latin typeface="微软雅黑" panose="020B0503020204020204" pitchFamily="34" charset="-122"/>
                <a:ea typeface="微软雅黑" panose="020B0503020204020204" pitchFamily="34" charset="-122"/>
              </a:rPr>
              <a:t>可</a:t>
            </a:r>
            <a:r>
              <a:rPr kumimoji="0" lang="zh-CN" altLang="en-US" sz="1600" dirty="0">
                <a:solidFill>
                  <a:schemeClr val="tx1"/>
                </a:solidFill>
                <a:latin typeface="微软雅黑" panose="020B0503020204020204" pitchFamily="34" charset="-122"/>
                <a:ea typeface="微软雅黑" panose="020B0503020204020204" pitchFamily="34" charset="-122"/>
              </a:rPr>
              <a:t>以满</a:t>
            </a:r>
            <a:r>
              <a:rPr kumimoji="0" lang="zh-CN" altLang="en-US" sz="1600" dirty="0" smtClean="0">
                <a:solidFill>
                  <a:schemeClr val="tx1"/>
                </a:solidFill>
                <a:latin typeface="微软雅黑" panose="020B0503020204020204" pitchFamily="34" charset="-122"/>
                <a:ea typeface="微软雅黑" panose="020B0503020204020204" pitchFamily="34" charset="-122"/>
              </a:rPr>
              <a:t>足系统要</a:t>
            </a:r>
            <a:r>
              <a:rPr kumimoji="0" lang="zh-CN" altLang="en-US" sz="1600" dirty="0">
                <a:solidFill>
                  <a:schemeClr val="tx1"/>
                </a:solidFill>
                <a:latin typeface="微软雅黑" panose="020B0503020204020204" pitchFamily="34" charset="-122"/>
                <a:ea typeface="微软雅黑" panose="020B0503020204020204" pitchFamily="34" charset="-122"/>
              </a:rPr>
              <a:t>求的可靠性</a:t>
            </a:r>
            <a:r>
              <a:rPr kumimoji="0" lang="zh-CN" altLang="en-US" sz="1600" dirty="0" smtClean="0">
                <a:solidFill>
                  <a:schemeClr val="tx1"/>
                </a:solidFill>
                <a:latin typeface="微软雅黑" panose="020B0503020204020204" pitchFamily="34" charset="-122"/>
                <a:ea typeface="微软雅黑" panose="020B0503020204020204" pitchFamily="34" charset="-122"/>
              </a:rPr>
              <a:t>和无</a:t>
            </a:r>
            <a:r>
              <a:rPr kumimoji="0" lang="zh-CN" altLang="en-US" sz="1600" dirty="0">
                <a:solidFill>
                  <a:schemeClr val="tx1"/>
                </a:solidFill>
                <a:latin typeface="微软雅黑" panose="020B0503020204020204" pitchFamily="34" charset="-122"/>
                <a:ea typeface="微软雅黑" panose="020B0503020204020204" pitchFamily="34" charset="-122"/>
              </a:rPr>
              <a:t>迟延的要求。</a:t>
            </a:r>
            <a:endParaRPr kumimoji="0"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6" name="Rectangle 15"/>
          <p:cNvSpPr/>
          <p:nvPr/>
        </p:nvSpPr>
        <p:spPr>
          <a:xfrm>
            <a:off x="1403648" y="793036"/>
            <a:ext cx="1425390" cy="338554"/>
          </a:xfrm>
          <a:prstGeom prst="rect">
            <a:avLst/>
          </a:prstGeom>
          <a:solidFill>
            <a:srgbClr val="00B050"/>
          </a:solidFill>
        </p:spPr>
        <p:txBody>
          <a:bodyPr wrap="none">
            <a:spAutoFit/>
          </a:bodyPr>
          <a:lstStyle/>
          <a:p>
            <a:r>
              <a:rPr lang="zh-CN" altLang="en-US" sz="1600" b="1" dirty="0">
                <a:latin typeface="宋体" pitchFamily="2" charset="-122"/>
                <a:ea typeface="宋体" pitchFamily="2" charset="-122"/>
                <a:cs typeface="Calibri" pitchFamily="34" charset="0"/>
              </a:rPr>
              <a:t>整车控制单元</a:t>
            </a:r>
            <a:endParaRPr lang="zh-CN" altLang="en-US" sz="1600" dirty="0"/>
          </a:p>
        </p:txBody>
      </p:sp>
      <p:sp>
        <p:nvSpPr>
          <p:cNvPr id="17" name="Rectangle 16"/>
          <p:cNvSpPr/>
          <p:nvPr/>
        </p:nvSpPr>
        <p:spPr>
          <a:xfrm>
            <a:off x="395538" y="2562458"/>
            <a:ext cx="1735577" cy="369332"/>
          </a:xfrm>
          <a:prstGeom prst="rect">
            <a:avLst/>
          </a:prstGeom>
          <a:solidFill>
            <a:srgbClr val="00B050"/>
          </a:solidFill>
        </p:spPr>
        <p:txBody>
          <a:bodyPr wrap="square">
            <a:spAutoFit/>
          </a:bodyPr>
          <a:lstStyle/>
          <a:p>
            <a:r>
              <a:rPr lang="zh-CN" altLang="en-US" b="1" dirty="0" smtClean="0">
                <a:latin typeface="宋体" pitchFamily="2" charset="-122"/>
                <a:ea typeface="宋体" pitchFamily="2" charset="-122"/>
                <a:cs typeface="Calibri" pitchFamily="34" charset="0"/>
              </a:rPr>
              <a:t>电池管理系统</a:t>
            </a:r>
            <a:endParaRPr lang="zh-CN" altLang="en-US" dirty="0"/>
          </a:p>
        </p:txBody>
      </p:sp>
      <p:sp>
        <p:nvSpPr>
          <p:cNvPr id="20" name="Rectangle 19"/>
          <p:cNvSpPr/>
          <p:nvPr/>
        </p:nvSpPr>
        <p:spPr>
          <a:xfrm>
            <a:off x="467546" y="3003799"/>
            <a:ext cx="836957" cy="646331"/>
          </a:xfrm>
          <a:prstGeom prst="rect">
            <a:avLst/>
          </a:prstGeom>
          <a:solidFill>
            <a:srgbClr val="00B050"/>
          </a:solidFill>
        </p:spPr>
        <p:txBody>
          <a:bodyPr wrap="square">
            <a:spAutoFit/>
          </a:bodyPr>
          <a:lstStyle/>
          <a:p>
            <a:r>
              <a:rPr lang="zh-CN" altLang="en-US" b="1" dirty="0" smtClean="0">
                <a:latin typeface="宋体" pitchFamily="2" charset="-122"/>
                <a:ea typeface="宋体" pitchFamily="2" charset="-122"/>
                <a:cs typeface="Calibri" pitchFamily="34" charset="0"/>
              </a:rPr>
              <a:t>动力</a:t>
            </a:r>
            <a:endParaRPr lang="en-US" altLang="zh-CN" b="1" dirty="0" smtClean="0">
              <a:latin typeface="宋体" pitchFamily="2" charset="-122"/>
              <a:ea typeface="宋体" pitchFamily="2" charset="-122"/>
              <a:cs typeface="Calibri" pitchFamily="34" charset="0"/>
            </a:endParaRPr>
          </a:p>
          <a:p>
            <a:r>
              <a:rPr lang="zh-CN" altLang="en-US" b="1" dirty="0" smtClean="0">
                <a:latin typeface="宋体" pitchFamily="2" charset="-122"/>
                <a:ea typeface="宋体" pitchFamily="2" charset="-122"/>
                <a:cs typeface="Calibri" pitchFamily="34" charset="0"/>
              </a:rPr>
              <a:t>电池</a:t>
            </a:r>
            <a:endParaRPr lang="zh-CN" altLang="en-US" dirty="0"/>
          </a:p>
        </p:txBody>
      </p:sp>
      <p:sp>
        <p:nvSpPr>
          <p:cNvPr id="3" name="Slide Number Placeholder 2"/>
          <p:cNvSpPr>
            <a:spLocks noGrp="1"/>
          </p:cNvSpPr>
          <p:nvPr>
            <p:ph type="sldNum" sz="quarter" idx="11"/>
          </p:nvPr>
        </p:nvSpPr>
        <p:spPr/>
        <p:txBody>
          <a:bodyPr/>
          <a:lstStyle/>
          <a:p>
            <a:fld id="{F2D920BD-DB3E-494D-830B-EFB4449FB4A4}" type="slidenum">
              <a:rPr lang="ja-JP" altLang="de-DE" smtClean="0">
                <a:solidFill>
                  <a:srgbClr val="000000"/>
                </a:solidFill>
              </a:rPr>
              <a:pPr/>
              <a:t>7</a:t>
            </a:fld>
            <a:endParaRPr lang="de-DE" altLang="ja-JP">
              <a:solidFill>
                <a:srgbClr val="000000"/>
              </a:solidFill>
            </a:endParaRPr>
          </a:p>
        </p:txBody>
      </p:sp>
    </p:spTree>
    <p:extLst>
      <p:ext uri="{BB962C8B-B14F-4D97-AF65-F5344CB8AC3E}">
        <p14:creationId xmlns:p14="http://schemas.microsoft.com/office/powerpoint/2010/main" val="2145145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smtClean="0"/>
              <a:t>Battery Management System</a:t>
            </a:r>
            <a:r>
              <a:rPr lang="zh-CN" altLang="en-US" dirty="0" smtClean="0">
                <a:latin typeface="宋体" pitchFamily="2" charset="-122"/>
                <a:ea typeface="宋体" pitchFamily="2" charset="-122"/>
              </a:rPr>
              <a:t>电池管理系统</a:t>
            </a:r>
            <a:endParaRPr kumimoji="1" lang="ja-JP" altLang="en-US" dirty="0">
              <a:latin typeface="宋体" pitchFamily="2" charset="-122"/>
              <a:ea typeface="宋体" pitchFamily="2" charset="-122"/>
            </a:endParaRPr>
          </a:p>
        </p:txBody>
      </p:sp>
      <p:sp>
        <p:nvSpPr>
          <p:cNvPr id="7" name="Footer Placeholder 3"/>
          <p:cNvSpPr>
            <a:spLocks noGrp="1"/>
          </p:cNvSpPr>
          <p:nvPr>
            <p:ph type="ftr" sz="quarter" idx="10"/>
          </p:nvPr>
        </p:nvSpPr>
        <p:spPr/>
        <p:txBody>
          <a:bodyPr/>
          <a:lstStyle/>
          <a:p>
            <a:r>
              <a:rPr lang="en-US" altLang="ja-JP" smtClean="0">
                <a:solidFill>
                  <a:srgbClr val="000000"/>
                </a:solidFill>
                <a:latin typeface="Calibri" pitchFamily="34" charset="0"/>
                <a:cs typeface="Calibri" pitchFamily="34" charset="0"/>
              </a:rPr>
              <a:t>Copyright 2019 FUJITSU SEMICONDUCTOR LIMITED</a:t>
            </a:r>
            <a:endParaRPr lang="en-US" altLang="ja-JP" dirty="0">
              <a:solidFill>
                <a:srgbClr val="000000"/>
              </a:solidFill>
              <a:latin typeface="Calibri" pitchFamily="34" charset="0"/>
              <a:cs typeface="Calibri" pitchFamily="34" charset="0"/>
            </a:endParaRPr>
          </a:p>
        </p:txBody>
      </p:sp>
      <p:sp>
        <p:nvSpPr>
          <p:cNvPr id="20" name="Rounded Rectangle 16"/>
          <p:cNvSpPr/>
          <p:nvPr/>
        </p:nvSpPr>
        <p:spPr bwMode="auto">
          <a:xfrm>
            <a:off x="169863" y="628650"/>
            <a:ext cx="2736304" cy="1674186"/>
          </a:xfrm>
          <a:prstGeom prst="roundRect">
            <a:avLst>
              <a:gd name="adj" fmla="val 6746"/>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de-DE" sz="2400" b="1" dirty="0" smtClean="0">
                <a:solidFill>
                  <a:srgbClr val="000000"/>
                </a:solidFill>
                <a:latin typeface="Calibri" pitchFamily="34" charset="0"/>
                <a:cs typeface="Calibri" pitchFamily="34" charset="0"/>
              </a:rPr>
              <a:t>BMS</a:t>
            </a:r>
            <a:endParaRPr lang="en-US" sz="2400" b="1" dirty="0" smtClean="0">
              <a:solidFill>
                <a:srgbClr val="000000"/>
              </a:solidFill>
              <a:latin typeface="Calibri" pitchFamily="34" charset="0"/>
              <a:cs typeface="Calibri" pitchFamily="34" charset="0"/>
            </a:endParaRPr>
          </a:p>
          <a:p>
            <a:pPr marL="231775" lvl="1" indent="-174625" algn="l">
              <a:spcBef>
                <a:spcPts val="600"/>
              </a:spcBef>
              <a:buFont typeface="Arial" pitchFamily="34" charset="0"/>
              <a:buChar char="•"/>
            </a:pPr>
            <a:endParaRPr lang="en-US" sz="2000" dirty="0" smtClean="0">
              <a:solidFill>
                <a:srgbClr val="000000"/>
              </a:solidFill>
              <a:latin typeface="Calibri" pitchFamily="34" charset="0"/>
              <a:cs typeface="Calibri" pitchFamily="34" charset="0"/>
            </a:endParaRPr>
          </a:p>
          <a:p>
            <a:endParaRPr lang="en-US" sz="2400" dirty="0" smtClean="0">
              <a:solidFill>
                <a:srgbClr val="000000"/>
              </a:solidFill>
              <a:latin typeface="Calibri" pitchFamily="34" charset="0"/>
              <a:cs typeface="Calibri" pitchFamily="34" charset="0"/>
            </a:endParaRPr>
          </a:p>
        </p:txBody>
      </p:sp>
      <p:pic>
        <p:nvPicPr>
          <p:cNvPr id="23" name="Picture 2"/>
          <p:cNvPicPr>
            <a:picLocks noChangeAspect="1" noChangeArrowheads="1"/>
          </p:cNvPicPr>
          <p:nvPr/>
        </p:nvPicPr>
        <p:blipFill>
          <a:blip r:embed="rId3" cstate="print"/>
          <a:srcRect/>
          <a:stretch>
            <a:fillRect/>
          </a:stretch>
        </p:blipFill>
        <p:spPr bwMode="auto">
          <a:xfrm>
            <a:off x="443519" y="1086967"/>
            <a:ext cx="2138363" cy="977753"/>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fld id="{C164E814-9446-4CE1-8CA1-AF38C8D6ED9E}" type="slidenum">
              <a:rPr lang="ja-JP" altLang="de-DE" smtClean="0">
                <a:solidFill>
                  <a:srgbClr val="000000"/>
                </a:solidFill>
              </a:rPr>
              <a:pPr/>
              <a:t>8</a:t>
            </a:fld>
            <a:endParaRPr lang="de-DE" altLang="ja-JP">
              <a:solidFill>
                <a:srgbClr val="000000"/>
              </a:solidFill>
            </a:endParaRPr>
          </a:p>
        </p:txBody>
      </p:sp>
    </p:spTree>
    <p:extLst>
      <p:ext uri="{BB962C8B-B14F-4D97-AF65-F5344CB8AC3E}">
        <p14:creationId xmlns:p14="http://schemas.microsoft.com/office/powerpoint/2010/main" val="144887892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ATEFORMAT" val="-1"/>
</p:tagLst>
</file>

<file path=ppt/theme/theme1.xml><?xml version="1.0" encoding="utf-8"?>
<a:theme xmlns:a="http://schemas.openxmlformats.org/drawingml/2006/main" name="F_Tool_2_JA_G">
  <a:themeElements>
    <a:clrScheme name="コーポレートカラー_v2">
      <a:dk1>
        <a:srgbClr val="000000"/>
      </a:dk1>
      <a:lt1>
        <a:srgbClr val="FFFFFF"/>
      </a:lt1>
      <a:dk2>
        <a:srgbClr val="000000"/>
      </a:dk2>
      <a:lt2>
        <a:srgbClr val="EEEEEE"/>
      </a:lt2>
      <a:accent1>
        <a:srgbClr val="87867E"/>
      </a:accent1>
      <a:accent2>
        <a:srgbClr val="A30B1A"/>
      </a:accent2>
      <a:accent3>
        <a:srgbClr val="B1B1AC"/>
      </a:accent3>
      <a:accent4>
        <a:srgbClr val="DAD9D6"/>
      </a:accent4>
      <a:accent5>
        <a:srgbClr val="706F67"/>
      </a:accent5>
      <a:accent6>
        <a:srgbClr val="C6C6C0"/>
      </a:accent6>
      <a:hlink>
        <a:srgbClr val="105D9C"/>
      </a:hlink>
      <a:folHlink>
        <a:srgbClr val="4B4595"/>
      </a:folHlink>
    </a:clrScheme>
    <a:fontScheme name="F_Tool_2_JA_R">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marL="0" marR="0" indent="0" algn="ctr" defTabSz="914400" rtl="0" eaLnBrk="1" fontAlgn="ctr" latinLnBrk="0" hangingPunct="1">
          <a:lnSpc>
            <a:spcPct val="100000"/>
          </a:lnSpc>
          <a:spcBef>
            <a:spcPct val="0"/>
          </a:spcBef>
          <a:spcAft>
            <a:spcPct val="0"/>
          </a:spcAft>
          <a:buClrTx/>
          <a:buSzTx/>
          <a:buFontTx/>
          <a:buNone/>
          <a:tabLst/>
          <a:defRPr kumimoji="1" sz="1800" b="0" i="0" u="none" strike="noStrike" cap="none" normalizeH="0" baseline="0" dirty="0" err="1" smtClean="0">
            <a:ln>
              <a:noFill/>
            </a:ln>
            <a:effectLst/>
            <a:latin typeface="+mj-lt"/>
            <a:ea typeface="+mn-ea"/>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defRPr>
        </a:defPPr>
      </a:lstStyle>
    </a:lnDef>
    <a:txDef>
      <a:spPr>
        <a:noFill/>
      </a:spPr>
      <a:bodyPr wrap="square" rtlCol="0">
        <a:spAutoFit/>
      </a:bodyPr>
      <a:lstStyle>
        <a:defPPr>
          <a:defRPr kumimoji="1" dirty="0" smtClean="0">
            <a:latin typeface="+mj-lt"/>
          </a:defRPr>
        </a:defPPr>
      </a:lstStyle>
    </a:txDef>
  </a:objectDefaults>
  <a:extraClrSchemeLst>
    <a:extraClrScheme>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design">
  <a:themeElements>
    <a:clrScheme name="FM3">
      <a:dk1>
        <a:srgbClr val="000000"/>
      </a:dk1>
      <a:lt1>
        <a:srgbClr val="FFFFFF"/>
      </a:lt1>
      <a:dk2>
        <a:srgbClr val="000000"/>
      </a:dk2>
      <a:lt2>
        <a:srgbClr val="A5A5A5"/>
      </a:lt2>
      <a:accent1>
        <a:srgbClr val="F3BBBB"/>
      </a:accent1>
      <a:accent2>
        <a:srgbClr val="821919"/>
      </a:accent2>
      <a:accent3>
        <a:srgbClr val="8484F2"/>
      </a:accent3>
      <a:accent4>
        <a:srgbClr val="0B4575"/>
      </a:accent4>
      <a:accent5>
        <a:srgbClr val="BE9000"/>
      </a:accent5>
      <a:accent6>
        <a:srgbClr val="365516"/>
      </a:accent6>
      <a:hlink>
        <a:srgbClr val="105D9C"/>
      </a:hlink>
      <a:folHlink>
        <a:srgbClr val="4B4595"/>
      </a:folHlink>
    </a:clrScheme>
    <a:fontScheme name="Standarddesign">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6EEF4"/>
        </a:solidFill>
        <a:extLst/>
      </a:spPr>
      <a:bodyPr wrap="none" lIns="180000" tIns="0" rIns="180000" bIns="0" rtlCol="0" anchor="ctr" anchorCtr="0"/>
      <a:lstStyle>
        <a:defPPr algn="l" fontAlgn="auto">
          <a:spcBef>
            <a:spcPts val="0"/>
          </a:spcBef>
          <a:spcAft>
            <a:spcPts val="0"/>
          </a:spcAft>
          <a:defRPr kumimoji="0" sz="2000" dirty="0" smtClean="0">
            <a:solidFill>
              <a:schemeClr val="tx1"/>
            </a:solidFill>
            <a:latin typeface="+mn-lt"/>
          </a:defRPr>
        </a:defPPr>
      </a:lstStyle>
    </a:spDef>
    <a:ln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9022</Words>
  <Application>Microsoft Office PowerPoint</Application>
  <PresentationFormat>On-screen Show (16:9)</PresentationFormat>
  <Paragraphs>1011</Paragraphs>
  <Slides>48</Slides>
  <Notes>48</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F_Tool_2_JA_G</vt:lpstr>
      <vt:lpstr>Standarddesign</vt:lpstr>
      <vt:lpstr>FRAM-高性能存储器，是优化车载电子系统的最佳存储解决方案 -新能源汽车和自动驾驶技术中的应用- </vt:lpstr>
      <vt:lpstr>议程</vt:lpstr>
      <vt:lpstr>议程</vt:lpstr>
      <vt:lpstr>未来汽车市场的主流：新能源汽车</vt:lpstr>
      <vt:lpstr>未来汽车市场的主流：新能源汽车</vt:lpstr>
      <vt:lpstr>2015年新能源车销量统计：TOP20中8个是中国牌号</vt:lpstr>
      <vt:lpstr>新能源的核心技术：Battery pack，BMS,VCU</vt:lpstr>
      <vt:lpstr>FRAM：优化EV电子系统的理想存储技术</vt:lpstr>
      <vt:lpstr>Battery Management System电池管理系统</vt:lpstr>
      <vt:lpstr>BMS的主要信息数据</vt:lpstr>
      <vt:lpstr>PowerPoint Presentation</vt:lpstr>
      <vt:lpstr>FRAM在电池管理系统BMS应用 </vt:lpstr>
      <vt:lpstr>VCU新能源车整车控制单元</vt:lpstr>
      <vt:lpstr>What is VCU? </vt:lpstr>
      <vt:lpstr>FRAM在整车控制单元VCU中的应用</vt:lpstr>
      <vt:lpstr>T-BOX/TCU</vt:lpstr>
      <vt:lpstr>FRAM在T(Telematics）-BOX中的应用</vt:lpstr>
      <vt:lpstr>议程</vt:lpstr>
      <vt:lpstr>自动驾驶的核心技术与高性能存储器要求　</vt:lpstr>
      <vt:lpstr>Roadmap of autonomous driving level</vt:lpstr>
      <vt:lpstr>PowerPoint Presentation</vt:lpstr>
      <vt:lpstr>Sensor/Camera传感器/摄像</vt:lpstr>
      <vt:lpstr>ADAS (Autonomous car)</vt:lpstr>
      <vt:lpstr>FRAM在ADAS (自动驾驶辅助系统)中的应用</vt:lpstr>
      <vt:lpstr>FRAM在汽车智慧气囊中的应用</vt:lpstr>
      <vt:lpstr>PowerPoint Presentation</vt:lpstr>
      <vt:lpstr>PowerPoint Presentation</vt:lpstr>
      <vt:lpstr>人机交互系统HCI</vt:lpstr>
      <vt:lpstr>FRAM在Car Infotainment中的应用-1-</vt:lpstr>
      <vt:lpstr>FRAM在Car Infotainment中的应用-2-</vt:lpstr>
      <vt:lpstr>参考：使用EEPROM的Car infotaiment</vt:lpstr>
      <vt:lpstr>成本比较:FRAM &lt;  EEPROM+Super cap</vt:lpstr>
      <vt:lpstr>议程</vt:lpstr>
      <vt:lpstr>PowerPoint Presentation</vt:lpstr>
      <vt:lpstr>Advantages of FRAM</vt:lpstr>
      <vt:lpstr>Benefits of Automotive FRAM</vt:lpstr>
      <vt:lpstr>High Endurance/读写耐久性-1-</vt:lpstr>
      <vt:lpstr>PowerPoint Presentation</vt:lpstr>
      <vt:lpstr>读写耐久性-无需Wear Leveling(耗损均衡软件)-3-</vt:lpstr>
      <vt:lpstr>参考：EEPROM读写耐久性 – 需要Wear Leveling</vt:lpstr>
      <vt:lpstr>High Speed Writing/高速烧写</vt:lpstr>
      <vt:lpstr>Low Power/低功耗</vt:lpstr>
      <vt:lpstr>Summary of FRAM advantages</vt:lpstr>
      <vt:lpstr>Non-Automotive FRAM Lineup</vt:lpstr>
      <vt:lpstr>Automotive FRAM Lineup</vt:lpstr>
      <vt:lpstr>PowerPoint Presentation</vt:lpstr>
      <vt:lpstr>Fujitsu FRAM support team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Fujitsu Standard Tool</dc:title>
  <dc:creator/>
  <cp:lastModifiedBy/>
  <cp:revision>0</cp:revision>
  <dcterms:created xsi:type="dcterms:W3CDTF">2005-05-17T00:06:03Z</dcterms:created>
  <dcterms:modified xsi:type="dcterms:W3CDTF">2019-04-19T02:01:26Z</dcterms:modified>
</cp:coreProperties>
</file>