
<file path=[Content_Types].xml><?xml version="1.0" encoding="utf-8"?>
<Types xmlns="http://schemas.openxmlformats.org/package/2006/content-types">
  <Default Extension="xml" ContentType="application/xml"/>
  <Default Extension="jpeg" ContentType="image/jpeg"/>
  <Default Extension="jpg" ContentType="image/pn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1283" r:id="rId2"/>
    <p:sldId id="1311" r:id="rId3"/>
    <p:sldId id="1422" r:id="rId4"/>
    <p:sldId id="1417" r:id="rId5"/>
    <p:sldId id="1418" r:id="rId6"/>
    <p:sldId id="1419" r:id="rId7"/>
    <p:sldId id="1423" r:id="rId8"/>
    <p:sldId id="1315" r:id="rId9"/>
    <p:sldId id="1316" r:id="rId10"/>
    <p:sldId id="1412" r:id="rId11"/>
    <p:sldId id="1413" r:id="rId12"/>
    <p:sldId id="1414" r:id="rId13"/>
    <p:sldId id="1421" r:id="rId14"/>
    <p:sldId id="1370" r:id="rId15"/>
    <p:sldId id="1296" r:id="rId16"/>
    <p:sldId id="1390" r:id="rId17"/>
    <p:sldId id="1391" r:id="rId18"/>
    <p:sldId id="1398" r:id="rId19"/>
    <p:sldId id="1400" r:id="rId20"/>
    <p:sldId id="1420" r:id="rId21"/>
    <p:sldId id="1383" r:id="rId22"/>
    <p:sldId id="1375" r:id="rId23"/>
    <p:sldId id="1382" r:id="rId24"/>
    <p:sldId id="1409" r:id="rId25"/>
    <p:sldId id="1404" r:id="rId26"/>
    <p:sldId id="1407" r:id="rId27"/>
    <p:sldId id="1406" r:id="rId28"/>
    <p:sldId id="1327" r:id="rId29"/>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FD_163" initials="B" lastIdx="1" clrIdx="0"/>
  <p:cmAuthor id="2" name="BFD_452" initials="B" lastIdx="2" clrIdx="1"/>
  <p:cmAuthor id="3" name="lantianyi" initials="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0C0"/>
    <a:srgbClr val="549BD3"/>
    <a:srgbClr val="649ACE"/>
    <a:srgbClr val="1F3E54"/>
    <a:srgbClr val="414143"/>
    <a:srgbClr val="4C4C4C"/>
    <a:srgbClr val="D6463B"/>
    <a:srgbClr val="B4BCC5"/>
    <a:srgbClr val="005353"/>
    <a:srgbClr val="E5A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0" autoAdjust="0"/>
    <p:restoredTop sz="92758"/>
  </p:normalViewPr>
  <p:slideViewPr>
    <p:cSldViewPr>
      <p:cViewPr>
        <p:scale>
          <a:sx n="109" d="100"/>
          <a:sy n="109" d="100"/>
        </p:scale>
        <p:origin x="1336" y="656"/>
      </p:cViewPr>
      <p:guideLst>
        <p:guide orient="horz" pos="1613"/>
        <p:guide pos="2880"/>
      </p:guideLst>
    </p:cSldViewPr>
  </p:slideViewPr>
  <p:notesTextViewPr>
    <p:cViewPr>
      <p:scale>
        <a:sx n="1" d="1"/>
        <a:sy n="1" d="1"/>
      </p:scale>
      <p:origin x="0" y="0"/>
    </p:cViewPr>
  </p:notesTextViewPr>
  <p:sorterViewPr>
    <p:cViewPr>
      <p:scale>
        <a:sx n="106" d="100"/>
        <a:sy n="106" d="100"/>
      </p:scale>
      <p:origin x="0" y="0"/>
    </p:cViewPr>
  </p:sorterViewPr>
  <p:notesViewPr>
    <p:cSldViewPr>
      <p:cViewPr varScale="1">
        <p:scale>
          <a:sx n="70" d="100"/>
          <a:sy n="70" d="100"/>
        </p:scale>
        <p:origin x="1638" y="72"/>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F7CABB-EF85-43F7-85C6-1966E0460326}" type="datetimeFigureOut">
              <a:rPr lang="zh-CN" altLang="en-US" smtClean="0"/>
              <a:t>2019/9/18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F7DB7F-0AC7-44EA-8BC4-F92F5FF42213}"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7C1C0-AE83-0D4A-A14A-44E27A1B7794}" type="datetimeFigureOut">
              <a:rPr kumimoji="1" lang="zh-CN" altLang="en-US" smtClean="0"/>
              <a:t>2019/9/18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46682-95AF-8146-A80A-F9E5CB8BF20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思必驰，沟通万物，搭理万事</a:t>
            </a:r>
          </a:p>
        </p:txBody>
      </p:sp>
      <p:sp>
        <p:nvSpPr>
          <p:cNvPr id="4" name="幻灯片编号占位符 3"/>
          <p:cNvSpPr>
            <a:spLocks noGrp="1"/>
          </p:cNvSpPr>
          <p:nvPr>
            <p:ph type="sldNum" sz="quarter" idx="10"/>
          </p:nvPr>
        </p:nvSpPr>
        <p:spPr/>
        <p:txBody>
          <a:bodyPr/>
          <a:lstStyle/>
          <a:p>
            <a:fld id="{8A036312-6A05-4643-B813-780AEBCA544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3246682-95AF-8146-A80A-F9E5CB8BF207}" type="slidenum">
              <a:rPr kumimoji="1" lang="zh-CN" altLang="en-US" smtClean="0"/>
              <a:t>21</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B3246682-95AF-8146-A80A-F9E5CB8BF207}" type="slidenum">
              <a:rPr kumimoji="1" lang="zh-CN" altLang="en-US" smtClean="0"/>
              <a:t>22</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思必驰，沟通万物，搭理万事</a:t>
            </a:r>
          </a:p>
        </p:txBody>
      </p:sp>
      <p:sp>
        <p:nvSpPr>
          <p:cNvPr id="4" name="幻灯片编号占位符 3"/>
          <p:cNvSpPr>
            <a:spLocks noGrp="1"/>
          </p:cNvSpPr>
          <p:nvPr>
            <p:ph type="sldNum" sz="quarter" idx="10"/>
          </p:nvPr>
        </p:nvSpPr>
        <p:spPr/>
        <p:txBody>
          <a:bodyPr/>
          <a:lstStyle/>
          <a:p>
            <a:fld id="{8A036312-6A05-4643-B813-780AEBCA5446}"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172034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A036312-6A05-4643-B813-780AEBCA5446}" type="slidenum">
              <a:rPr lang="zh-CN" altLang="en-US" smtClean="0"/>
              <a:t>4</a:t>
            </a:fld>
            <a:endParaRPr lang="zh-CN" altLang="en-US"/>
          </a:p>
        </p:txBody>
      </p:sp>
    </p:spTree>
    <p:extLst>
      <p:ext uri="{BB962C8B-B14F-4D97-AF65-F5344CB8AC3E}">
        <p14:creationId xmlns:p14="http://schemas.microsoft.com/office/powerpoint/2010/main" val="81974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A036312-6A05-4643-B813-780AEBCA5446}" type="slidenum">
              <a:rPr lang="zh-CN" altLang="en-US" smtClean="0"/>
              <a:t>5</a:t>
            </a:fld>
            <a:endParaRPr lang="zh-CN" altLang="en-US"/>
          </a:p>
        </p:txBody>
      </p:sp>
    </p:spTree>
    <p:extLst>
      <p:ext uri="{BB962C8B-B14F-4D97-AF65-F5344CB8AC3E}">
        <p14:creationId xmlns:p14="http://schemas.microsoft.com/office/powerpoint/2010/main" val="47580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思必驰智能音箱方案 不仅适用于</a:t>
            </a:r>
            <a:endParaRPr kumimoji="1" lang="zh-CN" altLang="en-US" dirty="0"/>
          </a:p>
        </p:txBody>
      </p:sp>
      <p:sp>
        <p:nvSpPr>
          <p:cNvPr id="4" name="幻灯片编号占位符 3"/>
          <p:cNvSpPr>
            <a:spLocks noGrp="1"/>
          </p:cNvSpPr>
          <p:nvPr>
            <p:ph type="sldNum" sz="quarter" idx="10"/>
          </p:nvPr>
        </p:nvSpPr>
        <p:spPr/>
        <p:txBody>
          <a:bodyPr/>
          <a:lstStyle/>
          <a:p>
            <a:fld id="{B3246682-95AF-8146-A80A-F9E5CB8BF207}" type="slidenum">
              <a:rPr kumimoji="1" lang="zh-CN" altLang="en-US" smtClean="0"/>
              <a:t>14</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思必驰智能音箱解决方案已经过大量市场验证，性能安全可靠，以出货量计算，目前思必驰国内市场占有率第一，阿里、小米、腾讯、华为等头部企业均已合作</a:t>
            </a:r>
            <a:endParaRPr kumimoji="1" lang="zh-CN" altLang="en-US" dirty="0"/>
          </a:p>
        </p:txBody>
      </p:sp>
      <p:sp>
        <p:nvSpPr>
          <p:cNvPr id="4" name="幻灯片编号占位符 3"/>
          <p:cNvSpPr>
            <a:spLocks noGrp="1"/>
          </p:cNvSpPr>
          <p:nvPr>
            <p:ph type="sldNum" sz="quarter" idx="10"/>
          </p:nvPr>
        </p:nvSpPr>
        <p:spPr/>
        <p:txBody>
          <a:bodyPr/>
          <a:lstStyle/>
          <a:p>
            <a:fld id="{B3246682-95AF-8146-A80A-F9E5CB8BF207}" type="slidenum">
              <a:rPr kumimoji="1" lang="zh-CN" altLang="en-US" smtClean="0"/>
              <a:t>15</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针对儿童的语音交互特点，思必驰面向硬件厂商及方案商提供软硬一体化解决方案</a:t>
            </a:r>
            <a:endParaRPr kumimoji="1" lang="zh-CN" altLang="en-US" dirty="0"/>
          </a:p>
        </p:txBody>
      </p:sp>
      <p:sp>
        <p:nvSpPr>
          <p:cNvPr id="4" name="幻灯片编号占位符 3"/>
          <p:cNvSpPr>
            <a:spLocks noGrp="1"/>
          </p:cNvSpPr>
          <p:nvPr>
            <p:ph type="sldNum" sz="quarter" idx="10"/>
          </p:nvPr>
        </p:nvSpPr>
        <p:spPr/>
        <p:txBody>
          <a:bodyPr/>
          <a:lstStyle/>
          <a:p>
            <a:fld id="{B3246682-95AF-8146-A80A-F9E5CB8BF207}" type="slidenum">
              <a:rPr kumimoji="1" lang="zh-CN" altLang="en-US" smtClean="0"/>
              <a:t>16</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区别于通用型方案，</a:t>
            </a:r>
            <a:r>
              <a:rPr kumimoji="1" lang="en-US" altLang="zh-CN" dirty="0" smtClean="0"/>
              <a:t>AI</a:t>
            </a:r>
            <a:r>
              <a:rPr kumimoji="1" lang="zh-CN" altLang="en-US" dirty="0" smtClean="0"/>
              <a:t>儿童教育解决方案，在底层语音交互技术的基础上，面对儿童教育、娱乐、陪伴等使用场景，进行了有针对的技术优化，从而更贴合消费群体的使用习惯</a:t>
            </a:r>
            <a:endParaRPr kumimoji="1" lang="zh-CN" altLang="en-US" dirty="0"/>
          </a:p>
        </p:txBody>
      </p:sp>
      <p:sp>
        <p:nvSpPr>
          <p:cNvPr id="4" name="幻灯片编号占位符 3"/>
          <p:cNvSpPr>
            <a:spLocks noGrp="1"/>
          </p:cNvSpPr>
          <p:nvPr>
            <p:ph type="sldNum" sz="quarter" idx="10"/>
          </p:nvPr>
        </p:nvSpPr>
        <p:spPr/>
        <p:txBody>
          <a:bodyPr/>
          <a:lstStyle/>
          <a:p>
            <a:fld id="{B3246682-95AF-8146-A80A-F9E5CB8BF207}" type="slidenum">
              <a:rPr kumimoji="1" lang="zh-CN" altLang="en-US" smtClean="0"/>
              <a:t>17</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5.png"/><Relationship Id="rId5" Type="http://schemas.microsoft.com/office/2007/relationships/hdphoto" Target="../media/hdphoto1.wdp"/><Relationship Id="rId6"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5.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690626" y="101021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 name="Rectangle 7"/>
          <p:cNvSpPr/>
          <p:nvPr/>
        </p:nvSpPr>
        <p:spPr>
          <a:xfrm>
            <a:off x="690626" y="322477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 name="Rectangle 8"/>
          <p:cNvSpPr/>
          <p:nvPr/>
        </p:nvSpPr>
        <p:spPr>
          <a:xfrm>
            <a:off x="690626" y="111358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grpSp>
        <p:nvGrpSpPr>
          <p:cNvPr id="10" name="Group 9"/>
          <p:cNvGrpSpPr/>
          <p:nvPr/>
        </p:nvGrpSpPr>
        <p:grpSpPr>
          <a:xfrm>
            <a:off x="7236911" y="3051692"/>
            <a:ext cx="810678" cy="810677"/>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074167"/>
            <a:ext cx="7475220" cy="2276856"/>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802386" y="3291840"/>
            <a:ext cx="5918454" cy="802386"/>
          </a:xfrm>
        </p:spPr>
        <p:txBody>
          <a:bodyPr>
            <a:normAutofit/>
          </a:bodyPr>
          <a:lstStyle>
            <a:lvl1pPr marL="0" indent="0" algn="l">
              <a:buNone/>
              <a:defRPr sz="1650">
                <a:solidFill>
                  <a:schemeClr val="tx1"/>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9/18/19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3217001"/>
            <a:ext cx="895401" cy="480060"/>
          </a:xfrm>
        </p:spPr>
        <p:txBody>
          <a:bodyPr/>
          <a:lstStyle>
            <a:lvl1pPr>
              <a:defRPr sz="2100"/>
            </a:lvl1pPr>
          </a:lstStyle>
          <a:p>
            <a:fld id="{D57F1E4F-1CFF-5643-939E-217C01CDF565}" type="slidenum">
              <a:rPr lang="en-US" smtClean="0"/>
              <a:t>‹#›</a:t>
            </a:fld>
            <a:endParaRPr lang="en-US" dirty="0"/>
          </a:p>
        </p:txBody>
      </p:sp>
      <p:sp>
        <p:nvSpPr>
          <p:cNvPr id="13" name="矩形 12"/>
          <p:cNvSpPr/>
          <p:nvPr userDrawn="1"/>
        </p:nvSpPr>
        <p:spPr>
          <a:xfrm>
            <a:off x="0" y="0"/>
            <a:ext cx="9144000" cy="5143500"/>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p:cNvPicPr>
            <a:picLocks noChangeAspect="1"/>
          </p:cNvPicPr>
          <p:nvPr userDrawn="1"/>
        </p:nvPicPr>
        <p:blipFill>
          <a:blip r:embed="rId6" cstate="screen">
            <a:grayscl/>
          </a:blip>
          <a:stretch>
            <a:fillRect/>
          </a:stretch>
        </p:blipFill>
        <p:spPr>
          <a:xfrm>
            <a:off x="7884368" y="123478"/>
            <a:ext cx="1120863" cy="2368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t>9/18/19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00050"/>
            <a:ext cx="1914525" cy="42291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00100" y="400050"/>
            <a:ext cx="5629275" cy="42291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9/18/19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9" name="矩形 8"/>
          <p:cNvSpPr/>
          <p:nvPr userDrawn="1"/>
        </p:nvSpPr>
        <p:spPr>
          <a:xfrm>
            <a:off x="0" y="0"/>
            <a:ext cx="9144000" cy="5143500"/>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p:cNvPicPr>
            <a:picLocks noChangeAspect="1"/>
          </p:cNvPicPr>
          <p:nvPr userDrawn="1"/>
        </p:nvPicPr>
        <p:blipFill>
          <a:blip r:embed="rId2" cstate="screen">
            <a:grayscl/>
          </a:blip>
          <a:stretch>
            <a:fillRect/>
          </a:stretch>
        </p:blipFill>
        <p:spPr>
          <a:xfrm>
            <a:off x="7884368" y="123478"/>
            <a:ext cx="1120863" cy="236855"/>
          </a:xfrm>
          <a:prstGeom prst="rect">
            <a:avLst/>
          </a:prstGeom>
        </p:spPr>
      </p:pic>
      <p:sp>
        <p:nvSpPr>
          <p:cNvPr id="21" name="Title Placeholder 1"/>
          <p:cNvSpPr>
            <a:spLocks noGrp="1"/>
          </p:cNvSpPr>
          <p:nvPr>
            <p:ph type="title"/>
          </p:nvPr>
        </p:nvSpPr>
        <p:spPr>
          <a:xfrm>
            <a:off x="628650" y="483811"/>
            <a:ext cx="7886700" cy="538166"/>
          </a:xfrm>
          <a:prstGeom prst="rect">
            <a:avLst/>
          </a:prstGeom>
        </p:spPr>
        <p:txBody>
          <a:bodyPr vert="horz" lIns="91440" tIns="45720" rIns="91440" bIns="45720" rtlCol="0" anchor="ctr">
            <a:normAutofit/>
          </a:bodyPr>
          <a:lstStyle>
            <a:lvl1pPr>
              <a:defRPr b="1">
                <a:solidFill>
                  <a:schemeClr val="bg1"/>
                </a:solidFill>
              </a:defRPr>
            </a:lvl1pPr>
          </a:lstStyle>
          <a:p>
            <a:r>
              <a:rPr lang="zh-CN" altLang="en-US" dirty="0"/>
              <a:t>单击此处编辑母版标题样式</a:t>
            </a:r>
            <a:endParaRPr lang="en-US" dirty="0"/>
          </a:p>
        </p:txBody>
      </p:sp>
      <p:sp>
        <p:nvSpPr>
          <p:cNvPr id="15" name="文本占位符 14"/>
          <p:cNvSpPr>
            <a:spLocks noGrp="1"/>
          </p:cNvSpPr>
          <p:nvPr>
            <p:ph type="body" sz="quarter" idx="10" hasCustomPrompt="1"/>
          </p:nvPr>
        </p:nvSpPr>
        <p:spPr>
          <a:xfrm>
            <a:off x="611188" y="1182688"/>
            <a:ext cx="7904162" cy="3441700"/>
          </a:xfrm>
        </p:spPr>
        <p:txBody>
          <a:bodyPr>
            <a:normAutofit/>
          </a:bodyPr>
          <a:lstStyle>
            <a:lvl1pPr marL="0" indent="0">
              <a:buNone/>
              <a:defRPr sz="18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800">
                <a:solidFill>
                  <a:schemeClr val="bg1"/>
                </a:solidFill>
              </a:defRPr>
            </a:lvl5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矩形 4"/>
          <p:cNvSpPr/>
          <p:nvPr userDrawn="1"/>
        </p:nvSpPr>
        <p:spPr>
          <a:xfrm>
            <a:off x="0" y="0"/>
            <a:ext cx="9144000" cy="5143500"/>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p:cNvPicPr>
            <a:picLocks noChangeAspect="1"/>
          </p:cNvPicPr>
          <p:nvPr userDrawn="1"/>
        </p:nvPicPr>
        <p:blipFill>
          <a:blip r:embed="rId2" cstate="screen">
            <a:grayscl/>
          </a:blip>
          <a:stretch>
            <a:fillRect/>
          </a:stretch>
        </p:blipFill>
        <p:spPr>
          <a:xfrm>
            <a:off x="7884368" y="123478"/>
            <a:ext cx="1120863" cy="236855"/>
          </a:xfrm>
          <a:prstGeom prst="rect">
            <a:avLst/>
          </a:prstGeom>
        </p:spPr>
      </p:pic>
      <p:sp>
        <p:nvSpPr>
          <p:cNvPr id="9" name="矩形 8"/>
          <p:cNvSpPr/>
          <p:nvPr userDrawn="1"/>
        </p:nvSpPr>
        <p:spPr>
          <a:xfrm>
            <a:off x="611188" y="483811"/>
            <a:ext cx="7921625" cy="414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Title Placeholder 1"/>
          <p:cNvSpPr>
            <a:spLocks noGrp="1"/>
          </p:cNvSpPr>
          <p:nvPr>
            <p:ph type="title"/>
          </p:nvPr>
        </p:nvSpPr>
        <p:spPr>
          <a:xfrm>
            <a:off x="628650" y="483811"/>
            <a:ext cx="7886700" cy="538166"/>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11" name="文本占位符 10"/>
          <p:cNvSpPr>
            <a:spLocks noGrp="1"/>
          </p:cNvSpPr>
          <p:nvPr>
            <p:ph type="body" sz="quarter" idx="10" hasCustomPrompt="1"/>
          </p:nvPr>
        </p:nvSpPr>
        <p:spPr>
          <a:xfrm>
            <a:off x="628650" y="1103313"/>
            <a:ext cx="7904163" cy="3521075"/>
          </a:xfrm>
        </p:spPr>
        <p:txBody>
          <a:bodyPr>
            <a:normAutofit/>
          </a:bodyPr>
          <a:lstStyle>
            <a:lvl1pPr marL="0" indent="0">
              <a:buNone/>
              <a:defRPr sz="1800">
                <a:solidFill>
                  <a:srgbClr val="414143"/>
                </a:solidFill>
              </a:defRPr>
            </a:lvl1pPr>
            <a:lvl2pPr>
              <a:defRPr sz="1400">
                <a:solidFill>
                  <a:srgbClr val="414143"/>
                </a:solidFill>
              </a:defRPr>
            </a:lvl2pPr>
            <a:lvl3pPr>
              <a:defRPr sz="1200">
                <a:solidFill>
                  <a:srgbClr val="414143"/>
                </a:solidFill>
              </a:defRPr>
            </a:lvl3pPr>
            <a:lvl4pPr>
              <a:defRPr sz="1000">
                <a:solidFill>
                  <a:srgbClr val="414143"/>
                </a:solidFill>
              </a:defRPr>
            </a:lvl4pPr>
            <a:lvl5pPr>
              <a:defRPr sz="1000">
                <a:solidFill>
                  <a:srgbClr val="414143"/>
                </a:solidFill>
              </a:defRPr>
            </a:lvl5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2" name="图片 21"/>
          <p:cNvPicPr>
            <a:picLocks noChangeAspect="1"/>
          </p:cNvPicPr>
          <p:nvPr userDrawn="1"/>
        </p:nvPicPr>
        <p:blipFill rotWithShape="1">
          <a:blip r:embed="rId2" cstate="print"/>
          <a:srcRect/>
          <a:stretch>
            <a:fillRect/>
          </a:stretch>
        </p:blipFill>
        <p:spPr>
          <a:xfrm>
            <a:off x="0" y="-1"/>
            <a:ext cx="9125712" cy="2756648"/>
          </a:xfrm>
          <a:prstGeom prst="rect">
            <a:avLst/>
          </a:prstGeom>
        </p:spPr>
      </p:pic>
      <p:sp>
        <p:nvSpPr>
          <p:cNvPr id="23" name="矩形 22"/>
          <p:cNvSpPr/>
          <p:nvPr userDrawn="1"/>
        </p:nvSpPr>
        <p:spPr>
          <a:xfrm>
            <a:off x="0" y="2"/>
            <a:ext cx="9144000" cy="2756646"/>
          </a:xfrm>
          <a:prstGeom prst="rect">
            <a:avLst/>
          </a:prstGeom>
          <a:gradFill flip="none" rotWithShape="1">
            <a:gsLst>
              <a:gs pos="0">
                <a:schemeClr val="tx1">
                  <a:alpha val="65000"/>
                </a:schemeClr>
              </a:gs>
              <a:gs pos="50000">
                <a:srgbClr val="000000">
                  <a:alpha val="75000"/>
                </a:srgb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itle Placeholder 1"/>
          <p:cNvSpPr>
            <a:spLocks noGrp="1"/>
          </p:cNvSpPr>
          <p:nvPr>
            <p:ph type="title"/>
          </p:nvPr>
        </p:nvSpPr>
        <p:spPr>
          <a:xfrm>
            <a:off x="628650" y="1109240"/>
            <a:ext cx="7886700" cy="538166"/>
          </a:xfrm>
          <a:prstGeom prst="rect">
            <a:avLst/>
          </a:prstGeom>
        </p:spPr>
        <p:txBody>
          <a:bodyPr vert="horz" lIns="91440" tIns="45720" rIns="91440" bIns="45720" rtlCol="0" anchor="ctr">
            <a:normAutofit/>
          </a:bodyPr>
          <a:lstStyle>
            <a:lvl1pPr algn="ctr">
              <a:defRPr>
                <a:solidFill>
                  <a:schemeClr val="bg1"/>
                </a:solidFill>
              </a:defRPr>
            </a:lvl1pPr>
          </a:lstStyle>
          <a:p>
            <a:r>
              <a:rPr lang="zh-CN" altLang="en-US" dirty="0"/>
              <a:t>单击此处编辑母版标题样式</a:t>
            </a:r>
            <a:endParaRPr lang="en-US" dirty="0"/>
          </a:p>
        </p:txBody>
      </p:sp>
      <p:pic>
        <p:nvPicPr>
          <p:cNvPr id="10" name="图片 9"/>
          <p:cNvPicPr>
            <a:picLocks noChangeAspect="1"/>
          </p:cNvPicPr>
          <p:nvPr userDrawn="1"/>
        </p:nvPicPr>
        <p:blipFill>
          <a:blip r:embed="rId3" cstate="screen">
            <a:grayscl/>
          </a:blip>
          <a:stretch>
            <a:fillRect/>
          </a:stretch>
        </p:blipFill>
        <p:spPr>
          <a:xfrm>
            <a:off x="7884368" y="123478"/>
            <a:ext cx="1120863" cy="23685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srcRect/>
          <a:stretch>
            <a:fillRect/>
          </a:stretch>
        </p:blipFill>
        <p:spPr>
          <a:xfrm>
            <a:off x="0" y="-1"/>
            <a:ext cx="9125712" cy="2756648"/>
          </a:xfrm>
          <a:prstGeom prst="rect">
            <a:avLst/>
          </a:prstGeom>
        </p:spPr>
      </p:pic>
      <p:sp>
        <p:nvSpPr>
          <p:cNvPr id="9" name="矩形 8"/>
          <p:cNvSpPr/>
          <p:nvPr userDrawn="1"/>
        </p:nvSpPr>
        <p:spPr>
          <a:xfrm>
            <a:off x="0" y="2"/>
            <a:ext cx="9144000" cy="2756646"/>
          </a:xfrm>
          <a:prstGeom prst="rect">
            <a:avLst/>
          </a:prstGeom>
          <a:gradFill flip="none" rotWithShape="1">
            <a:gsLst>
              <a:gs pos="0">
                <a:schemeClr val="tx1">
                  <a:alpha val="65000"/>
                </a:schemeClr>
              </a:gs>
              <a:gs pos="50000">
                <a:srgbClr val="000000">
                  <a:alpha val="75000"/>
                </a:srgb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Placeholder 1"/>
          <p:cNvSpPr>
            <a:spLocks noGrp="1"/>
          </p:cNvSpPr>
          <p:nvPr>
            <p:ph type="title"/>
          </p:nvPr>
        </p:nvSpPr>
        <p:spPr>
          <a:xfrm>
            <a:off x="628650" y="1109240"/>
            <a:ext cx="7886700" cy="538166"/>
          </a:xfrm>
          <a:prstGeom prst="rect">
            <a:avLst/>
          </a:prstGeom>
        </p:spPr>
        <p:txBody>
          <a:bodyPr vert="horz" lIns="91440" tIns="45720" rIns="91440" bIns="45720" rtlCol="0" anchor="ctr">
            <a:normAutofit/>
          </a:bodyPr>
          <a:lstStyle>
            <a:lvl1pPr algn="ctr">
              <a:defRPr>
                <a:solidFill>
                  <a:schemeClr val="bg1"/>
                </a:solidFill>
              </a:defRPr>
            </a:lvl1pPr>
          </a:lstStyle>
          <a:p>
            <a:r>
              <a:rPr lang="zh-CN" altLang="en-US" dirty="0"/>
              <a:t>单击此处编辑母版标题样式</a:t>
            </a:r>
            <a:endParaRPr lang="en-US" dirty="0"/>
          </a:p>
        </p:txBody>
      </p:sp>
      <p:sp>
        <p:nvSpPr>
          <p:cNvPr id="3" name="文本占位符 2"/>
          <p:cNvSpPr>
            <a:spLocks noGrp="1"/>
          </p:cNvSpPr>
          <p:nvPr>
            <p:ph type="body" sz="quarter" idx="10" hasCustomPrompt="1"/>
          </p:nvPr>
        </p:nvSpPr>
        <p:spPr>
          <a:xfrm>
            <a:off x="611188" y="2756645"/>
            <a:ext cx="7921625" cy="1867744"/>
          </a:xfrm>
        </p:spPr>
        <p:txBody>
          <a:bodyPr>
            <a:noAutofit/>
          </a:bodyPr>
          <a:lstStyle>
            <a:lvl1pPr marL="0" indent="0">
              <a:buNone/>
              <a:defRPr sz="1800"/>
            </a:lvl1pPr>
            <a:lvl2pPr>
              <a:defRPr sz="1400"/>
            </a:lvl2pPr>
            <a:lvl3pPr>
              <a:defRPr sz="1200"/>
            </a:lvl3pPr>
            <a:lvl4pPr>
              <a:defRPr sz="1000"/>
            </a:lvl4pPr>
            <a:lvl5pPr>
              <a:defRPr sz="800"/>
            </a:lvl5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pic>
        <p:nvPicPr>
          <p:cNvPr id="11" name="图片 10"/>
          <p:cNvPicPr>
            <a:picLocks noChangeAspect="1"/>
          </p:cNvPicPr>
          <p:nvPr userDrawn="1"/>
        </p:nvPicPr>
        <p:blipFill>
          <a:blip r:embed="rId3" cstate="screen">
            <a:grayscl/>
          </a:blip>
          <a:stretch>
            <a:fillRect/>
          </a:stretch>
        </p:blipFill>
        <p:spPr>
          <a:xfrm>
            <a:off x="7884368" y="123478"/>
            <a:ext cx="1120863" cy="23685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3811"/>
            <a:ext cx="7886700" cy="538166"/>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4" name="文本占位符 3"/>
          <p:cNvSpPr>
            <a:spLocks noGrp="1"/>
          </p:cNvSpPr>
          <p:nvPr>
            <p:ph type="body" sz="quarter" idx="10" hasCustomPrompt="1"/>
          </p:nvPr>
        </p:nvSpPr>
        <p:spPr>
          <a:xfrm>
            <a:off x="611188" y="1165225"/>
            <a:ext cx="3826341" cy="3459163"/>
          </a:xfrm>
        </p:spPr>
        <p:txBody>
          <a:bodyPr/>
          <a:lstStyle>
            <a:lvl1pPr marL="0" indent="0">
              <a:buNone/>
              <a:defRPr/>
            </a:lvl1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6" name="图表占位符 5"/>
          <p:cNvSpPr>
            <a:spLocks noGrp="1"/>
          </p:cNvSpPr>
          <p:nvPr>
            <p:ph type="chart" sz="quarter" idx="11"/>
          </p:nvPr>
        </p:nvSpPr>
        <p:spPr>
          <a:xfrm>
            <a:off x="4724400" y="1165225"/>
            <a:ext cx="3808413" cy="3459163"/>
          </a:xfrm>
        </p:spPr>
        <p:txBody>
          <a:bodyPr/>
          <a:lstStyle/>
          <a:p>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srcRect/>
          <a:stretch>
            <a:fillRect/>
          </a:stretch>
        </p:blipFill>
        <p:spPr>
          <a:xfrm>
            <a:off x="0" y="-1"/>
            <a:ext cx="4557010" cy="5143501"/>
          </a:xfrm>
          <a:custGeom>
            <a:avLst/>
            <a:gdLst>
              <a:gd name="connsiteX0" fmla="*/ 0 w 4557010"/>
              <a:gd name="connsiteY0" fmla="*/ 0 h 5143501"/>
              <a:gd name="connsiteX1" fmla="*/ 4557010 w 4557010"/>
              <a:gd name="connsiteY1" fmla="*/ 0 h 5143501"/>
              <a:gd name="connsiteX2" fmla="*/ 4557010 w 4557010"/>
              <a:gd name="connsiteY2" fmla="*/ 5143501 h 5143501"/>
              <a:gd name="connsiteX3" fmla="*/ 0 w 4557010"/>
              <a:gd name="connsiteY3" fmla="*/ 5143501 h 5143501"/>
            </a:gdLst>
            <a:ahLst/>
            <a:cxnLst>
              <a:cxn ang="0">
                <a:pos x="connsiteX0" y="connsiteY0"/>
              </a:cxn>
              <a:cxn ang="0">
                <a:pos x="connsiteX1" y="connsiteY1"/>
              </a:cxn>
              <a:cxn ang="0">
                <a:pos x="connsiteX2" y="connsiteY2"/>
              </a:cxn>
              <a:cxn ang="0">
                <a:pos x="connsiteX3" y="connsiteY3"/>
              </a:cxn>
            </a:cxnLst>
            <a:rect l="l" t="t" r="r" b="b"/>
            <a:pathLst>
              <a:path w="4557010" h="5143501">
                <a:moveTo>
                  <a:pt x="0" y="0"/>
                </a:moveTo>
                <a:lnTo>
                  <a:pt x="4557010" y="0"/>
                </a:lnTo>
                <a:lnTo>
                  <a:pt x="4557010" y="5143501"/>
                </a:lnTo>
                <a:lnTo>
                  <a:pt x="0" y="5143501"/>
                </a:lnTo>
                <a:close/>
              </a:path>
            </a:pathLst>
          </a:custGeom>
        </p:spPr>
      </p:pic>
      <p:sp>
        <p:nvSpPr>
          <p:cNvPr id="8" name="矩形 7"/>
          <p:cNvSpPr/>
          <p:nvPr userDrawn="1"/>
        </p:nvSpPr>
        <p:spPr>
          <a:xfrm>
            <a:off x="0" y="1"/>
            <a:ext cx="4557010" cy="5143500"/>
          </a:xfrm>
          <a:prstGeom prst="rect">
            <a:avLst/>
          </a:prstGeom>
          <a:gradFill flip="none" rotWithShape="1">
            <a:gsLst>
              <a:gs pos="0">
                <a:schemeClr val="tx1">
                  <a:alpha val="65000"/>
                </a:schemeClr>
              </a:gs>
              <a:gs pos="50000">
                <a:srgbClr val="000000">
                  <a:alpha val="75000"/>
                </a:srgb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Placeholder 1"/>
          <p:cNvSpPr>
            <a:spLocks noGrp="1"/>
          </p:cNvSpPr>
          <p:nvPr>
            <p:ph type="title"/>
          </p:nvPr>
        </p:nvSpPr>
        <p:spPr>
          <a:xfrm>
            <a:off x="459463" y="1747485"/>
            <a:ext cx="3638083" cy="1648527"/>
          </a:xfrm>
          <a:prstGeom prst="rect">
            <a:avLst/>
          </a:prstGeom>
        </p:spPr>
        <p:txBody>
          <a:bodyPr vert="horz" lIns="91440" tIns="45720" rIns="91440" bIns="45720" rtlCol="0" anchor="ctr">
            <a:noAutofit/>
          </a:bodyPr>
          <a:lstStyle>
            <a:lvl1pPr algn="ctr">
              <a:defRPr sz="4000">
                <a:solidFill>
                  <a:schemeClr val="bg1"/>
                </a:solidFill>
              </a:defRPr>
            </a:lvl1pPr>
          </a:lstStyle>
          <a:p>
            <a:r>
              <a:rPr lang="zh-CN" altLang="en-US" dirty="0"/>
              <a:t>单击此处编辑母版标题样式</a:t>
            </a:r>
            <a:endParaRPr lang="en-US" dirty="0"/>
          </a:p>
        </p:txBody>
      </p:sp>
      <p:sp>
        <p:nvSpPr>
          <p:cNvPr id="3" name="文本占位符 2"/>
          <p:cNvSpPr>
            <a:spLocks noGrp="1"/>
          </p:cNvSpPr>
          <p:nvPr>
            <p:ph type="body" sz="quarter" idx="10" hasCustomPrompt="1"/>
          </p:nvPr>
        </p:nvSpPr>
        <p:spPr>
          <a:xfrm>
            <a:off x="4557713" y="1339103"/>
            <a:ext cx="3975100" cy="2465294"/>
          </a:xfrm>
        </p:spPr>
        <p:txBody>
          <a:bodyPr/>
          <a:lstStyle>
            <a:lvl1pPr marL="0" indent="0">
              <a:buNone/>
              <a:defRPr/>
            </a:lvl1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484187"/>
            <a:ext cx="7886700" cy="537789"/>
          </a:xfrm>
        </p:spPr>
        <p:txBody>
          <a:bodyPr/>
          <a:lstStyle/>
          <a:p>
            <a:r>
              <a:rPr lang="zh-CN" altLang="en-US" dirty="0"/>
              <a:t>单击此处编辑母版标题样式</a:t>
            </a:r>
            <a:endParaRPr lang="en-US" dirty="0"/>
          </a:p>
        </p:txBody>
      </p:sp>
      <p:sp>
        <p:nvSpPr>
          <p:cNvPr id="5" name="文本占位符 4"/>
          <p:cNvSpPr>
            <a:spLocks noGrp="1"/>
          </p:cNvSpPr>
          <p:nvPr>
            <p:ph type="body" sz="quarter" idx="10" hasCustomPrompt="1"/>
          </p:nvPr>
        </p:nvSpPr>
        <p:spPr>
          <a:xfrm>
            <a:off x="611188" y="1131888"/>
            <a:ext cx="7904162" cy="3492500"/>
          </a:xfrm>
        </p:spPr>
        <p:txBody>
          <a:bodyPr/>
          <a:lstStyle>
            <a:lvl1pPr marL="0" indent="0">
              <a:buNone/>
              <a:defRPr/>
            </a:lvl1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screen">
            <a:grayscl/>
          </a:blip>
          <a:stretch>
            <a:fillRect/>
          </a:stretch>
        </p:blipFill>
        <p:spPr>
          <a:xfrm>
            <a:off x="7884368" y="123478"/>
            <a:ext cx="1120863" cy="2368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9/18/19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图片 7"/>
          <p:cNvPicPr>
            <a:picLocks noChangeAspect="1"/>
          </p:cNvPicPr>
          <p:nvPr userDrawn="1"/>
        </p:nvPicPr>
        <p:blipFill>
          <a:blip r:embed="rId2" cstate="screen">
            <a:grayscl/>
          </a:blip>
          <a:stretch>
            <a:fillRect/>
          </a:stretch>
        </p:blipFill>
        <p:spPr>
          <a:xfrm>
            <a:off x="7884368" y="123478"/>
            <a:ext cx="1120863" cy="23685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email">
            <a:grayscl/>
          </a:blip>
          <a:stretch>
            <a:fillRect/>
          </a:stretch>
        </p:blipFill>
        <p:spPr>
          <a:xfrm>
            <a:off x="7884368" y="123478"/>
            <a:ext cx="1120863" cy="23685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extLst>
      <p:ext uri="{BB962C8B-B14F-4D97-AF65-F5344CB8AC3E}">
        <p14:creationId xmlns:p14="http://schemas.microsoft.com/office/powerpoint/2010/main" val="62724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Rectangle 6"/>
          <p:cNvSpPr/>
          <p:nvPr/>
        </p:nvSpPr>
        <p:spPr>
          <a:xfrm>
            <a:off x="0" y="3688492"/>
            <a:ext cx="9144000" cy="145500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 name="Title 1"/>
          <p:cNvSpPr>
            <a:spLocks noGrp="1"/>
          </p:cNvSpPr>
          <p:nvPr>
            <p:ph type="title"/>
          </p:nvPr>
        </p:nvSpPr>
        <p:spPr>
          <a:xfrm>
            <a:off x="1625346" y="918972"/>
            <a:ext cx="6960870" cy="2640330"/>
          </a:xfrm>
        </p:spPr>
        <p:txBody>
          <a:bodyPr anchor="ctr">
            <a:normAutofit/>
          </a:bodyPr>
          <a:lstStyle>
            <a:lvl1pPr>
              <a:lnSpc>
                <a:spcPct val="80000"/>
              </a:lnSpc>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1624331" y="3765042"/>
            <a:ext cx="6789420" cy="8001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445251" y="4704588"/>
            <a:ext cx="1983232" cy="273844"/>
          </a:xfrm>
        </p:spPr>
        <p:txBody>
          <a:bodyPr/>
          <a:lstStyle/>
          <a:p>
            <a:fld id="{B61BEF0D-F0BB-DE4B-95CE-6DB70DBA9567}" type="datetimeFigureOut">
              <a:rPr lang="en-US" smtClean="0"/>
              <a:t>9/18/19</a:t>
            </a:fld>
            <a:endParaRPr lang="en-US" dirty="0"/>
          </a:p>
        </p:txBody>
      </p:sp>
      <p:sp>
        <p:nvSpPr>
          <p:cNvPr id="5" name="Footer Placeholder 4"/>
          <p:cNvSpPr>
            <a:spLocks noGrp="1"/>
          </p:cNvSpPr>
          <p:nvPr>
            <p:ph type="ftr" sz="quarter" idx="11"/>
          </p:nvPr>
        </p:nvSpPr>
        <p:spPr>
          <a:xfrm>
            <a:off x="1637031" y="4704588"/>
            <a:ext cx="4745736" cy="273844"/>
          </a:xfrm>
        </p:spPr>
        <p:txBody>
          <a:bodyPr/>
          <a:lstStyle/>
          <a:p>
            <a:endParaRPr lang="en-US" dirty="0"/>
          </a:p>
        </p:txBody>
      </p:sp>
      <p:grpSp>
        <p:nvGrpSpPr>
          <p:cNvPr id="8" name="Group 7"/>
          <p:cNvGrpSpPr/>
          <p:nvPr/>
        </p:nvGrpSpPr>
        <p:grpSpPr>
          <a:xfrm>
            <a:off x="673049" y="1744386"/>
            <a:ext cx="810678" cy="810677"/>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32776" y="1879600"/>
            <a:ext cx="891224" cy="540249"/>
          </a:xfrm>
        </p:spPr>
        <p:txBody>
          <a:bodyPr/>
          <a:lstStyle>
            <a:lvl1pPr>
              <a:defRPr sz="2100"/>
            </a:lvl1pPr>
          </a:lstStyle>
          <a:p>
            <a:fld id="{D57F1E4F-1CFF-5643-939E-217C01CDF565}"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extLst>
      <p:ext uri="{BB962C8B-B14F-4D97-AF65-F5344CB8AC3E}">
        <p14:creationId xmlns:p14="http://schemas.microsoft.com/office/powerpoint/2010/main" val="2134105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8"/>
            <a:ext cx="1120863" cy="236855"/>
          </a:xfrm>
          <a:prstGeom prst="rect">
            <a:avLst/>
          </a:prstGeom>
        </p:spPr>
      </p:pic>
    </p:spTree>
    <p:extLst>
      <p:ext uri="{BB962C8B-B14F-4D97-AF65-F5344CB8AC3E}">
        <p14:creationId xmlns:p14="http://schemas.microsoft.com/office/powerpoint/2010/main" val="853159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a:ext>
            </a:extLst>
          </a:blip>
          <a:srcRect t="25398"/>
          <a:stretch/>
        </p:blipFill>
        <p:spPr>
          <a:xfrm>
            <a:off x="0" y="0"/>
            <a:ext cx="9144000" cy="5143500"/>
          </a:xfrm>
          <a:prstGeom prst="rect">
            <a:avLst/>
          </a:prstGeom>
        </p:spPr>
      </p:pic>
      <p:pic>
        <p:nvPicPr>
          <p:cNvPr id="3" name="图片 2">
            <a:extLst>
              <a:ext uri="{FF2B5EF4-FFF2-40B4-BE49-F238E27FC236}">
                <a16:creationId xmlns="" xmlns:a16="http://schemas.microsoft.com/office/drawing/2014/main" id="{056908A1-DC9F-2340-A102-F49C615E8D4F}"/>
              </a:ext>
            </a:extLst>
          </p:cNvPr>
          <p:cNvPicPr>
            <a:picLocks noChangeAspect="1"/>
          </p:cNvPicPr>
          <p:nvPr userDrawn="1"/>
        </p:nvPicPr>
        <p:blipFill>
          <a:blip r:embed="rId4" cstate="email">
            <a:grayscl/>
            <a:extLst>
              <a:ext uri="{28A0092B-C50C-407E-A947-70E740481C1C}">
                <a14:useLocalDpi xmlns:a14="http://schemas.microsoft.com/office/drawing/2010/main"/>
              </a:ext>
            </a:extLst>
          </a:blip>
          <a:stretch>
            <a:fillRect/>
          </a:stretch>
        </p:blipFill>
        <p:spPr>
          <a:xfrm>
            <a:off x="7884368" y="123478"/>
            <a:ext cx="1120863" cy="236855"/>
          </a:xfrm>
          <a:prstGeom prst="rect">
            <a:avLst/>
          </a:prstGeom>
        </p:spPr>
      </p:pic>
    </p:spTree>
    <p:extLst>
      <p:ext uri="{BB962C8B-B14F-4D97-AF65-F5344CB8AC3E}">
        <p14:creationId xmlns:p14="http://schemas.microsoft.com/office/powerpoint/2010/main" val="369566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3" name="图片 2"/>
          <p:cNvPicPr>
            <a:picLocks noChangeAspect="1"/>
          </p:cNvPicPr>
          <p:nvPr userDrawn="1"/>
        </p:nvPicPr>
        <p:blipFill>
          <a:blip r:embed="rId4" cstate="print">
            <a:grayscl/>
          </a:blip>
          <a:stretch>
            <a:fillRect/>
          </a:stretch>
        </p:blipFill>
        <p:spPr>
          <a:xfrm>
            <a:off x="7884368" y="123479"/>
            <a:ext cx="1120863" cy="236855"/>
          </a:xfrm>
          <a:prstGeom prst="rect">
            <a:avLst/>
          </a:prstGeom>
        </p:spPr>
      </p:pic>
    </p:spTree>
    <p:extLst>
      <p:ext uri="{BB962C8B-B14F-4D97-AF65-F5344CB8AC3E}">
        <p14:creationId xmlns:p14="http://schemas.microsoft.com/office/powerpoint/2010/main" val="1017655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02386" y="1645920"/>
            <a:ext cx="3566160" cy="298323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773168" y="1645920"/>
            <a:ext cx="3566160" cy="298323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t>9/18/19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82D940-B942-4D61-8FC4-C116C8C6F503}"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t>9/18/19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t>‹#›</a:t>
            </a:fld>
            <a:endParaRPr lang="en-US" dirty="0"/>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t>9/18/19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t>‹#›</a:t>
            </a:fld>
            <a:endParaRPr lang="en-US" dirty="0"/>
          </a:p>
        </p:txBody>
      </p:sp>
      <p:sp>
        <p:nvSpPr>
          <p:cNvPr id="6" name="Title 5"/>
          <p:cNvSpPr>
            <a:spLocks noGrp="1"/>
          </p:cNvSpPr>
          <p:nvPr>
            <p:ph type="title"/>
          </p:nvPr>
        </p:nvSpPr>
        <p:spPr/>
        <p:txBody>
          <a:bodyPr/>
          <a:lstStyle/>
          <a:p>
            <a:r>
              <a:rPr lang="zh-CN" altLang="en-US"/>
              <a:t>单击此处编辑母版标题样式</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9/18/19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zh-CN" altLang="en-US"/>
              <a:t>单击此处编辑母版标题样式</a:t>
            </a:r>
            <a:endParaRPr lang="en-US" dirty="0"/>
          </a:p>
        </p:txBody>
      </p:sp>
      <p:sp>
        <p:nvSpPr>
          <p:cNvPr id="3" name="Content Placeholder 2"/>
          <p:cNvSpPr>
            <a:spLocks noGrp="1"/>
          </p:cNvSpPr>
          <p:nvPr>
            <p:ph idx="1"/>
          </p:nvPr>
        </p:nvSpPr>
        <p:spPr>
          <a:xfrm>
            <a:off x="628650" y="514350"/>
            <a:ext cx="5033772" cy="3765042"/>
          </a:xfrm>
        </p:spPr>
        <p:txBody>
          <a:bodyPr/>
          <a:lstStyle>
            <a:lvl1pPr>
              <a:defRPr sz="1500"/>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t>9/18/19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4672261"/>
            <a:ext cx="342900" cy="3429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1" name="Rectangle 10"/>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zh-CN" altLang="en-US"/>
              <a:t>单击此处编辑母版标题样式</a:t>
            </a:r>
            <a:endParaRPr lang="en-US" dirty="0"/>
          </a:p>
        </p:txBody>
      </p:sp>
      <p:sp>
        <p:nvSpPr>
          <p:cNvPr id="3" name="Picture Placeholder 2"/>
          <p:cNvSpPr>
            <a:spLocks noGrp="1"/>
          </p:cNvSpPr>
          <p:nvPr>
            <p:ph type="pic" idx="1" hasCustomPrompt="1"/>
          </p:nvPr>
        </p:nvSpPr>
        <p:spPr>
          <a:xfrm>
            <a:off x="0" y="0"/>
            <a:ext cx="6227805" cy="5143500"/>
          </a:xfrm>
          <a:solidFill>
            <a:schemeClr val="tx2">
              <a:lumMod val="20000"/>
              <a:lumOff val="80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将图片拖动到占位符，或单击添加图标</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smtClean="0"/>
              <a:t>9/18/19</a:t>
            </a:fld>
            <a:endParaRPr lang="en-US" dirty="0"/>
          </a:p>
        </p:txBody>
      </p:sp>
      <p:grpSp>
        <p:nvGrpSpPr>
          <p:cNvPr id="8" name="Group 7"/>
          <p:cNvGrpSpPr>
            <a:grpSpLocks noChangeAspect="1"/>
          </p:cNvGrpSpPr>
          <p:nvPr/>
        </p:nvGrpSpPr>
        <p:grpSpPr>
          <a:xfrm>
            <a:off x="8551294" y="4672261"/>
            <a:ext cx="342900" cy="3429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theme" Target="../theme/theme1.xml"/><Relationship Id="rId35" Type="http://schemas.openxmlformats.org/officeDocument/2006/relationships/image" Target="../media/image2.png"/><Relationship Id="rId36" Type="http://schemas.microsoft.com/office/2007/relationships/hdphoto" Target="../media/hdphoto1.wdp"/><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image" Target="../media/image3.png"/><Relationship Id="rId38" Type="http://schemas.microsoft.com/office/2007/relationships/hdphoto" Target="../media/hdphoto2.wdp"/><Relationship Id="rId39" Type="http://schemas.openxmlformats.org/officeDocument/2006/relationships/image" Target="../media/image4.png"/><Relationship Id="rId4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363474"/>
            <a:ext cx="7543800" cy="120700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02386" y="1591056"/>
            <a:ext cx="7543800" cy="303809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973318" y="4704588"/>
            <a:ext cx="2455164" cy="273844"/>
          </a:xfrm>
          <a:prstGeom prst="rect">
            <a:avLst/>
          </a:prstGeom>
        </p:spPr>
        <p:txBody>
          <a:bodyPr vert="horz" lIns="91440" tIns="45720" rIns="91440" bIns="45720" rtlCol="0" anchor="ctr"/>
          <a:lstStyle>
            <a:lvl1pPr algn="r">
              <a:defRPr sz="825">
                <a:solidFill>
                  <a:schemeClr val="tx2"/>
                </a:solidFill>
              </a:defRPr>
            </a:lvl1pPr>
          </a:lstStyle>
          <a:p>
            <a:fld id="{B61BEF0D-F0BB-DE4B-95CE-6DB70DBA9567}" type="datetimeFigureOut">
              <a:rPr lang="en-US" smtClean="0"/>
              <a:t>9/18/19</a:t>
            </a:fld>
            <a:endParaRPr lang="en-US" dirty="0"/>
          </a:p>
        </p:txBody>
      </p:sp>
      <p:sp>
        <p:nvSpPr>
          <p:cNvPr id="5" name="Footer Placeholder 4"/>
          <p:cNvSpPr>
            <a:spLocks noGrp="1"/>
          </p:cNvSpPr>
          <p:nvPr>
            <p:ph type="ftr" sz="quarter" idx="3"/>
          </p:nvPr>
        </p:nvSpPr>
        <p:spPr>
          <a:xfrm>
            <a:off x="816102" y="4704588"/>
            <a:ext cx="4745736" cy="273844"/>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4672261"/>
            <a:ext cx="342900" cy="342900"/>
            <a:chOff x="11361456" y="6195813"/>
            <a:chExt cx="548640" cy="548640"/>
          </a:xfrm>
        </p:grpSpPr>
        <p:sp>
          <p:nvSpPr>
            <p:cNvPr id="8" name="Oval 7"/>
            <p:cNvSpPr/>
            <p:nvPr/>
          </p:nvSpPr>
          <p:spPr>
            <a:xfrm>
              <a:off x="11361456" y="6195813"/>
              <a:ext cx="548640" cy="548640"/>
            </a:xfrm>
            <a:prstGeom prst="ellipse">
              <a:avLst/>
            </a:prstGeom>
            <a:blipFill dpi="0" rotWithShape="1">
              <a:blip r:embed="rId35">
                <a:duotone>
                  <a:schemeClr val="accent1">
                    <a:shade val="45000"/>
                    <a:satMod val="135000"/>
                  </a:schemeClr>
                  <a:prstClr val="white"/>
                </a:duotone>
                <a:extLst>
                  <a:ext uri="{BEBA8EAE-BF5A-486C-A8C5-ECC9F3942E4B}">
                    <a14:imgProps xmlns:a14="http://schemas.microsoft.com/office/drawing/2010/main">
                      <a14:imgLayer r:embed="rId36">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8483346" y="4704588"/>
            <a:ext cx="480060" cy="273844"/>
          </a:xfrm>
          <a:prstGeom prst="rect">
            <a:avLst/>
          </a:prstGeom>
        </p:spPr>
        <p:txBody>
          <a:bodyPr vert="horz" lIns="91440" tIns="45720" rIns="91440" bIns="45720" rtlCol="0" anchor="ctr"/>
          <a:lstStyle>
            <a:lvl1pPr algn="ctr">
              <a:defRPr sz="1050" b="1">
                <a:solidFill>
                  <a:srgbClr val="FFFFFF"/>
                </a:solidFill>
                <a:latin typeface="+mj-lt"/>
              </a:defRPr>
            </a:lvl1pPr>
          </a:lstStyle>
          <a:p>
            <a:fld id="{D57F1E4F-1CFF-5643-939E-217C01CDF565}" type="slidenum">
              <a:rPr lang="en-US" smtClean="0"/>
              <a:t>‹#›</a:t>
            </a:fld>
            <a:endParaRPr lang="en-US" dirty="0"/>
          </a:p>
        </p:txBody>
      </p:sp>
      <p:pic>
        <p:nvPicPr>
          <p:cNvPr id="10" name="图片 9"/>
          <p:cNvPicPr>
            <a:picLocks noChangeAspect="1"/>
          </p:cNvPicPr>
          <p:nvPr userDrawn="1"/>
        </p:nvPicPr>
        <p:blipFill rotWithShape="1">
          <a:blip r:embed="rId37" cstate="screen">
            <a:extLst>
              <a:ext uri="{BEBA8EAE-BF5A-486C-A8C5-ECC9F3942E4B}">
                <a14:imgProps xmlns:a14="http://schemas.microsoft.com/office/drawing/2010/main">
                  <a14:imgLayer r:embed="rId38">
                    <a14:imgEffect>
                      <a14:brightnessContrast bright="-3000" contrast="-5000"/>
                    </a14:imgEffect>
                  </a14:imgLayer>
                </a14:imgProps>
              </a:ext>
            </a:extLst>
          </a:blip>
          <a:srcRect t="25398"/>
          <a:stretch>
            <a:fillRect/>
          </a:stretch>
        </p:blipFill>
        <p:spPr>
          <a:xfrm>
            <a:off x="0" y="0"/>
            <a:ext cx="9144000" cy="5143500"/>
          </a:xfrm>
          <a:prstGeom prst="rect">
            <a:avLst/>
          </a:prstGeom>
        </p:spPr>
      </p:pic>
      <p:pic>
        <p:nvPicPr>
          <p:cNvPr id="11" name="图片 10"/>
          <p:cNvPicPr>
            <a:picLocks noChangeAspect="1"/>
          </p:cNvPicPr>
          <p:nvPr userDrawn="1"/>
        </p:nvPicPr>
        <p:blipFill>
          <a:blip r:embed="rId39" cstate="screen">
            <a:grayscl/>
          </a:blip>
          <a:stretch>
            <a:fillRect/>
          </a:stretch>
        </p:blipFill>
        <p:spPr>
          <a:xfrm>
            <a:off x="7884368" y="123478"/>
            <a:ext cx="1120863" cy="2368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5" r:id="rId25"/>
    <p:sldLayoutId id="2147483682" r:id="rId26"/>
    <p:sldLayoutId id="2147483683" r:id="rId27"/>
    <p:sldLayoutId id="2147483685" r:id="rId28"/>
    <p:sldLayoutId id="2147483686" r:id="rId29"/>
    <p:sldLayoutId id="2147483687" r:id="rId30"/>
    <p:sldLayoutId id="2147483688" r:id="rId31"/>
    <p:sldLayoutId id="2147483689" r:id="rId32"/>
    <p:sldLayoutId id="2147483690" r:id="rId33"/>
  </p:sldLayoutIdLst>
  <p:txStyles>
    <p:titleStyle>
      <a:lvl1pPr algn="l" defTabSz="685800" rtl="0" eaLnBrk="1" latinLnBrk="0" hangingPunct="1">
        <a:lnSpc>
          <a:spcPct val="90000"/>
        </a:lnSpc>
        <a:spcBef>
          <a:spcPct val="0"/>
        </a:spcBef>
        <a:buNone/>
        <a:defRPr sz="4050" kern="1200" cap="all" baseline="0">
          <a:blipFill>
            <a:blip r:embed="rId40">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anose="05000000000000000000"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5pPr>
      <a:lvl6pPr marL="1200150" indent="-17145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6pPr>
      <a:lvl7pPr marL="1424940" indent="-17145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7pPr>
      <a:lvl8pPr marL="1649730" indent="-17145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8pPr>
      <a:lvl9pPr marL="1875155" indent="-171450" algn="l" defTabSz="685800" rtl="0" eaLnBrk="1" latinLnBrk="0" hangingPunct="1">
        <a:lnSpc>
          <a:spcPct val="90000"/>
        </a:lnSpc>
        <a:spcBef>
          <a:spcPts val="300"/>
        </a:spcBef>
        <a:spcAft>
          <a:spcPts val="150"/>
        </a:spcAft>
        <a:buClr>
          <a:schemeClr val="accent1">
            <a:lumMod val="75000"/>
          </a:schemeClr>
        </a:buClr>
        <a:buSzPct val="8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57.png"/><Relationship Id="rId20" Type="http://schemas.openxmlformats.org/officeDocument/2006/relationships/image" Target="../media/image68.png"/><Relationship Id="rId21" Type="http://schemas.openxmlformats.org/officeDocument/2006/relationships/image" Target="../media/image69.png"/><Relationship Id="rId22" Type="http://schemas.openxmlformats.org/officeDocument/2006/relationships/image" Target="../media/image70.png"/><Relationship Id="rId23" Type="http://schemas.openxmlformats.org/officeDocument/2006/relationships/image" Target="../media/image71.png"/><Relationship Id="rId24" Type="http://schemas.openxmlformats.org/officeDocument/2006/relationships/image" Target="../media/image72.png"/><Relationship Id="rId25" Type="http://schemas.openxmlformats.org/officeDocument/2006/relationships/image" Target="../media/image73.emf"/><Relationship Id="rId26" Type="http://schemas.openxmlformats.org/officeDocument/2006/relationships/image" Target="../media/image74.emf"/><Relationship Id="rId27" Type="http://schemas.openxmlformats.org/officeDocument/2006/relationships/image" Target="../media/image75.emf"/><Relationship Id="rId28" Type="http://schemas.openxmlformats.org/officeDocument/2006/relationships/image" Target="../media/image76.png"/><Relationship Id="rId29" Type="http://schemas.openxmlformats.org/officeDocument/2006/relationships/image" Target="../media/image77.png"/><Relationship Id="rId30" Type="http://schemas.openxmlformats.org/officeDocument/2006/relationships/image" Target="../media/image78.png"/><Relationship Id="rId10" Type="http://schemas.openxmlformats.org/officeDocument/2006/relationships/image" Target="../media/image58.png"/><Relationship Id="rId11" Type="http://schemas.openxmlformats.org/officeDocument/2006/relationships/image" Target="../media/image59.emf"/><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emf"/><Relationship Id="rId15" Type="http://schemas.openxmlformats.org/officeDocument/2006/relationships/image" Target="../media/image63.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emf"/><Relationship Id="rId19"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3" Type="http://schemas.openxmlformats.org/officeDocument/2006/relationships/image" Target="../media/image90.png"/><Relationship Id="rId14" Type="http://schemas.openxmlformats.org/officeDocument/2006/relationships/image" Target="../media/image91.png"/><Relationship Id="rId15" Type="http://schemas.openxmlformats.org/officeDocument/2006/relationships/image" Target="../media/image92.png"/><Relationship Id="rId16" Type="http://schemas.openxmlformats.org/officeDocument/2006/relationships/image" Target="../media/image93.png"/><Relationship Id="rId17" Type="http://schemas.openxmlformats.org/officeDocument/2006/relationships/image" Target="../media/image94.png"/><Relationship Id="rId18" Type="http://schemas.openxmlformats.org/officeDocument/2006/relationships/image" Target="../media/image95.png"/><Relationship Id="rId19" Type="http://schemas.openxmlformats.org/officeDocument/2006/relationships/image" Target="../media/image96.png"/><Relationship Id="rId50" Type="http://schemas.openxmlformats.org/officeDocument/2006/relationships/image" Target="../media/image127.png"/><Relationship Id="rId51" Type="http://schemas.openxmlformats.org/officeDocument/2006/relationships/image" Target="../media/image128.png"/><Relationship Id="rId52" Type="http://schemas.openxmlformats.org/officeDocument/2006/relationships/image" Target="../media/image129.png"/><Relationship Id="rId53" Type="http://schemas.openxmlformats.org/officeDocument/2006/relationships/image" Target="../media/image130.png"/><Relationship Id="rId54" Type="http://schemas.openxmlformats.org/officeDocument/2006/relationships/image" Target="../media/image131.png"/><Relationship Id="rId55" Type="http://schemas.openxmlformats.org/officeDocument/2006/relationships/image" Target="../media/image132.png"/><Relationship Id="rId56" Type="http://schemas.openxmlformats.org/officeDocument/2006/relationships/image" Target="../media/image133.png"/><Relationship Id="rId57" Type="http://schemas.openxmlformats.org/officeDocument/2006/relationships/image" Target="../media/image134.png"/><Relationship Id="rId58" Type="http://schemas.openxmlformats.org/officeDocument/2006/relationships/image" Target="../media/image135.png"/><Relationship Id="rId40" Type="http://schemas.openxmlformats.org/officeDocument/2006/relationships/image" Target="../media/image117.png"/><Relationship Id="rId41" Type="http://schemas.openxmlformats.org/officeDocument/2006/relationships/image" Target="../media/image118.png"/><Relationship Id="rId42" Type="http://schemas.openxmlformats.org/officeDocument/2006/relationships/image" Target="../media/image119.png"/><Relationship Id="rId43" Type="http://schemas.openxmlformats.org/officeDocument/2006/relationships/image" Target="../media/image120.png"/><Relationship Id="rId44" Type="http://schemas.openxmlformats.org/officeDocument/2006/relationships/image" Target="../media/image121.png"/><Relationship Id="rId45" Type="http://schemas.openxmlformats.org/officeDocument/2006/relationships/image" Target="../media/image122.png"/><Relationship Id="rId46" Type="http://schemas.openxmlformats.org/officeDocument/2006/relationships/image" Target="../media/image123.png"/><Relationship Id="rId47" Type="http://schemas.openxmlformats.org/officeDocument/2006/relationships/image" Target="../media/image124.png"/><Relationship Id="rId48" Type="http://schemas.openxmlformats.org/officeDocument/2006/relationships/image" Target="../media/image125.png"/><Relationship Id="rId49" Type="http://schemas.openxmlformats.org/officeDocument/2006/relationships/image" Target="../media/image126.png"/><Relationship Id="rId1" Type="http://schemas.openxmlformats.org/officeDocument/2006/relationships/slideLayout" Target="../slideLayouts/slideLayout4.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30" Type="http://schemas.openxmlformats.org/officeDocument/2006/relationships/image" Target="../media/image107.png"/><Relationship Id="rId31" Type="http://schemas.openxmlformats.org/officeDocument/2006/relationships/image" Target="../media/image108.png"/><Relationship Id="rId32" Type="http://schemas.openxmlformats.org/officeDocument/2006/relationships/image" Target="../media/image109.png"/><Relationship Id="rId33" Type="http://schemas.openxmlformats.org/officeDocument/2006/relationships/image" Target="../media/image110.png"/><Relationship Id="rId34" Type="http://schemas.openxmlformats.org/officeDocument/2006/relationships/image" Target="../media/image111.png"/><Relationship Id="rId35" Type="http://schemas.openxmlformats.org/officeDocument/2006/relationships/image" Target="../media/image112.png"/><Relationship Id="rId36" Type="http://schemas.openxmlformats.org/officeDocument/2006/relationships/image" Target="../media/image113.png"/><Relationship Id="rId37" Type="http://schemas.openxmlformats.org/officeDocument/2006/relationships/image" Target="../media/image114.png"/><Relationship Id="rId38" Type="http://schemas.openxmlformats.org/officeDocument/2006/relationships/image" Target="../media/image115.png"/><Relationship Id="rId39" Type="http://schemas.openxmlformats.org/officeDocument/2006/relationships/image" Target="../media/image116.png"/><Relationship Id="rId20" Type="http://schemas.openxmlformats.org/officeDocument/2006/relationships/image" Target="../media/image97.png"/><Relationship Id="rId21" Type="http://schemas.openxmlformats.org/officeDocument/2006/relationships/image" Target="../media/image98.png"/><Relationship Id="rId22" Type="http://schemas.openxmlformats.org/officeDocument/2006/relationships/image" Target="../media/image99.png"/><Relationship Id="rId23" Type="http://schemas.openxmlformats.org/officeDocument/2006/relationships/image" Target="../media/image100.png"/><Relationship Id="rId24" Type="http://schemas.openxmlformats.org/officeDocument/2006/relationships/image" Target="../media/image101.png"/><Relationship Id="rId25" Type="http://schemas.openxmlformats.org/officeDocument/2006/relationships/image" Target="../media/image102.png"/><Relationship Id="rId26" Type="http://schemas.openxmlformats.org/officeDocument/2006/relationships/image" Target="../media/image103.png"/><Relationship Id="rId27" Type="http://schemas.openxmlformats.org/officeDocument/2006/relationships/image" Target="../media/image104.png"/><Relationship Id="rId28" Type="http://schemas.openxmlformats.org/officeDocument/2006/relationships/image" Target="../media/image105.png"/><Relationship Id="rId29" Type="http://schemas.openxmlformats.org/officeDocument/2006/relationships/image" Target="../media/image106.png"/><Relationship Id="rId10" Type="http://schemas.openxmlformats.org/officeDocument/2006/relationships/image" Target="../media/image87.png"/><Relationship Id="rId11" Type="http://schemas.openxmlformats.org/officeDocument/2006/relationships/image" Target="../media/image88.png"/><Relationship Id="rId12"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emf"/><Relationship Id="rId6"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image" Target="../media/image136.png"/></Relationships>
</file>

<file path=ppt/slides/_rels/slide13.xml.rels><?xml version="1.0" encoding="UTF-8" standalone="yes"?>
<Relationships xmlns="http://schemas.openxmlformats.org/package/2006/relationships"><Relationship Id="rId13" Type="http://schemas.openxmlformats.org/officeDocument/2006/relationships/image" Target="../media/image152.png"/><Relationship Id="rId14" Type="http://schemas.openxmlformats.org/officeDocument/2006/relationships/image" Target="../media/image153.png"/><Relationship Id="rId15" Type="http://schemas.openxmlformats.org/officeDocument/2006/relationships/image" Target="../media/image154.png"/><Relationship Id="rId16" Type="http://schemas.openxmlformats.org/officeDocument/2006/relationships/image" Target="../media/image155.png"/><Relationship Id="rId17" Type="http://schemas.openxmlformats.org/officeDocument/2006/relationships/image" Target="../media/image156.png"/><Relationship Id="rId18" Type="http://schemas.openxmlformats.org/officeDocument/2006/relationships/image" Target="../media/image157.png"/><Relationship Id="rId19" Type="http://schemas.openxmlformats.org/officeDocument/2006/relationships/image" Target="../media/image158.png"/><Relationship Id="rId50" Type="http://schemas.openxmlformats.org/officeDocument/2006/relationships/image" Target="../media/image189.png"/><Relationship Id="rId51" Type="http://schemas.openxmlformats.org/officeDocument/2006/relationships/image" Target="../media/image190.emf"/><Relationship Id="rId52" Type="http://schemas.openxmlformats.org/officeDocument/2006/relationships/image" Target="../media/image191.tiff"/><Relationship Id="rId53" Type="http://schemas.openxmlformats.org/officeDocument/2006/relationships/image" Target="../media/image192.tiff"/><Relationship Id="rId54" Type="http://schemas.openxmlformats.org/officeDocument/2006/relationships/image" Target="../media/image193.tiff"/><Relationship Id="rId55" Type="http://schemas.openxmlformats.org/officeDocument/2006/relationships/image" Target="../media/image194.png"/><Relationship Id="rId40" Type="http://schemas.openxmlformats.org/officeDocument/2006/relationships/image" Target="../media/image179.png"/><Relationship Id="rId41" Type="http://schemas.openxmlformats.org/officeDocument/2006/relationships/image" Target="../media/image180.jpeg"/><Relationship Id="rId42" Type="http://schemas.openxmlformats.org/officeDocument/2006/relationships/image" Target="../media/image181.jpeg"/><Relationship Id="rId43" Type="http://schemas.openxmlformats.org/officeDocument/2006/relationships/image" Target="../media/image182.png"/><Relationship Id="rId44" Type="http://schemas.openxmlformats.org/officeDocument/2006/relationships/image" Target="../media/image183.png"/><Relationship Id="rId45" Type="http://schemas.openxmlformats.org/officeDocument/2006/relationships/image" Target="../media/image184.tiff"/><Relationship Id="rId46" Type="http://schemas.openxmlformats.org/officeDocument/2006/relationships/image" Target="../media/image185.tiff"/><Relationship Id="rId47" Type="http://schemas.openxmlformats.org/officeDocument/2006/relationships/image" Target="../media/image186.png"/><Relationship Id="rId48" Type="http://schemas.openxmlformats.org/officeDocument/2006/relationships/image" Target="../media/image187.tiff"/><Relationship Id="rId49" Type="http://schemas.openxmlformats.org/officeDocument/2006/relationships/image" Target="../media/image188.tiff"/><Relationship Id="rId1" Type="http://schemas.openxmlformats.org/officeDocument/2006/relationships/slideLayout" Target="../slideLayouts/slideLayout31.xml"/><Relationship Id="rId2" Type="http://schemas.openxmlformats.org/officeDocument/2006/relationships/image" Target="../media/image141.tiff"/><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image" Target="../media/image148.png"/><Relationship Id="rId30" Type="http://schemas.openxmlformats.org/officeDocument/2006/relationships/image" Target="../media/image169.jpeg"/><Relationship Id="rId31" Type="http://schemas.openxmlformats.org/officeDocument/2006/relationships/image" Target="../media/image170.png"/><Relationship Id="rId32" Type="http://schemas.openxmlformats.org/officeDocument/2006/relationships/image" Target="../media/image171.png"/><Relationship Id="rId33" Type="http://schemas.openxmlformats.org/officeDocument/2006/relationships/image" Target="../media/image172.png"/><Relationship Id="rId34" Type="http://schemas.openxmlformats.org/officeDocument/2006/relationships/image" Target="../media/image173.png"/><Relationship Id="rId35" Type="http://schemas.openxmlformats.org/officeDocument/2006/relationships/image" Target="../media/image174.png"/><Relationship Id="rId36" Type="http://schemas.openxmlformats.org/officeDocument/2006/relationships/image" Target="../media/image175.png"/><Relationship Id="rId37" Type="http://schemas.openxmlformats.org/officeDocument/2006/relationships/image" Target="../media/image176.png"/><Relationship Id="rId38" Type="http://schemas.openxmlformats.org/officeDocument/2006/relationships/image" Target="../media/image177.png"/><Relationship Id="rId39" Type="http://schemas.openxmlformats.org/officeDocument/2006/relationships/image" Target="../media/image178.png"/><Relationship Id="rId20" Type="http://schemas.openxmlformats.org/officeDocument/2006/relationships/image" Target="../media/image159.png"/><Relationship Id="rId21" Type="http://schemas.openxmlformats.org/officeDocument/2006/relationships/image" Target="../media/image160.png"/><Relationship Id="rId22" Type="http://schemas.openxmlformats.org/officeDocument/2006/relationships/image" Target="../media/image161.png"/><Relationship Id="rId23" Type="http://schemas.openxmlformats.org/officeDocument/2006/relationships/image" Target="../media/image162.png"/><Relationship Id="rId24" Type="http://schemas.openxmlformats.org/officeDocument/2006/relationships/image" Target="../media/image163.png"/><Relationship Id="rId25" Type="http://schemas.openxmlformats.org/officeDocument/2006/relationships/image" Target="../media/image164.png"/><Relationship Id="rId26" Type="http://schemas.openxmlformats.org/officeDocument/2006/relationships/image" Target="../media/image165.png"/><Relationship Id="rId27" Type="http://schemas.openxmlformats.org/officeDocument/2006/relationships/image" Target="../media/image166.png"/><Relationship Id="rId28" Type="http://schemas.openxmlformats.org/officeDocument/2006/relationships/image" Target="../media/image167.png"/><Relationship Id="rId29" Type="http://schemas.openxmlformats.org/officeDocument/2006/relationships/image" Target="../media/image168.jpeg"/><Relationship Id="rId10" Type="http://schemas.openxmlformats.org/officeDocument/2006/relationships/image" Target="../media/image149.png"/><Relationship Id="rId11" Type="http://schemas.openxmlformats.org/officeDocument/2006/relationships/image" Target="../media/image150.png"/><Relationship Id="rId12" Type="http://schemas.openxmlformats.org/officeDocument/2006/relationships/image" Target="../media/image151.png"/></Relationships>
</file>

<file path=ppt/slides/_rels/slide14.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9" Type="http://schemas.openxmlformats.org/officeDocument/2006/relationships/image" Target="../media/image202.jpeg"/><Relationship Id="rId20" Type="http://schemas.openxmlformats.org/officeDocument/2006/relationships/image" Target="../media/image213.png"/><Relationship Id="rId21" Type="http://schemas.openxmlformats.org/officeDocument/2006/relationships/image" Target="../media/image214.png"/><Relationship Id="rId10" Type="http://schemas.openxmlformats.org/officeDocument/2006/relationships/image" Target="../media/image203.jpeg"/><Relationship Id="rId11" Type="http://schemas.openxmlformats.org/officeDocument/2006/relationships/image" Target="../media/image204.jpeg"/><Relationship Id="rId12" Type="http://schemas.openxmlformats.org/officeDocument/2006/relationships/image" Target="../media/image205.jpeg"/><Relationship Id="rId13" Type="http://schemas.openxmlformats.org/officeDocument/2006/relationships/image" Target="../media/image206.jpeg"/><Relationship Id="rId14" Type="http://schemas.openxmlformats.org/officeDocument/2006/relationships/image" Target="../media/image207.png"/><Relationship Id="rId15" Type="http://schemas.openxmlformats.org/officeDocument/2006/relationships/image" Target="../media/image208.png"/><Relationship Id="rId16" Type="http://schemas.openxmlformats.org/officeDocument/2006/relationships/image" Target="../media/image209.png"/><Relationship Id="rId17" Type="http://schemas.openxmlformats.org/officeDocument/2006/relationships/image" Target="../media/image210.png"/><Relationship Id="rId18" Type="http://schemas.openxmlformats.org/officeDocument/2006/relationships/image" Target="../media/image211.png"/><Relationship Id="rId19" Type="http://schemas.openxmlformats.org/officeDocument/2006/relationships/image" Target="../media/image212.pn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6.jpeg"/><Relationship Id="rId4" Type="http://schemas.openxmlformats.org/officeDocument/2006/relationships/image" Target="../media/image197.jpeg"/><Relationship Id="rId5" Type="http://schemas.openxmlformats.org/officeDocument/2006/relationships/image" Target="../media/image198.png"/><Relationship Id="rId6" Type="http://schemas.openxmlformats.org/officeDocument/2006/relationships/image" Target="../media/image199.jpeg"/><Relationship Id="rId7" Type="http://schemas.openxmlformats.org/officeDocument/2006/relationships/image" Target="../media/image200.jpeg"/><Relationship Id="rId8" Type="http://schemas.openxmlformats.org/officeDocument/2006/relationships/image" Target="../media/image20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5.tiff"/><Relationship Id="rId4" Type="http://schemas.openxmlformats.org/officeDocument/2006/relationships/image" Target="../media/image4.png"/><Relationship Id="rId5" Type="http://schemas.openxmlformats.org/officeDocument/2006/relationships/image" Target="../media/image216.png"/><Relationship Id="rId6" Type="http://schemas.openxmlformats.org/officeDocument/2006/relationships/image" Target="../media/image217.png"/><Relationship Id="rId7" Type="http://schemas.openxmlformats.org/officeDocument/2006/relationships/image" Target="../media/image218.png"/><Relationship Id="rId8" Type="http://schemas.openxmlformats.org/officeDocument/2006/relationships/image" Target="../media/image219.png"/><Relationship Id="rId9" Type="http://schemas.openxmlformats.org/officeDocument/2006/relationships/image" Target="../media/image220.png"/><Relationship Id="rId10" Type="http://schemas.openxmlformats.org/officeDocument/2006/relationships/image" Target="../media/image221.png"/><Relationship Id="rId11" Type="http://schemas.openxmlformats.org/officeDocument/2006/relationships/image" Target="../media/image22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23.jpeg"/><Relationship Id="rId4" Type="http://schemas.openxmlformats.org/officeDocument/2006/relationships/image" Target="../media/image22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25.tiff"/><Relationship Id="rId4" Type="http://schemas.openxmlformats.org/officeDocument/2006/relationships/image" Target="../media/image226.tiff"/><Relationship Id="rId5" Type="http://schemas.openxmlformats.org/officeDocument/2006/relationships/image" Target="../media/image227.tiff"/><Relationship Id="rId6" Type="http://schemas.openxmlformats.org/officeDocument/2006/relationships/image" Target="../media/image228.tiff"/><Relationship Id="rId7" Type="http://schemas.openxmlformats.org/officeDocument/2006/relationships/image" Target="../media/image229.jpeg"/><Relationship Id="rId1" Type="http://schemas.openxmlformats.org/officeDocument/2006/relationships/tags" Target="../tags/tag1.x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9" Type="http://schemas.openxmlformats.org/officeDocument/2006/relationships/image" Target="../media/image236.png"/><Relationship Id="rId20" Type="http://schemas.openxmlformats.org/officeDocument/2006/relationships/image" Target="../media/image247.png"/><Relationship Id="rId21" Type="http://schemas.openxmlformats.org/officeDocument/2006/relationships/image" Target="../media/image248.png"/><Relationship Id="rId22" Type="http://schemas.openxmlformats.org/officeDocument/2006/relationships/image" Target="../media/image249.png"/><Relationship Id="rId23" Type="http://schemas.openxmlformats.org/officeDocument/2006/relationships/image" Target="../media/image250.png"/><Relationship Id="rId24" Type="http://schemas.openxmlformats.org/officeDocument/2006/relationships/image" Target="../media/image251.png"/><Relationship Id="rId25" Type="http://schemas.openxmlformats.org/officeDocument/2006/relationships/image" Target="../media/image252.png"/><Relationship Id="rId26" Type="http://schemas.openxmlformats.org/officeDocument/2006/relationships/image" Target="../media/image253.png"/><Relationship Id="rId27" Type="http://schemas.openxmlformats.org/officeDocument/2006/relationships/image" Target="../media/image254.png"/><Relationship Id="rId28" Type="http://schemas.openxmlformats.org/officeDocument/2006/relationships/image" Target="../media/image255.png"/><Relationship Id="rId29" Type="http://schemas.openxmlformats.org/officeDocument/2006/relationships/image" Target="../media/image256.emf"/><Relationship Id="rId30" Type="http://schemas.openxmlformats.org/officeDocument/2006/relationships/image" Target="../media/image257.png"/><Relationship Id="rId31" Type="http://schemas.openxmlformats.org/officeDocument/2006/relationships/image" Target="../media/image258.png"/><Relationship Id="rId32" Type="http://schemas.openxmlformats.org/officeDocument/2006/relationships/image" Target="../media/image259.tiff"/><Relationship Id="rId10" Type="http://schemas.openxmlformats.org/officeDocument/2006/relationships/image" Target="../media/image237.png"/><Relationship Id="rId11" Type="http://schemas.openxmlformats.org/officeDocument/2006/relationships/image" Target="../media/image238.png"/><Relationship Id="rId12" Type="http://schemas.openxmlformats.org/officeDocument/2006/relationships/image" Target="../media/image239.png"/><Relationship Id="rId13" Type="http://schemas.openxmlformats.org/officeDocument/2006/relationships/image" Target="../media/image240.png"/><Relationship Id="rId14" Type="http://schemas.openxmlformats.org/officeDocument/2006/relationships/image" Target="../media/image241.png"/><Relationship Id="rId15" Type="http://schemas.openxmlformats.org/officeDocument/2006/relationships/image" Target="../media/image242.png"/><Relationship Id="rId16" Type="http://schemas.openxmlformats.org/officeDocument/2006/relationships/image" Target="../media/image243.png"/><Relationship Id="rId17" Type="http://schemas.openxmlformats.org/officeDocument/2006/relationships/image" Target="../media/image244.png"/><Relationship Id="rId18" Type="http://schemas.openxmlformats.org/officeDocument/2006/relationships/image" Target="../media/image245.png"/><Relationship Id="rId19" Type="http://schemas.openxmlformats.org/officeDocument/2006/relationships/image" Target="../media/image246.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0.tiff"/><Relationship Id="rId4" Type="http://schemas.openxmlformats.org/officeDocument/2006/relationships/image" Target="../media/image231.png"/><Relationship Id="rId5" Type="http://schemas.openxmlformats.org/officeDocument/2006/relationships/image" Target="../media/image232.tiff"/><Relationship Id="rId6" Type="http://schemas.openxmlformats.org/officeDocument/2006/relationships/image" Target="../media/image233.png"/><Relationship Id="rId7" Type="http://schemas.openxmlformats.org/officeDocument/2006/relationships/image" Target="../media/image234.png"/><Relationship Id="rId8" Type="http://schemas.openxmlformats.org/officeDocument/2006/relationships/image" Target="../media/image2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6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2.jpeg"/><Relationship Id="rId4" Type="http://schemas.openxmlformats.org/officeDocument/2006/relationships/image" Target="../media/image263.png"/><Relationship Id="rId5" Type="http://schemas.openxmlformats.org/officeDocument/2006/relationships/image" Target="../media/image264.png"/><Relationship Id="rId6" Type="http://schemas.openxmlformats.org/officeDocument/2006/relationships/image" Target="../media/image26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6.png"/><Relationship Id="rId3" Type="http://schemas.openxmlformats.org/officeDocument/2006/relationships/image" Target="../media/image267.png"/></Relationships>
</file>

<file path=ppt/slides/_rels/slide24.xml.rels><?xml version="1.0" encoding="UTF-8" standalone="yes"?>
<Relationships xmlns="http://schemas.openxmlformats.org/package/2006/relationships"><Relationship Id="rId9" Type="http://schemas.openxmlformats.org/officeDocument/2006/relationships/image" Target="../media/image275.jpeg"/><Relationship Id="rId20" Type="http://schemas.openxmlformats.org/officeDocument/2006/relationships/image" Target="../media/image285.png"/><Relationship Id="rId21" Type="http://schemas.openxmlformats.org/officeDocument/2006/relationships/image" Target="../media/image286.jpeg"/><Relationship Id="rId22" Type="http://schemas.openxmlformats.org/officeDocument/2006/relationships/image" Target="../media/image287.png"/><Relationship Id="rId23" Type="http://schemas.microsoft.com/office/2007/relationships/hdphoto" Target="../media/hdphoto5.wdp"/><Relationship Id="rId24" Type="http://schemas.openxmlformats.org/officeDocument/2006/relationships/image" Target="../media/image288.tiff"/><Relationship Id="rId25" Type="http://schemas.openxmlformats.org/officeDocument/2006/relationships/image" Target="../media/image289.png"/><Relationship Id="rId10" Type="http://schemas.openxmlformats.org/officeDocument/2006/relationships/image" Target="../media/image276.png"/><Relationship Id="rId11" Type="http://schemas.openxmlformats.org/officeDocument/2006/relationships/image" Target="../media/image277.png"/><Relationship Id="rId12" Type="http://schemas.openxmlformats.org/officeDocument/2006/relationships/image" Target="../media/image278.png"/><Relationship Id="rId13" Type="http://schemas.openxmlformats.org/officeDocument/2006/relationships/image" Target="../media/image279.png"/><Relationship Id="rId14" Type="http://schemas.openxmlformats.org/officeDocument/2006/relationships/image" Target="../media/image280.png"/><Relationship Id="rId15" Type="http://schemas.openxmlformats.org/officeDocument/2006/relationships/image" Target="../media/image281.png"/><Relationship Id="rId16" Type="http://schemas.openxmlformats.org/officeDocument/2006/relationships/image" Target="../media/image198.png"/><Relationship Id="rId17" Type="http://schemas.openxmlformats.org/officeDocument/2006/relationships/image" Target="../media/image282.png"/><Relationship Id="rId18" Type="http://schemas.openxmlformats.org/officeDocument/2006/relationships/image" Target="../media/image283.png"/><Relationship Id="rId19" Type="http://schemas.openxmlformats.org/officeDocument/2006/relationships/image" Target="../media/image284.png"/><Relationship Id="rId1" Type="http://schemas.openxmlformats.org/officeDocument/2006/relationships/slideLayout" Target="../slideLayouts/slideLayout7.xml"/><Relationship Id="rId2" Type="http://schemas.openxmlformats.org/officeDocument/2006/relationships/image" Target="../media/image268.jpeg"/><Relationship Id="rId3" Type="http://schemas.openxmlformats.org/officeDocument/2006/relationships/image" Target="../media/image269.jpeg"/><Relationship Id="rId4" Type="http://schemas.openxmlformats.org/officeDocument/2006/relationships/image" Target="../media/image270.jpeg"/><Relationship Id="rId5" Type="http://schemas.openxmlformats.org/officeDocument/2006/relationships/image" Target="../media/image271.png"/><Relationship Id="rId6" Type="http://schemas.openxmlformats.org/officeDocument/2006/relationships/image" Target="../media/image272.png"/><Relationship Id="rId7" Type="http://schemas.openxmlformats.org/officeDocument/2006/relationships/image" Target="../media/image273.png"/><Relationship Id="rId8" Type="http://schemas.openxmlformats.org/officeDocument/2006/relationships/image" Target="../media/image274.jpeg"/></Relationships>
</file>

<file path=ppt/slides/_rels/slide25.xml.rels><?xml version="1.0" encoding="UTF-8" standalone="yes"?>
<Relationships xmlns="http://schemas.openxmlformats.org/package/2006/relationships"><Relationship Id="rId3" Type="http://schemas.openxmlformats.org/officeDocument/2006/relationships/image" Target="../media/image291.png"/><Relationship Id="rId4" Type="http://schemas.openxmlformats.org/officeDocument/2006/relationships/image" Target="../media/image292.png"/><Relationship Id="rId1" Type="http://schemas.openxmlformats.org/officeDocument/2006/relationships/slideLayout" Target="../slideLayouts/slideLayout7.xml"/><Relationship Id="rId2" Type="http://schemas.openxmlformats.org/officeDocument/2006/relationships/image" Target="../media/image290.tiff"/></Relationships>
</file>

<file path=ppt/slides/_rels/slide26.xml.rels><?xml version="1.0" encoding="UTF-8" standalone="yes"?>
<Relationships xmlns="http://schemas.openxmlformats.org/package/2006/relationships"><Relationship Id="rId3" Type="http://schemas.openxmlformats.org/officeDocument/2006/relationships/image" Target="../media/image294.png"/><Relationship Id="rId4" Type="http://schemas.openxmlformats.org/officeDocument/2006/relationships/image" Target="../media/image295.png"/><Relationship Id="rId1" Type="http://schemas.openxmlformats.org/officeDocument/2006/relationships/slideLayout" Target="../slideLayouts/slideLayout7.xml"/><Relationship Id="rId2" Type="http://schemas.openxmlformats.org/officeDocument/2006/relationships/image" Target="../media/image293.png"/></Relationships>
</file>

<file path=ppt/slides/_rels/slide27.xml.rels><?xml version="1.0" encoding="UTF-8" standalone="yes"?>
<Relationships xmlns="http://schemas.openxmlformats.org/package/2006/relationships"><Relationship Id="rId3" Type="http://schemas.openxmlformats.org/officeDocument/2006/relationships/image" Target="../media/image295.png"/><Relationship Id="rId4" Type="http://schemas.openxmlformats.org/officeDocument/2006/relationships/image" Target="../media/image294.png"/><Relationship Id="rId1" Type="http://schemas.openxmlformats.org/officeDocument/2006/relationships/slideLayout" Target="../slideLayouts/slideLayout7.xml"/><Relationship Id="rId2" Type="http://schemas.openxmlformats.org/officeDocument/2006/relationships/image" Target="../media/image293.png"/></Relationships>
</file>

<file path=ppt/slides/_rels/slide28.xml.rels><?xml version="1.0" encoding="UTF-8" standalone="yes"?>
<Relationships xmlns="http://schemas.openxmlformats.org/package/2006/relationships"><Relationship Id="rId3" Type="http://schemas.openxmlformats.org/officeDocument/2006/relationships/image" Target="../media/image296.jpeg"/><Relationship Id="rId4" Type="http://schemas.openxmlformats.org/officeDocument/2006/relationships/image" Target="../media/image297.png"/><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 Type="http://schemas.openxmlformats.org/officeDocument/2006/relationships/slideLayout" Target="../slideLayouts/slideLayout23.xml"/><Relationship Id="rId2"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4.xml"/><Relationship Id="rId2"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1633" y="-2899"/>
            <a:ext cx="9148044" cy="5150746"/>
          </a:xfrm>
          <a:prstGeom prst="rect">
            <a:avLst/>
          </a:prstGeom>
        </p:spPr>
      </p:pic>
      <p:sp>
        <p:nvSpPr>
          <p:cNvPr id="13" name="矩形 4"/>
          <p:cNvSpPr/>
          <p:nvPr/>
        </p:nvSpPr>
        <p:spPr>
          <a:xfrm>
            <a:off x="9227" y="3330273"/>
            <a:ext cx="3700737" cy="1818719"/>
          </a:xfrm>
          <a:custGeom>
            <a:avLst/>
            <a:gdLst>
              <a:gd name="connsiteX0" fmla="*/ 0 w 3688995"/>
              <a:gd name="connsiteY0" fmla="*/ 0 h 1131888"/>
              <a:gd name="connsiteX1" fmla="*/ 3688995 w 3688995"/>
              <a:gd name="connsiteY1" fmla="*/ 0 h 1131888"/>
              <a:gd name="connsiteX2" fmla="*/ 3688995 w 3688995"/>
              <a:gd name="connsiteY2" fmla="*/ 1131888 h 1131888"/>
              <a:gd name="connsiteX3" fmla="*/ 0 w 3688995"/>
              <a:gd name="connsiteY3" fmla="*/ 1131888 h 1131888"/>
              <a:gd name="connsiteX4" fmla="*/ 0 w 3688995"/>
              <a:gd name="connsiteY4" fmla="*/ 0 h 1131888"/>
              <a:gd name="connsiteX0-1" fmla="*/ 0 w 3688995"/>
              <a:gd name="connsiteY0-2" fmla="*/ 679010 h 1810898"/>
              <a:gd name="connsiteX1-3" fmla="*/ 1036330 w 3688995"/>
              <a:gd name="connsiteY1-4" fmla="*/ 0 h 1810898"/>
              <a:gd name="connsiteX2-5" fmla="*/ 3688995 w 3688995"/>
              <a:gd name="connsiteY2-6" fmla="*/ 1810898 h 1810898"/>
              <a:gd name="connsiteX3-7" fmla="*/ 0 w 3688995"/>
              <a:gd name="connsiteY3-8" fmla="*/ 1810898 h 1810898"/>
              <a:gd name="connsiteX4-9" fmla="*/ 0 w 3688995"/>
              <a:gd name="connsiteY4-10" fmla="*/ 679010 h 1810898"/>
              <a:gd name="connsiteX0-11" fmla="*/ 0 w 3698048"/>
              <a:gd name="connsiteY0-12" fmla="*/ 688063 h 1810898"/>
              <a:gd name="connsiteX1-13" fmla="*/ 1045383 w 3698048"/>
              <a:gd name="connsiteY1-14" fmla="*/ 0 h 1810898"/>
              <a:gd name="connsiteX2-15" fmla="*/ 3698048 w 3698048"/>
              <a:gd name="connsiteY2-16" fmla="*/ 1810898 h 1810898"/>
              <a:gd name="connsiteX3-17" fmla="*/ 9053 w 3698048"/>
              <a:gd name="connsiteY3-18" fmla="*/ 1810898 h 1810898"/>
              <a:gd name="connsiteX4-19" fmla="*/ 0 w 3698048"/>
              <a:gd name="connsiteY4-20" fmla="*/ 688063 h 1810898"/>
              <a:gd name="connsiteX0-21" fmla="*/ 0 w 3698048"/>
              <a:gd name="connsiteY0-22" fmla="*/ 688063 h 1819951"/>
              <a:gd name="connsiteX1-23" fmla="*/ 1045383 w 3698048"/>
              <a:gd name="connsiteY1-24" fmla="*/ 0 h 1819951"/>
              <a:gd name="connsiteX2-25" fmla="*/ 3698048 w 3698048"/>
              <a:gd name="connsiteY2-26" fmla="*/ 1810898 h 1819951"/>
              <a:gd name="connsiteX3-27" fmla="*/ 18107 w 3698048"/>
              <a:gd name="connsiteY3-28" fmla="*/ 1819951 h 1819951"/>
              <a:gd name="connsiteX4-29" fmla="*/ 0 w 3698048"/>
              <a:gd name="connsiteY4-30" fmla="*/ 688063 h 1819951"/>
              <a:gd name="connsiteX0-31" fmla="*/ 14854 w 3680245"/>
              <a:gd name="connsiteY0-32" fmla="*/ 660071 h 1819951"/>
              <a:gd name="connsiteX1-33" fmla="*/ 1027580 w 3680245"/>
              <a:gd name="connsiteY1-34" fmla="*/ 0 h 1819951"/>
              <a:gd name="connsiteX2-35" fmla="*/ 3680245 w 3680245"/>
              <a:gd name="connsiteY2-36" fmla="*/ 1810898 h 1819951"/>
              <a:gd name="connsiteX3-37" fmla="*/ 304 w 3680245"/>
              <a:gd name="connsiteY3-38" fmla="*/ 1819951 h 1819951"/>
              <a:gd name="connsiteX4-39" fmla="*/ 14854 w 3680245"/>
              <a:gd name="connsiteY4-40" fmla="*/ 660071 h 1819951"/>
              <a:gd name="connsiteX0-41" fmla="*/ 0 w 3665391"/>
              <a:gd name="connsiteY0-42" fmla="*/ 660071 h 1810898"/>
              <a:gd name="connsiteX1-43" fmla="*/ 1012726 w 3665391"/>
              <a:gd name="connsiteY1-44" fmla="*/ 0 h 1810898"/>
              <a:gd name="connsiteX2-45" fmla="*/ 3665391 w 3665391"/>
              <a:gd name="connsiteY2-46" fmla="*/ 1810898 h 1810898"/>
              <a:gd name="connsiteX3-47" fmla="*/ 74091 w 3665391"/>
              <a:gd name="connsiteY3-48" fmla="*/ 1787294 h 1810898"/>
              <a:gd name="connsiteX4-49" fmla="*/ 0 w 3665391"/>
              <a:gd name="connsiteY4-50" fmla="*/ 660071 h 1810898"/>
              <a:gd name="connsiteX0-51" fmla="*/ 0 w 3665391"/>
              <a:gd name="connsiteY0-52" fmla="*/ 660071 h 1815286"/>
              <a:gd name="connsiteX1-53" fmla="*/ 1012726 w 3665391"/>
              <a:gd name="connsiteY1-54" fmla="*/ 0 h 1815286"/>
              <a:gd name="connsiteX2-55" fmla="*/ 3665391 w 3665391"/>
              <a:gd name="connsiteY2-56" fmla="*/ 1810898 h 1815286"/>
              <a:gd name="connsiteX3-57" fmla="*/ 8777 w 3665391"/>
              <a:gd name="connsiteY3-58" fmla="*/ 1815286 h 1815286"/>
              <a:gd name="connsiteX4-59" fmla="*/ 0 w 3665391"/>
              <a:gd name="connsiteY4-60" fmla="*/ 660071 h 1815286"/>
              <a:gd name="connsiteX0-61" fmla="*/ 0 w 3665391"/>
              <a:gd name="connsiteY0-62" fmla="*/ 660071 h 1815286"/>
              <a:gd name="connsiteX1-63" fmla="*/ 998730 w 3665391"/>
              <a:gd name="connsiteY1-64" fmla="*/ 0 h 1815286"/>
              <a:gd name="connsiteX2-65" fmla="*/ 3665391 w 3665391"/>
              <a:gd name="connsiteY2-66" fmla="*/ 1810898 h 1815286"/>
              <a:gd name="connsiteX3-67" fmla="*/ 8777 w 3665391"/>
              <a:gd name="connsiteY3-68" fmla="*/ 1815286 h 1815286"/>
              <a:gd name="connsiteX4-69" fmla="*/ 0 w 3665391"/>
              <a:gd name="connsiteY4-70" fmla="*/ 660071 h 1815286"/>
              <a:gd name="connsiteX0-71" fmla="*/ 0 w 3700864"/>
              <a:gd name="connsiteY0-72" fmla="*/ 660071 h 1818781"/>
              <a:gd name="connsiteX1-73" fmla="*/ 998730 w 3700864"/>
              <a:gd name="connsiteY1-74" fmla="*/ 0 h 1818781"/>
              <a:gd name="connsiteX2-75" fmla="*/ 3700864 w 3700864"/>
              <a:gd name="connsiteY2-76" fmla="*/ 1818781 h 1818781"/>
              <a:gd name="connsiteX3-77" fmla="*/ 8777 w 3700864"/>
              <a:gd name="connsiteY3-78" fmla="*/ 1815286 h 1818781"/>
              <a:gd name="connsiteX4-79" fmla="*/ 0 w 3700864"/>
              <a:gd name="connsiteY4-80" fmla="*/ 660071 h 18187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00864" h="1818781">
                <a:moveTo>
                  <a:pt x="0" y="660071"/>
                </a:moveTo>
                <a:lnTo>
                  <a:pt x="998730" y="0"/>
                </a:lnTo>
                <a:lnTo>
                  <a:pt x="3700864" y="1818781"/>
                </a:lnTo>
                <a:lnTo>
                  <a:pt x="8777" y="1815286"/>
                </a:lnTo>
                <a:cubicBezTo>
                  <a:pt x="5759" y="1441008"/>
                  <a:pt x="3018" y="1034349"/>
                  <a:pt x="0" y="660071"/>
                </a:cubicBezTo>
                <a:close/>
              </a:path>
            </a:pathLst>
          </a:custGeom>
          <a:solidFill>
            <a:srgbClr val="196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4" name="直角三角形 5"/>
          <p:cNvSpPr/>
          <p:nvPr/>
        </p:nvSpPr>
        <p:spPr>
          <a:xfrm flipH="1" flipV="1">
            <a:off x="6956622" y="-9639"/>
            <a:ext cx="2203328" cy="1517360"/>
          </a:xfrm>
          <a:custGeom>
            <a:avLst/>
            <a:gdLst>
              <a:gd name="connsiteX0" fmla="*/ 0 w 2088232"/>
              <a:gd name="connsiteY0" fmla="*/ 1534862 h 1534862"/>
              <a:gd name="connsiteX1" fmla="*/ 0 w 2088232"/>
              <a:gd name="connsiteY1" fmla="*/ 0 h 1534862"/>
              <a:gd name="connsiteX2" fmla="*/ 2088232 w 2088232"/>
              <a:gd name="connsiteY2" fmla="*/ 1534862 h 1534862"/>
              <a:gd name="connsiteX3" fmla="*/ 0 w 2088232"/>
              <a:gd name="connsiteY3" fmla="*/ 1534862 h 1534862"/>
              <a:gd name="connsiteX0-1" fmla="*/ 0 w 2199914"/>
              <a:gd name="connsiteY0-2" fmla="*/ 1534862 h 1534862"/>
              <a:gd name="connsiteX1-3" fmla="*/ 0 w 2199914"/>
              <a:gd name="connsiteY1-4" fmla="*/ 0 h 1534862"/>
              <a:gd name="connsiteX2-5" fmla="*/ 2199914 w 2199914"/>
              <a:gd name="connsiteY2-6" fmla="*/ 1531372 h 1534862"/>
              <a:gd name="connsiteX3-7" fmla="*/ 0 w 2199914"/>
              <a:gd name="connsiteY3-8" fmla="*/ 1534862 h 1534862"/>
              <a:gd name="connsiteX0-9" fmla="*/ 0 w 2199914"/>
              <a:gd name="connsiteY0-10" fmla="*/ 1409220 h 1409220"/>
              <a:gd name="connsiteX1-11" fmla="*/ 0 w 2199914"/>
              <a:gd name="connsiteY1-12" fmla="*/ 0 h 1409220"/>
              <a:gd name="connsiteX2-13" fmla="*/ 2199914 w 2199914"/>
              <a:gd name="connsiteY2-14" fmla="*/ 1405730 h 1409220"/>
              <a:gd name="connsiteX3-15" fmla="*/ 0 w 2199914"/>
              <a:gd name="connsiteY3-16" fmla="*/ 1409220 h 1409220"/>
              <a:gd name="connsiteX0-17" fmla="*/ 3490 w 2203404"/>
              <a:gd name="connsiteY0-18" fmla="*/ 1517412 h 1517412"/>
              <a:gd name="connsiteX1-19" fmla="*/ 0 w 2203404"/>
              <a:gd name="connsiteY1-20" fmla="*/ 0 h 1517412"/>
              <a:gd name="connsiteX2-21" fmla="*/ 2203404 w 2203404"/>
              <a:gd name="connsiteY2-22" fmla="*/ 1513922 h 1517412"/>
              <a:gd name="connsiteX3-23" fmla="*/ 3490 w 2203404"/>
              <a:gd name="connsiteY3-24" fmla="*/ 1517412 h 1517412"/>
            </a:gdLst>
            <a:ahLst/>
            <a:cxnLst>
              <a:cxn ang="0">
                <a:pos x="connsiteX0-1" y="connsiteY0-2"/>
              </a:cxn>
              <a:cxn ang="0">
                <a:pos x="connsiteX1-3" y="connsiteY1-4"/>
              </a:cxn>
              <a:cxn ang="0">
                <a:pos x="connsiteX2-5" y="connsiteY2-6"/>
              </a:cxn>
              <a:cxn ang="0">
                <a:pos x="connsiteX3-7" y="connsiteY3-8"/>
              </a:cxn>
            </a:cxnLst>
            <a:rect l="l" t="t" r="r" b="b"/>
            <a:pathLst>
              <a:path w="2203404" h="1517412">
                <a:moveTo>
                  <a:pt x="3490" y="1517412"/>
                </a:moveTo>
                <a:cubicBezTo>
                  <a:pt x="2327" y="1011608"/>
                  <a:pt x="1163" y="505804"/>
                  <a:pt x="0" y="0"/>
                </a:cubicBezTo>
                <a:lnTo>
                  <a:pt x="2203404" y="1513922"/>
                </a:lnTo>
                <a:lnTo>
                  <a:pt x="3490" y="1517412"/>
                </a:lnTo>
                <a:close/>
              </a:path>
            </a:pathLst>
          </a:custGeom>
          <a:solidFill>
            <a:srgbClr val="196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5" name="三角形 9"/>
          <p:cNvSpPr/>
          <p:nvPr/>
        </p:nvSpPr>
        <p:spPr>
          <a:xfrm rot="5400000">
            <a:off x="-185546" y="2803530"/>
            <a:ext cx="1336023" cy="953708"/>
          </a:xfrm>
          <a:custGeom>
            <a:avLst/>
            <a:gdLst>
              <a:gd name="connsiteX0" fmla="*/ 0 w 1325226"/>
              <a:gd name="connsiteY0" fmla="*/ 903140 h 903140"/>
              <a:gd name="connsiteX1" fmla="*/ 662613 w 1325226"/>
              <a:gd name="connsiteY1" fmla="*/ 0 h 903140"/>
              <a:gd name="connsiteX2" fmla="*/ 1325226 w 1325226"/>
              <a:gd name="connsiteY2" fmla="*/ 903140 h 903140"/>
              <a:gd name="connsiteX3" fmla="*/ 0 w 1325226"/>
              <a:gd name="connsiteY3" fmla="*/ 903140 h 903140"/>
              <a:gd name="connsiteX0-1" fmla="*/ 0 w 1325226"/>
              <a:gd name="connsiteY0-2" fmla="*/ 953740 h 953740"/>
              <a:gd name="connsiteX1-3" fmla="*/ 655385 w 1325226"/>
              <a:gd name="connsiteY1-4" fmla="*/ 0 h 953740"/>
              <a:gd name="connsiteX2-5" fmla="*/ 1325226 w 1325226"/>
              <a:gd name="connsiteY2-6" fmla="*/ 953740 h 953740"/>
              <a:gd name="connsiteX3-7" fmla="*/ 0 w 1325226"/>
              <a:gd name="connsiteY3-8" fmla="*/ 953740 h 953740"/>
              <a:gd name="connsiteX0-9" fmla="*/ 0 w 1336069"/>
              <a:gd name="connsiteY0-10" fmla="*/ 953740 h 957355"/>
              <a:gd name="connsiteX1-11" fmla="*/ 655385 w 1336069"/>
              <a:gd name="connsiteY1-12" fmla="*/ 0 h 957355"/>
              <a:gd name="connsiteX2-13" fmla="*/ 1336069 w 1336069"/>
              <a:gd name="connsiteY2-14" fmla="*/ 957355 h 957355"/>
              <a:gd name="connsiteX3-15" fmla="*/ 0 w 1336069"/>
              <a:gd name="connsiteY3-16" fmla="*/ 953740 h 957355"/>
              <a:gd name="connsiteX0-17" fmla="*/ 0 w 1336069"/>
              <a:gd name="connsiteY0-18" fmla="*/ 946512 h 950127"/>
              <a:gd name="connsiteX1-19" fmla="*/ 655385 w 1336069"/>
              <a:gd name="connsiteY1-20" fmla="*/ 0 h 950127"/>
              <a:gd name="connsiteX2-21" fmla="*/ 1336069 w 1336069"/>
              <a:gd name="connsiteY2-22" fmla="*/ 950127 h 950127"/>
              <a:gd name="connsiteX3-23" fmla="*/ 0 w 1336069"/>
              <a:gd name="connsiteY3-24" fmla="*/ 946512 h 950127"/>
              <a:gd name="connsiteX0-25" fmla="*/ 0 w 1336069"/>
              <a:gd name="connsiteY0-26" fmla="*/ 950126 h 953741"/>
              <a:gd name="connsiteX1-27" fmla="*/ 666228 w 1336069"/>
              <a:gd name="connsiteY1-28" fmla="*/ 0 h 953741"/>
              <a:gd name="connsiteX2-29" fmla="*/ 1336069 w 1336069"/>
              <a:gd name="connsiteY2-30" fmla="*/ 953741 h 953741"/>
              <a:gd name="connsiteX3-31" fmla="*/ 0 w 1336069"/>
              <a:gd name="connsiteY3-32" fmla="*/ 950126 h 953741"/>
            </a:gdLst>
            <a:ahLst/>
            <a:cxnLst>
              <a:cxn ang="0">
                <a:pos x="connsiteX0-1" y="connsiteY0-2"/>
              </a:cxn>
              <a:cxn ang="0">
                <a:pos x="connsiteX1-3" y="connsiteY1-4"/>
              </a:cxn>
              <a:cxn ang="0">
                <a:pos x="connsiteX2-5" y="connsiteY2-6"/>
              </a:cxn>
              <a:cxn ang="0">
                <a:pos x="connsiteX3-7" y="connsiteY3-8"/>
              </a:cxn>
            </a:cxnLst>
            <a:rect l="l" t="t" r="r" b="b"/>
            <a:pathLst>
              <a:path w="1336069" h="953741">
                <a:moveTo>
                  <a:pt x="0" y="950126"/>
                </a:moveTo>
                <a:lnTo>
                  <a:pt x="666228" y="0"/>
                </a:lnTo>
                <a:lnTo>
                  <a:pt x="1336069" y="953741"/>
                </a:lnTo>
                <a:lnTo>
                  <a:pt x="0" y="950126"/>
                </a:lnTo>
                <a:close/>
              </a:path>
            </a:pathLst>
          </a:custGeom>
          <a:solidFill>
            <a:srgbClr val="4E4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pic>
        <p:nvPicPr>
          <p:cNvPr id="16" name="图片 15"/>
          <p:cNvPicPr>
            <a:picLocks noChangeAspect="1"/>
          </p:cNvPicPr>
          <p:nvPr/>
        </p:nvPicPr>
        <p:blipFill>
          <a:blip r:embed="rId4" cstate="email"/>
          <a:srcRect/>
          <a:stretch>
            <a:fillRect/>
          </a:stretch>
        </p:blipFill>
        <p:spPr>
          <a:xfrm>
            <a:off x="5841920" y="3845227"/>
            <a:ext cx="2624637" cy="1733583"/>
          </a:xfrm>
          <a:custGeom>
            <a:avLst/>
            <a:gdLst>
              <a:gd name="connsiteX0" fmla="*/ 1322524 w 2624728"/>
              <a:gd name="connsiteY0" fmla="*/ 0 h 1733643"/>
              <a:gd name="connsiteX1" fmla="*/ 2624728 w 2624728"/>
              <a:gd name="connsiteY1" fmla="*/ 894762 h 1733643"/>
              <a:gd name="connsiteX2" fmla="*/ 1292044 w 2624728"/>
              <a:gd name="connsiteY2" fmla="*/ 1733643 h 1733643"/>
              <a:gd name="connsiteX3" fmla="*/ 0 w 2624728"/>
              <a:gd name="connsiteY3" fmla="*/ 889682 h 1733643"/>
            </a:gdLst>
            <a:ahLst/>
            <a:cxnLst>
              <a:cxn ang="0">
                <a:pos x="connsiteX0" y="connsiteY0"/>
              </a:cxn>
              <a:cxn ang="0">
                <a:pos x="connsiteX1" y="connsiteY1"/>
              </a:cxn>
              <a:cxn ang="0">
                <a:pos x="connsiteX2" y="connsiteY2"/>
              </a:cxn>
              <a:cxn ang="0">
                <a:pos x="connsiteX3" y="connsiteY3"/>
              </a:cxn>
            </a:cxnLst>
            <a:rect l="l" t="t" r="r" b="b"/>
            <a:pathLst>
              <a:path w="2624728" h="1733643">
                <a:moveTo>
                  <a:pt x="1322524" y="0"/>
                </a:moveTo>
                <a:lnTo>
                  <a:pt x="2624728" y="894762"/>
                </a:lnTo>
                <a:lnTo>
                  <a:pt x="1292044" y="1733643"/>
                </a:lnTo>
                <a:lnTo>
                  <a:pt x="0" y="889682"/>
                </a:lnTo>
                <a:close/>
              </a:path>
            </a:pathLst>
          </a:custGeom>
        </p:spPr>
      </p:pic>
      <p:pic>
        <p:nvPicPr>
          <p:cNvPr id="17" name="图片 16"/>
          <p:cNvPicPr>
            <a:picLocks noChangeAspect="1"/>
          </p:cNvPicPr>
          <p:nvPr/>
        </p:nvPicPr>
        <p:blipFill>
          <a:blip r:embed="rId5" cstate="email"/>
          <a:srcRect/>
          <a:stretch>
            <a:fillRect/>
          </a:stretch>
        </p:blipFill>
        <p:spPr>
          <a:xfrm>
            <a:off x="7198806" y="1090878"/>
            <a:ext cx="2540598" cy="1785172"/>
          </a:xfrm>
          <a:custGeom>
            <a:avLst/>
            <a:gdLst>
              <a:gd name="connsiteX0" fmla="*/ 1285804 w 2540686"/>
              <a:gd name="connsiteY0" fmla="*/ 0 h 1785234"/>
              <a:gd name="connsiteX1" fmla="*/ 2540686 w 2540686"/>
              <a:gd name="connsiteY1" fmla="*/ 882149 h 1785234"/>
              <a:gd name="connsiteX2" fmla="*/ 1292244 w 2540686"/>
              <a:gd name="connsiteY2" fmla="*/ 1785234 h 1785234"/>
              <a:gd name="connsiteX3" fmla="*/ 0 w 2540686"/>
              <a:gd name="connsiteY3" fmla="*/ 895027 h 1785234"/>
            </a:gdLst>
            <a:ahLst/>
            <a:cxnLst>
              <a:cxn ang="0">
                <a:pos x="connsiteX0" y="connsiteY0"/>
              </a:cxn>
              <a:cxn ang="0">
                <a:pos x="connsiteX1" y="connsiteY1"/>
              </a:cxn>
              <a:cxn ang="0">
                <a:pos x="connsiteX2" y="connsiteY2"/>
              </a:cxn>
              <a:cxn ang="0">
                <a:pos x="connsiteX3" y="connsiteY3"/>
              </a:cxn>
            </a:cxnLst>
            <a:rect l="l" t="t" r="r" b="b"/>
            <a:pathLst>
              <a:path w="2540686" h="1785234">
                <a:moveTo>
                  <a:pt x="1285804" y="0"/>
                </a:moveTo>
                <a:lnTo>
                  <a:pt x="2540686" y="882149"/>
                </a:lnTo>
                <a:lnTo>
                  <a:pt x="1292244" y="1785234"/>
                </a:lnTo>
                <a:lnTo>
                  <a:pt x="0" y="895027"/>
                </a:lnTo>
                <a:close/>
              </a:path>
            </a:pathLst>
          </a:custGeom>
        </p:spPr>
      </p:pic>
      <p:pic>
        <p:nvPicPr>
          <p:cNvPr id="18" name="图片 17"/>
          <p:cNvPicPr>
            <a:picLocks noChangeAspect="1"/>
          </p:cNvPicPr>
          <p:nvPr/>
        </p:nvPicPr>
        <p:blipFill>
          <a:blip r:embed="rId6" cstate="email"/>
          <a:srcRect/>
          <a:stretch>
            <a:fillRect/>
          </a:stretch>
        </p:blipFill>
        <p:spPr>
          <a:xfrm>
            <a:off x="7211950" y="2948288"/>
            <a:ext cx="2456785" cy="1785172"/>
          </a:xfrm>
          <a:custGeom>
            <a:avLst/>
            <a:gdLst>
              <a:gd name="connsiteX0" fmla="*/ 1271274 w 2456869"/>
              <a:gd name="connsiteY0" fmla="*/ 0 h 1785234"/>
              <a:gd name="connsiteX1" fmla="*/ 2456869 w 2456869"/>
              <a:gd name="connsiteY1" fmla="*/ 833442 h 1785234"/>
              <a:gd name="connsiteX2" fmla="*/ 2456869 w 2456869"/>
              <a:gd name="connsiteY2" fmla="*/ 932269 h 1785234"/>
              <a:gd name="connsiteX3" fmla="*/ 1277714 w 2456869"/>
              <a:gd name="connsiteY3" fmla="*/ 1785234 h 1785234"/>
              <a:gd name="connsiteX4" fmla="*/ 0 w 2456869"/>
              <a:gd name="connsiteY4" fmla="*/ 905037 h 1785234"/>
              <a:gd name="connsiteX5" fmla="*/ 0 w 2456869"/>
              <a:gd name="connsiteY5" fmla="*/ 884913 h 17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869" h="1785234">
                <a:moveTo>
                  <a:pt x="1271274" y="0"/>
                </a:moveTo>
                <a:lnTo>
                  <a:pt x="2456869" y="833442"/>
                </a:lnTo>
                <a:lnTo>
                  <a:pt x="2456869" y="932269"/>
                </a:lnTo>
                <a:lnTo>
                  <a:pt x="1277714" y="1785234"/>
                </a:lnTo>
                <a:lnTo>
                  <a:pt x="0" y="905037"/>
                </a:lnTo>
                <a:lnTo>
                  <a:pt x="0" y="884913"/>
                </a:lnTo>
                <a:close/>
              </a:path>
            </a:pathLst>
          </a:custGeom>
        </p:spPr>
      </p:pic>
      <p:pic>
        <p:nvPicPr>
          <p:cNvPr id="19" name="图片 18"/>
          <p:cNvPicPr>
            <a:picLocks noChangeAspect="1"/>
          </p:cNvPicPr>
          <p:nvPr/>
        </p:nvPicPr>
        <p:blipFill>
          <a:blip r:embed="rId7" cstate="email"/>
          <a:srcRect/>
          <a:stretch>
            <a:fillRect/>
          </a:stretch>
        </p:blipFill>
        <p:spPr>
          <a:xfrm>
            <a:off x="3200140" y="3845228"/>
            <a:ext cx="2600894" cy="1604440"/>
          </a:xfrm>
          <a:custGeom>
            <a:avLst/>
            <a:gdLst>
              <a:gd name="connsiteX0" fmla="*/ 1299970 w 2600983"/>
              <a:gd name="connsiteY0" fmla="*/ 0 h 1604496"/>
              <a:gd name="connsiteX1" fmla="*/ 1320421 w 2600983"/>
              <a:gd name="connsiteY1" fmla="*/ 0 h 1604496"/>
              <a:gd name="connsiteX2" fmla="*/ 2600983 w 2600983"/>
              <a:gd name="connsiteY2" fmla="*/ 876340 h 1604496"/>
              <a:gd name="connsiteX3" fmla="*/ 2600983 w 2600983"/>
              <a:gd name="connsiteY3" fmla="*/ 879202 h 1604496"/>
              <a:gd name="connsiteX4" fmla="*/ 1526832 w 2600983"/>
              <a:gd name="connsiteY4" fmla="*/ 1604496 h 1604496"/>
              <a:gd name="connsiteX5" fmla="*/ 1042408 w 2600983"/>
              <a:gd name="connsiteY5" fmla="*/ 1604496 h 1604496"/>
              <a:gd name="connsiteX6" fmla="*/ 0 w 2600983"/>
              <a:gd name="connsiteY6" fmla="*/ 888171 h 16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983" h="1604496">
                <a:moveTo>
                  <a:pt x="1299970" y="0"/>
                </a:moveTo>
                <a:lnTo>
                  <a:pt x="1320421" y="0"/>
                </a:lnTo>
                <a:lnTo>
                  <a:pt x="2600983" y="876340"/>
                </a:lnTo>
                <a:lnTo>
                  <a:pt x="2600983" y="879202"/>
                </a:lnTo>
                <a:lnTo>
                  <a:pt x="1526832" y="1604496"/>
                </a:lnTo>
                <a:lnTo>
                  <a:pt x="1042408" y="1604496"/>
                </a:lnTo>
                <a:lnTo>
                  <a:pt x="0" y="888171"/>
                </a:lnTo>
                <a:close/>
              </a:path>
            </a:pathLst>
          </a:custGeom>
        </p:spPr>
      </p:pic>
      <p:sp>
        <p:nvSpPr>
          <p:cNvPr id="9" name="矩形 8"/>
          <p:cNvSpPr/>
          <p:nvPr/>
        </p:nvSpPr>
        <p:spPr>
          <a:xfrm>
            <a:off x="578485" y="1083310"/>
            <a:ext cx="6994525" cy="714375"/>
          </a:xfrm>
          <a:prstGeom prst="rect">
            <a:avLst/>
          </a:prstGeom>
        </p:spPr>
        <p:txBody>
          <a:bodyPr wrap="square">
            <a:spAutoFit/>
          </a:bodyPr>
          <a:lstStyle/>
          <a:p>
            <a:pPr>
              <a:lnSpc>
                <a:spcPct val="150000"/>
              </a:lnSpc>
            </a:pPr>
            <a:r>
              <a:rPr kumimoji="1" lang="zh-CN" altLang="en-US" sz="2700" b="1" dirty="0">
                <a:solidFill>
                  <a:srgbClr val="399CD8"/>
                </a:solidFill>
                <a:latin typeface="Microsoft YaHei" panose="020B0503020204020204" pitchFamily="34" charset="-122"/>
                <a:ea typeface="Microsoft YaHei" panose="020B0503020204020204" pitchFamily="34" charset="-122"/>
              </a:rPr>
              <a:t>思必驰智能语音交互技术在家居中应用</a:t>
            </a:r>
          </a:p>
        </p:txBody>
      </p:sp>
      <p:cxnSp>
        <p:nvCxnSpPr>
          <p:cNvPr id="10" name="直线连接符 10"/>
          <p:cNvCxnSpPr/>
          <p:nvPr/>
        </p:nvCxnSpPr>
        <p:spPr>
          <a:xfrm>
            <a:off x="676089" y="2114585"/>
            <a:ext cx="2497284" cy="0"/>
          </a:xfrm>
          <a:prstGeom prst="line">
            <a:avLst/>
          </a:prstGeom>
          <a:ln>
            <a:solidFill>
              <a:srgbClr val="414143"/>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78473" y="1765284"/>
            <a:ext cx="5072867" cy="311150"/>
          </a:xfrm>
          <a:prstGeom prst="rect">
            <a:avLst/>
          </a:prstGeom>
        </p:spPr>
        <p:txBody>
          <a:bodyPr wrap="square">
            <a:spAutoFit/>
          </a:bodyPr>
          <a:lstStyle/>
          <a:p>
            <a:r>
              <a:rPr lang="zh-CN" altLang="en-US" sz="1430" b="1" dirty="0">
                <a:solidFill>
                  <a:srgbClr val="414143"/>
                </a:solidFill>
                <a:latin typeface="Microsoft YaHei" panose="020B0503020204020204" pitchFamily="34" charset="-122"/>
                <a:ea typeface="Microsoft YaHei" panose="020B0503020204020204" pitchFamily="34" charset="-122"/>
              </a:rPr>
              <a:t>针对</a:t>
            </a:r>
            <a:r>
              <a:rPr lang="en-US" altLang="zh-CN" sz="1430" b="1" dirty="0">
                <a:solidFill>
                  <a:srgbClr val="414143"/>
                </a:solidFill>
                <a:latin typeface="Microsoft YaHei" panose="020B0503020204020204" pitchFamily="34" charset="-122"/>
                <a:ea typeface="Microsoft YaHei" panose="020B0503020204020204" pitchFamily="34" charset="-122"/>
              </a:rPr>
              <a:t>IOT</a:t>
            </a:r>
            <a:r>
              <a:rPr lang="zh-CN" altLang="en-US" sz="1430" b="1" dirty="0">
                <a:solidFill>
                  <a:srgbClr val="414143"/>
                </a:solidFill>
                <a:latin typeface="Microsoft YaHei" panose="020B0503020204020204" pitchFamily="34" charset="-122"/>
                <a:ea typeface="Microsoft YaHei" panose="020B0503020204020204" pitchFamily="34" charset="-122"/>
              </a:rPr>
              <a:t>产品和系统</a:t>
            </a:r>
            <a:r>
              <a:rPr lang="zh-CN" altLang="zh-CN" sz="1430" b="1" dirty="0">
                <a:solidFill>
                  <a:srgbClr val="414143"/>
                </a:solidFill>
                <a:latin typeface="Microsoft YaHei" panose="020B0503020204020204" pitchFamily="34" charset="-122"/>
                <a:ea typeface="Microsoft YaHei" panose="020B0503020204020204" pitchFamily="34" charset="-122"/>
              </a:rPr>
              <a:t>提供</a:t>
            </a:r>
            <a:r>
              <a:rPr lang="zh-CN" altLang="en-US" sz="1430" b="1" dirty="0">
                <a:solidFill>
                  <a:srgbClr val="414143"/>
                </a:solidFill>
                <a:latin typeface="Microsoft YaHei" panose="020B0503020204020204" pitchFamily="34" charset="-122"/>
                <a:ea typeface="Microsoft YaHei" panose="020B0503020204020204" pitchFamily="34" charset="-122"/>
              </a:rPr>
              <a:t>人机对话</a:t>
            </a:r>
            <a:r>
              <a:rPr lang="zh-CN" altLang="zh-CN" sz="1430" b="1" dirty="0">
                <a:solidFill>
                  <a:srgbClr val="414143"/>
                </a:solidFill>
                <a:latin typeface="Microsoft YaHei" panose="020B0503020204020204" pitchFamily="34" charset="-122"/>
                <a:ea typeface="Microsoft YaHei" panose="020B0503020204020204" pitchFamily="34" charset="-122"/>
              </a:rPr>
              <a:t>解决方案</a:t>
            </a:r>
            <a:endParaRPr lang="zh-CN" altLang="en-US" sz="1430" b="1" dirty="0">
              <a:solidFill>
                <a:srgbClr val="414143"/>
              </a:solidFill>
              <a:latin typeface="Microsoft YaHei" panose="020B0503020204020204" pitchFamily="34" charset="-122"/>
              <a:ea typeface="Microsoft YaHei" panose="020B0503020204020204" pitchFamily="34" charset="-122"/>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088" y="2227059"/>
            <a:ext cx="1376279" cy="25361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73"/>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rgbClr val="4C4C4C"/>
              </a:solidFill>
            </a:endParaRPr>
          </a:p>
        </p:txBody>
      </p:sp>
      <p:sp>
        <p:nvSpPr>
          <p:cNvPr id="75" name="矩形 74"/>
          <p:cNvSpPr/>
          <p:nvPr/>
        </p:nvSpPr>
        <p:spPr>
          <a:xfrm>
            <a:off x="684213" y="195486"/>
            <a:ext cx="1542410" cy="400110"/>
          </a:xfrm>
          <a:prstGeom prst="rect">
            <a:avLst/>
          </a:prstGeom>
        </p:spPr>
        <p:txBody>
          <a:bodyPr wrap="none">
            <a:spAutoFit/>
          </a:bodyPr>
          <a:lstStyle/>
          <a:p>
            <a:r>
              <a:rPr lang="zh-CN" altLang="en-US" sz="2000" b="1"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第三方信源</a:t>
            </a:r>
            <a:r>
              <a:rPr lang="zh-CN" altLang="zh-CN" sz="2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kumimoji="1" lang="zh-CN" altLang="en-US" sz="2000" b="1"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cxnSp>
        <p:nvCxnSpPr>
          <p:cNvPr id="76" name="直线连接符 75"/>
          <p:cNvCxnSpPr/>
          <p:nvPr/>
        </p:nvCxnSpPr>
        <p:spPr>
          <a:xfrm>
            <a:off x="1" y="552999"/>
            <a:ext cx="1970141" cy="2527"/>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rgbClr val="4C4C4C"/>
              </a:solidFill>
            </a:endParaRPr>
          </a:p>
        </p:txBody>
      </p:sp>
      <p:cxnSp>
        <p:nvCxnSpPr>
          <p:cNvPr id="87" name="直线连接符 86"/>
          <p:cNvCxnSpPr/>
          <p:nvPr/>
        </p:nvCxnSpPr>
        <p:spPr>
          <a:xfrm>
            <a:off x="1" y="552999"/>
            <a:ext cx="2013887" cy="2527"/>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grpSp>
        <p:nvGrpSpPr>
          <p:cNvPr id="88" name="组 87"/>
          <p:cNvGrpSpPr/>
          <p:nvPr/>
        </p:nvGrpSpPr>
        <p:grpSpPr>
          <a:xfrm>
            <a:off x="855733" y="3910922"/>
            <a:ext cx="7388674" cy="605044"/>
            <a:chOff x="855733" y="3707850"/>
            <a:chExt cx="7388674" cy="605044"/>
          </a:xfrm>
        </p:grpSpPr>
        <p:pic>
          <p:nvPicPr>
            <p:cNvPr id="89" name="图片 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557" y="3707850"/>
              <a:ext cx="1512611" cy="605044"/>
            </a:xfrm>
            <a:prstGeom prst="rect">
              <a:avLst/>
            </a:prstGeom>
          </p:spPr>
        </p:pic>
        <p:sp>
          <p:nvSpPr>
            <p:cNvPr id="90" name="矩形 89"/>
            <p:cNvSpPr/>
            <p:nvPr/>
          </p:nvSpPr>
          <p:spPr>
            <a:xfrm>
              <a:off x="855733" y="378518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91" name="矩形 90"/>
            <p:cNvSpPr/>
            <p:nvPr/>
          </p:nvSpPr>
          <p:spPr>
            <a:xfrm>
              <a:off x="2193168" y="378518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92" name="矩形 91"/>
            <p:cNvSpPr/>
            <p:nvPr/>
          </p:nvSpPr>
          <p:spPr>
            <a:xfrm>
              <a:off x="3349298" y="378518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93" name="矩形 92"/>
            <p:cNvSpPr/>
            <p:nvPr/>
          </p:nvSpPr>
          <p:spPr>
            <a:xfrm>
              <a:off x="4645361" y="3796339"/>
              <a:ext cx="999388" cy="42806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94" name="矩形 93"/>
            <p:cNvSpPr/>
            <p:nvPr/>
          </p:nvSpPr>
          <p:spPr>
            <a:xfrm>
              <a:off x="6002053" y="378518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95" name="矩形 94"/>
            <p:cNvSpPr/>
            <p:nvPr/>
          </p:nvSpPr>
          <p:spPr>
            <a:xfrm>
              <a:off x="7245019" y="3790842"/>
              <a:ext cx="999388" cy="439061"/>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4C4C4C"/>
                  </a:solidFill>
                </a:rPr>
                <a:t>More+</a:t>
              </a:r>
              <a:endParaRPr kumimoji="1" lang="zh-CN" altLang="en-US" dirty="0">
                <a:solidFill>
                  <a:srgbClr val="4C4C4C"/>
                </a:solidFill>
              </a:endParaRPr>
            </a:p>
          </p:txBody>
        </p:sp>
        <p:pic>
          <p:nvPicPr>
            <p:cNvPr id="96" name="图片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723" y="3731864"/>
              <a:ext cx="1392539" cy="557016"/>
            </a:xfrm>
            <a:prstGeom prst="rect">
              <a:avLst/>
            </a:prstGeom>
          </p:spPr>
        </p:pic>
        <p:pic>
          <p:nvPicPr>
            <p:cNvPr id="97" name="图片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387" y="3810905"/>
              <a:ext cx="997336" cy="398934"/>
            </a:xfrm>
            <a:prstGeom prst="rect">
              <a:avLst/>
            </a:prstGeom>
          </p:spPr>
        </p:pic>
        <p:pic>
          <p:nvPicPr>
            <p:cNvPr id="98" name="图片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572" y="3813902"/>
              <a:ext cx="982351" cy="392940"/>
            </a:xfrm>
            <a:prstGeom prst="rect">
              <a:avLst/>
            </a:prstGeom>
          </p:spPr>
        </p:pic>
        <p:pic>
          <p:nvPicPr>
            <p:cNvPr id="99" name="图片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611" y="3810905"/>
              <a:ext cx="764641" cy="430125"/>
            </a:xfrm>
            <a:prstGeom prst="rect">
              <a:avLst/>
            </a:prstGeom>
          </p:spPr>
        </p:pic>
      </p:grpSp>
      <p:grpSp>
        <p:nvGrpSpPr>
          <p:cNvPr id="100" name="组 99"/>
          <p:cNvGrpSpPr/>
          <p:nvPr/>
        </p:nvGrpSpPr>
        <p:grpSpPr>
          <a:xfrm>
            <a:off x="700501" y="3377964"/>
            <a:ext cx="7591794" cy="544965"/>
            <a:chOff x="700501" y="3174892"/>
            <a:chExt cx="7591794" cy="544965"/>
          </a:xfrm>
        </p:grpSpPr>
        <p:pic>
          <p:nvPicPr>
            <p:cNvPr id="101" name="图片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501" y="3174892"/>
              <a:ext cx="1309853" cy="523941"/>
            </a:xfrm>
            <a:prstGeom prst="rect">
              <a:avLst/>
            </a:prstGeom>
          </p:spPr>
        </p:pic>
        <p:sp>
          <p:nvSpPr>
            <p:cNvPr id="102" name="矩形 101"/>
            <p:cNvSpPr/>
            <p:nvPr/>
          </p:nvSpPr>
          <p:spPr>
            <a:xfrm>
              <a:off x="855733" y="321167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03" name="矩形 102"/>
            <p:cNvSpPr/>
            <p:nvPr/>
          </p:nvSpPr>
          <p:spPr>
            <a:xfrm>
              <a:off x="2193168" y="321167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04" name="矩形 103"/>
            <p:cNvSpPr/>
            <p:nvPr/>
          </p:nvSpPr>
          <p:spPr>
            <a:xfrm>
              <a:off x="3349298" y="321167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05" name="矩形 104"/>
            <p:cNvSpPr/>
            <p:nvPr/>
          </p:nvSpPr>
          <p:spPr>
            <a:xfrm>
              <a:off x="4645361" y="321167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06" name="矩形 105"/>
            <p:cNvSpPr/>
            <p:nvPr/>
          </p:nvSpPr>
          <p:spPr>
            <a:xfrm>
              <a:off x="6002053" y="321167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07" name="矩形 106"/>
            <p:cNvSpPr/>
            <p:nvPr/>
          </p:nvSpPr>
          <p:spPr>
            <a:xfrm>
              <a:off x="7245019" y="3211673"/>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pic>
          <p:nvPicPr>
            <p:cNvPr id="108" name="图片 10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6754" y="3234419"/>
              <a:ext cx="1012217" cy="404887"/>
            </a:xfrm>
            <a:prstGeom prst="rect">
              <a:avLst/>
            </a:prstGeom>
          </p:spPr>
        </p:pic>
        <p:pic>
          <p:nvPicPr>
            <p:cNvPr id="109" name="图片 1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4524" y="3223433"/>
              <a:ext cx="1241061" cy="496424"/>
            </a:xfrm>
            <a:prstGeom prst="rect">
              <a:avLst/>
            </a:prstGeom>
          </p:spPr>
        </p:pic>
        <p:pic>
          <p:nvPicPr>
            <p:cNvPr id="110" name="图片 10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7132" y="3217830"/>
              <a:ext cx="1095163" cy="438065"/>
            </a:xfrm>
            <a:prstGeom prst="rect">
              <a:avLst/>
            </a:prstGeom>
          </p:spPr>
        </p:pic>
        <p:pic>
          <p:nvPicPr>
            <p:cNvPr id="111" name="图片 110"/>
            <p:cNvPicPr>
              <a:picLocks noChangeAspect="1"/>
            </p:cNvPicPr>
            <p:nvPr/>
          </p:nvPicPr>
          <p:blipFill rotWithShape="1">
            <a:blip r:embed="rId11">
              <a:extLst>
                <a:ext uri="{28A0092B-C50C-407E-A947-70E740481C1C}">
                  <a14:useLocalDpi xmlns:a14="http://schemas.microsoft.com/office/drawing/2010/main" val="0"/>
                </a:ext>
              </a:extLst>
            </a:blip>
            <a:srcRect l="10459" t="28061" r="37928"/>
            <a:stretch>
              <a:fillRect/>
            </a:stretch>
          </p:blipFill>
          <p:spPr>
            <a:xfrm>
              <a:off x="6012494" y="3290758"/>
              <a:ext cx="950897" cy="385654"/>
            </a:xfrm>
            <a:prstGeom prst="rect">
              <a:avLst/>
            </a:prstGeom>
          </p:spPr>
        </p:pic>
      </p:grpSp>
      <p:grpSp>
        <p:nvGrpSpPr>
          <p:cNvPr id="112" name="组 111"/>
          <p:cNvGrpSpPr/>
          <p:nvPr/>
        </p:nvGrpSpPr>
        <p:grpSpPr>
          <a:xfrm>
            <a:off x="818933" y="1542921"/>
            <a:ext cx="7425474" cy="1676028"/>
            <a:chOff x="818933" y="1339849"/>
            <a:chExt cx="7425474" cy="1676028"/>
          </a:xfrm>
        </p:grpSpPr>
        <p:sp>
          <p:nvSpPr>
            <p:cNvPr id="113" name="矩形 112"/>
            <p:cNvSpPr/>
            <p:nvPr/>
          </p:nvSpPr>
          <p:spPr>
            <a:xfrm>
              <a:off x="855733" y="1339849"/>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pic>
          <p:nvPicPr>
            <p:cNvPr id="114" name="图片 1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625" y="2627626"/>
              <a:ext cx="970627" cy="388251"/>
            </a:xfrm>
            <a:prstGeom prst="rect">
              <a:avLst/>
            </a:prstGeom>
          </p:spPr>
        </p:pic>
        <p:sp>
          <p:nvSpPr>
            <p:cNvPr id="116" name="矩形 115"/>
            <p:cNvSpPr/>
            <p:nvPr/>
          </p:nvSpPr>
          <p:spPr>
            <a:xfrm>
              <a:off x="2193168" y="1339849"/>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17" name="矩形 116"/>
            <p:cNvSpPr/>
            <p:nvPr/>
          </p:nvSpPr>
          <p:spPr>
            <a:xfrm>
              <a:off x="3349298" y="1339849"/>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18" name="矩形 117"/>
            <p:cNvSpPr/>
            <p:nvPr/>
          </p:nvSpPr>
          <p:spPr>
            <a:xfrm>
              <a:off x="4645361" y="1339849"/>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19" name="矩形 118"/>
            <p:cNvSpPr/>
            <p:nvPr/>
          </p:nvSpPr>
          <p:spPr>
            <a:xfrm>
              <a:off x="6002053" y="1339849"/>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20" name="矩形 119"/>
            <p:cNvSpPr/>
            <p:nvPr/>
          </p:nvSpPr>
          <p:spPr>
            <a:xfrm>
              <a:off x="7245019" y="1339849"/>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pic>
          <p:nvPicPr>
            <p:cNvPr id="121" name="图片 1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8933" y="1380870"/>
              <a:ext cx="1057107" cy="422843"/>
            </a:xfrm>
            <a:prstGeom prst="rect">
              <a:avLst/>
            </a:prstGeom>
          </p:spPr>
        </p:pic>
        <p:pic>
          <p:nvPicPr>
            <p:cNvPr id="122" name="图片 121"/>
            <p:cNvPicPr>
              <a:picLocks noChangeAspect="1"/>
            </p:cNvPicPr>
            <p:nvPr/>
          </p:nvPicPr>
          <p:blipFill rotWithShape="1">
            <a:blip r:embed="rId14">
              <a:extLst>
                <a:ext uri="{28A0092B-C50C-407E-A947-70E740481C1C}">
                  <a14:useLocalDpi xmlns:a14="http://schemas.microsoft.com/office/drawing/2010/main" val="0"/>
                </a:ext>
              </a:extLst>
            </a:blip>
            <a:srcRect t="19074"/>
            <a:stretch>
              <a:fillRect/>
            </a:stretch>
          </p:blipFill>
          <p:spPr>
            <a:xfrm>
              <a:off x="6014690" y="2081758"/>
              <a:ext cx="946504" cy="374637"/>
            </a:xfrm>
            <a:prstGeom prst="rect">
              <a:avLst/>
            </a:prstGeom>
          </p:spPr>
        </p:pic>
        <p:pic>
          <p:nvPicPr>
            <p:cNvPr id="123" name="图片 1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31177" y="2661705"/>
              <a:ext cx="904167" cy="275181"/>
            </a:xfrm>
            <a:prstGeom prst="rect">
              <a:avLst/>
            </a:prstGeom>
          </p:spPr>
        </p:pic>
      </p:grpSp>
      <p:grpSp>
        <p:nvGrpSpPr>
          <p:cNvPr id="125" name="组 124"/>
          <p:cNvGrpSpPr/>
          <p:nvPr/>
        </p:nvGrpSpPr>
        <p:grpSpPr>
          <a:xfrm>
            <a:off x="855733" y="1525615"/>
            <a:ext cx="7562719" cy="2302456"/>
            <a:chOff x="855733" y="1330087"/>
            <a:chExt cx="7562719" cy="2302456"/>
          </a:xfrm>
        </p:grpSpPr>
        <p:sp>
          <p:nvSpPr>
            <p:cNvPr id="126" name="矩形 125"/>
            <p:cNvSpPr/>
            <p:nvPr/>
          </p:nvSpPr>
          <p:spPr>
            <a:xfrm>
              <a:off x="855733" y="1975281"/>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27" name="矩形 126"/>
            <p:cNvSpPr/>
            <p:nvPr/>
          </p:nvSpPr>
          <p:spPr>
            <a:xfrm>
              <a:off x="2193168" y="1975281"/>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28" name="矩形 127"/>
            <p:cNvSpPr/>
            <p:nvPr/>
          </p:nvSpPr>
          <p:spPr>
            <a:xfrm>
              <a:off x="3349298" y="1975281"/>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29" name="矩形 128"/>
            <p:cNvSpPr/>
            <p:nvPr/>
          </p:nvSpPr>
          <p:spPr>
            <a:xfrm>
              <a:off x="4645361" y="1975281"/>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30" name="矩形 129"/>
            <p:cNvSpPr/>
            <p:nvPr/>
          </p:nvSpPr>
          <p:spPr>
            <a:xfrm>
              <a:off x="6002053" y="1975281"/>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31" name="矩形 130"/>
            <p:cNvSpPr/>
            <p:nvPr/>
          </p:nvSpPr>
          <p:spPr>
            <a:xfrm>
              <a:off x="7245019" y="1975281"/>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pic>
          <p:nvPicPr>
            <p:cNvPr id="132" name="图片 1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70974" y="1330087"/>
              <a:ext cx="1347478" cy="538991"/>
            </a:xfrm>
            <a:prstGeom prst="rect">
              <a:avLst/>
            </a:prstGeom>
          </p:spPr>
        </p:pic>
        <p:pic>
          <p:nvPicPr>
            <p:cNvPr id="133" name="图片 1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27673" y="1353669"/>
              <a:ext cx="526173" cy="526173"/>
            </a:xfrm>
            <a:prstGeom prst="rect">
              <a:avLst/>
            </a:prstGeom>
          </p:spPr>
        </p:pic>
        <p:pic>
          <p:nvPicPr>
            <p:cNvPr id="134" name="图片 1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6195" y="1888978"/>
              <a:ext cx="891777" cy="668440"/>
            </a:xfrm>
            <a:prstGeom prst="rect">
              <a:avLst/>
            </a:prstGeom>
          </p:spPr>
        </p:pic>
        <p:pic>
          <p:nvPicPr>
            <p:cNvPr id="135" name="图片 1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01102" y="2058596"/>
              <a:ext cx="1095780" cy="353506"/>
            </a:xfrm>
            <a:prstGeom prst="rect">
              <a:avLst/>
            </a:prstGeom>
          </p:spPr>
        </p:pic>
        <p:pic>
          <p:nvPicPr>
            <p:cNvPr id="136" name="图片 1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59520" y="3253599"/>
              <a:ext cx="378944" cy="378944"/>
            </a:xfrm>
            <a:prstGeom prst="rect">
              <a:avLst/>
            </a:prstGeom>
          </p:spPr>
        </p:pic>
        <p:pic>
          <p:nvPicPr>
            <p:cNvPr id="137" name="图片 13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34310" y="2019082"/>
              <a:ext cx="369707" cy="369707"/>
            </a:xfrm>
            <a:prstGeom prst="rect">
              <a:avLst/>
            </a:prstGeom>
          </p:spPr>
        </p:pic>
      </p:grpSp>
      <p:grpSp>
        <p:nvGrpSpPr>
          <p:cNvPr id="138" name="组 137"/>
          <p:cNvGrpSpPr/>
          <p:nvPr/>
        </p:nvGrpSpPr>
        <p:grpSpPr>
          <a:xfrm>
            <a:off x="855973" y="1487076"/>
            <a:ext cx="7436323" cy="1945906"/>
            <a:chOff x="855733" y="1464843"/>
            <a:chExt cx="7436323" cy="1945906"/>
          </a:xfrm>
        </p:grpSpPr>
        <p:pic>
          <p:nvPicPr>
            <p:cNvPr id="139" name="图片 13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02763" y="2795446"/>
              <a:ext cx="997968" cy="399187"/>
            </a:xfrm>
            <a:prstGeom prst="rect">
              <a:avLst/>
            </a:prstGeom>
          </p:spPr>
        </p:pic>
        <p:pic>
          <p:nvPicPr>
            <p:cNvPr id="140" name="图片 13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58908" y="2776103"/>
              <a:ext cx="1133148" cy="453259"/>
            </a:xfrm>
            <a:prstGeom prst="rect">
              <a:avLst/>
            </a:prstGeom>
          </p:spPr>
        </p:pic>
        <p:sp>
          <p:nvSpPr>
            <p:cNvPr id="141" name="矩形 140"/>
            <p:cNvSpPr/>
            <p:nvPr/>
          </p:nvSpPr>
          <p:spPr>
            <a:xfrm>
              <a:off x="855733" y="2769850"/>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42" name="矩形 141"/>
            <p:cNvSpPr/>
            <p:nvPr/>
          </p:nvSpPr>
          <p:spPr>
            <a:xfrm>
              <a:off x="2193168" y="2769850"/>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43" name="矩形 142"/>
            <p:cNvSpPr/>
            <p:nvPr/>
          </p:nvSpPr>
          <p:spPr>
            <a:xfrm>
              <a:off x="3349298" y="2769850"/>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44" name="矩形 143"/>
            <p:cNvSpPr/>
            <p:nvPr/>
          </p:nvSpPr>
          <p:spPr>
            <a:xfrm>
              <a:off x="4645361" y="2769850"/>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45" name="矩形 144"/>
            <p:cNvSpPr/>
            <p:nvPr/>
          </p:nvSpPr>
          <p:spPr>
            <a:xfrm>
              <a:off x="6002053" y="2769850"/>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sp>
          <p:nvSpPr>
            <p:cNvPr id="146" name="矩形 145"/>
            <p:cNvSpPr/>
            <p:nvPr/>
          </p:nvSpPr>
          <p:spPr>
            <a:xfrm>
              <a:off x="7245019" y="2769850"/>
              <a:ext cx="999388" cy="45037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pic>
          <p:nvPicPr>
            <p:cNvPr id="147" name="图片 14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78040" y="2766658"/>
              <a:ext cx="1141905" cy="456762"/>
            </a:xfrm>
            <a:prstGeom prst="rect">
              <a:avLst/>
            </a:prstGeom>
          </p:spPr>
        </p:pic>
        <p:pic>
          <p:nvPicPr>
            <p:cNvPr id="148" name="图片 147"/>
            <p:cNvPicPr>
              <a:picLocks noChangeAspect="1"/>
            </p:cNvPicPr>
            <p:nvPr/>
          </p:nvPicPr>
          <p:blipFill rotWithShape="1">
            <a:blip r:embed="rId25">
              <a:extLst>
                <a:ext uri="{28A0092B-C50C-407E-A947-70E740481C1C}">
                  <a14:useLocalDpi xmlns:a14="http://schemas.microsoft.com/office/drawing/2010/main" val="0"/>
                </a:ext>
              </a:extLst>
            </a:blip>
            <a:srcRect l="107" t="38528" r="77814" b="37956"/>
            <a:stretch>
              <a:fillRect/>
            </a:stretch>
          </p:blipFill>
          <p:spPr>
            <a:xfrm>
              <a:off x="2098059" y="1546655"/>
              <a:ext cx="1058762" cy="461358"/>
            </a:xfrm>
            <a:prstGeom prst="rect">
              <a:avLst/>
            </a:prstGeom>
          </p:spPr>
        </p:pic>
        <p:pic>
          <p:nvPicPr>
            <p:cNvPr id="150" name="图片 149"/>
            <p:cNvPicPr>
              <a:picLocks noChangeAspect="1"/>
            </p:cNvPicPr>
            <p:nvPr/>
          </p:nvPicPr>
          <p:blipFill rotWithShape="1">
            <a:blip r:embed="rId26">
              <a:extLst>
                <a:ext uri="{28A0092B-C50C-407E-A947-70E740481C1C}">
                  <a14:useLocalDpi xmlns:a14="http://schemas.microsoft.com/office/drawing/2010/main" val="0"/>
                </a:ext>
              </a:extLst>
            </a:blip>
            <a:srcRect l="22978" t="23691" r="32679" b="48300"/>
            <a:stretch>
              <a:fillRect/>
            </a:stretch>
          </p:blipFill>
          <p:spPr>
            <a:xfrm>
              <a:off x="3044851" y="1464843"/>
              <a:ext cx="1294749" cy="564705"/>
            </a:xfrm>
            <a:prstGeom prst="rect">
              <a:avLst/>
            </a:prstGeom>
          </p:spPr>
        </p:pic>
        <p:pic>
          <p:nvPicPr>
            <p:cNvPr id="151" name="图片 15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046970" y="2650028"/>
              <a:ext cx="1272208" cy="760721"/>
            </a:xfrm>
            <a:prstGeom prst="rect">
              <a:avLst/>
            </a:prstGeom>
          </p:spPr>
        </p:pic>
      </p:grpSp>
      <p:sp>
        <p:nvSpPr>
          <p:cNvPr id="4" name="文本框 3"/>
          <p:cNvSpPr txBox="1"/>
          <p:nvPr/>
        </p:nvSpPr>
        <p:spPr>
          <a:xfrm>
            <a:off x="1844767" y="1086843"/>
            <a:ext cx="5731787" cy="246221"/>
          </a:xfrm>
          <a:prstGeom prst="rect">
            <a:avLst/>
          </a:prstGeom>
          <a:noFill/>
        </p:spPr>
        <p:txBody>
          <a:bodyPr wrap="square" rtlCol="0">
            <a:spAutoFit/>
          </a:bodyPr>
          <a:lstStyle/>
          <a:p>
            <a:r>
              <a:rPr kumimoji="1"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音乐丨影视丨电台丨百科丨有声读物丨新闻丨天气丨美食平台丨健康平台丨儿童教育丨</a:t>
            </a:r>
            <a:r>
              <a:rPr kumimoji="1" lang="en-US"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More+</a:t>
            </a:r>
            <a:endParaRPr kumimoji="1"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pic>
        <p:nvPicPr>
          <p:cNvPr id="2" name="图片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45019" y="2237004"/>
            <a:ext cx="908607" cy="363443"/>
          </a:xfrm>
          <a:prstGeom prst="rect">
            <a:avLst/>
          </a:prstGeom>
        </p:spPr>
      </p:pic>
      <p:pic>
        <p:nvPicPr>
          <p:cNvPr id="3" name="图片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14647" y="2196970"/>
            <a:ext cx="1202812" cy="433854"/>
          </a:xfrm>
          <a:prstGeom prst="rect">
            <a:avLst/>
          </a:prstGeom>
        </p:spPr>
      </p:pic>
      <p:sp>
        <p:nvSpPr>
          <p:cNvPr id="73" name="矩形 72"/>
          <p:cNvSpPr/>
          <p:nvPr/>
        </p:nvSpPr>
        <p:spPr>
          <a:xfrm>
            <a:off x="683183" y="564563"/>
            <a:ext cx="9073393" cy="738664"/>
          </a:xfrm>
          <a:prstGeom prst="rect">
            <a:avLst/>
          </a:prstGeom>
        </p:spPr>
        <p:txBody>
          <a:bodyPr wrap="square">
            <a:spAutoFit/>
          </a:bodyPr>
          <a:lstStyle/>
          <a:p>
            <a:pPr>
              <a:lnSpc>
                <a:spcPct val="150000"/>
              </a:lnSpc>
            </a:pPr>
            <a:r>
              <a:rPr kumimoji="1" lang="zh-CN" altLang="en-US" sz="14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打通</a:t>
            </a:r>
            <a:r>
              <a:rPr kumimoji="1" lang="en-US" altLang="zh-CN" sz="14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100+</a:t>
            </a:r>
            <a:r>
              <a:rPr kumimoji="1" lang="zh-CN" altLang="en-US" sz="14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信源，且在不断上新中</a:t>
            </a:r>
            <a:r>
              <a:rPr kumimoji="1" lang="en-US" altLang="zh-CN" sz="14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a:t>
            </a:r>
            <a:endParaRPr kumimoji="1" lang="zh-CN" altLang="en-US" sz="1400" dirty="0">
              <a:solidFill>
                <a:srgbClr val="D6463B"/>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kumimoji="1" lang="zh-CN" altLang="en-US" sz="1400" dirty="0">
              <a:solidFill>
                <a:srgbClr val="51515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8" name="图片 77"/>
          <p:cNvPicPr>
            <a:picLocks noChangeAspect="1"/>
          </p:cNvPicPr>
          <p:nvPr/>
        </p:nvPicPr>
        <p:blipFill>
          <a:blip r:embed="rId30" cstate="email"/>
          <a:stretch>
            <a:fillRect/>
          </a:stretch>
        </p:blipFill>
        <p:spPr>
          <a:xfrm>
            <a:off x="4743559" y="1607059"/>
            <a:ext cx="831938" cy="332775"/>
          </a:xfrm>
          <a:prstGeom prst="rect">
            <a:avLst/>
          </a:prstGeom>
        </p:spPr>
      </p:pic>
    </p:spTree>
    <p:extLst>
      <p:ext uri="{BB962C8B-B14F-4D97-AF65-F5344CB8AC3E}">
        <p14:creationId xmlns:p14="http://schemas.microsoft.com/office/powerpoint/2010/main" val="667650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图片 205"/>
          <p:cNvPicPr>
            <a:picLocks noChangeAspect="1"/>
          </p:cNvPicPr>
          <p:nvPr/>
        </p:nvPicPr>
        <p:blipFill>
          <a:blip r:embed="rId2" cstate="screen"/>
          <a:stretch>
            <a:fillRect/>
          </a:stretch>
        </p:blipFill>
        <p:spPr>
          <a:xfrm>
            <a:off x="1898350" y="1377022"/>
            <a:ext cx="297000" cy="297000"/>
          </a:xfrm>
          <a:prstGeom prst="rect">
            <a:avLst/>
          </a:prstGeom>
        </p:spPr>
      </p:pic>
      <p:pic>
        <p:nvPicPr>
          <p:cNvPr id="207" name="图片 206"/>
          <p:cNvPicPr>
            <a:picLocks noChangeAspect="1"/>
          </p:cNvPicPr>
          <p:nvPr/>
        </p:nvPicPr>
        <p:blipFill>
          <a:blip r:embed="rId3" cstate="screen"/>
          <a:stretch>
            <a:fillRect/>
          </a:stretch>
        </p:blipFill>
        <p:spPr>
          <a:xfrm>
            <a:off x="7793061" y="3567844"/>
            <a:ext cx="300596" cy="300596"/>
          </a:xfrm>
          <a:prstGeom prst="rect">
            <a:avLst/>
          </a:prstGeom>
        </p:spPr>
      </p:pic>
      <p:pic>
        <p:nvPicPr>
          <p:cNvPr id="208" name="图片 207"/>
          <p:cNvPicPr>
            <a:picLocks noChangeAspect="1"/>
          </p:cNvPicPr>
          <p:nvPr/>
        </p:nvPicPr>
        <p:blipFill>
          <a:blip r:embed="rId4" cstate="screen"/>
          <a:stretch>
            <a:fillRect/>
          </a:stretch>
        </p:blipFill>
        <p:spPr>
          <a:xfrm>
            <a:off x="1105951" y="2248777"/>
            <a:ext cx="309809" cy="309809"/>
          </a:xfrm>
          <a:prstGeom prst="rect">
            <a:avLst/>
          </a:prstGeom>
        </p:spPr>
      </p:pic>
      <p:pic>
        <p:nvPicPr>
          <p:cNvPr id="209" name="图片 208"/>
          <p:cNvPicPr>
            <a:picLocks noChangeAspect="1"/>
          </p:cNvPicPr>
          <p:nvPr/>
        </p:nvPicPr>
        <p:blipFill>
          <a:blip r:embed="rId5" cstate="screen"/>
          <a:stretch>
            <a:fillRect/>
          </a:stretch>
        </p:blipFill>
        <p:spPr>
          <a:xfrm>
            <a:off x="7229171" y="2626751"/>
            <a:ext cx="220074" cy="220074"/>
          </a:xfrm>
          <a:prstGeom prst="rect">
            <a:avLst/>
          </a:prstGeom>
        </p:spPr>
      </p:pic>
      <p:pic>
        <p:nvPicPr>
          <p:cNvPr id="210" name="图片 209"/>
          <p:cNvPicPr>
            <a:picLocks noChangeAspect="1"/>
          </p:cNvPicPr>
          <p:nvPr/>
        </p:nvPicPr>
        <p:blipFill>
          <a:blip r:embed="rId6" cstate="screen"/>
          <a:stretch>
            <a:fillRect/>
          </a:stretch>
        </p:blipFill>
        <p:spPr>
          <a:xfrm>
            <a:off x="6097291" y="4173893"/>
            <a:ext cx="314873" cy="314873"/>
          </a:xfrm>
          <a:prstGeom prst="rect">
            <a:avLst/>
          </a:prstGeom>
        </p:spPr>
      </p:pic>
      <p:pic>
        <p:nvPicPr>
          <p:cNvPr id="211" name="图片 210"/>
          <p:cNvPicPr>
            <a:picLocks noChangeAspect="1"/>
          </p:cNvPicPr>
          <p:nvPr/>
        </p:nvPicPr>
        <p:blipFill>
          <a:blip r:embed="rId7" cstate="screen"/>
          <a:stretch>
            <a:fillRect/>
          </a:stretch>
        </p:blipFill>
        <p:spPr>
          <a:xfrm>
            <a:off x="1367413" y="1199675"/>
            <a:ext cx="273769" cy="273769"/>
          </a:xfrm>
          <a:prstGeom prst="rect">
            <a:avLst/>
          </a:prstGeom>
        </p:spPr>
      </p:pic>
      <p:pic>
        <p:nvPicPr>
          <p:cNvPr id="212" name="图片 211"/>
          <p:cNvPicPr>
            <a:picLocks noChangeAspect="1"/>
          </p:cNvPicPr>
          <p:nvPr/>
        </p:nvPicPr>
        <p:blipFill>
          <a:blip r:embed="rId8" cstate="screen"/>
          <a:stretch>
            <a:fillRect/>
          </a:stretch>
        </p:blipFill>
        <p:spPr>
          <a:xfrm>
            <a:off x="2724250" y="4345796"/>
            <a:ext cx="314330" cy="314330"/>
          </a:xfrm>
          <a:prstGeom prst="rect">
            <a:avLst/>
          </a:prstGeom>
        </p:spPr>
      </p:pic>
      <p:pic>
        <p:nvPicPr>
          <p:cNvPr id="213" name="图片 212"/>
          <p:cNvPicPr>
            <a:picLocks noChangeAspect="1"/>
          </p:cNvPicPr>
          <p:nvPr/>
        </p:nvPicPr>
        <p:blipFill>
          <a:blip r:embed="rId9" cstate="screen"/>
          <a:stretch>
            <a:fillRect/>
          </a:stretch>
        </p:blipFill>
        <p:spPr>
          <a:xfrm>
            <a:off x="8050600" y="1201780"/>
            <a:ext cx="238566" cy="238566"/>
          </a:xfrm>
          <a:prstGeom prst="rect">
            <a:avLst/>
          </a:prstGeom>
        </p:spPr>
      </p:pic>
      <p:pic>
        <p:nvPicPr>
          <p:cNvPr id="214" name="图片 213"/>
          <p:cNvPicPr>
            <a:picLocks noChangeAspect="1"/>
          </p:cNvPicPr>
          <p:nvPr/>
        </p:nvPicPr>
        <p:blipFill>
          <a:blip r:embed="rId10" cstate="screen"/>
          <a:stretch>
            <a:fillRect/>
          </a:stretch>
        </p:blipFill>
        <p:spPr>
          <a:xfrm>
            <a:off x="7632794" y="1400949"/>
            <a:ext cx="258264" cy="258264"/>
          </a:xfrm>
          <a:prstGeom prst="rect">
            <a:avLst/>
          </a:prstGeom>
        </p:spPr>
      </p:pic>
      <p:pic>
        <p:nvPicPr>
          <p:cNvPr id="215" name="图片 214"/>
          <p:cNvPicPr>
            <a:picLocks noChangeAspect="1"/>
          </p:cNvPicPr>
          <p:nvPr/>
        </p:nvPicPr>
        <p:blipFill>
          <a:blip r:embed="rId11" cstate="screen"/>
          <a:stretch>
            <a:fillRect/>
          </a:stretch>
        </p:blipFill>
        <p:spPr>
          <a:xfrm>
            <a:off x="7907769" y="2664209"/>
            <a:ext cx="318784" cy="318784"/>
          </a:xfrm>
          <a:prstGeom prst="rect">
            <a:avLst/>
          </a:prstGeom>
        </p:spPr>
      </p:pic>
      <p:pic>
        <p:nvPicPr>
          <p:cNvPr id="216" name="图片 215"/>
          <p:cNvPicPr>
            <a:picLocks noChangeAspect="1"/>
          </p:cNvPicPr>
          <p:nvPr/>
        </p:nvPicPr>
        <p:blipFill>
          <a:blip r:embed="rId12" cstate="screen"/>
          <a:stretch>
            <a:fillRect/>
          </a:stretch>
        </p:blipFill>
        <p:spPr>
          <a:xfrm>
            <a:off x="906745" y="3639271"/>
            <a:ext cx="293314" cy="293314"/>
          </a:xfrm>
          <a:prstGeom prst="rect">
            <a:avLst/>
          </a:prstGeom>
        </p:spPr>
      </p:pic>
      <p:pic>
        <p:nvPicPr>
          <p:cNvPr id="217" name="图片 216"/>
          <p:cNvPicPr>
            <a:picLocks noChangeAspect="1"/>
          </p:cNvPicPr>
          <p:nvPr/>
        </p:nvPicPr>
        <p:blipFill>
          <a:blip r:embed="rId13" cstate="screen"/>
          <a:stretch>
            <a:fillRect/>
          </a:stretch>
        </p:blipFill>
        <p:spPr>
          <a:xfrm>
            <a:off x="6817467" y="1221289"/>
            <a:ext cx="301307" cy="301307"/>
          </a:xfrm>
          <a:prstGeom prst="rect">
            <a:avLst/>
          </a:prstGeom>
        </p:spPr>
      </p:pic>
      <p:pic>
        <p:nvPicPr>
          <p:cNvPr id="218" name="图片 217"/>
          <p:cNvPicPr>
            <a:picLocks noChangeAspect="1"/>
          </p:cNvPicPr>
          <p:nvPr/>
        </p:nvPicPr>
        <p:blipFill>
          <a:blip r:embed="rId14" cstate="screen"/>
          <a:stretch>
            <a:fillRect/>
          </a:stretch>
        </p:blipFill>
        <p:spPr>
          <a:xfrm>
            <a:off x="3715956" y="4488494"/>
            <a:ext cx="258264" cy="258264"/>
          </a:xfrm>
          <a:prstGeom prst="rect">
            <a:avLst/>
          </a:prstGeom>
        </p:spPr>
      </p:pic>
      <p:pic>
        <p:nvPicPr>
          <p:cNvPr id="219" name="图片 218"/>
          <p:cNvPicPr>
            <a:picLocks noChangeAspect="1"/>
          </p:cNvPicPr>
          <p:nvPr/>
        </p:nvPicPr>
        <p:blipFill>
          <a:blip r:embed="rId15" cstate="screen"/>
          <a:stretch>
            <a:fillRect/>
          </a:stretch>
        </p:blipFill>
        <p:spPr>
          <a:xfrm>
            <a:off x="7515780" y="4088459"/>
            <a:ext cx="246146" cy="246146"/>
          </a:xfrm>
          <a:prstGeom prst="rect">
            <a:avLst/>
          </a:prstGeom>
        </p:spPr>
      </p:pic>
      <p:pic>
        <p:nvPicPr>
          <p:cNvPr id="220" name="图片 219"/>
          <p:cNvPicPr>
            <a:picLocks noChangeAspect="1"/>
          </p:cNvPicPr>
          <p:nvPr/>
        </p:nvPicPr>
        <p:blipFill>
          <a:blip r:embed="rId16" cstate="screen"/>
          <a:stretch>
            <a:fillRect/>
          </a:stretch>
        </p:blipFill>
        <p:spPr>
          <a:xfrm>
            <a:off x="6341913" y="3479908"/>
            <a:ext cx="301307" cy="301307"/>
          </a:xfrm>
          <a:prstGeom prst="rect">
            <a:avLst/>
          </a:prstGeom>
        </p:spPr>
      </p:pic>
      <p:pic>
        <p:nvPicPr>
          <p:cNvPr id="221" name="图片 220"/>
          <p:cNvPicPr>
            <a:picLocks noChangeAspect="1"/>
          </p:cNvPicPr>
          <p:nvPr/>
        </p:nvPicPr>
        <p:blipFill>
          <a:blip r:embed="rId17" cstate="screen"/>
          <a:stretch>
            <a:fillRect/>
          </a:stretch>
        </p:blipFill>
        <p:spPr>
          <a:xfrm>
            <a:off x="4234814" y="4126311"/>
            <a:ext cx="258264" cy="258264"/>
          </a:xfrm>
          <a:prstGeom prst="rect">
            <a:avLst/>
          </a:prstGeom>
        </p:spPr>
      </p:pic>
      <p:pic>
        <p:nvPicPr>
          <p:cNvPr id="222" name="图片 221"/>
          <p:cNvPicPr>
            <a:picLocks noChangeAspect="1"/>
          </p:cNvPicPr>
          <p:nvPr/>
        </p:nvPicPr>
        <p:blipFill>
          <a:blip r:embed="rId18" cstate="screen"/>
          <a:stretch>
            <a:fillRect/>
          </a:stretch>
        </p:blipFill>
        <p:spPr>
          <a:xfrm>
            <a:off x="8135986" y="3153333"/>
            <a:ext cx="273272" cy="273272"/>
          </a:xfrm>
          <a:prstGeom prst="rect">
            <a:avLst/>
          </a:prstGeom>
        </p:spPr>
      </p:pic>
      <p:pic>
        <p:nvPicPr>
          <p:cNvPr id="223" name="图片 222"/>
          <p:cNvPicPr>
            <a:picLocks noChangeAspect="1"/>
          </p:cNvPicPr>
          <p:nvPr/>
        </p:nvPicPr>
        <p:blipFill>
          <a:blip r:embed="rId19" cstate="screen"/>
          <a:stretch>
            <a:fillRect/>
          </a:stretch>
        </p:blipFill>
        <p:spPr>
          <a:xfrm>
            <a:off x="8340088" y="2367097"/>
            <a:ext cx="211643" cy="211643"/>
          </a:xfrm>
          <a:prstGeom prst="rect">
            <a:avLst/>
          </a:prstGeom>
        </p:spPr>
      </p:pic>
      <p:pic>
        <p:nvPicPr>
          <p:cNvPr id="224" name="图片 223"/>
          <p:cNvPicPr>
            <a:picLocks noChangeAspect="1"/>
          </p:cNvPicPr>
          <p:nvPr/>
        </p:nvPicPr>
        <p:blipFill>
          <a:blip r:embed="rId20" cstate="screen"/>
          <a:stretch>
            <a:fillRect/>
          </a:stretch>
        </p:blipFill>
        <p:spPr>
          <a:xfrm>
            <a:off x="1200059" y="1616277"/>
            <a:ext cx="234392" cy="234392"/>
          </a:xfrm>
          <a:prstGeom prst="rect">
            <a:avLst/>
          </a:prstGeom>
        </p:spPr>
      </p:pic>
      <p:pic>
        <p:nvPicPr>
          <p:cNvPr id="225" name="图片 224"/>
          <p:cNvPicPr>
            <a:picLocks noChangeAspect="1"/>
          </p:cNvPicPr>
          <p:nvPr/>
        </p:nvPicPr>
        <p:blipFill>
          <a:blip r:embed="rId21" cstate="screen"/>
          <a:stretch>
            <a:fillRect/>
          </a:stretch>
        </p:blipFill>
        <p:spPr>
          <a:xfrm>
            <a:off x="523681" y="2578739"/>
            <a:ext cx="296349" cy="296349"/>
          </a:xfrm>
          <a:prstGeom prst="rect">
            <a:avLst/>
          </a:prstGeom>
        </p:spPr>
      </p:pic>
      <p:pic>
        <p:nvPicPr>
          <p:cNvPr id="226" name="图片 225"/>
          <p:cNvPicPr>
            <a:picLocks noChangeAspect="1"/>
          </p:cNvPicPr>
          <p:nvPr/>
        </p:nvPicPr>
        <p:blipFill>
          <a:blip r:embed="rId22" cstate="screen"/>
          <a:stretch>
            <a:fillRect/>
          </a:stretch>
        </p:blipFill>
        <p:spPr>
          <a:xfrm>
            <a:off x="3795049" y="866536"/>
            <a:ext cx="301307" cy="301307"/>
          </a:xfrm>
          <a:prstGeom prst="rect">
            <a:avLst/>
          </a:prstGeom>
        </p:spPr>
      </p:pic>
      <p:pic>
        <p:nvPicPr>
          <p:cNvPr id="227" name="图片 226"/>
          <p:cNvPicPr>
            <a:picLocks noChangeAspect="1"/>
          </p:cNvPicPr>
          <p:nvPr/>
        </p:nvPicPr>
        <p:blipFill>
          <a:blip r:embed="rId23" cstate="screen"/>
          <a:stretch>
            <a:fillRect/>
          </a:stretch>
        </p:blipFill>
        <p:spPr>
          <a:xfrm>
            <a:off x="7903175" y="1762165"/>
            <a:ext cx="297000" cy="297000"/>
          </a:xfrm>
          <a:prstGeom prst="rect">
            <a:avLst/>
          </a:prstGeom>
        </p:spPr>
      </p:pic>
      <p:pic>
        <p:nvPicPr>
          <p:cNvPr id="228" name="图片 227"/>
          <p:cNvPicPr>
            <a:picLocks noChangeAspect="1"/>
          </p:cNvPicPr>
          <p:nvPr/>
        </p:nvPicPr>
        <p:blipFill>
          <a:blip r:embed="rId24" cstate="screen"/>
          <a:stretch>
            <a:fillRect/>
          </a:stretch>
        </p:blipFill>
        <p:spPr>
          <a:xfrm>
            <a:off x="8424082" y="1746992"/>
            <a:ext cx="258264" cy="258264"/>
          </a:xfrm>
          <a:prstGeom prst="rect">
            <a:avLst/>
          </a:prstGeom>
        </p:spPr>
      </p:pic>
      <p:pic>
        <p:nvPicPr>
          <p:cNvPr id="229" name="图片 228"/>
          <p:cNvPicPr>
            <a:picLocks noChangeAspect="1"/>
          </p:cNvPicPr>
          <p:nvPr/>
        </p:nvPicPr>
        <p:blipFill>
          <a:blip r:embed="rId25" cstate="screen"/>
          <a:stretch>
            <a:fillRect/>
          </a:stretch>
        </p:blipFill>
        <p:spPr>
          <a:xfrm>
            <a:off x="2623440" y="984131"/>
            <a:ext cx="301307" cy="301307"/>
          </a:xfrm>
          <a:prstGeom prst="rect">
            <a:avLst/>
          </a:prstGeom>
        </p:spPr>
      </p:pic>
      <p:pic>
        <p:nvPicPr>
          <p:cNvPr id="230" name="图片 229"/>
          <p:cNvPicPr>
            <a:picLocks noChangeAspect="1"/>
          </p:cNvPicPr>
          <p:nvPr/>
        </p:nvPicPr>
        <p:blipFill>
          <a:blip r:embed="rId26" cstate="screen"/>
          <a:stretch>
            <a:fillRect/>
          </a:stretch>
        </p:blipFill>
        <p:spPr>
          <a:xfrm>
            <a:off x="5518781" y="4064296"/>
            <a:ext cx="258264" cy="258264"/>
          </a:xfrm>
          <a:prstGeom prst="rect">
            <a:avLst/>
          </a:prstGeom>
        </p:spPr>
      </p:pic>
      <p:pic>
        <p:nvPicPr>
          <p:cNvPr id="231" name="图片 230"/>
          <p:cNvPicPr>
            <a:picLocks noChangeAspect="1"/>
          </p:cNvPicPr>
          <p:nvPr/>
        </p:nvPicPr>
        <p:blipFill>
          <a:blip r:embed="rId27" cstate="screen"/>
          <a:stretch>
            <a:fillRect/>
          </a:stretch>
        </p:blipFill>
        <p:spPr>
          <a:xfrm>
            <a:off x="1452637" y="4064296"/>
            <a:ext cx="246083" cy="246083"/>
          </a:xfrm>
          <a:prstGeom prst="rect">
            <a:avLst/>
          </a:prstGeom>
        </p:spPr>
      </p:pic>
      <p:pic>
        <p:nvPicPr>
          <p:cNvPr id="232" name="图片 231"/>
          <p:cNvPicPr>
            <a:picLocks noChangeAspect="1"/>
          </p:cNvPicPr>
          <p:nvPr/>
        </p:nvPicPr>
        <p:blipFill>
          <a:blip r:embed="rId28" cstate="screen"/>
          <a:stretch>
            <a:fillRect/>
          </a:stretch>
        </p:blipFill>
        <p:spPr>
          <a:xfrm>
            <a:off x="3016052" y="3933220"/>
            <a:ext cx="301307" cy="301307"/>
          </a:xfrm>
          <a:prstGeom prst="rect">
            <a:avLst/>
          </a:prstGeom>
        </p:spPr>
      </p:pic>
      <p:pic>
        <p:nvPicPr>
          <p:cNvPr id="233" name="图片 232"/>
          <p:cNvPicPr>
            <a:picLocks noChangeAspect="1"/>
          </p:cNvPicPr>
          <p:nvPr/>
        </p:nvPicPr>
        <p:blipFill>
          <a:blip r:embed="rId29" cstate="screen"/>
          <a:stretch>
            <a:fillRect/>
          </a:stretch>
        </p:blipFill>
        <p:spPr>
          <a:xfrm>
            <a:off x="2226147" y="1049022"/>
            <a:ext cx="301307" cy="301307"/>
          </a:xfrm>
          <a:prstGeom prst="rect">
            <a:avLst/>
          </a:prstGeom>
        </p:spPr>
      </p:pic>
      <p:pic>
        <p:nvPicPr>
          <p:cNvPr id="234" name="图片 233"/>
          <p:cNvPicPr>
            <a:picLocks noChangeAspect="1"/>
          </p:cNvPicPr>
          <p:nvPr/>
        </p:nvPicPr>
        <p:blipFill>
          <a:blip r:embed="rId30" cstate="screen"/>
          <a:stretch>
            <a:fillRect/>
          </a:stretch>
        </p:blipFill>
        <p:spPr>
          <a:xfrm>
            <a:off x="5827582" y="3601054"/>
            <a:ext cx="301307" cy="301307"/>
          </a:xfrm>
          <a:prstGeom prst="rect">
            <a:avLst/>
          </a:prstGeom>
        </p:spPr>
      </p:pic>
      <p:pic>
        <p:nvPicPr>
          <p:cNvPr id="235" name="图片 234"/>
          <p:cNvPicPr>
            <a:picLocks noChangeAspect="1"/>
          </p:cNvPicPr>
          <p:nvPr/>
        </p:nvPicPr>
        <p:blipFill>
          <a:blip r:embed="rId31" cstate="screen"/>
          <a:stretch>
            <a:fillRect/>
          </a:stretch>
        </p:blipFill>
        <p:spPr>
          <a:xfrm>
            <a:off x="3612442" y="3788754"/>
            <a:ext cx="358564" cy="358564"/>
          </a:xfrm>
          <a:prstGeom prst="rect">
            <a:avLst/>
          </a:prstGeom>
        </p:spPr>
      </p:pic>
      <p:pic>
        <p:nvPicPr>
          <p:cNvPr id="236" name="图片 235"/>
          <p:cNvPicPr>
            <a:picLocks noChangeAspect="1"/>
          </p:cNvPicPr>
          <p:nvPr/>
        </p:nvPicPr>
        <p:blipFill>
          <a:blip r:embed="rId32" cstate="screen"/>
          <a:stretch>
            <a:fillRect/>
          </a:stretch>
        </p:blipFill>
        <p:spPr>
          <a:xfrm>
            <a:off x="6739403" y="3998818"/>
            <a:ext cx="297000" cy="297000"/>
          </a:xfrm>
          <a:prstGeom prst="rect">
            <a:avLst/>
          </a:prstGeom>
        </p:spPr>
      </p:pic>
      <p:pic>
        <p:nvPicPr>
          <p:cNvPr id="237" name="图片 236"/>
          <p:cNvPicPr>
            <a:picLocks noChangeAspect="1"/>
          </p:cNvPicPr>
          <p:nvPr/>
        </p:nvPicPr>
        <p:blipFill>
          <a:blip r:embed="rId33" cstate="screen"/>
          <a:stretch>
            <a:fillRect/>
          </a:stretch>
        </p:blipFill>
        <p:spPr>
          <a:xfrm>
            <a:off x="676474" y="1864072"/>
            <a:ext cx="258264" cy="258264"/>
          </a:xfrm>
          <a:prstGeom prst="rect">
            <a:avLst/>
          </a:prstGeom>
        </p:spPr>
      </p:pic>
      <p:pic>
        <p:nvPicPr>
          <p:cNvPr id="238" name="图片 237"/>
          <p:cNvPicPr>
            <a:picLocks noChangeAspect="1"/>
          </p:cNvPicPr>
          <p:nvPr/>
        </p:nvPicPr>
        <p:blipFill>
          <a:blip r:embed="rId34" cstate="screen"/>
          <a:stretch>
            <a:fillRect/>
          </a:stretch>
        </p:blipFill>
        <p:spPr>
          <a:xfrm>
            <a:off x="4802367" y="862318"/>
            <a:ext cx="359403" cy="359403"/>
          </a:xfrm>
          <a:prstGeom prst="rect">
            <a:avLst/>
          </a:prstGeom>
        </p:spPr>
      </p:pic>
      <p:pic>
        <p:nvPicPr>
          <p:cNvPr id="239" name="图片 238"/>
          <p:cNvPicPr>
            <a:picLocks noChangeAspect="1"/>
          </p:cNvPicPr>
          <p:nvPr/>
        </p:nvPicPr>
        <p:blipFill>
          <a:blip r:embed="rId35" cstate="screen"/>
          <a:stretch>
            <a:fillRect/>
          </a:stretch>
        </p:blipFill>
        <p:spPr>
          <a:xfrm>
            <a:off x="3273142" y="1000826"/>
            <a:ext cx="372276" cy="372276"/>
          </a:xfrm>
          <a:prstGeom prst="rect">
            <a:avLst/>
          </a:prstGeom>
        </p:spPr>
      </p:pic>
      <p:pic>
        <p:nvPicPr>
          <p:cNvPr id="240" name="图片 239"/>
          <p:cNvPicPr>
            <a:picLocks noChangeAspect="1"/>
          </p:cNvPicPr>
          <p:nvPr/>
        </p:nvPicPr>
        <p:blipFill>
          <a:blip r:embed="rId36" cstate="screen"/>
          <a:stretch>
            <a:fillRect/>
          </a:stretch>
        </p:blipFill>
        <p:spPr>
          <a:xfrm>
            <a:off x="1339747" y="1779278"/>
            <a:ext cx="301435" cy="301435"/>
          </a:xfrm>
          <a:prstGeom prst="rect">
            <a:avLst/>
          </a:prstGeom>
        </p:spPr>
      </p:pic>
      <p:pic>
        <p:nvPicPr>
          <p:cNvPr id="241" name="图片 240"/>
          <p:cNvPicPr>
            <a:picLocks noChangeAspect="1"/>
          </p:cNvPicPr>
          <p:nvPr/>
        </p:nvPicPr>
        <p:blipFill>
          <a:blip r:embed="rId37" cstate="screen"/>
          <a:stretch>
            <a:fillRect/>
          </a:stretch>
        </p:blipFill>
        <p:spPr>
          <a:xfrm>
            <a:off x="2005948" y="3858064"/>
            <a:ext cx="310391" cy="310391"/>
          </a:xfrm>
          <a:prstGeom prst="rect">
            <a:avLst/>
          </a:prstGeom>
        </p:spPr>
      </p:pic>
      <p:pic>
        <p:nvPicPr>
          <p:cNvPr id="242" name="图片 241"/>
          <p:cNvPicPr>
            <a:picLocks noChangeAspect="1"/>
          </p:cNvPicPr>
          <p:nvPr/>
        </p:nvPicPr>
        <p:blipFill>
          <a:blip r:embed="rId38" cstate="screen"/>
          <a:stretch>
            <a:fillRect/>
          </a:stretch>
        </p:blipFill>
        <p:spPr>
          <a:xfrm>
            <a:off x="7401017" y="2930728"/>
            <a:ext cx="297000" cy="297000"/>
          </a:xfrm>
          <a:prstGeom prst="rect">
            <a:avLst/>
          </a:prstGeom>
        </p:spPr>
      </p:pic>
      <p:pic>
        <p:nvPicPr>
          <p:cNvPr id="243" name="图片 242"/>
          <p:cNvPicPr>
            <a:picLocks noChangeAspect="1"/>
          </p:cNvPicPr>
          <p:nvPr/>
        </p:nvPicPr>
        <p:blipFill>
          <a:blip r:embed="rId39" cstate="screen"/>
          <a:stretch>
            <a:fillRect/>
          </a:stretch>
        </p:blipFill>
        <p:spPr>
          <a:xfrm>
            <a:off x="1349775" y="3071233"/>
            <a:ext cx="408675" cy="408675"/>
          </a:xfrm>
          <a:prstGeom prst="rect">
            <a:avLst/>
          </a:prstGeom>
        </p:spPr>
      </p:pic>
      <p:pic>
        <p:nvPicPr>
          <p:cNvPr id="244" name="图片 243"/>
          <p:cNvPicPr>
            <a:picLocks noChangeAspect="1"/>
          </p:cNvPicPr>
          <p:nvPr/>
        </p:nvPicPr>
        <p:blipFill>
          <a:blip r:embed="rId40" cstate="screen"/>
          <a:stretch>
            <a:fillRect/>
          </a:stretch>
        </p:blipFill>
        <p:spPr>
          <a:xfrm>
            <a:off x="2692576" y="3411026"/>
            <a:ext cx="353025" cy="353025"/>
          </a:xfrm>
          <a:prstGeom prst="rect">
            <a:avLst/>
          </a:prstGeom>
        </p:spPr>
      </p:pic>
      <p:pic>
        <p:nvPicPr>
          <p:cNvPr id="245" name="图片 244"/>
          <p:cNvPicPr>
            <a:picLocks noChangeAspect="1"/>
          </p:cNvPicPr>
          <p:nvPr/>
        </p:nvPicPr>
        <p:blipFill>
          <a:blip r:embed="rId41" cstate="screen"/>
          <a:stretch>
            <a:fillRect/>
          </a:stretch>
        </p:blipFill>
        <p:spPr>
          <a:xfrm>
            <a:off x="878488" y="3073889"/>
            <a:ext cx="258264" cy="258264"/>
          </a:xfrm>
          <a:prstGeom prst="rect">
            <a:avLst/>
          </a:prstGeom>
        </p:spPr>
      </p:pic>
      <p:pic>
        <p:nvPicPr>
          <p:cNvPr id="246" name="图片 245"/>
          <p:cNvPicPr>
            <a:picLocks noChangeAspect="1"/>
          </p:cNvPicPr>
          <p:nvPr/>
        </p:nvPicPr>
        <p:blipFill>
          <a:blip r:embed="rId42" cstate="screen"/>
          <a:stretch>
            <a:fillRect/>
          </a:stretch>
        </p:blipFill>
        <p:spPr>
          <a:xfrm>
            <a:off x="4858514" y="4254549"/>
            <a:ext cx="301307" cy="301307"/>
          </a:xfrm>
          <a:prstGeom prst="rect">
            <a:avLst/>
          </a:prstGeom>
        </p:spPr>
      </p:pic>
      <p:pic>
        <p:nvPicPr>
          <p:cNvPr id="248" name="图片 247"/>
          <p:cNvPicPr>
            <a:picLocks noChangeAspect="1"/>
          </p:cNvPicPr>
          <p:nvPr/>
        </p:nvPicPr>
        <p:blipFill>
          <a:blip r:embed="rId43" cstate="screen"/>
          <a:stretch>
            <a:fillRect/>
          </a:stretch>
        </p:blipFill>
        <p:spPr>
          <a:xfrm>
            <a:off x="5096456" y="3433410"/>
            <a:ext cx="433788" cy="433788"/>
          </a:xfrm>
          <a:prstGeom prst="rect">
            <a:avLst/>
          </a:prstGeom>
        </p:spPr>
      </p:pic>
      <p:pic>
        <p:nvPicPr>
          <p:cNvPr id="250" name="图片 249"/>
          <p:cNvPicPr>
            <a:picLocks noChangeAspect="1"/>
          </p:cNvPicPr>
          <p:nvPr/>
        </p:nvPicPr>
        <p:blipFill>
          <a:blip r:embed="rId44" cstate="screen"/>
          <a:stretch>
            <a:fillRect/>
          </a:stretch>
        </p:blipFill>
        <p:spPr>
          <a:xfrm>
            <a:off x="7036621" y="3371097"/>
            <a:ext cx="347045" cy="347045"/>
          </a:xfrm>
          <a:prstGeom prst="rect">
            <a:avLst/>
          </a:prstGeom>
        </p:spPr>
      </p:pic>
      <p:pic>
        <p:nvPicPr>
          <p:cNvPr id="251" name="图片 250"/>
          <p:cNvPicPr>
            <a:picLocks noChangeAspect="1"/>
          </p:cNvPicPr>
          <p:nvPr/>
        </p:nvPicPr>
        <p:blipFill>
          <a:blip r:embed="rId45" cstate="screen"/>
          <a:stretch>
            <a:fillRect/>
          </a:stretch>
        </p:blipFill>
        <p:spPr>
          <a:xfrm>
            <a:off x="4449089" y="3567844"/>
            <a:ext cx="433788" cy="433788"/>
          </a:xfrm>
          <a:prstGeom prst="rect">
            <a:avLst/>
          </a:prstGeom>
        </p:spPr>
      </p:pic>
      <p:pic>
        <p:nvPicPr>
          <p:cNvPr id="252" name="图片 251"/>
          <p:cNvPicPr>
            <a:picLocks noChangeAspect="1"/>
          </p:cNvPicPr>
          <p:nvPr/>
        </p:nvPicPr>
        <p:blipFill>
          <a:blip r:embed="rId46" cstate="screen"/>
          <a:stretch>
            <a:fillRect/>
          </a:stretch>
        </p:blipFill>
        <p:spPr>
          <a:xfrm>
            <a:off x="2944989" y="1368670"/>
            <a:ext cx="297000" cy="297000"/>
          </a:xfrm>
          <a:prstGeom prst="rect">
            <a:avLst/>
          </a:prstGeom>
        </p:spPr>
      </p:pic>
      <p:pic>
        <p:nvPicPr>
          <p:cNvPr id="253" name="图片 252"/>
          <p:cNvPicPr>
            <a:picLocks noChangeAspect="1"/>
          </p:cNvPicPr>
          <p:nvPr/>
        </p:nvPicPr>
        <p:blipFill>
          <a:blip r:embed="rId47" cstate="screen"/>
          <a:stretch>
            <a:fillRect/>
          </a:stretch>
        </p:blipFill>
        <p:spPr>
          <a:xfrm>
            <a:off x="1526338" y="2448550"/>
            <a:ext cx="377999" cy="377999"/>
          </a:xfrm>
          <a:prstGeom prst="rect">
            <a:avLst/>
          </a:prstGeom>
        </p:spPr>
      </p:pic>
      <p:pic>
        <p:nvPicPr>
          <p:cNvPr id="254" name="图片 253"/>
          <p:cNvPicPr>
            <a:picLocks noChangeAspect="1"/>
          </p:cNvPicPr>
          <p:nvPr/>
        </p:nvPicPr>
        <p:blipFill>
          <a:blip r:embed="rId48" cstate="screen"/>
          <a:stretch>
            <a:fillRect/>
          </a:stretch>
        </p:blipFill>
        <p:spPr>
          <a:xfrm>
            <a:off x="5476077" y="976904"/>
            <a:ext cx="433788" cy="433788"/>
          </a:xfrm>
          <a:prstGeom prst="rect">
            <a:avLst/>
          </a:prstGeom>
        </p:spPr>
      </p:pic>
      <p:pic>
        <p:nvPicPr>
          <p:cNvPr id="255" name="图片 254"/>
          <p:cNvPicPr>
            <a:picLocks noChangeAspect="1"/>
          </p:cNvPicPr>
          <p:nvPr/>
        </p:nvPicPr>
        <p:blipFill>
          <a:blip r:embed="rId49" cstate="screen"/>
          <a:stretch>
            <a:fillRect/>
          </a:stretch>
        </p:blipFill>
        <p:spPr>
          <a:xfrm>
            <a:off x="6128889" y="1085166"/>
            <a:ext cx="297000" cy="297000"/>
          </a:xfrm>
          <a:prstGeom prst="rect">
            <a:avLst/>
          </a:prstGeom>
        </p:spPr>
      </p:pic>
      <p:pic>
        <p:nvPicPr>
          <p:cNvPr id="256" name="图片 255"/>
          <p:cNvPicPr>
            <a:picLocks noChangeAspect="1"/>
          </p:cNvPicPr>
          <p:nvPr/>
        </p:nvPicPr>
        <p:blipFill>
          <a:blip r:embed="rId50" cstate="screen"/>
          <a:stretch>
            <a:fillRect/>
          </a:stretch>
        </p:blipFill>
        <p:spPr>
          <a:xfrm>
            <a:off x="7509571" y="2139206"/>
            <a:ext cx="433788" cy="433788"/>
          </a:xfrm>
          <a:prstGeom prst="rect">
            <a:avLst/>
          </a:prstGeom>
        </p:spPr>
      </p:pic>
      <p:pic>
        <p:nvPicPr>
          <p:cNvPr id="257" name="图片 256"/>
          <p:cNvPicPr>
            <a:picLocks noChangeAspect="1"/>
          </p:cNvPicPr>
          <p:nvPr/>
        </p:nvPicPr>
        <p:blipFill>
          <a:blip r:embed="rId51" cstate="screen"/>
          <a:stretch>
            <a:fillRect/>
          </a:stretch>
        </p:blipFill>
        <p:spPr>
          <a:xfrm>
            <a:off x="4195901" y="1222341"/>
            <a:ext cx="433788" cy="433788"/>
          </a:xfrm>
          <a:prstGeom prst="rect">
            <a:avLst/>
          </a:prstGeom>
        </p:spPr>
      </p:pic>
      <p:sp>
        <p:nvSpPr>
          <p:cNvPr id="258" name="圆角矩形 257"/>
          <p:cNvSpPr/>
          <p:nvPr/>
        </p:nvSpPr>
        <p:spPr>
          <a:xfrm>
            <a:off x="1942376" y="1782472"/>
            <a:ext cx="5256627" cy="15785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ctr"/>
            <a:endParaRPr lang="en-US" altLang="zh-CN" sz="12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ctr">
              <a:lnSpc>
                <a:spcPct val="150000"/>
              </a:lnSpc>
            </a:pPr>
            <a:r>
              <a:rPr lang="zh-CN"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音乐点播</a:t>
            </a:r>
            <a:r>
              <a:rPr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丨</a:t>
            </a:r>
            <a:r>
              <a:rPr lang="zh-CN"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家居中控</a:t>
            </a:r>
            <a:r>
              <a:rPr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丨视频点播丨生活服务丨百科问答</a:t>
            </a:r>
            <a:endParaRPr lang="en-US"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ctr">
              <a:lnSpc>
                <a:spcPct val="150000"/>
              </a:lnSpc>
            </a:pPr>
            <a:r>
              <a:rPr lang="zh-CN"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新闻资讯</a:t>
            </a:r>
            <a:r>
              <a:rPr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丨电台播放丨</a:t>
            </a:r>
            <a:r>
              <a:rPr lang="zh-CN"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聊天娱乐</a:t>
            </a:r>
            <a:r>
              <a:rPr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丨天气查询丨  </a:t>
            </a:r>
            <a:r>
              <a:rPr lang="en-US" altLang="zh-CN"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More+</a:t>
            </a:r>
            <a:endParaRPr kumimoji="1" lang="zh-CN" altLang="en-US" sz="10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59" name="文本框 258"/>
          <p:cNvSpPr txBox="1"/>
          <p:nvPr/>
        </p:nvSpPr>
        <p:spPr>
          <a:xfrm>
            <a:off x="2174126" y="2151329"/>
            <a:ext cx="4795749" cy="307777"/>
          </a:xfrm>
          <a:prstGeom prst="rect">
            <a:avLst/>
          </a:prstGeom>
          <a:noFill/>
        </p:spPr>
        <p:txBody>
          <a:bodyPr wrap="square" rtlCol="0">
            <a:spAutoFit/>
          </a:bodyPr>
          <a:lstStyle/>
          <a:p>
            <a:pPr algn="ctr"/>
            <a:r>
              <a:rPr lang="zh-CN" altLang="en-US" sz="1400" b="1" dirty="0">
                <a:solidFill>
                  <a:srgbClr val="4C4C4C"/>
                </a:solidFill>
                <a:latin typeface="Microsoft YaHei" panose="020B0503020204020204" pitchFamily="34" charset="-122"/>
                <a:ea typeface="Microsoft YaHei" panose="020B0503020204020204" pitchFamily="34" charset="-122"/>
              </a:rPr>
              <a:t>内置</a:t>
            </a:r>
            <a:r>
              <a:rPr lang="en-US" altLang="zh-CN" sz="1400" b="1" dirty="0">
                <a:solidFill>
                  <a:srgbClr val="4C4C4C"/>
                </a:solidFill>
                <a:latin typeface="Microsoft YaHei" panose="020B0503020204020204" pitchFamily="34" charset="-122"/>
                <a:ea typeface="Microsoft YaHei" panose="020B0503020204020204" pitchFamily="34" charset="-122"/>
              </a:rPr>
              <a:t>200+</a:t>
            </a:r>
            <a:r>
              <a:rPr lang="zh-CN" altLang="en-US" sz="1400" b="1" dirty="0">
                <a:solidFill>
                  <a:srgbClr val="4C4C4C"/>
                </a:solidFill>
                <a:latin typeface="Microsoft YaHei" panose="020B0503020204020204" pitchFamily="34" charset="-122"/>
                <a:ea typeface="Microsoft YaHei" panose="020B0503020204020204" pitchFamily="34" charset="-122"/>
              </a:rPr>
              <a:t>高</a:t>
            </a:r>
            <a:r>
              <a:rPr lang="zh-CN" altLang="en-US" sz="1400" b="1" dirty="0" smtClean="0">
                <a:solidFill>
                  <a:srgbClr val="4C4C4C"/>
                </a:solidFill>
                <a:latin typeface="Microsoft YaHei" panose="020B0503020204020204" pitchFamily="34" charset="-122"/>
                <a:ea typeface="Microsoft YaHei" panose="020B0503020204020204" pitchFamily="34" charset="-122"/>
              </a:rPr>
              <a:t>可用技能</a:t>
            </a:r>
            <a:r>
              <a:rPr lang="zh-CN" altLang="en-US" sz="1400" b="1" dirty="0">
                <a:solidFill>
                  <a:srgbClr val="4C4C4C"/>
                </a:solidFill>
                <a:latin typeface="Microsoft YaHei" panose="020B0503020204020204" pitchFamily="34" charset="-122"/>
                <a:ea typeface="Microsoft YaHei" panose="020B0503020204020204" pitchFamily="34" charset="-122"/>
              </a:rPr>
              <a:t>，</a:t>
            </a:r>
            <a:r>
              <a:rPr lang="zh-CN" altLang="en-US" sz="1400" b="1" dirty="0" smtClean="0">
                <a:solidFill>
                  <a:srgbClr val="4C4C4C"/>
                </a:solidFill>
                <a:latin typeface="Microsoft YaHei" panose="020B0503020204020204" pitchFamily="34" charset="-122"/>
                <a:ea typeface="Microsoft YaHei" panose="020B0503020204020204" pitchFamily="34" charset="-122"/>
              </a:rPr>
              <a:t>支持</a:t>
            </a:r>
            <a:r>
              <a:rPr lang="zh-CN" altLang="en-US" sz="1400" b="1" dirty="0">
                <a:solidFill>
                  <a:srgbClr val="4C4C4C"/>
                </a:solidFill>
                <a:latin typeface="Microsoft YaHei" panose="020B0503020204020204" pitchFamily="34" charset="-122"/>
                <a:ea typeface="Microsoft YaHei" panose="020B0503020204020204" pitchFamily="34" charset="-122"/>
              </a:rPr>
              <a:t>行业快速定制</a:t>
            </a:r>
          </a:p>
        </p:txBody>
      </p:sp>
      <p:pic>
        <p:nvPicPr>
          <p:cNvPr id="260" name="图片 259"/>
          <p:cNvPicPr>
            <a:picLocks noChangeAspect="1"/>
          </p:cNvPicPr>
          <p:nvPr/>
        </p:nvPicPr>
        <p:blipFill>
          <a:blip r:embed="rId52" cstate="screen"/>
          <a:stretch>
            <a:fillRect/>
          </a:stretch>
        </p:blipFill>
        <p:spPr>
          <a:xfrm>
            <a:off x="3388177" y="1402440"/>
            <a:ext cx="554168" cy="554168"/>
          </a:xfrm>
          <a:prstGeom prst="rect">
            <a:avLst/>
          </a:prstGeom>
        </p:spPr>
      </p:pic>
      <p:pic>
        <p:nvPicPr>
          <p:cNvPr id="261" name="图片 260"/>
          <p:cNvPicPr>
            <a:picLocks noChangeAspect="1"/>
          </p:cNvPicPr>
          <p:nvPr/>
        </p:nvPicPr>
        <p:blipFill>
          <a:blip r:embed="rId53" cstate="screen"/>
          <a:stretch>
            <a:fillRect/>
          </a:stretch>
        </p:blipFill>
        <p:spPr>
          <a:xfrm>
            <a:off x="6309880" y="1557994"/>
            <a:ext cx="377999" cy="377999"/>
          </a:xfrm>
          <a:prstGeom prst="rect">
            <a:avLst/>
          </a:prstGeom>
        </p:spPr>
      </p:pic>
      <p:pic>
        <p:nvPicPr>
          <p:cNvPr id="262" name="图片 261"/>
          <p:cNvPicPr>
            <a:picLocks noChangeAspect="1"/>
          </p:cNvPicPr>
          <p:nvPr/>
        </p:nvPicPr>
        <p:blipFill>
          <a:blip r:embed="rId54" cstate="screen"/>
          <a:stretch>
            <a:fillRect/>
          </a:stretch>
        </p:blipFill>
        <p:spPr>
          <a:xfrm>
            <a:off x="3696743" y="3196774"/>
            <a:ext cx="433788" cy="433788"/>
          </a:xfrm>
          <a:prstGeom prst="rect">
            <a:avLst/>
          </a:prstGeom>
        </p:spPr>
      </p:pic>
      <p:sp>
        <p:nvSpPr>
          <p:cNvPr id="263" name="文本框 262"/>
          <p:cNvSpPr txBox="1"/>
          <p:nvPr/>
        </p:nvSpPr>
        <p:spPr>
          <a:xfrm>
            <a:off x="6278252" y="5076334"/>
            <a:ext cx="184731" cy="248209"/>
          </a:xfrm>
          <a:prstGeom prst="rect">
            <a:avLst/>
          </a:prstGeom>
          <a:noFill/>
        </p:spPr>
        <p:txBody>
          <a:bodyPr wrap="none" rtlCol="0">
            <a:spAutoFit/>
          </a:bodyPr>
          <a:lstStyle/>
          <a:p>
            <a:endParaRPr kumimoji="1" lang="zh-CN" altLang="en-US" sz="1015" dirty="0">
              <a:solidFill>
                <a:srgbClr val="4C4C4C"/>
              </a:solidFill>
            </a:endParaRPr>
          </a:p>
        </p:txBody>
      </p:sp>
      <p:pic>
        <p:nvPicPr>
          <p:cNvPr id="264" name="图片 263"/>
          <p:cNvPicPr>
            <a:picLocks noChangeAspect="1"/>
          </p:cNvPicPr>
          <p:nvPr/>
        </p:nvPicPr>
        <p:blipFill>
          <a:blip r:embed="rId55" cstate="screen"/>
          <a:stretch>
            <a:fillRect/>
          </a:stretch>
        </p:blipFill>
        <p:spPr>
          <a:xfrm>
            <a:off x="5001525" y="1562384"/>
            <a:ext cx="433788" cy="433788"/>
          </a:xfrm>
          <a:prstGeom prst="rect">
            <a:avLst/>
          </a:prstGeom>
        </p:spPr>
      </p:pic>
      <p:pic>
        <p:nvPicPr>
          <p:cNvPr id="265" name="图片 264"/>
          <p:cNvPicPr>
            <a:picLocks noChangeAspect="1"/>
          </p:cNvPicPr>
          <p:nvPr/>
        </p:nvPicPr>
        <p:blipFill>
          <a:blip r:embed="rId56" cstate="screen"/>
          <a:stretch>
            <a:fillRect/>
          </a:stretch>
        </p:blipFill>
        <p:spPr>
          <a:xfrm>
            <a:off x="1829297" y="1814609"/>
            <a:ext cx="433788" cy="433788"/>
          </a:xfrm>
          <a:prstGeom prst="rect">
            <a:avLst/>
          </a:prstGeom>
        </p:spPr>
      </p:pic>
      <p:sp>
        <p:nvSpPr>
          <p:cNvPr id="266" name="标题 22"/>
          <p:cNvSpPr txBox="1">
            <a:spLocks noGrp="1"/>
          </p:cNvSpPr>
          <p:nvPr>
            <p:ph type="title"/>
          </p:nvPr>
        </p:nvSpPr>
        <p:spPr>
          <a:xfrm>
            <a:off x="684213" y="122083"/>
            <a:ext cx="1326915" cy="499624"/>
          </a:xfrm>
          <a:prstGeom prst="rect">
            <a:avLst/>
          </a:prstGeom>
          <a:noFill/>
        </p:spPr>
        <p:txBody>
          <a:bodyPr wrap="square" rtlCol="0">
            <a:spAutoFit/>
          </a:bodyPr>
          <a:lstStyle/>
          <a:p>
            <a:pPr>
              <a:lnSpc>
                <a:spcPct val="150000"/>
              </a:lnSpc>
            </a:pPr>
            <a:r>
              <a:rPr lang="zh-CN" altLang="en-US" sz="2000" b="1" dirty="0">
                <a:solidFill>
                  <a:srgbClr val="4C4C4C"/>
                </a:solidFill>
                <a:latin typeface="微软雅黑" panose="020B0503020204020204" pitchFamily="34" charset="-122"/>
                <a:ea typeface="微软雅黑" panose="020B0503020204020204" pitchFamily="34" charset="-122"/>
              </a:rPr>
              <a:t>技能丰富</a:t>
            </a:r>
            <a:endParaRPr lang="en-US" altLang="zh-CN" sz="2000" b="1" dirty="0">
              <a:solidFill>
                <a:srgbClr val="4C4C4C"/>
              </a:solidFill>
              <a:latin typeface="微软雅黑" panose="020B0503020204020204" pitchFamily="34" charset="-122"/>
              <a:ea typeface="微软雅黑" panose="020B0503020204020204" pitchFamily="34" charset="-122"/>
            </a:endParaRPr>
          </a:p>
        </p:txBody>
      </p:sp>
      <p:sp>
        <p:nvSpPr>
          <p:cNvPr id="267" name="矩形 266"/>
          <p:cNvSpPr/>
          <p:nvPr/>
        </p:nvSpPr>
        <p:spPr>
          <a:xfrm>
            <a:off x="0"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cxnSp>
        <p:nvCxnSpPr>
          <p:cNvPr id="268" name="直线连接符 267"/>
          <p:cNvCxnSpPr/>
          <p:nvPr/>
        </p:nvCxnSpPr>
        <p:spPr>
          <a:xfrm>
            <a:off x="0" y="552999"/>
            <a:ext cx="1938678" cy="2527"/>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pic>
        <p:nvPicPr>
          <p:cNvPr id="249" name="图片 248"/>
          <p:cNvPicPr>
            <a:picLocks noChangeAspect="1"/>
          </p:cNvPicPr>
          <p:nvPr/>
        </p:nvPicPr>
        <p:blipFill>
          <a:blip r:embed="rId57" cstate="screen"/>
          <a:stretch>
            <a:fillRect/>
          </a:stretch>
        </p:blipFill>
        <p:spPr>
          <a:xfrm>
            <a:off x="7043531" y="1724017"/>
            <a:ext cx="359739" cy="359739"/>
          </a:xfrm>
          <a:prstGeom prst="rect">
            <a:avLst/>
          </a:prstGeom>
        </p:spPr>
      </p:pic>
      <p:pic>
        <p:nvPicPr>
          <p:cNvPr id="247" name="图片 246"/>
          <p:cNvPicPr>
            <a:picLocks noChangeAspect="1"/>
          </p:cNvPicPr>
          <p:nvPr/>
        </p:nvPicPr>
        <p:blipFill>
          <a:blip r:embed="rId58" cstate="screen"/>
          <a:stretch>
            <a:fillRect/>
          </a:stretch>
        </p:blipFill>
        <p:spPr>
          <a:xfrm>
            <a:off x="1923215" y="3142716"/>
            <a:ext cx="433788" cy="433788"/>
          </a:xfrm>
          <a:prstGeom prst="rect">
            <a:avLst/>
          </a:prstGeom>
        </p:spPr>
      </p:pic>
    </p:spTree>
    <p:extLst>
      <p:ext uri="{BB962C8B-B14F-4D97-AF65-F5344CB8AC3E}">
        <p14:creationId xmlns:p14="http://schemas.microsoft.com/office/powerpoint/2010/main" val="1813193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0" y="195486"/>
            <a:ext cx="684213" cy="360040"/>
          </a:xfrm>
          <a:prstGeom prst="rect">
            <a:avLst/>
          </a:prstGeom>
          <a:solidFill>
            <a:srgbClr val="399CD8"/>
          </a:solidFill>
          <a:ln>
            <a:solidFill>
              <a:srgbClr val="399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C4C4C"/>
              </a:solidFill>
            </a:endParaRPr>
          </a:p>
        </p:txBody>
      </p:sp>
      <p:cxnSp>
        <p:nvCxnSpPr>
          <p:cNvPr id="67" name="直线连接符 66"/>
          <p:cNvCxnSpPr/>
          <p:nvPr/>
        </p:nvCxnSpPr>
        <p:spPr>
          <a:xfrm>
            <a:off x="0" y="552999"/>
            <a:ext cx="2446731" cy="2527"/>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683183" y="195975"/>
            <a:ext cx="2888894" cy="400110"/>
          </a:xfrm>
          <a:prstGeom prst="rect">
            <a:avLst/>
          </a:prstGeom>
          <a:noFill/>
        </p:spPr>
        <p:txBody>
          <a:bodyPr wrap="square" rtlCol="0">
            <a:spAutoFit/>
          </a:bodyPr>
          <a:lstStyle/>
          <a:p>
            <a:r>
              <a:rPr kumimoji="1" lang="zh-CN" altLang="en-US" sz="2000" b="1" dirty="0" smtClean="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智能家居平台</a:t>
            </a:r>
            <a:endParaRPr kumimoji="1" lang="zh-CN" altLang="en-US" sz="2000" b="1"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grpSp>
        <p:nvGrpSpPr>
          <p:cNvPr id="69" name="组 68"/>
          <p:cNvGrpSpPr/>
          <p:nvPr/>
        </p:nvGrpSpPr>
        <p:grpSpPr>
          <a:xfrm>
            <a:off x="467545" y="1381828"/>
            <a:ext cx="8211504" cy="2846106"/>
            <a:chOff x="-194678" y="962852"/>
            <a:chExt cx="9535949" cy="3305157"/>
          </a:xfrm>
        </p:grpSpPr>
        <p:pic>
          <p:nvPicPr>
            <p:cNvPr id="70" name="图片 69"/>
            <p:cNvPicPr>
              <a:picLocks noChangeAspect="1"/>
            </p:cNvPicPr>
            <p:nvPr/>
          </p:nvPicPr>
          <p:blipFill>
            <a:blip r:embed="rId2" cstate="screen"/>
            <a:stretch>
              <a:fillRect/>
            </a:stretch>
          </p:blipFill>
          <p:spPr>
            <a:xfrm>
              <a:off x="2841894" y="2320181"/>
              <a:ext cx="3462806" cy="1947828"/>
            </a:xfrm>
            <a:prstGeom prst="rect">
              <a:avLst/>
            </a:prstGeom>
          </p:spPr>
        </p:pic>
        <p:pic>
          <p:nvPicPr>
            <p:cNvPr id="71" name="图片 70"/>
            <p:cNvPicPr>
              <a:picLocks noChangeAspect="1"/>
            </p:cNvPicPr>
            <p:nvPr/>
          </p:nvPicPr>
          <p:blipFill>
            <a:blip r:embed="rId3" cstate="screen"/>
            <a:stretch>
              <a:fillRect/>
            </a:stretch>
          </p:blipFill>
          <p:spPr>
            <a:xfrm>
              <a:off x="-194678" y="2320181"/>
              <a:ext cx="3462806" cy="1947828"/>
            </a:xfrm>
            <a:prstGeom prst="rect">
              <a:avLst/>
            </a:prstGeom>
          </p:spPr>
        </p:pic>
        <p:pic>
          <p:nvPicPr>
            <p:cNvPr id="72" name="图片 71"/>
            <p:cNvPicPr>
              <a:picLocks noChangeAspect="1"/>
            </p:cNvPicPr>
            <p:nvPr/>
          </p:nvPicPr>
          <p:blipFill>
            <a:blip r:embed="rId4" cstate="screen"/>
            <a:stretch>
              <a:fillRect/>
            </a:stretch>
          </p:blipFill>
          <p:spPr>
            <a:xfrm>
              <a:off x="5878465" y="2320181"/>
              <a:ext cx="3462806" cy="1947828"/>
            </a:xfrm>
            <a:prstGeom prst="rect">
              <a:avLst/>
            </a:prstGeom>
          </p:spPr>
        </p:pic>
        <p:sp>
          <p:nvSpPr>
            <p:cNvPr id="73" name="文本框 72"/>
            <p:cNvSpPr txBox="1"/>
            <p:nvPr/>
          </p:nvSpPr>
          <p:spPr>
            <a:xfrm>
              <a:off x="4349809" y="3630434"/>
              <a:ext cx="631439" cy="357419"/>
            </a:xfrm>
            <a:prstGeom prst="rect">
              <a:avLst/>
            </a:prstGeom>
            <a:noFill/>
            <a:effectLst>
              <a:glow rad="101600">
                <a:schemeClr val="bg1">
                  <a:alpha val="60000"/>
                </a:schemeClr>
              </a:glow>
            </a:effectLst>
          </p:spPr>
          <p:txBody>
            <a:bodyPr wrap="none" rtlCol="0">
              <a:spAutoFit/>
            </a:bodyPr>
            <a:lstStyle/>
            <a:p>
              <a:r>
                <a:rPr kumimoji="1" lang="zh-CN" altLang="en-US" sz="1400" dirty="0" smtClean="0">
                  <a:solidFill>
                    <a:schemeClr val="bg1"/>
                  </a:solidFill>
                  <a:effectLst>
                    <a:glow rad="101600">
                      <a:schemeClr val="bg1">
                        <a:alpha val="40000"/>
                      </a:schemeClr>
                    </a:glow>
                  </a:effectLst>
                  <a:latin typeface="Microsoft YaHei" panose="020B0503020204020204" pitchFamily="34" charset="-122"/>
                  <a:ea typeface="Microsoft YaHei" panose="020B0503020204020204" pitchFamily="34" charset="-122"/>
                  <a:cs typeface="Microsoft YaHei" panose="020B0503020204020204" pitchFamily="34" charset="-122"/>
                </a:rPr>
                <a:t>厨房</a:t>
              </a:r>
              <a:endParaRPr kumimoji="1" lang="zh-CN" altLang="en-US" sz="1400" dirty="0">
                <a:solidFill>
                  <a:schemeClr val="bg1"/>
                </a:solidFill>
                <a:effectLst>
                  <a:glow rad="101600">
                    <a:schemeClr val="bg1">
                      <a:alpha val="40000"/>
                    </a:schemeClr>
                  </a:glow>
                </a:effectLst>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74" name="文本框 73"/>
            <p:cNvSpPr txBox="1"/>
            <p:nvPr/>
          </p:nvSpPr>
          <p:spPr>
            <a:xfrm>
              <a:off x="1301944" y="3589097"/>
              <a:ext cx="631439" cy="357419"/>
            </a:xfrm>
            <a:prstGeom prst="rect">
              <a:avLst/>
            </a:prstGeom>
            <a:noFill/>
            <a:effectLst>
              <a:glow rad="101600">
                <a:schemeClr val="bg1">
                  <a:alpha val="60000"/>
                </a:schemeClr>
              </a:glow>
            </a:effectLst>
          </p:spPr>
          <p:txBody>
            <a:bodyPr wrap="none" rtlCol="0">
              <a:spAutoFit/>
            </a:bodyPr>
            <a:lstStyle/>
            <a:p>
              <a:r>
                <a:rPr kumimoji="1" lang="zh-CN" altLang="en-US" sz="1400" dirty="0">
                  <a:solidFill>
                    <a:schemeClr val="bg1"/>
                  </a:solidFill>
                  <a:effectLst>
                    <a:glow rad="101600">
                      <a:schemeClr val="bg1">
                        <a:alpha val="40000"/>
                      </a:schemeClr>
                    </a:glow>
                  </a:effectLst>
                  <a:latin typeface="Microsoft YaHei" panose="020B0503020204020204" pitchFamily="34" charset="-122"/>
                  <a:ea typeface="Microsoft YaHei" panose="020B0503020204020204" pitchFamily="34" charset="-122"/>
                  <a:cs typeface="Microsoft YaHei" panose="020B0503020204020204" pitchFamily="34" charset="-122"/>
                </a:rPr>
                <a:t>客厅</a:t>
              </a:r>
            </a:p>
          </p:txBody>
        </p:sp>
        <p:sp>
          <p:nvSpPr>
            <p:cNvPr id="75" name="文本框 74"/>
            <p:cNvSpPr txBox="1"/>
            <p:nvPr/>
          </p:nvSpPr>
          <p:spPr>
            <a:xfrm>
              <a:off x="7377494" y="3630432"/>
              <a:ext cx="631439" cy="357419"/>
            </a:xfrm>
            <a:prstGeom prst="rect">
              <a:avLst/>
            </a:prstGeom>
            <a:noFill/>
            <a:effectLst>
              <a:glow rad="101600">
                <a:schemeClr val="bg1">
                  <a:alpha val="60000"/>
                </a:schemeClr>
              </a:glow>
            </a:effectLst>
          </p:spPr>
          <p:txBody>
            <a:bodyPr wrap="none" rtlCol="0">
              <a:spAutoFit/>
            </a:bodyPr>
            <a:lstStyle/>
            <a:p>
              <a:r>
                <a:rPr kumimoji="1" lang="zh-CN" altLang="en-US" sz="1400" dirty="0" smtClean="0">
                  <a:solidFill>
                    <a:schemeClr val="bg1"/>
                  </a:solidFill>
                  <a:effectLst>
                    <a:glow rad="101600">
                      <a:schemeClr val="bg1">
                        <a:alpha val="40000"/>
                      </a:schemeClr>
                    </a:glow>
                  </a:effectLst>
                  <a:latin typeface="Microsoft YaHei" panose="020B0503020204020204" pitchFamily="34" charset="-122"/>
                  <a:ea typeface="Microsoft YaHei" panose="020B0503020204020204" pitchFamily="34" charset="-122"/>
                  <a:cs typeface="Microsoft YaHei" panose="020B0503020204020204" pitchFamily="34" charset="-122"/>
                </a:rPr>
                <a:t>卧室</a:t>
              </a:r>
              <a:endParaRPr kumimoji="1" lang="zh-CN" altLang="en-US" sz="1400" dirty="0">
                <a:solidFill>
                  <a:schemeClr val="bg1"/>
                </a:solidFill>
                <a:effectLst>
                  <a:glow rad="101600">
                    <a:schemeClr val="bg1">
                      <a:alpha val="40000"/>
                    </a:schemeClr>
                  </a:glow>
                </a:effectLst>
                <a:latin typeface="Microsoft YaHei" panose="020B0503020204020204" pitchFamily="34" charset="-122"/>
                <a:ea typeface="Microsoft YaHei" panose="020B0503020204020204" pitchFamily="34" charset="-122"/>
                <a:cs typeface="Microsoft YaHei" panose="020B0503020204020204" pitchFamily="34" charset="-122"/>
              </a:endParaRPr>
            </a:p>
          </p:txBody>
        </p:sp>
        <p:cxnSp>
          <p:nvCxnSpPr>
            <p:cNvPr id="76" name="肘形连接符 75"/>
            <p:cNvCxnSpPr/>
            <p:nvPr/>
          </p:nvCxnSpPr>
          <p:spPr>
            <a:xfrm flipV="1">
              <a:off x="544830" y="962853"/>
              <a:ext cx="3107115" cy="2029715"/>
            </a:xfrm>
            <a:prstGeom prst="bentConnector3">
              <a:avLst>
                <a:gd name="adj1" fmla="val 50000"/>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7" name="肘形连接符 76"/>
            <p:cNvCxnSpPr/>
            <p:nvPr/>
          </p:nvCxnSpPr>
          <p:spPr>
            <a:xfrm flipV="1">
              <a:off x="351804" y="2992566"/>
              <a:ext cx="767012" cy="692690"/>
            </a:xfrm>
            <a:prstGeom prst="bentConnector3">
              <a:avLst>
                <a:gd name="adj1" fmla="val 71498"/>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8" name="肘形连接符 77"/>
            <p:cNvCxnSpPr/>
            <p:nvPr/>
          </p:nvCxnSpPr>
          <p:spPr>
            <a:xfrm flipV="1">
              <a:off x="1227770" y="2992566"/>
              <a:ext cx="302206" cy="299912"/>
            </a:xfrm>
            <a:prstGeom prst="bentConnector3">
              <a:avLst>
                <a:gd name="adj1" fmla="val 50000"/>
              </a:avLst>
            </a:prstGeom>
            <a:ln cap="rnd">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9" name="肘形连接符 78"/>
            <p:cNvCxnSpPr/>
            <p:nvPr/>
          </p:nvCxnSpPr>
          <p:spPr>
            <a:xfrm flipV="1">
              <a:off x="1529977" y="2990762"/>
              <a:ext cx="573757" cy="531861"/>
            </a:xfrm>
            <a:prstGeom prst="bentConnector3">
              <a:avLst>
                <a:gd name="adj1" fmla="val 50000"/>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0" name="肘形连接符 79"/>
            <p:cNvCxnSpPr/>
            <p:nvPr/>
          </p:nvCxnSpPr>
          <p:spPr>
            <a:xfrm rot="5400000" flipH="1" flipV="1">
              <a:off x="4157045" y="3205588"/>
              <a:ext cx="537890" cy="108239"/>
            </a:xfrm>
            <a:prstGeom prst="bentConnector3">
              <a:avLst>
                <a:gd name="adj1" fmla="val 50000"/>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1" name="肘形连接符 80"/>
            <p:cNvCxnSpPr/>
            <p:nvPr/>
          </p:nvCxnSpPr>
          <p:spPr>
            <a:xfrm rot="10800000">
              <a:off x="4480110" y="2962886"/>
              <a:ext cx="685860" cy="145408"/>
            </a:xfrm>
            <a:prstGeom prst="bentConnector3">
              <a:avLst>
                <a:gd name="adj1" fmla="val 50000"/>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2" name="肘形连接符 81"/>
            <p:cNvCxnSpPr/>
            <p:nvPr/>
          </p:nvCxnSpPr>
          <p:spPr>
            <a:xfrm rot="16200000" flipV="1">
              <a:off x="4769511" y="1471550"/>
              <a:ext cx="2106874" cy="1089478"/>
            </a:xfrm>
            <a:prstGeom prst="bentConnector2">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3" name="肘形连接符 82"/>
            <p:cNvCxnSpPr/>
            <p:nvPr/>
          </p:nvCxnSpPr>
          <p:spPr>
            <a:xfrm rot="16200000" flipV="1">
              <a:off x="5944473" y="1805046"/>
              <a:ext cx="1860649" cy="1014216"/>
            </a:xfrm>
            <a:prstGeom prst="bentConnector3">
              <a:avLst>
                <a:gd name="adj1" fmla="val 15760"/>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4" name="肘形连接符 83"/>
            <p:cNvCxnSpPr/>
            <p:nvPr/>
          </p:nvCxnSpPr>
          <p:spPr>
            <a:xfrm rot="10800000">
              <a:off x="7400907" y="3035591"/>
              <a:ext cx="623474" cy="445573"/>
            </a:xfrm>
            <a:prstGeom prst="bentConnector3">
              <a:avLst>
                <a:gd name="adj1" fmla="val 50000"/>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5" name="肘形连接符 84"/>
            <p:cNvCxnSpPr/>
            <p:nvPr/>
          </p:nvCxnSpPr>
          <p:spPr>
            <a:xfrm rot="10800000">
              <a:off x="7703056" y="3123047"/>
              <a:ext cx="663767" cy="619939"/>
            </a:xfrm>
            <a:prstGeom prst="bentConnector3">
              <a:avLst>
                <a:gd name="adj1" fmla="val 2575"/>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grpSp>
      <p:pic>
        <p:nvPicPr>
          <p:cNvPr id="87" name="图片 86"/>
          <p:cNvPicPr>
            <a:picLocks noChangeAspect="1"/>
          </p:cNvPicPr>
          <p:nvPr/>
        </p:nvPicPr>
        <p:blipFill rotWithShape="1">
          <a:blip r:embed="rId5" cstate="screen"/>
          <a:srcRect l="10149" t="24801" r="9228" b="24800"/>
          <a:stretch>
            <a:fillRect/>
          </a:stretch>
        </p:blipFill>
        <p:spPr>
          <a:xfrm>
            <a:off x="3779912" y="1098603"/>
            <a:ext cx="1400392" cy="566452"/>
          </a:xfrm>
          <a:prstGeom prst="rect">
            <a:avLst/>
          </a:prstGeom>
        </p:spPr>
      </p:pic>
      <p:pic>
        <p:nvPicPr>
          <p:cNvPr id="88" name="图片 87"/>
          <p:cNvPicPr>
            <a:picLocks noChangeAspect="1"/>
          </p:cNvPicPr>
          <p:nvPr/>
        </p:nvPicPr>
        <p:blipFill rotWithShape="1">
          <a:blip r:embed="rId6" cstate="screen"/>
          <a:srcRect/>
          <a:stretch>
            <a:fillRect/>
          </a:stretch>
        </p:blipFill>
        <p:spPr>
          <a:xfrm>
            <a:off x="0" y="1741307"/>
            <a:ext cx="9144000" cy="949543"/>
          </a:xfrm>
          <a:prstGeom prst="rect">
            <a:avLst/>
          </a:prstGeom>
        </p:spPr>
      </p:pic>
      <p:cxnSp>
        <p:nvCxnSpPr>
          <p:cNvPr id="89" name="肘形连接符 88"/>
          <p:cNvCxnSpPr>
            <a:endCxn id="89" idx="0"/>
          </p:cNvCxnSpPr>
          <p:nvPr/>
        </p:nvCxnSpPr>
        <p:spPr>
          <a:xfrm rot="5400000" flipH="1" flipV="1">
            <a:off x="3753308" y="2347993"/>
            <a:ext cx="1425378" cy="212006"/>
          </a:xfrm>
          <a:prstGeom prst="bentConnector5">
            <a:avLst>
              <a:gd name="adj1" fmla="val 3624"/>
              <a:gd name="adj2" fmla="val 92012"/>
              <a:gd name="adj3" fmla="val 116038"/>
            </a:avLst>
          </a:prstGeom>
          <a:ln>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26" name="矩形 25"/>
          <p:cNvSpPr/>
          <p:nvPr/>
        </p:nvSpPr>
        <p:spPr>
          <a:xfrm>
            <a:off x="683183" y="564563"/>
            <a:ext cx="5761025" cy="415498"/>
          </a:xfrm>
          <a:prstGeom prst="rect">
            <a:avLst/>
          </a:prstGeom>
        </p:spPr>
        <p:txBody>
          <a:bodyPr wrap="square">
            <a:spAutoFit/>
          </a:bodyPr>
          <a:lstStyle/>
          <a:p>
            <a:pPr>
              <a:lnSpc>
                <a:spcPct val="150000"/>
              </a:lnSpc>
            </a:pPr>
            <a:r>
              <a:rPr lang="zh-CN" altLang="en-US" sz="14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背靠</a:t>
            </a:r>
            <a:r>
              <a:rPr lang="en-US" altLang="zh-CN" sz="14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DUI</a:t>
            </a:r>
            <a:r>
              <a:rPr lang="zh-CN" altLang="en-US" sz="14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平台，打通十余家智能家居平台，实现全屋智能、互联互通</a:t>
            </a:r>
            <a:endParaRPr kumimoji="1" lang="zh-CN" altLang="en-US" sz="1400" dirty="0">
              <a:solidFill>
                <a:srgbClr val="D6463B"/>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593017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图片 111"/>
          <p:cNvPicPr>
            <a:picLocks noChangeAspect="1"/>
          </p:cNvPicPr>
          <p:nvPr/>
        </p:nvPicPr>
        <p:blipFill>
          <a:blip r:embed="rId2" cstate="hqprint"/>
          <a:srcRect/>
          <a:stretch>
            <a:fillRect/>
          </a:stretch>
        </p:blipFill>
        <p:spPr>
          <a:xfrm>
            <a:off x="4638027" y="898013"/>
            <a:ext cx="2054491" cy="2076017"/>
          </a:xfrm>
          <a:custGeom>
            <a:avLst/>
            <a:gdLst>
              <a:gd name="connsiteX0" fmla="*/ 0 w 2739321"/>
              <a:gd name="connsiteY0" fmla="*/ 0 h 2768022"/>
              <a:gd name="connsiteX1" fmla="*/ 2739321 w 2739321"/>
              <a:gd name="connsiteY1" fmla="*/ 0 h 2768022"/>
              <a:gd name="connsiteX2" fmla="*/ 2739321 w 2739321"/>
              <a:gd name="connsiteY2" fmla="*/ 2768022 h 2768022"/>
              <a:gd name="connsiteX3" fmla="*/ 0 w 2739321"/>
              <a:gd name="connsiteY3" fmla="*/ 2768022 h 2768022"/>
            </a:gdLst>
            <a:ahLst/>
            <a:cxnLst>
              <a:cxn ang="0">
                <a:pos x="connsiteX0" y="connsiteY0"/>
              </a:cxn>
              <a:cxn ang="0">
                <a:pos x="connsiteX1" y="connsiteY1"/>
              </a:cxn>
              <a:cxn ang="0">
                <a:pos x="connsiteX2" y="connsiteY2"/>
              </a:cxn>
              <a:cxn ang="0">
                <a:pos x="connsiteX3" y="connsiteY3"/>
              </a:cxn>
            </a:cxnLst>
            <a:rect l="l" t="t" r="r" b="b"/>
            <a:pathLst>
              <a:path w="2739321" h="2768022">
                <a:moveTo>
                  <a:pt x="0" y="0"/>
                </a:moveTo>
                <a:lnTo>
                  <a:pt x="2739321" y="0"/>
                </a:lnTo>
                <a:lnTo>
                  <a:pt x="2739321" y="2768022"/>
                </a:lnTo>
                <a:lnTo>
                  <a:pt x="0" y="2768022"/>
                </a:lnTo>
                <a:close/>
              </a:path>
            </a:pathLst>
          </a:custGeom>
        </p:spPr>
      </p:pic>
      <p:grpSp>
        <p:nvGrpSpPr>
          <p:cNvPr id="70" name="组合 69"/>
          <p:cNvGrpSpPr/>
          <p:nvPr/>
        </p:nvGrpSpPr>
        <p:grpSpPr>
          <a:xfrm>
            <a:off x="301084" y="3416373"/>
            <a:ext cx="8610440" cy="1135286"/>
            <a:chOff x="401444" y="4369635"/>
            <a:chExt cx="11480587" cy="1513715"/>
          </a:xfrm>
        </p:grpSpPr>
        <p:cxnSp>
          <p:nvCxnSpPr>
            <p:cNvPr id="7" name="直线连接符 6"/>
            <p:cNvCxnSpPr/>
            <p:nvPr/>
          </p:nvCxnSpPr>
          <p:spPr>
            <a:xfrm>
              <a:off x="401444" y="5883350"/>
              <a:ext cx="11480587" cy="0"/>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401444" y="5389253"/>
              <a:ext cx="11480587" cy="0"/>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401444" y="4875157"/>
              <a:ext cx="11480587" cy="0"/>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401444" y="4369635"/>
              <a:ext cx="11480587" cy="0"/>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087522" y="3117026"/>
            <a:ext cx="6938764" cy="1772519"/>
            <a:chOff x="1450029" y="2954943"/>
            <a:chExt cx="9251685" cy="3840427"/>
          </a:xfrm>
        </p:grpSpPr>
        <p:cxnSp>
          <p:nvCxnSpPr>
            <p:cNvPr id="12" name="直线连接符 11"/>
            <p:cNvCxnSpPr/>
            <p:nvPr/>
          </p:nvCxnSpPr>
          <p:spPr>
            <a:xfrm>
              <a:off x="1450029"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p:nvCxnSpPr>
          <p:spPr>
            <a:xfrm>
              <a:off x="2596267"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p:nvCxnSpPr>
          <p:spPr>
            <a:xfrm>
              <a:off x="3742505"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4910515"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6111183"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22" name="直线连接符 21"/>
            <p:cNvCxnSpPr/>
            <p:nvPr/>
          </p:nvCxnSpPr>
          <p:spPr>
            <a:xfrm>
              <a:off x="7241228"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23" name="直线连接符 22"/>
            <p:cNvCxnSpPr/>
            <p:nvPr/>
          </p:nvCxnSpPr>
          <p:spPr>
            <a:xfrm>
              <a:off x="8387466"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24" name="直线连接符 23"/>
            <p:cNvCxnSpPr/>
            <p:nvPr/>
          </p:nvCxnSpPr>
          <p:spPr>
            <a:xfrm>
              <a:off x="9533704"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cxnSp>
          <p:nvCxnSpPr>
            <p:cNvPr id="25" name="直线连接符 24"/>
            <p:cNvCxnSpPr/>
            <p:nvPr/>
          </p:nvCxnSpPr>
          <p:spPr>
            <a:xfrm>
              <a:off x="10701714" y="2954943"/>
              <a:ext cx="0" cy="3840427"/>
            </a:xfrm>
            <a:prstGeom prst="line">
              <a:avLst/>
            </a:prstGeom>
            <a:ln w="3175">
              <a:solidFill>
                <a:srgbClr val="B6B6B6"/>
              </a:solidFill>
              <a:prstDash val="dash"/>
            </a:ln>
          </p:spPr>
          <p:style>
            <a:lnRef idx="1">
              <a:schemeClr val="accent1"/>
            </a:lnRef>
            <a:fillRef idx="0">
              <a:schemeClr val="accent1"/>
            </a:fillRef>
            <a:effectRef idx="0">
              <a:schemeClr val="accent1"/>
            </a:effectRef>
            <a:fontRef idx="minor">
              <a:schemeClr val="tx1"/>
            </a:fontRef>
          </p:style>
        </p:cxnSp>
      </p:grpSp>
      <p:pic>
        <p:nvPicPr>
          <p:cNvPr id="28" name="图片 27"/>
          <p:cNvPicPr>
            <a:picLocks noChangeAspect="1"/>
          </p:cNvPicPr>
          <p:nvPr/>
        </p:nvPicPr>
        <p:blipFill>
          <a:blip r:embed="rId3" cstate="hqprint"/>
          <a:stretch>
            <a:fillRect/>
          </a:stretch>
        </p:blipFill>
        <p:spPr>
          <a:xfrm>
            <a:off x="4682378" y="3521530"/>
            <a:ext cx="648000" cy="210497"/>
          </a:xfrm>
          <a:prstGeom prst="rect">
            <a:avLst/>
          </a:prstGeom>
        </p:spPr>
      </p:pic>
      <p:pic>
        <p:nvPicPr>
          <p:cNvPr id="29" name="图片 28"/>
          <p:cNvPicPr>
            <a:picLocks noChangeAspect="1"/>
          </p:cNvPicPr>
          <p:nvPr/>
        </p:nvPicPr>
        <p:blipFill rotWithShape="1">
          <a:blip r:embed="rId4" cstate="hqprint"/>
          <a:srcRect/>
          <a:stretch>
            <a:fillRect/>
          </a:stretch>
        </p:blipFill>
        <p:spPr>
          <a:xfrm>
            <a:off x="398813" y="3511505"/>
            <a:ext cx="594000" cy="166216"/>
          </a:xfrm>
          <a:prstGeom prst="rect">
            <a:avLst/>
          </a:prstGeom>
        </p:spPr>
      </p:pic>
      <p:pic>
        <p:nvPicPr>
          <p:cNvPr id="30" name="图片 29"/>
          <p:cNvPicPr>
            <a:picLocks noChangeAspect="1"/>
          </p:cNvPicPr>
          <p:nvPr/>
        </p:nvPicPr>
        <p:blipFill rotWithShape="1">
          <a:blip r:embed="rId5" cstate="hqprint"/>
          <a:srcRect l="6507" r="6914"/>
          <a:stretch>
            <a:fillRect/>
          </a:stretch>
        </p:blipFill>
        <p:spPr>
          <a:xfrm>
            <a:off x="2083858" y="2982296"/>
            <a:ext cx="588600" cy="516686"/>
          </a:xfrm>
          <a:prstGeom prst="rect">
            <a:avLst/>
          </a:prstGeom>
        </p:spPr>
      </p:pic>
      <p:pic>
        <p:nvPicPr>
          <p:cNvPr id="31" name="图片 30"/>
          <p:cNvPicPr>
            <a:picLocks noChangeAspect="1"/>
          </p:cNvPicPr>
          <p:nvPr/>
        </p:nvPicPr>
        <p:blipFill>
          <a:blip r:embed="rId6" cstate="hqprint"/>
          <a:stretch>
            <a:fillRect/>
          </a:stretch>
        </p:blipFill>
        <p:spPr>
          <a:xfrm>
            <a:off x="4690485" y="3194505"/>
            <a:ext cx="594000" cy="87640"/>
          </a:xfrm>
          <a:prstGeom prst="rect">
            <a:avLst/>
          </a:prstGeom>
        </p:spPr>
      </p:pic>
      <p:pic>
        <p:nvPicPr>
          <p:cNvPr id="32" name="图片 31"/>
          <p:cNvPicPr>
            <a:picLocks noChangeAspect="1"/>
          </p:cNvPicPr>
          <p:nvPr/>
        </p:nvPicPr>
        <p:blipFill>
          <a:blip r:embed="rId7" cstate="hqprint"/>
          <a:stretch>
            <a:fillRect/>
          </a:stretch>
        </p:blipFill>
        <p:spPr>
          <a:xfrm>
            <a:off x="2938027" y="3147332"/>
            <a:ext cx="594000" cy="186095"/>
          </a:xfrm>
          <a:prstGeom prst="rect">
            <a:avLst/>
          </a:prstGeom>
        </p:spPr>
      </p:pic>
      <p:pic>
        <p:nvPicPr>
          <p:cNvPr id="33" name="图片 32"/>
          <p:cNvPicPr>
            <a:picLocks noChangeAspect="1"/>
          </p:cNvPicPr>
          <p:nvPr/>
        </p:nvPicPr>
        <p:blipFill rotWithShape="1">
          <a:blip r:embed="rId8" cstate="hqprint"/>
          <a:srcRect/>
          <a:stretch>
            <a:fillRect/>
          </a:stretch>
        </p:blipFill>
        <p:spPr>
          <a:xfrm>
            <a:off x="7302086" y="3553014"/>
            <a:ext cx="588600" cy="158480"/>
          </a:xfrm>
          <a:prstGeom prst="rect">
            <a:avLst/>
          </a:prstGeom>
        </p:spPr>
      </p:pic>
      <p:pic>
        <p:nvPicPr>
          <p:cNvPr id="34" name="图片 33"/>
          <p:cNvPicPr>
            <a:picLocks noChangeAspect="1"/>
          </p:cNvPicPr>
          <p:nvPr/>
        </p:nvPicPr>
        <p:blipFill>
          <a:blip r:embed="rId9" cstate="hqprint"/>
          <a:stretch>
            <a:fillRect/>
          </a:stretch>
        </p:blipFill>
        <p:spPr>
          <a:xfrm>
            <a:off x="8233595" y="3887384"/>
            <a:ext cx="486000" cy="243001"/>
          </a:xfrm>
          <a:prstGeom prst="rect">
            <a:avLst/>
          </a:prstGeom>
        </p:spPr>
      </p:pic>
      <p:pic>
        <p:nvPicPr>
          <p:cNvPr id="35" name="图片 34"/>
          <p:cNvPicPr>
            <a:picLocks noChangeAspect="1"/>
          </p:cNvPicPr>
          <p:nvPr/>
        </p:nvPicPr>
        <p:blipFill>
          <a:blip r:embed="rId10" cstate="hqprint"/>
          <a:stretch>
            <a:fillRect/>
          </a:stretch>
        </p:blipFill>
        <p:spPr>
          <a:xfrm>
            <a:off x="389585" y="3899433"/>
            <a:ext cx="540000" cy="168962"/>
          </a:xfrm>
          <a:prstGeom prst="rect">
            <a:avLst/>
          </a:prstGeom>
        </p:spPr>
      </p:pic>
      <p:pic>
        <p:nvPicPr>
          <p:cNvPr id="36" name="图片 35"/>
          <p:cNvPicPr>
            <a:picLocks noChangeAspect="1"/>
          </p:cNvPicPr>
          <p:nvPr/>
        </p:nvPicPr>
        <p:blipFill>
          <a:blip r:embed="rId11" cstate="hqprint"/>
          <a:stretch>
            <a:fillRect/>
          </a:stretch>
        </p:blipFill>
        <p:spPr>
          <a:xfrm>
            <a:off x="1213770" y="3499198"/>
            <a:ext cx="621000" cy="186300"/>
          </a:xfrm>
          <a:prstGeom prst="rect">
            <a:avLst/>
          </a:prstGeom>
        </p:spPr>
      </p:pic>
      <p:pic>
        <p:nvPicPr>
          <p:cNvPr id="37" name="图片 36"/>
          <p:cNvPicPr>
            <a:picLocks noChangeAspect="1"/>
          </p:cNvPicPr>
          <p:nvPr/>
        </p:nvPicPr>
        <p:blipFill rotWithShape="1">
          <a:blip r:embed="rId12" cstate="hqprint"/>
          <a:srcRect/>
          <a:stretch>
            <a:fillRect/>
          </a:stretch>
        </p:blipFill>
        <p:spPr>
          <a:xfrm>
            <a:off x="3853251" y="3383743"/>
            <a:ext cx="540000" cy="498182"/>
          </a:xfrm>
          <a:prstGeom prst="rect">
            <a:avLst/>
          </a:prstGeom>
        </p:spPr>
      </p:pic>
      <p:pic>
        <p:nvPicPr>
          <p:cNvPr id="39" name="图片 38"/>
          <p:cNvPicPr>
            <a:picLocks noChangeAspect="1"/>
          </p:cNvPicPr>
          <p:nvPr/>
        </p:nvPicPr>
        <p:blipFill>
          <a:blip r:embed="rId13" cstate="hqprint"/>
          <a:stretch>
            <a:fillRect/>
          </a:stretch>
        </p:blipFill>
        <p:spPr>
          <a:xfrm>
            <a:off x="2967866" y="3909459"/>
            <a:ext cx="588600" cy="126290"/>
          </a:xfrm>
          <a:prstGeom prst="rect">
            <a:avLst/>
          </a:prstGeom>
        </p:spPr>
      </p:pic>
      <p:pic>
        <p:nvPicPr>
          <p:cNvPr id="40" name="图片 39"/>
          <p:cNvPicPr>
            <a:picLocks noChangeAspect="1"/>
          </p:cNvPicPr>
          <p:nvPr/>
        </p:nvPicPr>
        <p:blipFill>
          <a:blip r:embed="rId14" cstate="hqprint"/>
          <a:stretch>
            <a:fillRect/>
          </a:stretch>
        </p:blipFill>
        <p:spPr>
          <a:xfrm>
            <a:off x="7320643" y="3863400"/>
            <a:ext cx="588600" cy="294300"/>
          </a:xfrm>
          <a:prstGeom prst="rect">
            <a:avLst/>
          </a:prstGeom>
        </p:spPr>
      </p:pic>
      <p:pic>
        <p:nvPicPr>
          <p:cNvPr id="41" name="图片 40"/>
          <p:cNvPicPr>
            <a:picLocks noChangeAspect="1"/>
          </p:cNvPicPr>
          <p:nvPr/>
        </p:nvPicPr>
        <p:blipFill>
          <a:blip r:embed="rId15" cstate="hqprint"/>
          <a:stretch>
            <a:fillRect/>
          </a:stretch>
        </p:blipFill>
        <p:spPr>
          <a:xfrm>
            <a:off x="1242080" y="3895016"/>
            <a:ext cx="588600" cy="161807"/>
          </a:xfrm>
          <a:prstGeom prst="rect">
            <a:avLst/>
          </a:prstGeom>
        </p:spPr>
      </p:pic>
      <p:pic>
        <p:nvPicPr>
          <p:cNvPr id="42" name="图片 41"/>
          <p:cNvPicPr>
            <a:picLocks noChangeAspect="1"/>
          </p:cNvPicPr>
          <p:nvPr/>
        </p:nvPicPr>
        <p:blipFill>
          <a:blip r:embed="rId16" cstate="hqprint"/>
          <a:stretch>
            <a:fillRect/>
          </a:stretch>
        </p:blipFill>
        <p:spPr>
          <a:xfrm>
            <a:off x="6437036" y="3858716"/>
            <a:ext cx="588600" cy="294300"/>
          </a:xfrm>
          <a:prstGeom prst="rect">
            <a:avLst/>
          </a:prstGeom>
        </p:spPr>
      </p:pic>
      <p:pic>
        <p:nvPicPr>
          <p:cNvPr id="43" name="图片 42"/>
          <p:cNvPicPr>
            <a:picLocks noChangeAspect="1"/>
          </p:cNvPicPr>
          <p:nvPr/>
        </p:nvPicPr>
        <p:blipFill>
          <a:blip r:embed="rId17" cstate="hqprint"/>
          <a:stretch>
            <a:fillRect/>
          </a:stretch>
        </p:blipFill>
        <p:spPr>
          <a:xfrm>
            <a:off x="2059631" y="3515923"/>
            <a:ext cx="621000" cy="152850"/>
          </a:xfrm>
          <a:prstGeom prst="rect">
            <a:avLst/>
          </a:prstGeom>
        </p:spPr>
      </p:pic>
      <p:pic>
        <p:nvPicPr>
          <p:cNvPr id="44" name="图片 43"/>
          <p:cNvPicPr>
            <a:picLocks noChangeAspect="1"/>
          </p:cNvPicPr>
          <p:nvPr/>
        </p:nvPicPr>
        <p:blipFill>
          <a:blip r:embed="rId18" cstate="hqprint"/>
          <a:stretch>
            <a:fillRect/>
          </a:stretch>
        </p:blipFill>
        <p:spPr>
          <a:xfrm>
            <a:off x="2089613" y="3899307"/>
            <a:ext cx="588600" cy="177278"/>
          </a:xfrm>
          <a:prstGeom prst="rect">
            <a:avLst/>
          </a:prstGeom>
        </p:spPr>
      </p:pic>
      <p:pic>
        <p:nvPicPr>
          <p:cNvPr id="45" name="图片 44"/>
          <p:cNvPicPr>
            <a:picLocks noChangeAspect="1"/>
          </p:cNvPicPr>
          <p:nvPr/>
        </p:nvPicPr>
        <p:blipFill>
          <a:blip r:embed="rId19" cstate="hqprint"/>
          <a:stretch>
            <a:fillRect/>
          </a:stretch>
        </p:blipFill>
        <p:spPr>
          <a:xfrm>
            <a:off x="3019166" y="3517147"/>
            <a:ext cx="486000" cy="206953"/>
          </a:xfrm>
          <a:prstGeom prst="rect">
            <a:avLst/>
          </a:prstGeom>
        </p:spPr>
      </p:pic>
      <p:pic>
        <p:nvPicPr>
          <p:cNvPr id="46" name="图片 45"/>
          <p:cNvPicPr>
            <a:picLocks noChangeAspect="1"/>
          </p:cNvPicPr>
          <p:nvPr/>
        </p:nvPicPr>
        <p:blipFill>
          <a:blip r:embed="rId20" cstate="hqprint"/>
          <a:stretch>
            <a:fillRect/>
          </a:stretch>
        </p:blipFill>
        <p:spPr>
          <a:xfrm>
            <a:off x="4682378" y="3956737"/>
            <a:ext cx="648000" cy="65972"/>
          </a:xfrm>
          <a:prstGeom prst="rect">
            <a:avLst/>
          </a:prstGeom>
        </p:spPr>
      </p:pic>
      <p:pic>
        <p:nvPicPr>
          <p:cNvPr id="47" name="图片 46"/>
          <p:cNvPicPr>
            <a:picLocks noChangeAspect="1"/>
          </p:cNvPicPr>
          <p:nvPr/>
        </p:nvPicPr>
        <p:blipFill>
          <a:blip r:embed="rId21" cstate="hqprint"/>
          <a:stretch>
            <a:fillRect/>
          </a:stretch>
        </p:blipFill>
        <p:spPr>
          <a:xfrm>
            <a:off x="5508679" y="3739886"/>
            <a:ext cx="702000" cy="496119"/>
          </a:xfrm>
          <a:prstGeom prst="rect">
            <a:avLst/>
          </a:prstGeom>
        </p:spPr>
      </p:pic>
      <p:pic>
        <p:nvPicPr>
          <p:cNvPr id="48" name="图片 47"/>
          <p:cNvPicPr>
            <a:picLocks noChangeAspect="1"/>
          </p:cNvPicPr>
          <p:nvPr/>
        </p:nvPicPr>
        <p:blipFill>
          <a:blip r:embed="rId22" cstate="hqprint"/>
          <a:stretch>
            <a:fillRect/>
          </a:stretch>
        </p:blipFill>
        <p:spPr>
          <a:xfrm>
            <a:off x="3779402" y="4715613"/>
            <a:ext cx="648000" cy="90418"/>
          </a:xfrm>
          <a:prstGeom prst="rect">
            <a:avLst/>
          </a:prstGeom>
        </p:spPr>
      </p:pic>
      <p:pic>
        <p:nvPicPr>
          <p:cNvPr id="49" name="图片 48"/>
          <p:cNvPicPr>
            <a:picLocks noChangeAspect="1"/>
          </p:cNvPicPr>
          <p:nvPr/>
        </p:nvPicPr>
        <p:blipFill>
          <a:blip r:embed="rId23" cstate="hqprint"/>
          <a:stretch>
            <a:fillRect/>
          </a:stretch>
        </p:blipFill>
        <p:spPr>
          <a:xfrm>
            <a:off x="2101668" y="4477462"/>
            <a:ext cx="540000" cy="530453"/>
          </a:xfrm>
          <a:prstGeom prst="rect">
            <a:avLst/>
          </a:prstGeom>
        </p:spPr>
      </p:pic>
      <p:pic>
        <p:nvPicPr>
          <p:cNvPr id="50" name="图片 49"/>
          <p:cNvPicPr>
            <a:picLocks noChangeAspect="1"/>
          </p:cNvPicPr>
          <p:nvPr/>
        </p:nvPicPr>
        <p:blipFill>
          <a:blip r:embed="rId24" cstate="hqprint"/>
          <a:stretch>
            <a:fillRect/>
          </a:stretch>
        </p:blipFill>
        <p:spPr>
          <a:xfrm>
            <a:off x="2929048" y="4670504"/>
            <a:ext cx="648000" cy="186059"/>
          </a:xfrm>
          <a:prstGeom prst="rect">
            <a:avLst/>
          </a:prstGeom>
        </p:spPr>
      </p:pic>
      <p:pic>
        <p:nvPicPr>
          <p:cNvPr id="51" name="图片 50"/>
          <p:cNvPicPr>
            <a:picLocks noChangeAspect="1"/>
          </p:cNvPicPr>
          <p:nvPr/>
        </p:nvPicPr>
        <p:blipFill>
          <a:blip r:embed="rId25" cstate="hqprint"/>
          <a:stretch>
            <a:fillRect/>
          </a:stretch>
        </p:blipFill>
        <p:spPr>
          <a:xfrm>
            <a:off x="6548081" y="4551659"/>
            <a:ext cx="405000" cy="405000"/>
          </a:xfrm>
          <a:prstGeom prst="rect">
            <a:avLst/>
          </a:prstGeom>
        </p:spPr>
      </p:pic>
      <p:pic>
        <p:nvPicPr>
          <p:cNvPr id="52" name="图片 51"/>
          <p:cNvPicPr>
            <a:picLocks noChangeAspect="1"/>
          </p:cNvPicPr>
          <p:nvPr/>
        </p:nvPicPr>
        <p:blipFill>
          <a:blip r:embed="rId26" cstate="hqprint"/>
          <a:stretch>
            <a:fillRect/>
          </a:stretch>
        </p:blipFill>
        <p:spPr>
          <a:xfrm>
            <a:off x="3815399" y="3900714"/>
            <a:ext cx="588600" cy="169463"/>
          </a:xfrm>
          <a:prstGeom prst="rect">
            <a:avLst/>
          </a:prstGeom>
        </p:spPr>
      </p:pic>
      <p:pic>
        <p:nvPicPr>
          <p:cNvPr id="53" name="图片 52"/>
          <p:cNvPicPr>
            <a:picLocks noChangeAspect="1"/>
          </p:cNvPicPr>
          <p:nvPr/>
        </p:nvPicPr>
        <p:blipFill>
          <a:blip r:embed="rId27" cstate="hqprint"/>
          <a:stretch>
            <a:fillRect/>
          </a:stretch>
        </p:blipFill>
        <p:spPr>
          <a:xfrm>
            <a:off x="1232270" y="4665169"/>
            <a:ext cx="567000" cy="155039"/>
          </a:xfrm>
          <a:prstGeom prst="rect">
            <a:avLst/>
          </a:prstGeom>
        </p:spPr>
      </p:pic>
      <p:pic>
        <p:nvPicPr>
          <p:cNvPr id="54" name="图片 53"/>
          <p:cNvPicPr>
            <a:picLocks noChangeAspect="1"/>
          </p:cNvPicPr>
          <p:nvPr/>
        </p:nvPicPr>
        <p:blipFill>
          <a:blip r:embed="rId28" cstate="hqprint"/>
          <a:stretch>
            <a:fillRect/>
          </a:stretch>
        </p:blipFill>
        <p:spPr>
          <a:xfrm>
            <a:off x="531905" y="4619545"/>
            <a:ext cx="270000" cy="270000"/>
          </a:xfrm>
          <a:prstGeom prst="rect">
            <a:avLst/>
          </a:prstGeom>
        </p:spPr>
      </p:pic>
      <p:pic>
        <p:nvPicPr>
          <p:cNvPr id="55" name="图片 54"/>
          <p:cNvPicPr>
            <a:picLocks noChangeAspect="1"/>
          </p:cNvPicPr>
          <p:nvPr/>
        </p:nvPicPr>
        <p:blipFill>
          <a:blip r:embed="rId29" cstate="hqprint">
            <a:clrChange>
              <a:clrFrom>
                <a:srgbClr val="FFFFFF"/>
              </a:clrFrom>
              <a:clrTo>
                <a:srgbClr val="FFFFFF">
                  <a:alpha val="0"/>
                </a:srgbClr>
              </a:clrTo>
            </a:clrChange>
          </a:blip>
          <a:stretch>
            <a:fillRect/>
          </a:stretch>
        </p:blipFill>
        <p:spPr>
          <a:xfrm>
            <a:off x="398813" y="4275103"/>
            <a:ext cx="540000" cy="188054"/>
          </a:xfrm>
          <a:prstGeom prst="rect">
            <a:avLst/>
          </a:prstGeom>
        </p:spPr>
      </p:pic>
      <p:pic>
        <p:nvPicPr>
          <p:cNvPr id="56" name="图片 55"/>
          <p:cNvPicPr>
            <a:picLocks noChangeAspect="1"/>
          </p:cNvPicPr>
          <p:nvPr/>
        </p:nvPicPr>
        <p:blipFill>
          <a:blip r:embed="rId30" cstate="hqprint">
            <a:clrChange>
              <a:clrFrom>
                <a:srgbClr val="FFFFFF"/>
              </a:clrFrom>
              <a:clrTo>
                <a:srgbClr val="FFFFFF">
                  <a:alpha val="0"/>
                </a:srgbClr>
              </a:clrTo>
            </a:clrChange>
          </a:blip>
          <a:stretch>
            <a:fillRect/>
          </a:stretch>
        </p:blipFill>
        <p:spPr>
          <a:xfrm>
            <a:off x="3786657" y="4142239"/>
            <a:ext cx="621000" cy="464722"/>
          </a:xfrm>
          <a:prstGeom prst="rect">
            <a:avLst/>
          </a:prstGeom>
        </p:spPr>
      </p:pic>
      <p:pic>
        <p:nvPicPr>
          <p:cNvPr id="57" name="图片 56"/>
          <p:cNvPicPr>
            <a:picLocks noChangeAspect="1"/>
          </p:cNvPicPr>
          <p:nvPr/>
        </p:nvPicPr>
        <p:blipFill>
          <a:blip r:embed="rId31" cstate="hqprint"/>
          <a:stretch>
            <a:fillRect/>
          </a:stretch>
        </p:blipFill>
        <p:spPr>
          <a:xfrm>
            <a:off x="8202823" y="4099255"/>
            <a:ext cx="594000" cy="594000"/>
          </a:xfrm>
          <a:prstGeom prst="rect">
            <a:avLst/>
          </a:prstGeom>
        </p:spPr>
      </p:pic>
      <p:pic>
        <p:nvPicPr>
          <p:cNvPr id="58" name="图片 57"/>
          <p:cNvPicPr>
            <a:picLocks noChangeAspect="1"/>
          </p:cNvPicPr>
          <p:nvPr/>
        </p:nvPicPr>
        <p:blipFill>
          <a:blip r:embed="rId32" cstate="hqprint"/>
          <a:stretch>
            <a:fillRect/>
          </a:stretch>
        </p:blipFill>
        <p:spPr>
          <a:xfrm>
            <a:off x="1219595" y="3158502"/>
            <a:ext cx="588600" cy="155806"/>
          </a:xfrm>
          <a:prstGeom prst="rect">
            <a:avLst/>
          </a:prstGeom>
        </p:spPr>
      </p:pic>
      <p:pic>
        <p:nvPicPr>
          <p:cNvPr id="59" name="图片 58"/>
          <p:cNvPicPr>
            <a:picLocks noChangeAspect="1"/>
          </p:cNvPicPr>
          <p:nvPr/>
        </p:nvPicPr>
        <p:blipFill>
          <a:blip r:embed="rId33"/>
          <a:stretch>
            <a:fillRect/>
          </a:stretch>
        </p:blipFill>
        <p:spPr>
          <a:xfrm>
            <a:off x="7305446" y="4669204"/>
            <a:ext cx="588600" cy="169223"/>
          </a:xfrm>
          <a:prstGeom prst="rect">
            <a:avLst/>
          </a:prstGeom>
        </p:spPr>
      </p:pic>
      <p:pic>
        <p:nvPicPr>
          <p:cNvPr id="60" name="图片 59"/>
          <p:cNvPicPr>
            <a:picLocks noChangeAspect="1"/>
          </p:cNvPicPr>
          <p:nvPr/>
        </p:nvPicPr>
        <p:blipFill>
          <a:blip r:embed="rId34" cstate="hqprint"/>
          <a:stretch>
            <a:fillRect/>
          </a:stretch>
        </p:blipFill>
        <p:spPr>
          <a:xfrm>
            <a:off x="5543699" y="3160105"/>
            <a:ext cx="621000" cy="150377"/>
          </a:xfrm>
          <a:prstGeom prst="rect">
            <a:avLst/>
          </a:prstGeom>
        </p:spPr>
      </p:pic>
      <p:pic>
        <p:nvPicPr>
          <p:cNvPr id="61" name="图片 60"/>
          <p:cNvPicPr>
            <a:picLocks noChangeAspect="1"/>
          </p:cNvPicPr>
          <p:nvPr/>
        </p:nvPicPr>
        <p:blipFill>
          <a:blip r:embed="rId35"/>
          <a:stretch>
            <a:fillRect/>
          </a:stretch>
        </p:blipFill>
        <p:spPr>
          <a:xfrm>
            <a:off x="6416848" y="3161008"/>
            <a:ext cx="588600" cy="157416"/>
          </a:xfrm>
          <a:prstGeom prst="rect">
            <a:avLst/>
          </a:prstGeom>
        </p:spPr>
      </p:pic>
      <p:pic>
        <p:nvPicPr>
          <p:cNvPr id="62" name="图片 61"/>
          <p:cNvPicPr>
            <a:picLocks noChangeAspect="1"/>
          </p:cNvPicPr>
          <p:nvPr/>
        </p:nvPicPr>
        <p:blipFill>
          <a:blip r:embed="rId36" cstate="hqprint"/>
          <a:stretch>
            <a:fillRect/>
          </a:stretch>
        </p:blipFill>
        <p:spPr>
          <a:xfrm>
            <a:off x="8157191" y="3599296"/>
            <a:ext cx="648000" cy="57897"/>
          </a:xfrm>
          <a:prstGeom prst="rect">
            <a:avLst/>
          </a:prstGeom>
        </p:spPr>
      </p:pic>
      <p:pic>
        <p:nvPicPr>
          <p:cNvPr id="63" name="图片 62"/>
          <p:cNvPicPr>
            <a:picLocks noChangeAspect="1"/>
          </p:cNvPicPr>
          <p:nvPr/>
        </p:nvPicPr>
        <p:blipFill rotWithShape="1">
          <a:blip r:embed="rId37" cstate="hqprint"/>
          <a:srcRect/>
          <a:stretch>
            <a:fillRect/>
          </a:stretch>
        </p:blipFill>
        <p:spPr>
          <a:xfrm>
            <a:off x="3835791" y="3126173"/>
            <a:ext cx="621000" cy="228620"/>
          </a:xfrm>
          <a:prstGeom prst="rect">
            <a:avLst/>
          </a:prstGeom>
        </p:spPr>
      </p:pic>
      <p:pic>
        <p:nvPicPr>
          <p:cNvPr id="64" name="图片 63"/>
          <p:cNvPicPr>
            <a:picLocks noChangeAspect="1"/>
          </p:cNvPicPr>
          <p:nvPr/>
        </p:nvPicPr>
        <p:blipFill rotWithShape="1">
          <a:blip r:embed="rId38" cstate="hqprint"/>
          <a:srcRect t="17705" b="9994"/>
          <a:stretch>
            <a:fillRect/>
          </a:stretch>
        </p:blipFill>
        <p:spPr>
          <a:xfrm>
            <a:off x="393891" y="3103731"/>
            <a:ext cx="588414" cy="273297"/>
          </a:xfrm>
          <a:prstGeom prst="rect">
            <a:avLst/>
          </a:prstGeom>
        </p:spPr>
      </p:pic>
      <p:pic>
        <p:nvPicPr>
          <p:cNvPr id="65" name="图片 64"/>
          <p:cNvPicPr>
            <a:picLocks noChangeAspect="1"/>
          </p:cNvPicPr>
          <p:nvPr/>
        </p:nvPicPr>
        <p:blipFill>
          <a:blip r:embed="rId39" cstate="hqprint"/>
          <a:stretch>
            <a:fillRect/>
          </a:stretch>
        </p:blipFill>
        <p:spPr>
          <a:xfrm>
            <a:off x="8179536" y="3143309"/>
            <a:ext cx="594000" cy="204930"/>
          </a:xfrm>
          <a:prstGeom prst="rect">
            <a:avLst/>
          </a:prstGeom>
        </p:spPr>
      </p:pic>
      <p:pic>
        <p:nvPicPr>
          <p:cNvPr id="66" name="图片 65"/>
          <p:cNvPicPr>
            <a:picLocks noChangeAspect="1"/>
          </p:cNvPicPr>
          <p:nvPr/>
        </p:nvPicPr>
        <p:blipFill>
          <a:blip r:embed="rId40"/>
          <a:stretch>
            <a:fillRect/>
          </a:stretch>
        </p:blipFill>
        <p:spPr>
          <a:xfrm>
            <a:off x="8139036" y="4703635"/>
            <a:ext cx="675000" cy="98596"/>
          </a:xfrm>
          <a:prstGeom prst="rect">
            <a:avLst/>
          </a:prstGeom>
        </p:spPr>
      </p:pic>
      <p:pic>
        <p:nvPicPr>
          <p:cNvPr id="67" name="图片 66"/>
          <p:cNvPicPr>
            <a:picLocks noChangeAspect="1"/>
          </p:cNvPicPr>
          <p:nvPr/>
        </p:nvPicPr>
        <p:blipFill>
          <a:blip r:embed="rId41" cstate="email">
            <a:clrChange>
              <a:clrFrom>
                <a:srgbClr val="FFFFFF"/>
              </a:clrFrom>
              <a:clrTo>
                <a:srgbClr val="FFFFFF">
                  <a:alpha val="0"/>
                </a:srgbClr>
              </a:clrTo>
            </a:clrChange>
          </a:blip>
          <a:stretch>
            <a:fillRect/>
          </a:stretch>
        </p:blipFill>
        <p:spPr>
          <a:xfrm>
            <a:off x="3139810" y="4205420"/>
            <a:ext cx="270000" cy="331653"/>
          </a:xfrm>
          <a:prstGeom prst="rect">
            <a:avLst/>
          </a:prstGeom>
        </p:spPr>
      </p:pic>
      <p:pic>
        <p:nvPicPr>
          <p:cNvPr id="68" name="图片 67"/>
          <p:cNvPicPr>
            <a:picLocks noChangeAspect="1"/>
          </p:cNvPicPr>
          <p:nvPr/>
        </p:nvPicPr>
        <p:blipFill>
          <a:blip r:embed="rId42" cstate="email">
            <a:clrChange>
              <a:clrFrom>
                <a:srgbClr val="FFFFFF"/>
              </a:clrFrom>
              <a:clrTo>
                <a:srgbClr val="FFFFFF">
                  <a:alpha val="0"/>
                </a:srgbClr>
              </a:clrTo>
            </a:clrChange>
          </a:blip>
          <a:stretch>
            <a:fillRect/>
          </a:stretch>
        </p:blipFill>
        <p:spPr>
          <a:xfrm>
            <a:off x="1255301" y="4281051"/>
            <a:ext cx="540000" cy="194855"/>
          </a:xfrm>
          <a:prstGeom prst="rect">
            <a:avLst/>
          </a:prstGeom>
        </p:spPr>
      </p:pic>
      <p:pic>
        <p:nvPicPr>
          <p:cNvPr id="69" name="图片 68"/>
          <p:cNvPicPr>
            <a:picLocks noChangeAspect="1"/>
          </p:cNvPicPr>
          <p:nvPr/>
        </p:nvPicPr>
        <p:blipFill>
          <a:blip r:embed="rId43" cstate="email">
            <a:clrChange>
              <a:clrFrom>
                <a:srgbClr val="FFFFFF"/>
              </a:clrFrom>
              <a:clrTo>
                <a:srgbClr val="FFFFFF">
                  <a:alpha val="0"/>
                </a:srgbClr>
              </a:clrTo>
            </a:clrChange>
          </a:blip>
          <a:stretch>
            <a:fillRect/>
          </a:stretch>
        </p:blipFill>
        <p:spPr>
          <a:xfrm>
            <a:off x="6419597" y="4228802"/>
            <a:ext cx="621000" cy="328895"/>
          </a:xfrm>
          <a:prstGeom prst="rect">
            <a:avLst/>
          </a:prstGeom>
        </p:spPr>
      </p:pic>
      <p:pic>
        <p:nvPicPr>
          <p:cNvPr id="73" name="图片 72"/>
          <p:cNvPicPr>
            <a:picLocks noChangeAspect="1"/>
          </p:cNvPicPr>
          <p:nvPr/>
        </p:nvPicPr>
        <p:blipFill rotWithShape="1">
          <a:blip r:embed="rId44" cstate="hqprint"/>
          <a:srcRect/>
          <a:stretch>
            <a:fillRect/>
          </a:stretch>
        </p:blipFill>
        <p:spPr>
          <a:xfrm>
            <a:off x="4618148" y="4545767"/>
            <a:ext cx="837000" cy="308372"/>
          </a:xfrm>
          <a:prstGeom prst="rect">
            <a:avLst/>
          </a:prstGeom>
        </p:spPr>
      </p:pic>
      <p:pic>
        <p:nvPicPr>
          <p:cNvPr id="74" name="图片 73"/>
          <p:cNvPicPr>
            <a:picLocks noChangeAspect="1"/>
          </p:cNvPicPr>
          <p:nvPr/>
        </p:nvPicPr>
        <p:blipFill>
          <a:blip r:embed="rId45" cstate="hqprint"/>
          <a:stretch>
            <a:fillRect/>
          </a:stretch>
        </p:blipFill>
        <p:spPr>
          <a:xfrm>
            <a:off x="4692172" y="4324346"/>
            <a:ext cx="648000" cy="100506"/>
          </a:xfrm>
          <a:prstGeom prst="rect">
            <a:avLst/>
          </a:prstGeom>
        </p:spPr>
      </p:pic>
      <p:pic>
        <p:nvPicPr>
          <p:cNvPr id="76" name="图片 75"/>
          <p:cNvPicPr>
            <a:picLocks noChangeAspect="1"/>
          </p:cNvPicPr>
          <p:nvPr/>
        </p:nvPicPr>
        <p:blipFill>
          <a:blip r:embed="rId46"/>
          <a:stretch>
            <a:fillRect/>
          </a:stretch>
        </p:blipFill>
        <p:spPr>
          <a:xfrm>
            <a:off x="5543672" y="4326883"/>
            <a:ext cx="675000" cy="135000"/>
          </a:xfrm>
          <a:prstGeom prst="rect">
            <a:avLst/>
          </a:prstGeom>
        </p:spPr>
      </p:pic>
      <p:pic>
        <p:nvPicPr>
          <p:cNvPr id="77" name="图片 76"/>
          <p:cNvPicPr>
            <a:picLocks noChangeAspect="1"/>
          </p:cNvPicPr>
          <p:nvPr/>
        </p:nvPicPr>
        <p:blipFill rotWithShape="1">
          <a:blip r:embed="rId47" cstate="hqprint">
            <a:clrChange>
              <a:clrFrom>
                <a:srgbClr val="E9F9FA"/>
              </a:clrFrom>
              <a:clrTo>
                <a:srgbClr val="E9F9FA">
                  <a:alpha val="0"/>
                </a:srgbClr>
              </a:clrTo>
            </a:clrChange>
          </a:blip>
          <a:srcRect/>
          <a:stretch>
            <a:fillRect/>
          </a:stretch>
        </p:blipFill>
        <p:spPr>
          <a:xfrm>
            <a:off x="2001929" y="4209157"/>
            <a:ext cx="767952" cy="267891"/>
          </a:xfrm>
          <a:prstGeom prst="rect">
            <a:avLst/>
          </a:prstGeom>
        </p:spPr>
      </p:pic>
      <p:pic>
        <p:nvPicPr>
          <p:cNvPr id="78" name="图片 77"/>
          <p:cNvPicPr>
            <a:picLocks noChangeAspect="1"/>
          </p:cNvPicPr>
          <p:nvPr/>
        </p:nvPicPr>
        <p:blipFill>
          <a:blip r:embed="rId48" cstate="hqprint"/>
          <a:stretch>
            <a:fillRect/>
          </a:stretch>
        </p:blipFill>
        <p:spPr>
          <a:xfrm>
            <a:off x="5536760" y="3517531"/>
            <a:ext cx="648000" cy="181440"/>
          </a:xfrm>
          <a:prstGeom prst="rect">
            <a:avLst/>
          </a:prstGeom>
        </p:spPr>
      </p:pic>
      <p:pic>
        <p:nvPicPr>
          <p:cNvPr id="79" name="图片 78"/>
          <p:cNvPicPr>
            <a:picLocks noChangeAspect="1"/>
          </p:cNvPicPr>
          <p:nvPr/>
        </p:nvPicPr>
        <p:blipFill>
          <a:blip r:embed="rId49"/>
          <a:stretch>
            <a:fillRect/>
          </a:stretch>
        </p:blipFill>
        <p:spPr>
          <a:xfrm>
            <a:off x="7279373" y="4274159"/>
            <a:ext cx="621000" cy="203303"/>
          </a:xfrm>
          <a:prstGeom prst="rect">
            <a:avLst/>
          </a:prstGeom>
        </p:spPr>
      </p:pic>
      <p:pic>
        <p:nvPicPr>
          <p:cNvPr id="83" name="图片 82"/>
          <p:cNvPicPr>
            <a:picLocks noChangeAspect="1"/>
          </p:cNvPicPr>
          <p:nvPr/>
        </p:nvPicPr>
        <p:blipFill>
          <a:blip r:embed="rId50" cstate="hqprint">
            <a:clrChange>
              <a:clrFrom>
                <a:srgbClr val="FFFFFF"/>
              </a:clrFrom>
              <a:clrTo>
                <a:srgbClr val="FFFFFF">
                  <a:alpha val="0"/>
                </a:srgbClr>
              </a:clrTo>
            </a:clrChange>
          </a:blip>
          <a:stretch>
            <a:fillRect/>
          </a:stretch>
        </p:blipFill>
        <p:spPr>
          <a:xfrm>
            <a:off x="7267322" y="3137812"/>
            <a:ext cx="675000" cy="227528"/>
          </a:xfrm>
          <a:prstGeom prst="rect">
            <a:avLst/>
          </a:prstGeom>
        </p:spPr>
      </p:pic>
      <p:pic>
        <p:nvPicPr>
          <p:cNvPr id="85" name="图片 84"/>
          <p:cNvPicPr>
            <a:picLocks noChangeAspect="1"/>
          </p:cNvPicPr>
          <p:nvPr/>
        </p:nvPicPr>
        <p:blipFill>
          <a:blip r:embed="rId51" cstate="hqprint"/>
          <a:stretch>
            <a:fillRect/>
          </a:stretch>
        </p:blipFill>
        <p:spPr>
          <a:xfrm>
            <a:off x="5637084" y="4643847"/>
            <a:ext cx="486000" cy="201347"/>
          </a:xfrm>
          <a:prstGeom prst="rect">
            <a:avLst/>
          </a:prstGeom>
        </p:spPr>
      </p:pic>
      <p:pic>
        <p:nvPicPr>
          <p:cNvPr id="91" name="图片 90"/>
          <p:cNvPicPr>
            <a:picLocks noChangeAspect="1"/>
          </p:cNvPicPr>
          <p:nvPr/>
        </p:nvPicPr>
        <p:blipFill>
          <a:blip r:embed="rId52" cstate="hqprint"/>
          <a:srcRect/>
          <a:stretch>
            <a:fillRect/>
          </a:stretch>
        </p:blipFill>
        <p:spPr>
          <a:xfrm>
            <a:off x="320961" y="884579"/>
            <a:ext cx="2054491" cy="2089451"/>
          </a:xfrm>
          <a:custGeom>
            <a:avLst/>
            <a:gdLst>
              <a:gd name="connsiteX0" fmla="*/ 0 w 2739321"/>
              <a:gd name="connsiteY0" fmla="*/ 0 h 2785934"/>
              <a:gd name="connsiteX1" fmla="*/ 2739321 w 2739321"/>
              <a:gd name="connsiteY1" fmla="*/ 0 h 2785934"/>
              <a:gd name="connsiteX2" fmla="*/ 2739321 w 2739321"/>
              <a:gd name="connsiteY2" fmla="*/ 2785934 h 2785934"/>
              <a:gd name="connsiteX3" fmla="*/ 0 w 2739321"/>
              <a:gd name="connsiteY3" fmla="*/ 2785934 h 2785934"/>
            </a:gdLst>
            <a:ahLst/>
            <a:cxnLst>
              <a:cxn ang="0">
                <a:pos x="connsiteX0" y="connsiteY0"/>
              </a:cxn>
              <a:cxn ang="0">
                <a:pos x="connsiteX1" y="connsiteY1"/>
              </a:cxn>
              <a:cxn ang="0">
                <a:pos x="connsiteX2" y="connsiteY2"/>
              </a:cxn>
              <a:cxn ang="0">
                <a:pos x="connsiteX3" y="connsiteY3"/>
              </a:cxn>
            </a:cxnLst>
            <a:rect l="l" t="t" r="r" b="b"/>
            <a:pathLst>
              <a:path w="2739321" h="2785934">
                <a:moveTo>
                  <a:pt x="0" y="0"/>
                </a:moveTo>
                <a:lnTo>
                  <a:pt x="2739321" y="0"/>
                </a:lnTo>
                <a:lnTo>
                  <a:pt x="2739321" y="2785934"/>
                </a:lnTo>
                <a:lnTo>
                  <a:pt x="0" y="2785934"/>
                </a:lnTo>
                <a:close/>
              </a:path>
            </a:pathLst>
          </a:custGeom>
        </p:spPr>
      </p:pic>
      <p:pic>
        <p:nvPicPr>
          <p:cNvPr id="94" name="图片 93"/>
          <p:cNvPicPr>
            <a:picLocks noChangeAspect="1"/>
          </p:cNvPicPr>
          <p:nvPr/>
        </p:nvPicPr>
        <p:blipFill>
          <a:blip r:embed="rId53" cstate="hqprint"/>
          <a:srcRect/>
          <a:stretch>
            <a:fillRect/>
          </a:stretch>
        </p:blipFill>
        <p:spPr>
          <a:xfrm>
            <a:off x="2467981" y="898014"/>
            <a:ext cx="2054491" cy="2078696"/>
          </a:xfrm>
          <a:custGeom>
            <a:avLst/>
            <a:gdLst>
              <a:gd name="connsiteX0" fmla="*/ 0 w 2739321"/>
              <a:gd name="connsiteY0" fmla="*/ 0 h 2771595"/>
              <a:gd name="connsiteX1" fmla="*/ 2739321 w 2739321"/>
              <a:gd name="connsiteY1" fmla="*/ 0 h 2771595"/>
              <a:gd name="connsiteX2" fmla="*/ 2739321 w 2739321"/>
              <a:gd name="connsiteY2" fmla="*/ 2771595 h 2771595"/>
              <a:gd name="connsiteX3" fmla="*/ 0 w 2739321"/>
              <a:gd name="connsiteY3" fmla="*/ 2771595 h 2771595"/>
            </a:gdLst>
            <a:ahLst/>
            <a:cxnLst>
              <a:cxn ang="0">
                <a:pos x="connsiteX0" y="connsiteY0"/>
              </a:cxn>
              <a:cxn ang="0">
                <a:pos x="connsiteX1" y="connsiteY1"/>
              </a:cxn>
              <a:cxn ang="0">
                <a:pos x="connsiteX2" y="connsiteY2"/>
              </a:cxn>
              <a:cxn ang="0">
                <a:pos x="connsiteX3" y="connsiteY3"/>
              </a:cxn>
            </a:cxnLst>
            <a:rect l="l" t="t" r="r" b="b"/>
            <a:pathLst>
              <a:path w="2739321" h="2771595">
                <a:moveTo>
                  <a:pt x="0" y="0"/>
                </a:moveTo>
                <a:lnTo>
                  <a:pt x="2739321" y="0"/>
                </a:lnTo>
                <a:lnTo>
                  <a:pt x="2739321" y="2771595"/>
                </a:lnTo>
                <a:lnTo>
                  <a:pt x="0" y="2771595"/>
                </a:lnTo>
                <a:close/>
              </a:path>
            </a:pathLst>
          </a:custGeom>
        </p:spPr>
      </p:pic>
      <p:pic>
        <p:nvPicPr>
          <p:cNvPr id="98" name="图片 97"/>
          <p:cNvPicPr>
            <a:picLocks noChangeAspect="1"/>
          </p:cNvPicPr>
          <p:nvPr/>
        </p:nvPicPr>
        <p:blipFill>
          <a:blip r:embed="rId54" cstate="hqprint"/>
          <a:srcRect/>
          <a:stretch>
            <a:fillRect/>
          </a:stretch>
        </p:blipFill>
        <p:spPr>
          <a:xfrm>
            <a:off x="6785046" y="891820"/>
            <a:ext cx="2054491" cy="2089451"/>
          </a:xfrm>
          <a:custGeom>
            <a:avLst/>
            <a:gdLst>
              <a:gd name="connsiteX0" fmla="*/ 0 w 2739321"/>
              <a:gd name="connsiteY0" fmla="*/ 0 h 2785934"/>
              <a:gd name="connsiteX1" fmla="*/ 2739321 w 2739321"/>
              <a:gd name="connsiteY1" fmla="*/ 0 h 2785934"/>
              <a:gd name="connsiteX2" fmla="*/ 2739321 w 2739321"/>
              <a:gd name="connsiteY2" fmla="*/ 2785934 h 2785934"/>
              <a:gd name="connsiteX3" fmla="*/ 0 w 2739321"/>
              <a:gd name="connsiteY3" fmla="*/ 2785934 h 2785934"/>
            </a:gdLst>
            <a:ahLst/>
            <a:cxnLst>
              <a:cxn ang="0">
                <a:pos x="connsiteX0" y="connsiteY0"/>
              </a:cxn>
              <a:cxn ang="0">
                <a:pos x="connsiteX1" y="connsiteY1"/>
              </a:cxn>
              <a:cxn ang="0">
                <a:pos x="connsiteX2" y="connsiteY2"/>
              </a:cxn>
              <a:cxn ang="0">
                <a:pos x="connsiteX3" y="connsiteY3"/>
              </a:cxn>
            </a:cxnLst>
            <a:rect l="l" t="t" r="r" b="b"/>
            <a:pathLst>
              <a:path w="2739321" h="2785934">
                <a:moveTo>
                  <a:pt x="0" y="0"/>
                </a:moveTo>
                <a:lnTo>
                  <a:pt x="2739321" y="0"/>
                </a:lnTo>
                <a:lnTo>
                  <a:pt x="2739321" y="2785934"/>
                </a:lnTo>
                <a:lnTo>
                  <a:pt x="0" y="2785934"/>
                </a:lnTo>
                <a:close/>
              </a:path>
            </a:pathLst>
          </a:custGeom>
        </p:spPr>
      </p:pic>
      <p:sp>
        <p:nvSpPr>
          <p:cNvPr id="99" name="矩形 98"/>
          <p:cNvSpPr/>
          <p:nvPr/>
        </p:nvSpPr>
        <p:spPr>
          <a:xfrm>
            <a:off x="320961" y="1650631"/>
            <a:ext cx="2054491" cy="571829"/>
          </a:xfrm>
          <a:prstGeom prst="rect">
            <a:avLst/>
          </a:prstGeom>
          <a:solidFill>
            <a:srgbClr val="41414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00" name="矩形 99"/>
          <p:cNvSpPr/>
          <p:nvPr/>
        </p:nvSpPr>
        <p:spPr>
          <a:xfrm>
            <a:off x="2479494" y="1643390"/>
            <a:ext cx="2054491" cy="571829"/>
          </a:xfrm>
          <a:prstGeom prst="rect">
            <a:avLst/>
          </a:prstGeom>
          <a:solidFill>
            <a:srgbClr val="41414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01" name="矩形 100"/>
          <p:cNvSpPr/>
          <p:nvPr/>
        </p:nvSpPr>
        <p:spPr>
          <a:xfrm>
            <a:off x="4638027" y="1656672"/>
            <a:ext cx="2054491" cy="571829"/>
          </a:xfrm>
          <a:prstGeom prst="rect">
            <a:avLst/>
          </a:prstGeom>
          <a:solidFill>
            <a:srgbClr val="41414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02" name="矩形 101"/>
          <p:cNvSpPr/>
          <p:nvPr/>
        </p:nvSpPr>
        <p:spPr>
          <a:xfrm>
            <a:off x="6796559" y="1649431"/>
            <a:ext cx="2017478" cy="571829"/>
          </a:xfrm>
          <a:prstGeom prst="rect">
            <a:avLst/>
          </a:prstGeom>
          <a:solidFill>
            <a:srgbClr val="41414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03" name="文本框 102"/>
          <p:cNvSpPr txBox="1"/>
          <p:nvPr/>
        </p:nvSpPr>
        <p:spPr>
          <a:xfrm>
            <a:off x="6796559" y="1612919"/>
            <a:ext cx="2042978" cy="613694"/>
          </a:xfrm>
          <a:prstGeom prst="rect">
            <a:avLst/>
          </a:prstGeom>
          <a:noFill/>
        </p:spPr>
        <p:txBody>
          <a:bodyPr wrap="square" rtlCol="0">
            <a:spAutoFit/>
          </a:bodyPr>
          <a:lstStyle/>
          <a:p>
            <a:pPr algn="ctr">
              <a:lnSpc>
                <a:spcPct val="150000"/>
              </a:lnSpc>
            </a:pPr>
            <a:r>
              <a:rPr lang="zh-CN" altLang="en-US" sz="1200" b="1" dirty="0">
                <a:solidFill>
                  <a:srgbClr val="FFC000"/>
                </a:solidFill>
                <a:latin typeface="Microsoft YaHei" panose="020B0503020204020204" pitchFamily="34" charset="-122"/>
                <a:ea typeface="Microsoft YaHei" panose="020B0503020204020204" pitchFamily="34" charset="-122"/>
              </a:rPr>
              <a:t>知识机器人</a:t>
            </a:r>
            <a:r>
              <a:rPr lang="zh-CN" altLang="en-US" sz="1200" b="1" dirty="0">
                <a:solidFill>
                  <a:schemeClr val="bg1"/>
                </a:solidFill>
                <a:latin typeface="Microsoft YaHei" panose="020B0503020204020204" pitchFamily="34" charset="-122"/>
                <a:ea typeface="Microsoft YaHei" panose="020B0503020204020204" pitchFamily="34" charset="-122"/>
              </a:rPr>
              <a:t>市占率</a:t>
            </a:r>
            <a:r>
              <a:rPr lang="en-US" altLang="zh-CN" sz="1200" b="1" dirty="0">
                <a:solidFill>
                  <a:srgbClr val="FFC000"/>
                </a:solidFill>
                <a:latin typeface="Microsoft YaHei" panose="020B0503020204020204" pitchFamily="34" charset="-122"/>
                <a:ea typeface="Microsoft YaHei" panose="020B0503020204020204" pitchFamily="34" charset="-122"/>
              </a:rPr>
              <a:t>NO.1</a:t>
            </a:r>
          </a:p>
          <a:p>
            <a:pPr algn="ctr">
              <a:lnSpc>
                <a:spcPct val="150000"/>
              </a:lnSpc>
            </a:pPr>
            <a:r>
              <a:rPr lang="zh-CN" altLang="en-US" sz="1200" b="1" dirty="0">
                <a:solidFill>
                  <a:srgbClr val="FFC000"/>
                </a:solidFill>
                <a:latin typeface="Microsoft YaHei" panose="020B0503020204020204" pitchFamily="34" charset="-122"/>
                <a:ea typeface="Microsoft YaHei" panose="020B0503020204020204" pitchFamily="34" charset="-122"/>
              </a:rPr>
              <a:t>智能客服</a:t>
            </a:r>
            <a:r>
              <a:rPr lang="zh-CN" altLang="en-US" sz="1200" b="1" dirty="0">
                <a:solidFill>
                  <a:schemeClr val="bg1"/>
                </a:solidFill>
                <a:latin typeface="Microsoft YaHei" panose="020B0503020204020204" pitchFamily="34" charset="-122"/>
                <a:ea typeface="Microsoft YaHei" panose="020B0503020204020204" pitchFamily="34" charset="-122"/>
              </a:rPr>
              <a:t>增速</a:t>
            </a:r>
            <a:r>
              <a:rPr lang="en-US" altLang="zh-CN" sz="1200" b="1" dirty="0">
                <a:solidFill>
                  <a:srgbClr val="FFC000"/>
                </a:solidFill>
                <a:latin typeface="Microsoft YaHei" panose="020B0503020204020204" pitchFamily="34" charset="-122"/>
                <a:ea typeface="Microsoft YaHei" panose="020B0503020204020204" pitchFamily="34" charset="-122"/>
              </a:rPr>
              <a:t>NO.1</a:t>
            </a:r>
          </a:p>
        </p:txBody>
      </p:sp>
      <p:sp>
        <p:nvSpPr>
          <p:cNvPr id="104" name="文本框 103"/>
          <p:cNvSpPr txBox="1"/>
          <p:nvPr/>
        </p:nvSpPr>
        <p:spPr>
          <a:xfrm>
            <a:off x="320961" y="1630237"/>
            <a:ext cx="2031465" cy="613694"/>
          </a:xfrm>
          <a:prstGeom prst="rect">
            <a:avLst/>
          </a:prstGeom>
          <a:noFill/>
        </p:spPr>
        <p:txBody>
          <a:bodyPr wrap="square" rtlCol="0">
            <a:spAutoFit/>
          </a:bodyPr>
          <a:lstStyle/>
          <a:p>
            <a:pPr algn="ctr">
              <a:lnSpc>
                <a:spcPct val="150000"/>
              </a:lnSpc>
            </a:pPr>
            <a:r>
              <a:rPr lang="zh-CN" altLang="en-US" sz="1200" b="1" dirty="0">
                <a:solidFill>
                  <a:schemeClr val="bg1"/>
                </a:solidFill>
                <a:latin typeface="Microsoft YaHei" panose="020B0503020204020204" pitchFamily="34" charset="-122"/>
                <a:ea typeface="Microsoft YaHei" panose="020B0503020204020204" pitchFamily="34" charset="-122"/>
              </a:rPr>
              <a:t>车联网</a:t>
            </a:r>
            <a:r>
              <a:rPr lang="zh-CN" altLang="en-US" sz="1200" b="1" dirty="0">
                <a:solidFill>
                  <a:srgbClr val="FFC000"/>
                </a:solidFill>
                <a:latin typeface="Microsoft YaHei" panose="020B0503020204020204" pitchFamily="34" charset="-122"/>
                <a:ea typeface="Microsoft YaHei" panose="020B0503020204020204" pitchFamily="34" charset="-122"/>
              </a:rPr>
              <a:t>后装</a:t>
            </a:r>
            <a:r>
              <a:rPr lang="zh-CN" altLang="en-US" sz="1200" b="1" dirty="0">
                <a:solidFill>
                  <a:schemeClr val="bg1"/>
                </a:solidFill>
                <a:latin typeface="Microsoft YaHei" panose="020B0503020204020204" pitchFamily="34" charset="-122"/>
                <a:ea typeface="Microsoft YaHei" panose="020B0503020204020204" pitchFamily="34" charset="-122"/>
              </a:rPr>
              <a:t>市占率</a:t>
            </a:r>
            <a:r>
              <a:rPr lang="en-US" altLang="zh-CN" sz="1200" b="1" dirty="0">
                <a:solidFill>
                  <a:srgbClr val="FFC000"/>
                </a:solidFill>
                <a:latin typeface="Microsoft YaHei" panose="020B0503020204020204" pitchFamily="34" charset="-122"/>
                <a:ea typeface="Microsoft YaHei" panose="020B0503020204020204" pitchFamily="34" charset="-122"/>
              </a:rPr>
              <a:t>NO.1</a:t>
            </a:r>
          </a:p>
          <a:p>
            <a:pPr algn="ctr">
              <a:lnSpc>
                <a:spcPct val="150000"/>
              </a:lnSpc>
            </a:pPr>
            <a:r>
              <a:rPr lang="zh-CN" altLang="en-US" sz="1200" b="1" dirty="0">
                <a:solidFill>
                  <a:schemeClr val="bg1"/>
                </a:solidFill>
                <a:latin typeface="Microsoft YaHei" panose="020B0503020204020204" pitchFamily="34" charset="-122"/>
                <a:ea typeface="Microsoft YaHei" panose="020B0503020204020204" pitchFamily="34" charset="-122"/>
              </a:rPr>
              <a:t>汽车</a:t>
            </a:r>
            <a:r>
              <a:rPr lang="zh-CN" altLang="en-US" sz="1200" b="1" dirty="0">
                <a:solidFill>
                  <a:srgbClr val="FFC000"/>
                </a:solidFill>
                <a:latin typeface="Microsoft YaHei" panose="020B0503020204020204" pitchFamily="34" charset="-122"/>
                <a:ea typeface="Microsoft YaHei" panose="020B0503020204020204" pitchFamily="34" charset="-122"/>
              </a:rPr>
              <a:t>前装</a:t>
            </a:r>
            <a:r>
              <a:rPr lang="zh-CN" altLang="en-US" sz="1200" b="1" dirty="0">
                <a:solidFill>
                  <a:schemeClr val="bg1"/>
                </a:solidFill>
                <a:latin typeface="Microsoft YaHei" panose="020B0503020204020204" pitchFamily="34" charset="-122"/>
                <a:ea typeface="Microsoft YaHei" panose="020B0503020204020204" pitchFamily="34" charset="-122"/>
              </a:rPr>
              <a:t>增速</a:t>
            </a:r>
            <a:r>
              <a:rPr lang="en-US" altLang="zh-CN" sz="1200" b="1" dirty="0">
                <a:solidFill>
                  <a:srgbClr val="FFC000"/>
                </a:solidFill>
                <a:latin typeface="Microsoft YaHei" panose="020B0503020204020204" pitchFamily="34" charset="-122"/>
                <a:ea typeface="Microsoft YaHei" panose="020B0503020204020204" pitchFamily="34" charset="-122"/>
              </a:rPr>
              <a:t>NO.1</a:t>
            </a:r>
          </a:p>
        </p:txBody>
      </p:sp>
      <p:sp>
        <p:nvSpPr>
          <p:cNvPr id="105" name="文本框 104"/>
          <p:cNvSpPr txBox="1"/>
          <p:nvPr/>
        </p:nvSpPr>
        <p:spPr>
          <a:xfrm>
            <a:off x="4649539" y="1627518"/>
            <a:ext cx="2042978" cy="613694"/>
          </a:xfrm>
          <a:prstGeom prst="rect">
            <a:avLst/>
          </a:prstGeom>
          <a:noFill/>
        </p:spPr>
        <p:txBody>
          <a:bodyPr wrap="square" rtlCol="0">
            <a:spAutoFit/>
          </a:bodyPr>
          <a:lstStyle/>
          <a:p>
            <a:pPr algn="ctr">
              <a:lnSpc>
                <a:spcPct val="150000"/>
              </a:lnSpc>
            </a:pPr>
            <a:r>
              <a:rPr lang="zh-CN" altLang="en-US" sz="1200" b="1" dirty="0">
                <a:solidFill>
                  <a:schemeClr val="bg1"/>
                </a:solidFill>
                <a:latin typeface="Microsoft YaHei" panose="020B0503020204020204" pitchFamily="34" charset="-122"/>
                <a:ea typeface="Microsoft YaHei" panose="020B0503020204020204" pitchFamily="34" charset="-122"/>
              </a:rPr>
              <a:t>智能</a:t>
            </a:r>
            <a:r>
              <a:rPr lang="en-US" altLang="zh-CN" sz="1200" b="1" dirty="0">
                <a:solidFill>
                  <a:srgbClr val="FFC000"/>
                </a:solidFill>
                <a:latin typeface="Microsoft YaHei" panose="020B0503020204020204" pitchFamily="34" charset="-122"/>
                <a:ea typeface="Microsoft YaHei" panose="020B0503020204020204" pitchFamily="34" charset="-122"/>
              </a:rPr>
              <a:t>PAD</a:t>
            </a:r>
            <a:r>
              <a:rPr lang="zh-CN" altLang="en-US" sz="1200" b="1" dirty="0">
                <a:solidFill>
                  <a:schemeClr val="bg1"/>
                </a:solidFill>
                <a:latin typeface="Microsoft YaHei" panose="020B0503020204020204" pitchFamily="34" charset="-122"/>
                <a:ea typeface="Microsoft YaHei" panose="020B0503020204020204" pitchFamily="34" charset="-122"/>
              </a:rPr>
              <a:t>市占率</a:t>
            </a:r>
            <a:r>
              <a:rPr lang="en-US" altLang="zh-CN" sz="1200" b="1" dirty="0">
                <a:solidFill>
                  <a:srgbClr val="FFC000"/>
                </a:solidFill>
                <a:latin typeface="Microsoft YaHei" panose="020B0503020204020204" pitchFamily="34" charset="-122"/>
                <a:ea typeface="Microsoft YaHei" panose="020B0503020204020204" pitchFamily="34" charset="-122"/>
              </a:rPr>
              <a:t>NO.1</a:t>
            </a:r>
          </a:p>
          <a:p>
            <a:pPr algn="ctr">
              <a:lnSpc>
                <a:spcPct val="150000"/>
              </a:lnSpc>
            </a:pPr>
            <a:r>
              <a:rPr lang="zh-CN" altLang="en-US" sz="1200" b="1" dirty="0">
                <a:solidFill>
                  <a:srgbClr val="FFC000"/>
                </a:solidFill>
                <a:latin typeface="Microsoft YaHei" panose="020B0503020204020204" pitchFamily="34" charset="-122"/>
                <a:ea typeface="Microsoft YaHei" panose="020B0503020204020204" pitchFamily="34" charset="-122"/>
              </a:rPr>
              <a:t>机器人</a:t>
            </a:r>
            <a:r>
              <a:rPr lang="zh-CN" altLang="en-US" sz="1200" b="1" dirty="0">
                <a:solidFill>
                  <a:schemeClr val="bg1"/>
                </a:solidFill>
                <a:latin typeface="Microsoft YaHei" panose="020B0503020204020204" pitchFamily="34" charset="-122"/>
                <a:ea typeface="Microsoft YaHei" panose="020B0503020204020204" pitchFamily="34" charset="-122"/>
              </a:rPr>
              <a:t>市占率</a:t>
            </a:r>
            <a:r>
              <a:rPr lang="en-US" altLang="zh-CN" sz="1200" b="1" dirty="0">
                <a:solidFill>
                  <a:srgbClr val="FFC000"/>
                </a:solidFill>
                <a:latin typeface="Microsoft YaHei" panose="020B0503020204020204" pitchFamily="34" charset="-122"/>
                <a:ea typeface="Microsoft YaHei" panose="020B0503020204020204" pitchFamily="34" charset="-122"/>
              </a:rPr>
              <a:t>NO.1</a:t>
            </a:r>
          </a:p>
        </p:txBody>
      </p:sp>
      <p:sp>
        <p:nvSpPr>
          <p:cNvPr id="106" name="文本框 105"/>
          <p:cNvSpPr txBox="1"/>
          <p:nvPr/>
        </p:nvSpPr>
        <p:spPr>
          <a:xfrm>
            <a:off x="2479493" y="1632141"/>
            <a:ext cx="2042979" cy="613694"/>
          </a:xfrm>
          <a:prstGeom prst="rect">
            <a:avLst/>
          </a:prstGeom>
          <a:noFill/>
        </p:spPr>
        <p:txBody>
          <a:bodyPr wrap="square" rtlCol="0">
            <a:spAutoFit/>
          </a:bodyPr>
          <a:lstStyle/>
          <a:p>
            <a:pPr algn="ctr">
              <a:lnSpc>
                <a:spcPct val="150000"/>
              </a:lnSpc>
            </a:pPr>
            <a:r>
              <a:rPr lang="zh-CN" altLang="en-US" sz="1200" b="1" dirty="0">
                <a:solidFill>
                  <a:schemeClr val="bg1"/>
                </a:solidFill>
                <a:latin typeface="Microsoft YaHei" panose="020B0503020204020204" pitchFamily="34" charset="-122"/>
                <a:ea typeface="Microsoft YaHei" panose="020B0503020204020204" pitchFamily="34" charset="-122"/>
              </a:rPr>
              <a:t>智能</a:t>
            </a:r>
            <a:r>
              <a:rPr lang="zh-CN" altLang="en-US" sz="1200" b="1" dirty="0">
                <a:solidFill>
                  <a:srgbClr val="FFC000"/>
                </a:solidFill>
                <a:latin typeface="Microsoft YaHei" panose="020B0503020204020204" pitchFamily="34" charset="-122"/>
                <a:ea typeface="Microsoft YaHei" panose="020B0503020204020204" pitchFamily="34" charset="-122"/>
              </a:rPr>
              <a:t>音箱</a:t>
            </a:r>
            <a:r>
              <a:rPr lang="zh-CN" altLang="en-US" sz="1200" b="1" dirty="0">
                <a:solidFill>
                  <a:schemeClr val="bg1"/>
                </a:solidFill>
                <a:latin typeface="Microsoft YaHei" panose="020B0503020204020204" pitchFamily="34" charset="-122"/>
                <a:ea typeface="Microsoft YaHei" panose="020B0503020204020204" pitchFamily="34" charset="-122"/>
              </a:rPr>
              <a:t>市占率</a:t>
            </a:r>
            <a:r>
              <a:rPr lang="en-US" altLang="zh-CN" sz="1200" b="1" dirty="0">
                <a:solidFill>
                  <a:srgbClr val="FFC000"/>
                </a:solidFill>
                <a:latin typeface="Microsoft YaHei" panose="020B0503020204020204" pitchFamily="34" charset="-122"/>
                <a:ea typeface="Microsoft YaHei" panose="020B0503020204020204" pitchFamily="34" charset="-122"/>
              </a:rPr>
              <a:t>NO.1</a:t>
            </a:r>
          </a:p>
          <a:p>
            <a:pPr algn="ctr">
              <a:lnSpc>
                <a:spcPct val="150000"/>
              </a:lnSpc>
            </a:pPr>
            <a:r>
              <a:rPr lang="zh-CN" altLang="en-US" sz="1200" b="1" dirty="0">
                <a:solidFill>
                  <a:srgbClr val="FFC000"/>
                </a:solidFill>
                <a:latin typeface="Microsoft YaHei" panose="020B0503020204020204" pitchFamily="34" charset="-122"/>
                <a:ea typeface="Microsoft YaHei" panose="020B0503020204020204" pitchFamily="34" charset="-122"/>
              </a:rPr>
              <a:t>电视及白电</a:t>
            </a:r>
            <a:r>
              <a:rPr lang="zh-CN" altLang="en-US" sz="1200" b="1" dirty="0">
                <a:solidFill>
                  <a:schemeClr val="bg1"/>
                </a:solidFill>
                <a:latin typeface="Microsoft YaHei" panose="020B0503020204020204" pitchFamily="34" charset="-122"/>
                <a:ea typeface="Microsoft YaHei" panose="020B0503020204020204" pitchFamily="34" charset="-122"/>
              </a:rPr>
              <a:t>增速</a:t>
            </a:r>
            <a:r>
              <a:rPr lang="en-US" altLang="zh-CN" sz="1200" b="1" dirty="0">
                <a:solidFill>
                  <a:srgbClr val="FFC000"/>
                </a:solidFill>
                <a:latin typeface="Microsoft YaHei" panose="020B0503020204020204" pitchFamily="34" charset="-122"/>
                <a:ea typeface="Microsoft YaHei" panose="020B0503020204020204" pitchFamily="34" charset="-122"/>
              </a:rPr>
              <a:t>NO.1</a:t>
            </a:r>
          </a:p>
        </p:txBody>
      </p:sp>
      <p:sp>
        <p:nvSpPr>
          <p:cNvPr id="107" name="矩形 106"/>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8" name="矩形 107"/>
          <p:cNvSpPr/>
          <p:nvPr/>
        </p:nvSpPr>
        <p:spPr>
          <a:xfrm>
            <a:off x="685567" y="195486"/>
            <a:ext cx="4288353" cy="400110"/>
          </a:xfrm>
          <a:prstGeom prst="rect">
            <a:avLst/>
          </a:prstGeom>
        </p:spPr>
        <p:txBody>
          <a:bodyPr wrap="none">
            <a:spAutoFit/>
          </a:bodyPr>
          <a:lstStyle/>
          <a:p>
            <a:r>
              <a:rPr kumimoji="1" lang="zh-CN" altLang="en-US" sz="2000" b="1" dirty="0">
                <a:solidFill>
                  <a:srgbClr val="414143"/>
                </a:solidFill>
                <a:latin typeface="Microsoft YaHei" panose="020B0503020204020204" pitchFamily="34" charset="-122"/>
                <a:ea typeface="Microsoft YaHei" panose="020B0503020204020204" pitchFamily="34" charset="-122"/>
              </a:rPr>
              <a:t>思必驰：人工智能垂直市场的领导者</a:t>
            </a:r>
          </a:p>
        </p:txBody>
      </p:sp>
      <p:cxnSp>
        <p:nvCxnSpPr>
          <p:cNvPr id="109" name="直线连接符 108"/>
          <p:cNvCxnSpPr/>
          <p:nvPr/>
        </p:nvCxnSpPr>
        <p:spPr>
          <a:xfrm>
            <a:off x="0" y="552999"/>
            <a:ext cx="4973920"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6425701" y="3535418"/>
            <a:ext cx="635066" cy="153578"/>
          </a:xfrm>
          <a:prstGeom prst="rect">
            <a:avLst/>
          </a:prstGeom>
        </p:spPr>
      </p:pic>
    </p:spTree>
    <p:extLst>
      <p:ext uri="{BB962C8B-B14F-4D97-AF65-F5344CB8AC3E}">
        <p14:creationId xmlns:p14="http://schemas.microsoft.com/office/powerpoint/2010/main" val="303674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7116"/>
            <a:ext cx="9144000" cy="3456476"/>
          </a:xfrm>
          <a:prstGeom prst="rect">
            <a:avLst/>
          </a:prstGeom>
        </p:spPr>
      </p:pic>
      <p:sp>
        <p:nvSpPr>
          <p:cNvPr id="176" name="矩形 175"/>
          <p:cNvSpPr/>
          <p:nvPr/>
        </p:nvSpPr>
        <p:spPr>
          <a:xfrm>
            <a:off x="1" y="0"/>
            <a:ext cx="9143999" cy="1851670"/>
          </a:xfrm>
          <a:prstGeom prst="rect">
            <a:avLst/>
          </a:prstGeom>
          <a:solidFill>
            <a:srgbClr val="1F3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rgbClr val="4C4C4C"/>
              </a:solidFill>
            </a:endParaRPr>
          </a:p>
        </p:txBody>
      </p:sp>
      <p:sp>
        <p:nvSpPr>
          <p:cNvPr id="6" name="矩形 5"/>
          <p:cNvSpPr/>
          <p:nvPr/>
        </p:nvSpPr>
        <p:spPr>
          <a:xfrm>
            <a:off x="2748432" y="121239"/>
            <a:ext cx="3647152" cy="923330"/>
          </a:xfrm>
          <a:prstGeom prst="rect">
            <a:avLst/>
          </a:prstGeom>
        </p:spPr>
        <p:txBody>
          <a:bodyPr wrap="none">
            <a:spAutoFit/>
          </a:bodyPr>
          <a:lstStyle/>
          <a:p>
            <a:pPr algn="ctr">
              <a:lnSpc>
                <a:spcPct val="150000"/>
              </a:lnSpc>
            </a:pPr>
            <a:endParaRPr lang="en-US" altLang="zh-CN" sz="1800" b="1"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ctr">
              <a:lnSpc>
                <a:spcPct val="150000"/>
              </a:lnSpc>
            </a:pPr>
            <a:r>
              <a:rPr lang="zh-CN" altLang="en-US" sz="18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智能语音技术在智能音箱中的应用</a:t>
            </a:r>
            <a:endParaRPr lang="zh-CN" altLang="en-US" sz="1800" b="1" dirty="0">
              <a:solidFill>
                <a:schemeClr val="bg1"/>
              </a:solidFill>
            </a:endParaRPr>
          </a:p>
        </p:txBody>
      </p:sp>
      <p:sp>
        <p:nvSpPr>
          <p:cNvPr id="8" name="矩形 7"/>
          <p:cNvSpPr/>
          <p:nvPr/>
        </p:nvSpPr>
        <p:spPr>
          <a:xfrm>
            <a:off x="899592" y="1131843"/>
            <a:ext cx="7344816" cy="276999"/>
          </a:xfrm>
          <a:prstGeom prst="rect">
            <a:avLst/>
          </a:prstGeom>
        </p:spPr>
        <p:txBody>
          <a:bodyPr wrap="square">
            <a:spAutoFit/>
          </a:bodyPr>
          <a:lstStyle/>
          <a:p>
            <a:pPr algn="ctr"/>
            <a:r>
              <a:rPr lang="zh-CN" altLang="en-US"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针对带屏音箱进行内容</a:t>
            </a:r>
            <a:r>
              <a:rPr lang="en-US" altLang="zh-CN"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技能</a:t>
            </a:r>
            <a:r>
              <a:rPr lang="en-US" altLang="zh-CN"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交互界面等多维度优化，</a:t>
            </a:r>
            <a:r>
              <a:rPr lang="en-US" altLang="zh-CN"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VUI+GUI</a:t>
            </a:r>
            <a:r>
              <a:rPr lang="zh-CN" altLang="en-US" sz="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的交互方式，构建完美人机交互体验。</a:t>
            </a:r>
            <a:endParaRPr lang="zh-CN" altLang="en-US" sz="1200" dirty="0">
              <a:solidFill>
                <a:schemeClr val="bg1"/>
              </a:solidFill>
            </a:endParaRPr>
          </a:p>
        </p:txBody>
      </p:sp>
      <p:pic>
        <p:nvPicPr>
          <p:cNvPr id="9" name="图片 8"/>
          <p:cNvPicPr>
            <a:picLocks noChangeAspect="1"/>
          </p:cNvPicPr>
          <p:nvPr/>
        </p:nvPicPr>
        <p:blipFill>
          <a:blip r:embed="rId4" cstate="screen">
            <a:duotone>
              <a:schemeClr val="bg2">
                <a:shade val="45000"/>
                <a:satMod val="135000"/>
              </a:schemeClr>
              <a:prstClr val="white"/>
            </a:duotone>
          </a:blip>
          <a:stretch>
            <a:fillRect/>
          </a:stretch>
        </p:blipFill>
        <p:spPr>
          <a:xfrm>
            <a:off x="7884368" y="123478"/>
            <a:ext cx="1120863" cy="236855"/>
          </a:xfrm>
          <a:prstGeom prst="rect">
            <a:avLst/>
          </a:prstGeom>
        </p:spPr>
      </p:pic>
      <p:sp>
        <p:nvSpPr>
          <p:cNvPr id="10" name="矩形 9"/>
          <p:cNvSpPr/>
          <p:nvPr/>
        </p:nvSpPr>
        <p:spPr>
          <a:xfrm>
            <a:off x="933092" y="1429651"/>
            <a:ext cx="7344816" cy="276999"/>
          </a:xfrm>
          <a:prstGeom prst="rect">
            <a:avLst/>
          </a:prstGeom>
        </p:spPr>
        <p:txBody>
          <a:bodyPr wrap="square">
            <a:spAutoFit/>
          </a:bodyPr>
          <a:lstStyle/>
          <a:p>
            <a:pPr algn="ctr"/>
            <a:r>
              <a:rPr lang="en-US" altLang="zh-CN" sz="1200" dirty="0" smtClean="0">
                <a:solidFill>
                  <a:schemeClr val="bg1"/>
                </a:solidFill>
                <a:latin typeface="Microsoft YaHei" charset="-122"/>
                <a:ea typeface="Microsoft YaHei" charset="-122"/>
                <a:cs typeface="Microsoft YaHei" charset="-122"/>
              </a:rPr>
              <a:t>3-5</a:t>
            </a:r>
            <a:r>
              <a:rPr lang="zh-CN" altLang="en-US" sz="1200" dirty="0" smtClean="0">
                <a:solidFill>
                  <a:schemeClr val="bg1"/>
                </a:solidFill>
                <a:latin typeface="Microsoft YaHei" charset="-122"/>
                <a:ea typeface="Microsoft YaHei" charset="-122"/>
                <a:cs typeface="Microsoft YaHei" charset="-122"/>
              </a:rPr>
              <a:t>米远场交互、技能丰富、支持全屋互联、</a:t>
            </a:r>
            <a:endParaRPr lang="zh-CN" altLang="en-US" sz="1200" dirty="0">
              <a:solidFill>
                <a:schemeClr val="bg1"/>
              </a:solidFill>
              <a:latin typeface="Microsoft YaHei" charset="-122"/>
              <a:ea typeface="Microsoft YaHei" charset="-122"/>
              <a:cs typeface="Microsoft YaHei"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3">
            <a:extLst>
              <a:ext uri="{28A0092B-C50C-407E-A947-70E740481C1C}">
                <a14:useLocalDpi xmlns:a14="http://schemas.microsoft.com/office/drawing/2010/main" val="0"/>
              </a:ext>
            </a:extLst>
          </a:blip>
          <a:srcRect l="21234" r="21203"/>
          <a:stretch>
            <a:fillRect/>
          </a:stretch>
        </p:blipFill>
        <p:spPr>
          <a:xfrm>
            <a:off x="7298490" y="3002539"/>
            <a:ext cx="1845510" cy="2129743"/>
          </a:xfrm>
          <a:prstGeom prst="rect">
            <a:avLst/>
          </a:prstGeom>
        </p:spPr>
      </p:pic>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l="28622" t="12229" r="35099" b="22138"/>
          <a:stretch>
            <a:fillRect/>
          </a:stretch>
        </p:blipFill>
        <p:spPr>
          <a:xfrm>
            <a:off x="3639318" y="-4545"/>
            <a:ext cx="1826681" cy="2166332"/>
          </a:xfrm>
          <a:prstGeom prst="rect">
            <a:avLst/>
          </a:prstGeom>
        </p:spPr>
      </p:pic>
      <p:sp>
        <p:nvSpPr>
          <p:cNvPr id="15" name="矩形 14"/>
          <p:cNvSpPr/>
          <p:nvPr/>
        </p:nvSpPr>
        <p:spPr>
          <a:xfrm>
            <a:off x="-7534" y="2120524"/>
            <a:ext cx="9151534" cy="902452"/>
          </a:xfrm>
          <a:prstGeom prst="rect">
            <a:avLst/>
          </a:prstGeom>
          <a:solidFill>
            <a:srgbClr val="1F3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0" y="2211710"/>
            <a:ext cx="8931185" cy="707886"/>
          </a:xfrm>
          <a:prstGeom prst="rect">
            <a:avLst/>
          </a:prstGeom>
          <a:noFill/>
        </p:spPr>
        <p:txBody>
          <a:bodyPr wrap="square" rtlCol="0">
            <a:spAutoFit/>
          </a:bodyPr>
          <a:lstStyle/>
          <a:p>
            <a:pPr algn="ctr"/>
            <a:r>
              <a:rPr kumimoji="1" lang="en-US" altLang="zh-CN" sz="4000" b="1" spc="800" dirty="0">
                <a:solidFill>
                  <a:schemeClr val="bg1"/>
                </a:solidFill>
                <a:latin typeface="PingFang SC Semibold" charset="-122"/>
                <a:ea typeface="PingFang SC Semibold" charset="-122"/>
                <a:cs typeface="PingFang SC Semibold" charset="-122"/>
              </a:rPr>
              <a:t>AISPEECH</a:t>
            </a:r>
            <a:r>
              <a:rPr kumimoji="1" lang="zh-CN" altLang="en-US" sz="4000" b="1" spc="800" dirty="0">
                <a:solidFill>
                  <a:schemeClr val="bg1"/>
                </a:solidFill>
                <a:latin typeface="PingFang SC Semibold" charset="-122"/>
                <a:ea typeface="PingFang SC Semibold" charset="-122"/>
                <a:cs typeface="PingFang SC Semibold" charset="-122"/>
              </a:rPr>
              <a:t>   </a:t>
            </a:r>
            <a:r>
              <a:rPr kumimoji="1" lang="en-US" altLang="zh-CN" sz="4000" b="1" spc="800" dirty="0">
                <a:solidFill>
                  <a:schemeClr val="bg1"/>
                </a:solidFill>
                <a:latin typeface="PingFang SC Semibold" charset="-122"/>
                <a:ea typeface="PingFang SC Semibold" charset="-122"/>
                <a:cs typeface="PingFang SC Semibold" charset="-122"/>
              </a:rPr>
              <a:t>INSIDE</a:t>
            </a:r>
            <a:endParaRPr kumimoji="1" lang="zh-CN" altLang="en-US" sz="4000" b="1" spc="800" dirty="0">
              <a:solidFill>
                <a:schemeClr val="bg1"/>
              </a:solidFill>
              <a:latin typeface="PingFang SC Semibold" charset="-122"/>
              <a:ea typeface="PingFang SC Semibold" charset="-122"/>
              <a:cs typeface="PingFang SC Semibold" charset="-122"/>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779662"/>
            <a:ext cx="542206" cy="230887"/>
          </a:xfrm>
          <a:prstGeom prst="rect">
            <a:avLst/>
          </a:prstGeom>
        </p:spPr>
      </p:pic>
      <p:pic>
        <p:nvPicPr>
          <p:cNvPr id="2" name="图片 1"/>
          <p:cNvPicPr>
            <a:picLocks noChangeAspect="1"/>
          </p:cNvPicPr>
          <p:nvPr/>
        </p:nvPicPr>
        <p:blipFill rotWithShape="1">
          <a:blip r:embed="rId6">
            <a:extLst>
              <a:ext uri="{28A0092B-C50C-407E-A947-70E740481C1C}">
                <a14:useLocalDpi xmlns:a14="http://schemas.microsoft.com/office/drawing/2010/main" val="0"/>
              </a:ext>
            </a:extLst>
          </a:blip>
          <a:srcRect l="12340" t="13583" r="49645" b="647"/>
          <a:stretch>
            <a:fillRect/>
          </a:stretch>
        </p:blipFill>
        <p:spPr>
          <a:xfrm>
            <a:off x="-7534" y="-4545"/>
            <a:ext cx="1842769" cy="2143785"/>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22291" r="28431" b="12320"/>
          <a:stretch>
            <a:fillRect/>
          </a:stretch>
        </p:blipFill>
        <p:spPr>
          <a:xfrm>
            <a:off x="1819007" y="-14967"/>
            <a:ext cx="1819147" cy="2139240"/>
          </a:xfrm>
          <a:prstGeom prst="rect">
            <a:avLst/>
          </a:prstGeom>
        </p:spPr>
      </p:pic>
      <p:pic>
        <p:nvPicPr>
          <p:cNvPr id="22" name="图片 21"/>
          <p:cNvPicPr>
            <a:picLocks noChangeAspect="1"/>
          </p:cNvPicPr>
          <p:nvPr/>
        </p:nvPicPr>
        <p:blipFill rotWithShape="1">
          <a:blip r:embed="rId8">
            <a:extLst>
              <a:ext uri="{28A0092B-C50C-407E-A947-70E740481C1C}">
                <a14:useLocalDpi xmlns:a14="http://schemas.microsoft.com/office/drawing/2010/main" val="0"/>
              </a:ext>
            </a:extLst>
          </a:blip>
          <a:srcRect l="12462" r="42207"/>
          <a:stretch>
            <a:fillRect/>
          </a:stretch>
        </p:blipFill>
        <p:spPr>
          <a:xfrm>
            <a:off x="7365248" y="-4545"/>
            <a:ext cx="1786283" cy="2133713"/>
          </a:xfrm>
          <a:prstGeom prst="rect">
            <a:avLst/>
          </a:prstGeom>
        </p:spPr>
      </p:pic>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l="22298" r="18924"/>
          <a:stretch>
            <a:fillRect/>
          </a:stretch>
        </p:blipFill>
        <p:spPr>
          <a:xfrm>
            <a:off x="5465997" y="-4545"/>
            <a:ext cx="1899251" cy="2133713"/>
          </a:xfrm>
          <a:prstGeom prst="rect">
            <a:avLst/>
          </a:prstGeom>
        </p:spPr>
      </p:pic>
      <p:pic>
        <p:nvPicPr>
          <p:cNvPr id="25" name="图片 24"/>
          <p:cNvPicPr>
            <a:picLocks noChangeAspect="1"/>
          </p:cNvPicPr>
          <p:nvPr/>
        </p:nvPicPr>
        <p:blipFill rotWithShape="1">
          <a:blip r:embed="rId10">
            <a:extLst>
              <a:ext uri="{28A0092B-C50C-407E-A947-70E740481C1C}">
                <a14:useLocalDpi xmlns:a14="http://schemas.microsoft.com/office/drawing/2010/main" val="0"/>
              </a:ext>
            </a:extLst>
          </a:blip>
          <a:srcRect l="9178" r="33364"/>
          <a:stretch>
            <a:fillRect/>
          </a:stretch>
        </p:blipFill>
        <p:spPr>
          <a:xfrm>
            <a:off x="0" y="3002539"/>
            <a:ext cx="1842767" cy="2139200"/>
          </a:xfrm>
          <a:prstGeom prst="rect">
            <a:avLst/>
          </a:prstGeom>
        </p:spPr>
      </p:pic>
      <p:pic>
        <p:nvPicPr>
          <p:cNvPr id="26" name="图片 25"/>
          <p:cNvPicPr>
            <a:picLocks noChangeAspect="1"/>
          </p:cNvPicPr>
          <p:nvPr/>
        </p:nvPicPr>
        <p:blipFill rotWithShape="1">
          <a:blip r:embed="rId11">
            <a:extLst>
              <a:ext uri="{28A0092B-C50C-407E-A947-70E740481C1C}">
                <a14:useLocalDpi xmlns:a14="http://schemas.microsoft.com/office/drawing/2010/main" val="0"/>
              </a:ext>
            </a:extLst>
          </a:blip>
          <a:srcRect l="34608" t="7155" r="17661" b="9254"/>
          <a:stretch>
            <a:fillRect/>
          </a:stretch>
        </p:blipFill>
        <p:spPr>
          <a:xfrm>
            <a:off x="1842767" y="3002539"/>
            <a:ext cx="1841744" cy="2150299"/>
          </a:xfrm>
          <a:prstGeom prst="rect">
            <a:avLst/>
          </a:prstGeom>
        </p:spPr>
      </p:pic>
      <p:pic>
        <p:nvPicPr>
          <p:cNvPr id="27" name="图片 26"/>
          <p:cNvPicPr>
            <a:picLocks noChangeAspect="1"/>
          </p:cNvPicPr>
          <p:nvPr/>
        </p:nvPicPr>
        <p:blipFill rotWithShape="1">
          <a:blip r:embed="rId12">
            <a:extLst>
              <a:ext uri="{28A0092B-C50C-407E-A947-70E740481C1C}">
                <a14:useLocalDpi xmlns:a14="http://schemas.microsoft.com/office/drawing/2010/main" val="0"/>
              </a:ext>
            </a:extLst>
          </a:blip>
          <a:srcRect l="25429" t="16681" r="23503"/>
          <a:stretch>
            <a:fillRect/>
          </a:stretch>
        </p:blipFill>
        <p:spPr>
          <a:xfrm>
            <a:off x="3654380" y="3002539"/>
            <a:ext cx="1835237" cy="2146486"/>
          </a:xfrm>
          <a:prstGeom prst="rect">
            <a:avLst/>
          </a:prstGeom>
        </p:spPr>
      </p:pic>
      <p:pic>
        <p:nvPicPr>
          <p:cNvPr id="28" name="图片 27"/>
          <p:cNvPicPr>
            <a:picLocks noChangeAspect="1"/>
          </p:cNvPicPr>
          <p:nvPr/>
        </p:nvPicPr>
        <p:blipFill rotWithShape="1">
          <a:blip r:embed="rId13">
            <a:extLst>
              <a:ext uri="{28A0092B-C50C-407E-A947-70E740481C1C}">
                <a14:useLocalDpi xmlns:a14="http://schemas.microsoft.com/office/drawing/2010/main" val="0"/>
              </a:ext>
            </a:extLst>
          </a:blip>
          <a:srcRect l="6970" r="41259" b="8334"/>
          <a:stretch>
            <a:fillRect/>
          </a:stretch>
        </p:blipFill>
        <p:spPr>
          <a:xfrm>
            <a:off x="5478319" y="3002539"/>
            <a:ext cx="1826679" cy="2139200"/>
          </a:xfrm>
          <a:prstGeom prst="rect">
            <a:avLst/>
          </a:prstGeom>
        </p:spPr>
      </p:pic>
      <p:sp>
        <p:nvSpPr>
          <p:cNvPr id="36" name="矩形 35"/>
          <p:cNvSpPr/>
          <p:nvPr/>
        </p:nvSpPr>
        <p:spPr>
          <a:xfrm>
            <a:off x="0" y="1719629"/>
            <a:ext cx="9151531" cy="412870"/>
          </a:xfrm>
          <a:prstGeom prst="rect">
            <a:avLst/>
          </a:prstGeom>
          <a:solidFill>
            <a:srgbClr val="414143">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nvSpPr>
        <p:spPr>
          <a:xfrm>
            <a:off x="-15065" y="2982769"/>
            <a:ext cx="9151531" cy="412870"/>
          </a:xfrm>
          <a:prstGeom prst="rect">
            <a:avLst/>
          </a:prstGeom>
          <a:solidFill>
            <a:srgbClr val="414143">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8" name="图片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2193" y="1723570"/>
            <a:ext cx="1326950" cy="398085"/>
          </a:xfrm>
          <a:prstGeom prst="rect">
            <a:avLst/>
          </a:prstGeom>
        </p:spPr>
      </p:pic>
      <p:pic>
        <p:nvPicPr>
          <p:cNvPr id="39" name="图片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5879" y="1718692"/>
            <a:ext cx="1326950" cy="398085"/>
          </a:xfrm>
          <a:prstGeom prst="rect">
            <a:avLst/>
          </a:prstGeom>
        </p:spPr>
      </p:pic>
      <p:pic>
        <p:nvPicPr>
          <p:cNvPr id="40" name="图片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04758" y="1719629"/>
            <a:ext cx="1326950" cy="398085"/>
          </a:xfrm>
          <a:prstGeom prst="rect">
            <a:avLst/>
          </a:prstGeom>
        </p:spPr>
      </p:pic>
      <p:pic>
        <p:nvPicPr>
          <p:cNvPr id="42" name="图片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3175" y="1708974"/>
            <a:ext cx="1518010" cy="455403"/>
          </a:xfrm>
          <a:prstGeom prst="rect">
            <a:avLst/>
          </a:prstGeom>
        </p:spPr>
      </p:pic>
      <p:pic>
        <p:nvPicPr>
          <p:cNvPr id="43" name="图片 42"/>
          <p:cNvPicPr>
            <a:picLocks noChangeAspect="1"/>
          </p:cNvPicPr>
          <p:nvPr/>
        </p:nvPicPr>
        <p:blipFill rotWithShape="1">
          <a:blip r:embed="rId16">
            <a:extLst>
              <a:ext uri="{28A0092B-C50C-407E-A947-70E740481C1C}">
                <a14:useLocalDpi xmlns:a14="http://schemas.microsoft.com/office/drawing/2010/main" val="0"/>
              </a:ext>
            </a:extLst>
          </a:blip>
          <a:srcRect l="24367" t="15068" r="30938" b="14681"/>
          <a:stretch>
            <a:fillRect/>
          </a:stretch>
        </p:blipFill>
        <p:spPr>
          <a:xfrm>
            <a:off x="4294783" y="2924233"/>
            <a:ext cx="561963" cy="584413"/>
          </a:xfrm>
          <a:prstGeom prst="rect">
            <a:avLst/>
          </a:prstGeom>
        </p:spPr>
      </p:pic>
      <p:pic>
        <p:nvPicPr>
          <p:cNvPr id="45" name="图片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2040" y="3073788"/>
            <a:ext cx="938563" cy="281569"/>
          </a:xfrm>
          <a:prstGeom prst="rect">
            <a:avLst/>
          </a:prstGeom>
        </p:spPr>
      </p:pic>
      <p:pic>
        <p:nvPicPr>
          <p:cNvPr id="46" name="图片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55209" y="3134462"/>
            <a:ext cx="746741" cy="160220"/>
          </a:xfrm>
          <a:prstGeom prst="rect">
            <a:avLst/>
          </a:prstGeom>
        </p:spPr>
      </p:pic>
      <p:pic>
        <p:nvPicPr>
          <p:cNvPr id="18" name="图片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05271" y="1759349"/>
            <a:ext cx="359792" cy="338628"/>
          </a:xfrm>
          <a:prstGeom prst="rect">
            <a:avLst/>
          </a:prstGeom>
        </p:spPr>
      </p:pic>
      <p:pic>
        <p:nvPicPr>
          <p:cNvPr id="31" name="图片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48405" y="3025474"/>
            <a:ext cx="1121425" cy="373808"/>
          </a:xfrm>
          <a:prstGeom prst="rect">
            <a:avLst/>
          </a:prstGeom>
        </p:spPr>
      </p:pic>
      <p:pic>
        <p:nvPicPr>
          <p:cNvPr id="32" name="图片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94102" y="3106771"/>
            <a:ext cx="646173" cy="20969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srcRect/>
          <a:stretch>
            <a:fillRect/>
          </a:stretch>
        </p:blipFill>
        <p:spPr>
          <a:xfrm>
            <a:off x="-41406" y="-2402"/>
            <a:ext cx="9226983" cy="5148660"/>
          </a:xfrm>
          <a:prstGeom prst="rect">
            <a:avLst/>
          </a:prstGeom>
        </p:spPr>
      </p:pic>
      <p:sp>
        <p:nvSpPr>
          <p:cNvPr id="3" name="矩形 2"/>
          <p:cNvSpPr/>
          <p:nvPr/>
        </p:nvSpPr>
        <p:spPr>
          <a:xfrm>
            <a:off x="327160" y="915566"/>
            <a:ext cx="4460864" cy="2519993"/>
          </a:xfrm>
          <a:prstGeom prst="rect">
            <a:avLst/>
          </a:prstGeom>
          <a:solidFill>
            <a:srgbClr val="1F3E54">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solidFill>
                <a:srgbClr val="333333"/>
              </a:solidFill>
            </a:endParaRPr>
          </a:p>
        </p:txBody>
      </p:sp>
      <p:sp>
        <p:nvSpPr>
          <p:cNvPr id="4" name="矩形 3"/>
          <p:cNvSpPr/>
          <p:nvPr/>
        </p:nvSpPr>
        <p:spPr>
          <a:xfrm>
            <a:off x="463610" y="1189719"/>
            <a:ext cx="4176464" cy="400110"/>
          </a:xfrm>
          <a:prstGeom prst="rect">
            <a:avLst/>
          </a:prstGeom>
        </p:spPr>
        <p:txBody>
          <a:bodyPr wrap="square">
            <a:spAutoFit/>
          </a:bodyPr>
          <a:lstStyle/>
          <a:p>
            <a:pPr algn="ctr"/>
            <a:r>
              <a:rPr kumimoji="1"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智能语音技术在儿童教育中的应用</a:t>
            </a:r>
            <a:endParaRPr kumimoji="1"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891724" y="1856281"/>
            <a:ext cx="3471340" cy="988476"/>
          </a:xfrm>
          <a:prstGeom prst="rect">
            <a:avLst/>
          </a:prstGeom>
          <a:noFill/>
        </p:spPr>
        <p:txBody>
          <a:bodyPr wrap="square" rtlCol="0">
            <a:spAutoFit/>
          </a:bodyPr>
          <a:lstStyle/>
          <a:p>
            <a:pPr>
              <a:lnSpc>
                <a:spcPct val="150000"/>
              </a:lnSpc>
            </a:pPr>
            <a:r>
              <a:rPr lang="zh-CN" altLang="zh-CN" sz="1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针对儿童特定的语音交互习惯、内容需求，思必驰推出软硬一体化的语音交互解决方案。内置全链路智能对话技术，打通海量第三方儿童内容服务，</a:t>
            </a:r>
            <a:r>
              <a:rPr lang="zh-CN" altLang="en-US" sz="1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赋予产品情感陪伴、寓教于乐的能力</a:t>
            </a:r>
            <a:r>
              <a:rPr lang="zh-CN" altLang="zh-CN" sz="1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线连接符 5"/>
          <p:cNvCxnSpPr/>
          <p:nvPr/>
        </p:nvCxnSpPr>
        <p:spPr>
          <a:xfrm>
            <a:off x="891724" y="1639899"/>
            <a:ext cx="33202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30962" y="3670030"/>
            <a:ext cx="5341724" cy="93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图片 19"/>
          <p:cNvPicPr>
            <a:picLocks noChangeAspect="1"/>
          </p:cNvPicPr>
          <p:nvPr/>
        </p:nvPicPr>
        <p:blipFill>
          <a:blip r:embed="rId4" cstate="screen">
            <a:grayscl/>
          </a:blip>
          <a:stretch>
            <a:fillRect/>
          </a:stretch>
        </p:blipFill>
        <p:spPr>
          <a:xfrm>
            <a:off x="7884368" y="123478"/>
            <a:ext cx="1120863" cy="236855"/>
          </a:xfrm>
          <a:prstGeom prst="rect">
            <a:avLst/>
          </a:prstGeom>
        </p:spPr>
      </p:pic>
      <p:pic>
        <p:nvPicPr>
          <p:cNvPr id="7" name="图片 6"/>
          <p:cNvPicPr>
            <a:picLocks noChangeAspect="1"/>
          </p:cNvPicPr>
          <p:nvPr/>
        </p:nvPicPr>
        <p:blipFill>
          <a:blip r:embed="rId5" cstate="screen"/>
          <a:stretch>
            <a:fillRect/>
          </a:stretch>
        </p:blipFill>
        <p:spPr>
          <a:xfrm>
            <a:off x="5399984" y="3693671"/>
            <a:ext cx="485356" cy="628717"/>
          </a:xfrm>
          <a:prstGeom prst="rect">
            <a:avLst/>
          </a:prstGeom>
        </p:spPr>
      </p:pic>
      <p:pic>
        <p:nvPicPr>
          <p:cNvPr id="12" name="图片 11"/>
          <p:cNvPicPr>
            <a:picLocks noChangeAspect="1"/>
          </p:cNvPicPr>
          <p:nvPr/>
        </p:nvPicPr>
        <p:blipFill>
          <a:blip r:embed="rId6" cstate="screen"/>
          <a:stretch>
            <a:fillRect/>
          </a:stretch>
        </p:blipFill>
        <p:spPr>
          <a:xfrm>
            <a:off x="1588331" y="3741438"/>
            <a:ext cx="745204" cy="531734"/>
          </a:xfrm>
          <a:prstGeom prst="rect">
            <a:avLst/>
          </a:prstGeom>
        </p:spPr>
      </p:pic>
      <p:sp>
        <p:nvSpPr>
          <p:cNvPr id="13" name="文本框 12"/>
          <p:cNvSpPr txBox="1"/>
          <p:nvPr/>
        </p:nvSpPr>
        <p:spPr>
          <a:xfrm>
            <a:off x="646428" y="4393682"/>
            <a:ext cx="5429411" cy="400110"/>
          </a:xfrm>
          <a:prstGeom prst="rect">
            <a:avLst/>
          </a:prstGeom>
          <a:noFill/>
          <a:ln>
            <a:noFill/>
          </a:ln>
        </p:spPr>
        <p:txBody>
          <a:bodyPr wrap="square" rtlCol="0">
            <a:spAutoFit/>
          </a:bodyPr>
          <a:lstStyle/>
          <a:p>
            <a:pPr algn="ctr"/>
            <a:r>
              <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早教机  </a:t>
            </a:r>
            <a:r>
              <a:rPr kumimoji="1"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丨 </a:t>
            </a:r>
            <a:r>
              <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故事机  </a:t>
            </a:r>
            <a:r>
              <a:rPr kumimoji="1"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丨   </a:t>
            </a:r>
            <a:r>
              <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陪伴机器人  </a:t>
            </a:r>
            <a:r>
              <a:rPr kumimoji="1"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丨  儿童</a:t>
            </a:r>
            <a:r>
              <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手表   </a:t>
            </a:r>
            <a:r>
              <a:rPr kumimoji="1"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丨  学习</a:t>
            </a:r>
            <a:r>
              <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平板  </a:t>
            </a:r>
            <a:r>
              <a:rPr kumimoji="1"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丨  编程机器人 丨 </a:t>
            </a:r>
            <a:r>
              <a:rPr kumimoji="1"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More</a:t>
            </a:r>
            <a:endPar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endParaRPr kumimoji="1"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a:picLocks noChangeAspect="1"/>
          </p:cNvPicPr>
          <p:nvPr/>
        </p:nvPicPr>
        <p:blipFill>
          <a:blip r:embed="rId7" cstate="screen"/>
          <a:stretch>
            <a:fillRect/>
          </a:stretch>
        </p:blipFill>
        <p:spPr>
          <a:xfrm>
            <a:off x="3555454" y="3650502"/>
            <a:ext cx="1028848" cy="716764"/>
          </a:xfrm>
          <a:prstGeom prst="rect">
            <a:avLst/>
          </a:prstGeom>
        </p:spPr>
      </p:pic>
      <p:pic>
        <p:nvPicPr>
          <p:cNvPr id="18" name="图片 17"/>
          <p:cNvPicPr>
            <a:picLocks noChangeAspect="1"/>
          </p:cNvPicPr>
          <p:nvPr/>
        </p:nvPicPr>
        <p:blipFill>
          <a:blip r:embed="rId8" cstate="screen"/>
          <a:stretch>
            <a:fillRect/>
          </a:stretch>
        </p:blipFill>
        <p:spPr>
          <a:xfrm>
            <a:off x="4497314" y="3741438"/>
            <a:ext cx="737992" cy="525581"/>
          </a:xfrm>
          <a:prstGeom prst="rect">
            <a:avLst/>
          </a:prstGeom>
        </p:spPr>
      </p:pic>
      <p:pic>
        <p:nvPicPr>
          <p:cNvPr id="19" name="图片 18"/>
          <p:cNvPicPr>
            <a:picLocks noChangeAspect="1"/>
          </p:cNvPicPr>
          <p:nvPr/>
        </p:nvPicPr>
        <p:blipFill>
          <a:blip r:embed="rId9" cstate="screen"/>
          <a:stretch>
            <a:fillRect/>
          </a:stretch>
        </p:blipFill>
        <p:spPr>
          <a:xfrm>
            <a:off x="3203613" y="3652330"/>
            <a:ext cx="406312" cy="654646"/>
          </a:xfrm>
          <a:prstGeom prst="rect">
            <a:avLst/>
          </a:prstGeom>
        </p:spPr>
      </p:pic>
      <p:pic>
        <p:nvPicPr>
          <p:cNvPr id="22" name="图片 21"/>
          <p:cNvPicPr>
            <a:picLocks noChangeAspect="1"/>
          </p:cNvPicPr>
          <p:nvPr/>
        </p:nvPicPr>
        <p:blipFill>
          <a:blip r:embed="rId10" cstate="screen"/>
          <a:stretch>
            <a:fillRect/>
          </a:stretch>
        </p:blipFill>
        <p:spPr>
          <a:xfrm>
            <a:off x="2437551" y="3527858"/>
            <a:ext cx="632761" cy="895051"/>
          </a:xfrm>
          <a:prstGeom prst="rect">
            <a:avLst/>
          </a:prstGeom>
        </p:spPr>
      </p:pic>
      <p:pic>
        <p:nvPicPr>
          <p:cNvPr id="11" name="图片 10"/>
          <p:cNvPicPr>
            <a:picLocks noChangeAspect="1"/>
          </p:cNvPicPr>
          <p:nvPr/>
        </p:nvPicPr>
        <p:blipFill>
          <a:blip r:embed="rId11" cstate="screen"/>
          <a:stretch>
            <a:fillRect/>
          </a:stretch>
        </p:blipFill>
        <p:spPr>
          <a:xfrm>
            <a:off x="362461" y="3556069"/>
            <a:ext cx="1441872" cy="811197"/>
          </a:xfrm>
          <a:prstGeom prst="rect">
            <a:avLst/>
          </a:prstGeom>
        </p:spPr>
      </p:pic>
      <p:sp>
        <p:nvSpPr>
          <p:cNvPr id="21" name="文本框 20"/>
          <p:cNvSpPr txBox="1"/>
          <p:nvPr/>
        </p:nvSpPr>
        <p:spPr>
          <a:xfrm>
            <a:off x="891724" y="2971161"/>
            <a:ext cx="3471340" cy="295978"/>
          </a:xfrm>
          <a:prstGeom prst="rect">
            <a:avLst/>
          </a:prstGeom>
          <a:noFill/>
        </p:spPr>
        <p:txBody>
          <a:bodyPr wrap="square" rtlCol="0">
            <a:spAutoFit/>
          </a:bodyPr>
          <a:lstStyle/>
          <a:p>
            <a:pPr algn="ctr">
              <a:lnSpc>
                <a:spcPct val="150000"/>
              </a:lnSpc>
            </a:pPr>
            <a:r>
              <a:rPr lang="zh-CN" altLang="en-US" sz="1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童声识别优化、多种合成音、绘本识别、支持远程互动</a:t>
            </a:r>
            <a:endPar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alphaModFix amt="85000"/>
          </a:blip>
          <a:stretch>
            <a:fillRect/>
          </a:stretch>
        </p:blipFill>
        <p:spPr>
          <a:xfrm>
            <a:off x="0" y="1693580"/>
            <a:ext cx="9144000" cy="3449920"/>
          </a:xfrm>
          <a:prstGeom prst="rect">
            <a:avLst/>
          </a:prstGeom>
        </p:spPr>
      </p:pic>
      <p:sp>
        <p:nvSpPr>
          <p:cNvPr id="12" name="矩形 11"/>
          <p:cNvSpPr/>
          <p:nvPr/>
        </p:nvSpPr>
        <p:spPr>
          <a:xfrm>
            <a:off x="0" y="-74535"/>
            <a:ext cx="9144000" cy="1779662"/>
          </a:xfrm>
          <a:prstGeom prst="rect">
            <a:avLst/>
          </a:prstGeom>
          <a:solidFill>
            <a:srgbClr val="1F3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dirty="0"/>
          </a:p>
        </p:txBody>
      </p:sp>
      <p:sp>
        <p:nvSpPr>
          <p:cNvPr id="31" name="矩形 30"/>
          <p:cNvSpPr/>
          <p:nvPr/>
        </p:nvSpPr>
        <p:spPr>
          <a:xfrm>
            <a:off x="654215" y="430517"/>
            <a:ext cx="7912444" cy="1027397"/>
          </a:xfrm>
          <a:prstGeom prst="rect">
            <a:avLst/>
          </a:prstGeom>
        </p:spPr>
        <p:txBody>
          <a:bodyPr wrap="square">
            <a:spAutoFit/>
          </a:bodyPr>
          <a:lstStyle/>
          <a:p>
            <a:pPr>
              <a:lnSpc>
                <a:spcPct val="150000"/>
              </a:lnSpc>
            </a:pPr>
            <a:r>
              <a:rPr lang="zh-CN" altLang="en-US" sz="1400" b="1" dirty="0">
                <a:solidFill>
                  <a:srgbClr val="EBEBEC"/>
                </a:solidFill>
                <a:latin typeface="微软雅黑" panose="020B0503020204020204" pitchFamily="34" charset="-122"/>
                <a:ea typeface="微软雅黑" panose="020B0503020204020204" pitchFamily="34" charset="-122"/>
                <a:cs typeface="微软雅黑" panose="020B0503020204020204" pitchFamily="34" charset="-122"/>
              </a:rPr>
              <a:t>面向家居场景下的儿童早教、亲子陪伴、娱乐互动等需求，思必驰推出针对性的技术优化方案。</a:t>
            </a:r>
            <a:endParaRPr lang="en-US" altLang="zh-CN" sz="1400" b="1" dirty="0">
              <a:solidFill>
                <a:srgbClr val="EBEBEC"/>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en-US" altLang="zh-CN" sz="1400" b="1" dirty="0">
              <a:solidFill>
                <a:srgbClr val="F9C847"/>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多模唤醒 </a:t>
            </a:r>
            <a:r>
              <a:rPr lang="en-US" altLang="zh-CN"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 童声识别</a:t>
            </a:r>
            <a:r>
              <a:rPr lang="en-US" altLang="zh-CN"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合成 </a:t>
            </a:r>
            <a:r>
              <a:rPr lang="en-US" altLang="zh-CN"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 远场交互能力 </a:t>
            </a:r>
            <a:r>
              <a:rPr lang="en-US" altLang="zh-CN"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 智能对话优化 </a:t>
            </a:r>
            <a:r>
              <a:rPr lang="en-US" altLang="zh-CN"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solidFill>
                  <a:srgbClr val="EE504A"/>
                </a:solidFill>
                <a:latin typeface="微软雅黑" panose="020B0503020204020204" pitchFamily="34" charset="-122"/>
                <a:ea typeface="微软雅黑" panose="020B0503020204020204" pitchFamily="34" charset="-122"/>
                <a:cs typeface="微软雅黑" panose="020B0503020204020204" pitchFamily="34" charset="-122"/>
              </a:rPr>
              <a:t> 绘本识别</a:t>
            </a:r>
            <a:endParaRPr lang="zh-CN" altLang="en-US" sz="1400" dirty="0">
              <a:solidFill>
                <a:srgbClr val="EE504A"/>
              </a:solidFill>
            </a:endParaRPr>
          </a:p>
        </p:txBody>
      </p:sp>
      <p:pic>
        <p:nvPicPr>
          <p:cNvPr id="13" name="图片 12"/>
          <p:cNvPicPr>
            <a:picLocks noChangeAspect="1"/>
          </p:cNvPicPr>
          <p:nvPr/>
        </p:nvPicPr>
        <p:blipFill>
          <a:blip r:embed="rId4" cstate="email">
            <a:grayscl/>
          </a:blip>
          <a:stretch>
            <a:fillRect/>
          </a:stretch>
        </p:blipFill>
        <p:spPr>
          <a:xfrm>
            <a:off x="7884368" y="123478"/>
            <a:ext cx="1120863" cy="236855"/>
          </a:xfrm>
          <a:prstGeom prst="rect">
            <a:avLst/>
          </a:prstGeom>
        </p:spPr>
      </p:pic>
      <p:sp>
        <p:nvSpPr>
          <p:cNvPr id="3" name="矩形 2"/>
          <p:cNvSpPr/>
          <p:nvPr/>
        </p:nvSpPr>
        <p:spPr>
          <a:xfrm>
            <a:off x="0" y="1693580"/>
            <a:ext cx="9144000" cy="3449920"/>
          </a:xfrm>
          <a:prstGeom prst="rect">
            <a:avLst/>
          </a:prstGeom>
          <a:solidFill>
            <a:srgbClr val="1F3E54">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115616" y="3218485"/>
            <a:ext cx="1296144" cy="461665"/>
          </a:xfrm>
          <a:prstGeom prst="rect">
            <a:avLst/>
          </a:prstGeom>
          <a:noFill/>
        </p:spPr>
        <p:txBody>
          <a:bodyPr wrap="square" rtlCol="0">
            <a:spAutoFit/>
          </a:bodyPr>
          <a:lstStyle/>
          <a:p>
            <a:r>
              <a:rPr kumimoji="1" lang="zh-CN" altLang="en-US" sz="2400" b="1" i="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教   育</a:t>
            </a:r>
          </a:p>
        </p:txBody>
      </p:sp>
      <p:sp>
        <p:nvSpPr>
          <p:cNvPr id="19" name="文本框 18"/>
          <p:cNvSpPr txBox="1"/>
          <p:nvPr/>
        </p:nvSpPr>
        <p:spPr>
          <a:xfrm>
            <a:off x="4067944" y="3218485"/>
            <a:ext cx="1296144" cy="461665"/>
          </a:xfrm>
          <a:prstGeom prst="rect">
            <a:avLst/>
          </a:prstGeom>
          <a:noFill/>
        </p:spPr>
        <p:txBody>
          <a:bodyPr wrap="square" rtlCol="0">
            <a:spAutoFit/>
          </a:bodyPr>
          <a:lstStyle/>
          <a:p>
            <a:r>
              <a:rPr kumimoji="1" lang="zh-CN" altLang="en-US" sz="2400" b="1" i="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娱   乐</a:t>
            </a:r>
          </a:p>
        </p:txBody>
      </p:sp>
      <p:sp>
        <p:nvSpPr>
          <p:cNvPr id="20" name="文本框 19"/>
          <p:cNvSpPr txBox="1"/>
          <p:nvPr/>
        </p:nvSpPr>
        <p:spPr>
          <a:xfrm>
            <a:off x="7268510" y="3273187"/>
            <a:ext cx="1296144" cy="461665"/>
          </a:xfrm>
          <a:prstGeom prst="rect">
            <a:avLst/>
          </a:prstGeom>
          <a:noFill/>
        </p:spPr>
        <p:txBody>
          <a:bodyPr wrap="square" rtlCol="0">
            <a:spAutoFit/>
          </a:bodyPr>
          <a:lstStyle/>
          <a:p>
            <a:r>
              <a:rPr kumimoji="1" lang="zh-CN" altLang="en-US" sz="2400" b="1" i="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陪   伴</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9" name="矩形 18"/>
          <p:cNvSpPr/>
          <p:nvPr/>
        </p:nvSpPr>
        <p:spPr>
          <a:xfrm>
            <a:off x="684213" y="195486"/>
            <a:ext cx="3775393" cy="400110"/>
          </a:xfrm>
          <a:prstGeom prst="rect">
            <a:avLst/>
          </a:prstGeom>
        </p:spPr>
        <p:txBody>
          <a:bodyPr wrap="none">
            <a:spAutoFit/>
          </a:bodyPr>
          <a:lstStyle/>
          <a:p>
            <a:r>
              <a:rPr kumimoji="1" lang="zh-CN" altLang="en-US" sz="2000" b="1" dirty="0">
                <a:solidFill>
                  <a:srgbClr val="414143"/>
                </a:solidFill>
                <a:latin typeface="微软雅黑" panose="020B0503020204020204" pitchFamily="34" charset="-122"/>
                <a:ea typeface="微软雅黑" panose="020B0503020204020204" pitchFamily="34" charset="-122"/>
              </a:rPr>
              <a:t>方案优势：</a:t>
            </a:r>
            <a:r>
              <a:rPr kumimoji="1" lang="zh-CN" altLang="en-US" sz="2000" b="1" dirty="0">
                <a:solidFill>
                  <a:srgbClr val="399CD8"/>
                </a:solidFill>
                <a:latin typeface="微软雅黑" panose="020B0503020204020204" pitchFamily="34" charset="-122"/>
                <a:ea typeface="微软雅黑" panose="020B0503020204020204" pitchFamily="34" charset="-122"/>
              </a:rPr>
              <a:t>成熟的产品对接能力</a:t>
            </a:r>
          </a:p>
        </p:txBody>
      </p:sp>
      <p:cxnSp>
        <p:nvCxnSpPr>
          <p:cNvPr id="20" name="直线连接符 19"/>
          <p:cNvCxnSpPr/>
          <p:nvPr/>
        </p:nvCxnSpPr>
        <p:spPr>
          <a:xfrm>
            <a:off x="1" y="552999"/>
            <a:ext cx="4459605"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47801" y="1233246"/>
            <a:ext cx="6480720" cy="1284092"/>
            <a:chOff x="899592" y="1131590"/>
            <a:chExt cx="7341492" cy="1454646"/>
          </a:xfrm>
        </p:grpSpPr>
        <p:pic>
          <p:nvPicPr>
            <p:cNvPr id="27" name="图片 26"/>
            <p:cNvPicPr>
              <a:picLocks noChangeAspect="1"/>
            </p:cNvPicPr>
            <p:nvPr/>
          </p:nvPicPr>
          <p:blipFill>
            <a:blip r:embed="rId3" cstate="screen"/>
            <a:srcRect/>
            <a:stretch>
              <a:fillRect/>
            </a:stretch>
          </p:blipFill>
          <p:spPr>
            <a:xfrm>
              <a:off x="899592" y="1131888"/>
              <a:ext cx="1440160" cy="1440160"/>
            </a:xfrm>
            <a:custGeom>
              <a:avLst/>
              <a:gdLst>
                <a:gd name="connsiteX0" fmla="*/ 720080 w 1440160"/>
                <a:gd name="connsiteY0" fmla="*/ 0 h 1440160"/>
                <a:gd name="connsiteX1" fmla="*/ 1440160 w 1440160"/>
                <a:gd name="connsiteY1" fmla="*/ 720080 h 1440160"/>
                <a:gd name="connsiteX2" fmla="*/ 720080 w 1440160"/>
                <a:gd name="connsiteY2" fmla="*/ 1440160 h 1440160"/>
                <a:gd name="connsiteX3" fmla="*/ 0 w 1440160"/>
                <a:gd name="connsiteY3" fmla="*/ 720080 h 1440160"/>
                <a:gd name="connsiteX4" fmla="*/ 720080 w 1440160"/>
                <a:gd name="connsiteY4" fmla="*/ 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60" h="1440160">
                  <a:moveTo>
                    <a:pt x="720080" y="0"/>
                  </a:moveTo>
                  <a:cubicBezTo>
                    <a:pt x="1117769" y="0"/>
                    <a:pt x="1440160" y="322391"/>
                    <a:pt x="1440160" y="720080"/>
                  </a:cubicBezTo>
                  <a:cubicBezTo>
                    <a:pt x="1440160" y="1117769"/>
                    <a:pt x="1117769" y="1440160"/>
                    <a:pt x="720080" y="1440160"/>
                  </a:cubicBezTo>
                  <a:cubicBezTo>
                    <a:pt x="322391" y="1440160"/>
                    <a:pt x="0" y="1117769"/>
                    <a:pt x="0" y="720080"/>
                  </a:cubicBezTo>
                  <a:cubicBezTo>
                    <a:pt x="0" y="322391"/>
                    <a:pt x="322391" y="0"/>
                    <a:pt x="720080" y="0"/>
                  </a:cubicBezTo>
                  <a:close/>
                </a:path>
              </a:pathLst>
            </a:custGeom>
            <a:ln w="38100">
              <a:solidFill>
                <a:srgbClr val="1F3E54"/>
              </a:solidFill>
            </a:ln>
          </p:spPr>
        </p:pic>
        <p:pic>
          <p:nvPicPr>
            <p:cNvPr id="29" name="图片 28"/>
            <p:cNvPicPr>
              <a:picLocks noChangeAspect="1"/>
            </p:cNvPicPr>
            <p:nvPr/>
          </p:nvPicPr>
          <p:blipFill>
            <a:blip r:embed="rId4" cstate="screen"/>
            <a:srcRect/>
            <a:stretch>
              <a:fillRect/>
            </a:stretch>
          </p:blipFill>
          <p:spPr>
            <a:xfrm>
              <a:off x="2843808" y="1131590"/>
              <a:ext cx="1440160" cy="1440160"/>
            </a:xfrm>
            <a:custGeom>
              <a:avLst/>
              <a:gdLst>
                <a:gd name="connsiteX0" fmla="*/ 720080 w 1440160"/>
                <a:gd name="connsiteY0" fmla="*/ 0 h 1440160"/>
                <a:gd name="connsiteX1" fmla="*/ 1440160 w 1440160"/>
                <a:gd name="connsiteY1" fmla="*/ 720080 h 1440160"/>
                <a:gd name="connsiteX2" fmla="*/ 720080 w 1440160"/>
                <a:gd name="connsiteY2" fmla="*/ 1440160 h 1440160"/>
                <a:gd name="connsiteX3" fmla="*/ 0 w 1440160"/>
                <a:gd name="connsiteY3" fmla="*/ 720080 h 1440160"/>
                <a:gd name="connsiteX4" fmla="*/ 720080 w 1440160"/>
                <a:gd name="connsiteY4" fmla="*/ 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60" h="1440160">
                  <a:moveTo>
                    <a:pt x="720080" y="0"/>
                  </a:moveTo>
                  <a:cubicBezTo>
                    <a:pt x="1117769" y="0"/>
                    <a:pt x="1440160" y="322391"/>
                    <a:pt x="1440160" y="720080"/>
                  </a:cubicBezTo>
                  <a:cubicBezTo>
                    <a:pt x="1440160" y="1117769"/>
                    <a:pt x="1117769" y="1440160"/>
                    <a:pt x="720080" y="1440160"/>
                  </a:cubicBezTo>
                  <a:cubicBezTo>
                    <a:pt x="322391" y="1440160"/>
                    <a:pt x="0" y="1117769"/>
                    <a:pt x="0" y="720080"/>
                  </a:cubicBezTo>
                  <a:cubicBezTo>
                    <a:pt x="0" y="322391"/>
                    <a:pt x="322391" y="0"/>
                    <a:pt x="720080" y="0"/>
                  </a:cubicBezTo>
                  <a:close/>
                </a:path>
              </a:pathLst>
            </a:custGeom>
            <a:ln w="38100">
              <a:solidFill>
                <a:srgbClr val="399CD8"/>
              </a:solidFill>
            </a:ln>
          </p:spPr>
        </p:pic>
        <p:pic>
          <p:nvPicPr>
            <p:cNvPr id="31" name="图片 30"/>
            <p:cNvPicPr>
              <a:picLocks noChangeAspect="1"/>
            </p:cNvPicPr>
            <p:nvPr/>
          </p:nvPicPr>
          <p:blipFill>
            <a:blip r:embed="rId5" cstate="screen"/>
            <a:srcRect/>
            <a:stretch>
              <a:fillRect/>
            </a:stretch>
          </p:blipFill>
          <p:spPr>
            <a:xfrm>
              <a:off x="4860032" y="1146076"/>
              <a:ext cx="1440160" cy="1440160"/>
            </a:xfrm>
            <a:custGeom>
              <a:avLst/>
              <a:gdLst>
                <a:gd name="connsiteX0" fmla="*/ 720080 w 1440160"/>
                <a:gd name="connsiteY0" fmla="*/ 0 h 1440160"/>
                <a:gd name="connsiteX1" fmla="*/ 1440160 w 1440160"/>
                <a:gd name="connsiteY1" fmla="*/ 720080 h 1440160"/>
                <a:gd name="connsiteX2" fmla="*/ 720080 w 1440160"/>
                <a:gd name="connsiteY2" fmla="*/ 1440160 h 1440160"/>
                <a:gd name="connsiteX3" fmla="*/ 0 w 1440160"/>
                <a:gd name="connsiteY3" fmla="*/ 720080 h 1440160"/>
                <a:gd name="connsiteX4" fmla="*/ 720080 w 1440160"/>
                <a:gd name="connsiteY4" fmla="*/ 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60" h="1440160">
                  <a:moveTo>
                    <a:pt x="720080" y="0"/>
                  </a:moveTo>
                  <a:cubicBezTo>
                    <a:pt x="1117769" y="0"/>
                    <a:pt x="1440160" y="322391"/>
                    <a:pt x="1440160" y="720080"/>
                  </a:cubicBezTo>
                  <a:cubicBezTo>
                    <a:pt x="1440160" y="1117769"/>
                    <a:pt x="1117769" y="1440160"/>
                    <a:pt x="720080" y="1440160"/>
                  </a:cubicBezTo>
                  <a:cubicBezTo>
                    <a:pt x="322391" y="1440160"/>
                    <a:pt x="0" y="1117769"/>
                    <a:pt x="0" y="720080"/>
                  </a:cubicBezTo>
                  <a:cubicBezTo>
                    <a:pt x="0" y="322391"/>
                    <a:pt x="322391" y="0"/>
                    <a:pt x="720080" y="0"/>
                  </a:cubicBezTo>
                  <a:close/>
                </a:path>
              </a:pathLst>
            </a:custGeom>
            <a:ln w="38100">
              <a:solidFill>
                <a:srgbClr val="414143"/>
              </a:solidFill>
            </a:ln>
          </p:spPr>
        </p:pic>
        <p:pic>
          <p:nvPicPr>
            <p:cNvPr id="33" name="图片 32"/>
            <p:cNvPicPr>
              <a:picLocks noChangeAspect="1"/>
            </p:cNvPicPr>
            <p:nvPr/>
          </p:nvPicPr>
          <p:blipFill>
            <a:blip r:embed="rId6" cstate="screen"/>
            <a:srcRect/>
            <a:stretch>
              <a:fillRect/>
            </a:stretch>
          </p:blipFill>
          <p:spPr>
            <a:xfrm>
              <a:off x="6800924" y="1131590"/>
              <a:ext cx="1440160" cy="1440160"/>
            </a:xfrm>
            <a:custGeom>
              <a:avLst/>
              <a:gdLst>
                <a:gd name="connsiteX0" fmla="*/ 720080 w 1440160"/>
                <a:gd name="connsiteY0" fmla="*/ 0 h 1440160"/>
                <a:gd name="connsiteX1" fmla="*/ 1440160 w 1440160"/>
                <a:gd name="connsiteY1" fmla="*/ 720080 h 1440160"/>
                <a:gd name="connsiteX2" fmla="*/ 720080 w 1440160"/>
                <a:gd name="connsiteY2" fmla="*/ 1440160 h 1440160"/>
                <a:gd name="connsiteX3" fmla="*/ 0 w 1440160"/>
                <a:gd name="connsiteY3" fmla="*/ 720080 h 1440160"/>
                <a:gd name="connsiteX4" fmla="*/ 720080 w 1440160"/>
                <a:gd name="connsiteY4" fmla="*/ 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60" h="1440160">
                  <a:moveTo>
                    <a:pt x="720080" y="0"/>
                  </a:moveTo>
                  <a:cubicBezTo>
                    <a:pt x="1117769" y="0"/>
                    <a:pt x="1440160" y="322391"/>
                    <a:pt x="1440160" y="720080"/>
                  </a:cubicBezTo>
                  <a:cubicBezTo>
                    <a:pt x="1440160" y="1117769"/>
                    <a:pt x="1117769" y="1440160"/>
                    <a:pt x="720080" y="1440160"/>
                  </a:cubicBezTo>
                  <a:cubicBezTo>
                    <a:pt x="322391" y="1440160"/>
                    <a:pt x="0" y="1117769"/>
                    <a:pt x="0" y="720080"/>
                  </a:cubicBezTo>
                  <a:cubicBezTo>
                    <a:pt x="0" y="322391"/>
                    <a:pt x="322391" y="0"/>
                    <a:pt x="720080" y="0"/>
                  </a:cubicBezTo>
                  <a:close/>
                </a:path>
              </a:pathLst>
            </a:custGeom>
            <a:ln w="38100">
              <a:solidFill>
                <a:srgbClr val="B1BCC7"/>
              </a:solidFill>
            </a:ln>
          </p:spPr>
        </p:pic>
      </p:grpSp>
      <p:sp>
        <p:nvSpPr>
          <p:cNvPr id="35" name="矩形 34"/>
          <p:cNvSpPr/>
          <p:nvPr/>
        </p:nvSpPr>
        <p:spPr>
          <a:xfrm>
            <a:off x="395536" y="3069691"/>
            <a:ext cx="1261885" cy="307777"/>
          </a:xfrm>
          <a:prstGeom prst="rect">
            <a:avLst/>
          </a:prstGeom>
        </p:spPr>
        <p:txBody>
          <a:bodyPr wrap="none">
            <a:spAutoFit/>
          </a:bodyPr>
          <a:lstStyle/>
          <a:p>
            <a:pPr algn="ctr">
              <a:defRPr/>
            </a:pPr>
            <a:r>
              <a:rPr lang="zh-CN" altLang="en-US"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rPr>
              <a:t>支持主流芯片</a:t>
            </a:r>
          </a:p>
        </p:txBody>
      </p:sp>
      <p:sp>
        <p:nvSpPr>
          <p:cNvPr id="36" name="矩形 35"/>
          <p:cNvSpPr/>
          <p:nvPr/>
        </p:nvSpPr>
        <p:spPr>
          <a:xfrm>
            <a:off x="3727483" y="3069691"/>
            <a:ext cx="1620957" cy="307777"/>
          </a:xfrm>
          <a:prstGeom prst="rect">
            <a:avLst/>
          </a:prstGeom>
        </p:spPr>
        <p:txBody>
          <a:bodyPr wrap="none">
            <a:spAutoFit/>
          </a:bodyPr>
          <a:lstStyle/>
          <a:p>
            <a:pPr algn="ctr"/>
            <a:r>
              <a:rPr lang="zh-CN" altLang="en-US"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rPr>
              <a:t>成熟的硬件供应链</a:t>
            </a:r>
          </a:p>
        </p:txBody>
      </p:sp>
      <p:sp>
        <p:nvSpPr>
          <p:cNvPr id="37" name="矩形 36"/>
          <p:cNvSpPr/>
          <p:nvPr/>
        </p:nvSpPr>
        <p:spPr>
          <a:xfrm>
            <a:off x="2150018" y="3069691"/>
            <a:ext cx="1261885" cy="307777"/>
          </a:xfrm>
          <a:prstGeom prst="rect">
            <a:avLst/>
          </a:prstGeom>
        </p:spPr>
        <p:txBody>
          <a:bodyPr wrap="none">
            <a:spAutoFit/>
          </a:bodyPr>
          <a:lstStyle/>
          <a:p>
            <a:pPr algn="ctr">
              <a:defRPr/>
            </a:pPr>
            <a:r>
              <a:rPr lang="zh-CN" altLang="en-US"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rPr>
              <a:t>兼容主流系统</a:t>
            </a:r>
          </a:p>
        </p:txBody>
      </p:sp>
      <p:sp>
        <p:nvSpPr>
          <p:cNvPr id="38" name="矩形 37"/>
          <p:cNvSpPr/>
          <p:nvPr/>
        </p:nvSpPr>
        <p:spPr>
          <a:xfrm>
            <a:off x="5554338" y="3070832"/>
            <a:ext cx="1454245" cy="307777"/>
          </a:xfrm>
          <a:prstGeom prst="rect">
            <a:avLst/>
          </a:prstGeom>
        </p:spPr>
        <p:txBody>
          <a:bodyPr wrap="none">
            <a:spAutoFit/>
          </a:bodyPr>
          <a:lstStyle/>
          <a:p>
            <a:pPr algn="ctr">
              <a:defRPr/>
            </a:pPr>
            <a:r>
              <a:rPr lang="zh-CN" altLang="en-US"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rPr>
              <a:t>提供配套的</a:t>
            </a:r>
            <a:r>
              <a:rPr lang="en-US" altLang="zh-CN"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rPr>
              <a:t>APP</a:t>
            </a:r>
            <a:endParaRPr lang="zh-CN" altLang="en-US"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9" name="直线连接符 38"/>
          <p:cNvCxnSpPr/>
          <p:nvPr/>
        </p:nvCxnSpPr>
        <p:spPr>
          <a:xfrm>
            <a:off x="1055750" y="2547587"/>
            <a:ext cx="0" cy="522104"/>
          </a:xfrm>
          <a:prstGeom prst="line">
            <a:avLst/>
          </a:prstGeom>
          <a:ln>
            <a:solidFill>
              <a:srgbClr val="41414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线连接符 39"/>
          <p:cNvCxnSpPr/>
          <p:nvPr/>
        </p:nvCxnSpPr>
        <p:spPr>
          <a:xfrm>
            <a:off x="2809004" y="2547587"/>
            <a:ext cx="0" cy="522104"/>
          </a:xfrm>
          <a:prstGeom prst="line">
            <a:avLst/>
          </a:prstGeom>
          <a:ln>
            <a:solidFill>
              <a:srgbClr val="41414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线连接符 40"/>
          <p:cNvCxnSpPr/>
          <p:nvPr/>
        </p:nvCxnSpPr>
        <p:spPr>
          <a:xfrm>
            <a:off x="4534963" y="2547587"/>
            <a:ext cx="0" cy="522104"/>
          </a:xfrm>
          <a:prstGeom prst="line">
            <a:avLst/>
          </a:prstGeom>
          <a:ln>
            <a:solidFill>
              <a:srgbClr val="41414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线连接符 41"/>
          <p:cNvCxnSpPr/>
          <p:nvPr/>
        </p:nvCxnSpPr>
        <p:spPr>
          <a:xfrm>
            <a:off x="6260922" y="2547587"/>
            <a:ext cx="0" cy="522104"/>
          </a:xfrm>
          <a:prstGeom prst="line">
            <a:avLst/>
          </a:prstGeom>
          <a:ln>
            <a:solidFill>
              <a:srgbClr val="41414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369337" y="3378238"/>
            <a:ext cx="1330676" cy="757643"/>
          </a:xfrm>
          <a:prstGeom prst="rect">
            <a:avLst/>
          </a:prstGeom>
        </p:spPr>
        <p:txBody>
          <a:bodyPr wrap="square">
            <a:spAutoFit/>
          </a:bodyPr>
          <a:lstStyle/>
          <a:p>
            <a:pPr algn="ctr">
              <a:lnSpc>
                <a:spcPct val="150000"/>
              </a:lnSpc>
            </a:pPr>
            <a:r>
              <a:rPr lang="en-US" altLang="zh-CN" sz="1000" dirty="0">
                <a:solidFill>
                  <a:srgbClr val="414143"/>
                </a:solidFill>
                <a:latin typeface="微软雅黑" panose="020B0503020204020204" pitchFamily="34" charset="-122"/>
                <a:ea typeface="微软雅黑" panose="020B0503020204020204" pitchFamily="34" charset="-122"/>
              </a:rPr>
              <a:t>MTK 7686</a:t>
            </a:r>
            <a:r>
              <a:rPr lang="zh-CN" altLang="en-US" sz="1000" dirty="0">
                <a:solidFill>
                  <a:srgbClr val="414143"/>
                </a:solidFill>
                <a:latin typeface="微软雅黑" panose="020B0503020204020204" pitchFamily="34" charset="-122"/>
                <a:ea typeface="微软雅黑" panose="020B0503020204020204" pitchFamily="34" charset="-122"/>
              </a:rPr>
              <a:t>丨君正 </a:t>
            </a:r>
            <a:r>
              <a:rPr lang="en-US" altLang="zh-CN" sz="1000" dirty="0">
                <a:solidFill>
                  <a:srgbClr val="414143"/>
                </a:solidFill>
                <a:latin typeface="微软雅黑" panose="020B0503020204020204" pitchFamily="34" charset="-122"/>
                <a:ea typeface="微软雅黑" panose="020B0503020204020204" pitchFamily="34" charset="-122"/>
              </a:rPr>
              <a:t>X1800</a:t>
            </a:r>
            <a:r>
              <a:rPr lang="zh-CN" altLang="en-US" sz="1000" dirty="0">
                <a:solidFill>
                  <a:srgbClr val="414143"/>
                </a:solidFill>
                <a:latin typeface="微软雅黑" panose="020B0503020204020204" pitchFamily="34" charset="-122"/>
                <a:ea typeface="微软雅黑" panose="020B0503020204020204" pitchFamily="34" charset="-122"/>
              </a:rPr>
              <a:t>丨</a:t>
            </a:r>
            <a:r>
              <a:rPr lang="en-US" altLang="zh-CN" sz="1000" dirty="0">
                <a:solidFill>
                  <a:srgbClr val="414143"/>
                </a:solidFill>
                <a:latin typeface="微软雅黑" panose="020B0503020204020204" pitchFamily="34" charset="-122"/>
                <a:ea typeface="微软雅黑" panose="020B0503020204020204" pitchFamily="34" charset="-122"/>
              </a:rPr>
              <a:t>X1630</a:t>
            </a:r>
          </a:p>
          <a:p>
            <a:pPr algn="ctr">
              <a:lnSpc>
                <a:spcPct val="150000"/>
              </a:lnSpc>
            </a:pPr>
            <a:r>
              <a:rPr lang="en-US" altLang="zh-CN" sz="1000" dirty="0">
                <a:solidFill>
                  <a:srgbClr val="414143"/>
                </a:solidFill>
                <a:latin typeface="微软雅黑" panose="020B0503020204020204" pitchFamily="34" charset="-122"/>
                <a:ea typeface="微软雅黑" panose="020B0503020204020204" pitchFamily="34" charset="-122"/>
              </a:rPr>
              <a:t>RK 3326 </a:t>
            </a:r>
            <a:r>
              <a:rPr lang="zh-CN" altLang="en-US" sz="1000" dirty="0">
                <a:solidFill>
                  <a:srgbClr val="414143"/>
                </a:solidFill>
                <a:latin typeface="微软雅黑" panose="020B0503020204020204" pitchFamily="34" charset="-122"/>
                <a:ea typeface="微软雅黑" panose="020B0503020204020204" pitchFamily="34" charset="-122"/>
              </a:rPr>
              <a:t>丨</a:t>
            </a:r>
            <a:r>
              <a:rPr lang="en-US" altLang="zh-CN" sz="1000" dirty="0">
                <a:solidFill>
                  <a:srgbClr val="414143"/>
                </a:solidFill>
                <a:latin typeface="微软雅黑" panose="020B0503020204020204" pitchFamily="34" charset="-122"/>
                <a:ea typeface="微软雅黑" panose="020B0503020204020204" pitchFamily="34" charset="-122"/>
              </a:rPr>
              <a:t>more</a:t>
            </a:r>
            <a:endParaRPr lang="zh-CN" altLang="en-US" sz="1000" dirty="0">
              <a:solidFill>
                <a:srgbClr val="414143"/>
              </a:solidFill>
              <a:latin typeface="微软雅黑" panose="020B0503020204020204" pitchFamily="34" charset="-122"/>
              <a:ea typeface="微软雅黑" panose="020B0503020204020204" pitchFamily="34" charset="-122"/>
            </a:endParaRPr>
          </a:p>
        </p:txBody>
      </p:sp>
      <p:sp>
        <p:nvSpPr>
          <p:cNvPr id="44" name="矩形 43"/>
          <p:cNvSpPr/>
          <p:nvPr/>
        </p:nvSpPr>
        <p:spPr>
          <a:xfrm>
            <a:off x="2094799" y="3377468"/>
            <a:ext cx="1386970" cy="988476"/>
          </a:xfrm>
          <a:prstGeom prst="rect">
            <a:avLst/>
          </a:prstGeom>
        </p:spPr>
        <p:txBody>
          <a:bodyPr wrap="square">
            <a:spAutoFit/>
          </a:bodyPr>
          <a:lstStyle/>
          <a:p>
            <a:pPr algn="ctr">
              <a:lnSpc>
                <a:spcPct val="150000"/>
              </a:lnSpc>
            </a:pPr>
            <a:r>
              <a:rPr lang="en-US" altLang="zh-CN" sz="1000" dirty="0">
                <a:solidFill>
                  <a:srgbClr val="414143"/>
                </a:solidFill>
                <a:latin typeface="微软雅黑" panose="020B0503020204020204" pitchFamily="34" charset="-122"/>
                <a:ea typeface="微软雅黑" panose="020B0503020204020204" pitchFamily="34" charset="-122"/>
              </a:rPr>
              <a:t>RTOS</a:t>
            </a:r>
          </a:p>
          <a:p>
            <a:pPr algn="ctr">
              <a:lnSpc>
                <a:spcPct val="150000"/>
              </a:lnSpc>
            </a:pPr>
            <a:r>
              <a:rPr lang="en-US" altLang="zh-CN" sz="1000" dirty="0">
                <a:solidFill>
                  <a:srgbClr val="414143"/>
                </a:solidFill>
                <a:latin typeface="微软雅黑" panose="020B0503020204020204" pitchFamily="34" charset="-122"/>
                <a:ea typeface="微软雅黑" panose="020B0503020204020204" pitchFamily="34" charset="-122"/>
              </a:rPr>
              <a:t>Linux</a:t>
            </a:r>
          </a:p>
          <a:p>
            <a:pPr algn="ctr">
              <a:lnSpc>
                <a:spcPct val="150000"/>
              </a:lnSpc>
            </a:pPr>
            <a:r>
              <a:rPr lang="en-US" altLang="zh-CN" sz="1000" dirty="0">
                <a:solidFill>
                  <a:srgbClr val="414143"/>
                </a:solidFill>
                <a:latin typeface="微软雅黑" panose="020B0503020204020204" pitchFamily="34" charset="-122"/>
                <a:ea typeface="微软雅黑" panose="020B0503020204020204" pitchFamily="34" charset="-122"/>
              </a:rPr>
              <a:t>Android</a:t>
            </a:r>
          </a:p>
          <a:p>
            <a:pPr algn="ctr">
              <a:lnSpc>
                <a:spcPct val="150000"/>
              </a:lnSpc>
            </a:pPr>
            <a:endParaRPr lang="en-US" altLang="zh-CN" sz="1000" dirty="0">
              <a:solidFill>
                <a:srgbClr val="414143"/>
              </a:solidFill>
              <a:latin typeface="微软雅黑" panose="020B0503020204020204" pitchFamily="34" charset="-122"/>
              <a:ea typeface="微软雅黑" panose="020B0503020204020204" pitchFamily="34" charset="-122"/>
            </a:endParaRPr>
          </a:p>
        </p:txBody>
      </p:sp>
      <p:sp>
        <p:nvSpPr>
          <p:cNvPr id="45" name="矩形 44"/>
          <p:cNvSpPr/>
          <p:nvPr/>
        </p:nvSpPr>
        <p:spPr>
          <a:xfrm>
            <a:off x="5281101" y="3349729"/>
            <a:ext cx="1907244" cy="757643"/>
          </a:xfrm>
          <a:prstGeom prst="rect">
            <a:avLst/>
          </a:prstGeom>
        </p:spPr>
        <p:txBody>
          <a:bodyPr wrap="square">
            <a:spAutoFit/>
          </a:bodyPr>
          <a:lstStyle/>
          <a:p>
            <a:pPr algn="ctr">
              <a:lnSpc>
                <a:spcPct val="150000"/>
              </a:lnSpc>
            </a:pPr>
            <a:r>
              <a:rPr lang="zh-CN" altLang="en-US" sz="1000" dirty="0">
                <a:solidFill>
                  <a:srgbClr val="414143"/>
                </a:solidFill>
                <a:latin typeface="微软雅黑" panose="020B0503020204020204" pitchFamily="34" charset="-122"/>
                <a:ea typeface="微软雅黑" panose="020B0503020204020204" pitchFamily="34" charset="-122"/>
              </a:rPr>
              <a:t>可提供完整的</a:t>
            </a:r>
            <a:r>
              <a:rPr lang="en-US" altLang="zh-CN" sz="1000" dirty="0">
                <a:solidFill>
                  <a:srgbClr val="414143"/>
                </a:solidFill>
                <a:latin typeface="微软雅黑" panose="020B0503020204020204" pitchFamily="34" charset="-122"/>
                <a:ea typeface="微软雅黑" panose="020B0503020204020204" pitchFamily="34" charset="-122"/>
              </a:rPr>
              <a:t>APP</a:t>
            </a:r>
          </a:p>
          <a:p>
            <a:pPr algn="ctr">
              <a:lnSpc>
                <a:spcPct val="150000"/>
              </a:lnSpc>
            </a:pPr>
            <a:r>
              <a:rPr lang="zh-CN" altLang="en-US" sz="1000" dirty="0">
                <a:solidFill>
                  <a:srgbClr val="414143"/>
                </a:solidFill>
                <a:latin typeface="微软雅黑" panose="020B0503020204020204" pitchFamily="34" charset="-122"/>
                <a:ea typeface="微软雅黑" panose="020B0503020204020204" pitchFamily="34" charset="-122"/>
              </a:rPr>
              <a:t>支持微信公众帐号开发</a:t>
            </a:r>
            <a:endParaRPr lang="en-US" altLang="zh-CN" sz="1000" dirty="0">
              <a:solidFill>
                <a:srgbClr val="414143"/>
              </a:solidFill>
              <a:latin typeface="微软雅黑" panose="020B0503020204020204" pitchFamily="34" charset="-122"/>
              <a:ea typeface="微软雅黑" panose="020B0503020204020204" pitchFamily="34" charset="-122"/>
            </a:endParaRPr>
          </a:p>
          <a:p>
            <a:pPr algn="ctr">
              <a:lnSpc>
                <a:spcPct val="150000"/>
              </a:lnSpc>
            </a:pPr>
            <a:r>
              <a:rPr lang="zh-CN" altLang="en-US" sz="1000" dirty="0">
                <a:solidFill>
                  <a:srgbClr val="414143"/>
                </a:solidFill>
                <a:latin typeface="微软雅黑" panose="020B0503020204020204" pitchFamily="34" charset="-122"/>
                <a:ea typeface="微软雅黑" panose="020B0503020204020204" pitchFamily="34" charset="-122"/>
              </a:rPr>
              <a:t>支持</a:t>
            </a:r>
            <a:r>
              <a:rPr lang="en-US" altLang="zh-CN" sz="1000" dirty="0" err="1">
                <a:solidFill>
                  <a:srgbClr val="414143"/>
                </a:solidFill>
                <a:latin typeface="微软雅黑" panose="020B0503020204020204" pitchFamily="34" charset="-122"/>
                <a:ea typeface="微软雅黑" panose="020B0503020204020204" pitchFamily="34" charset="-122"/>
              </a:rPr>
              <a:t>Ui</a:t>
            </a:r>
            <a:r>
              <a:rPr lang="zh-CN" altLang="en-US" sz="1000" dirty="0">
                <a:solidFill>
                  <a:srgbClr val="414143"/>
                </a:solidFill>
                <a:latin typeface="微软雅黑" panose="020B0503020204020204" pitchFamily="34" charset="-122"/>
                <a:ea typeface="微软雅黑" panose="020B0503020204020204" pitchFamily="34" charset="-122"/>
              </a:rPr>
              <a:t>界面定制</a:t>
            </a:r>
            <a:endParaRPr lang="en-US" altLang="zh-CN" sz="1000" dirty="0">
              <a:solidFill>
                <a:srgbClr val="414143"/>
              </a:solidFill>
              <a:latin typeface="微软雅黑" panose="020B0503020204020204" pitchFamily="34" charset="-122"/>
              <a:ea typeface="微软雅黑" panose="020B0503020204020204" pitchFamily="34" charset="-122"/>
            </a:endParaRPr>
          </a:p>
        </p:txBody>
      </p:sp>
      <p:sp>
        <p:nvSpPr>
          <p:cNvPr id="46" name="MH_Text_3"/>
          <p:cNvSpPr/>
          <p:nvPr>
            <p:custDataLst>
              <p:tags r:id="rId1"/>
            </p:custDataLst>
          </p:nvPr>
        </p:nvSpPr>
        <p:spPr>
          <a:xfrm>
            <a:off x="3066301" y="3366035"/>
            <a:ext cx="2971916" cy="1196136"/>
          </a:xfrm>
          <a:prstGeom prst="rect">
            <a:avLst/>
          </a:prstGeom>
        </p:spPr>
        <p:txBody>
          <a:bodyPr>
            <a:noAutofit/>
          </a:bodyPr>
          <a:lstStyle/>
          <a:p>
            <a:pPr algn="ctr">
              <a:lnSpc>
                <a:spcPct val="150000"/>
              </a:lnSpc>
            </a:pPr>
            <a:r>
              <a:rPr kumimoji="1" lang="zh-CN" altLang="en-US"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兼容无屏</a:t>
            </a:r>
            <a:r>
              <a:rPr kumimoji="1" lang="en-US" altLang="zh-CN"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有屏</a:t>
            </a:r>
            <a:endParaRPr kumimoji="1" lang="en-US" altLang="zh-CN"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kumimoji="1" lang="zh-CN" altLang="en-US"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外壳可定制</a:t>
            </a:r>
            <a:endParaRPr kumimoji="1" lang="en-US" altLang="zh-CN"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kumimoji="1" lang="zh-CN" altLang="en-US"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生产效率高</a:t>
            </a:r>
            <a:endParaRPr kumimoji="1" lang="en-US" altLang="zh-CN" sz="10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7" name="图片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691" y="1246034"/>
            <a:ext cx="1271305" cy="1258516"/>
          </a:xfrm>
          <a:custGeom>
            <a:avLst/>
            <a:gdLst>
              <a:gd name="connsiteX0" fmla="*/ 720080 w 1440160"/>
              <a:gd name="connsiteY0" fmla="*/ 0 h 1440160"/>
              <a:gd name="connsiteX1" fmla="*/ 1440160 w 1440160"/>
              <a:gd name="connsiteY1" fmla="*/ 720080 h 1440160"/>
              <a:gd name="connsiteX2" fmla="*/ 720080 w 1440160"/>
              <a:gd name="connsiteY2" fmla="*/ 1440160 h 1440160"/>
              <a:gd name="connsiteX3" fmla="*/ 0 w 1440160"/>
              <a:gd name="connsiteY3" fmla="*/ 720080 h 1440160"/>
              <a:gd name="connsiteX4" fmla="*/ 720080 w 1440160"/>
              <a:gd name="connsiteY4" fmla="*/ 0 h 144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60" h="1440160">
                <a:moveTo>
                  <a:pt x="720080" y="0"/>
                </a:moveTo>
                <a:cubicBezTo>
                  <a:pt x="1117769" y="0"/>
                  <a:pt x="1440160" y="322391"/>
                  <a:pt x="1440160" y="720080"/>
                </a:cubicBezTo>
                <a:cubicBezTo>
                  <a:pt x="1440160" y="1117769"/>
                  <a:pt x="1117769" y="1440160"/>
                  <a:pt x="720080" y="1440160"/>
                </a:cubicBezTo>
                <a:cubicBezTo>
                  <a:pt x="322391" y="1440160"/>
                  <a:pt x="0" y="1117769"/>
                  <a:pt x="0" y="720080"/>
                </a:cubicBezTo>
                <a:cubicBezTo>
                  <a:pt x="0" y="322391"/>
                  <a:pt x="322391" y="0"/>
                  <a:pt x="720080" y="0"/>
                </a:cubicBezTo>
                <a:close/>
              </a:path>
            </a:pathLst>
          </a:custGeom>
          <a:ln w="38100">
            <a:solidFill>
              <a:srgbClr val="EE504A"/>
            </a:solidFill>
          </a:ln>
        </p:spPr>
      </p:pic>
      <p:sp>
        <p:nvSpPr>
          <p:cNvPr id="48" name="矩形 47"/>
          <p:cNvSpPr/>
          <p:nvPr/>
        </p:nvSpPr>
        <p:spPr>
          <a:xfrm>
            <a:off x="7332640" y="3076265"/>
            <a:ext cx="1261884" cy="307777"/>
          </a:xfrm>
          <a:prstGeom prst="rect">
            <a:avLst/>
          </a:prstGeom>
        </p:spPr>
        <p:txBody>
          <a:bodyPr wrap="none">
            <a:spAutoFit/>
          </a:bodyPr>
          <a:lstStyle/>
          <a:p>
            <a:pPr algn="ctr">
              <a:defRPr/>
            </a:pPr>
            <a:r>
              <a:rPr lang="zh-CN" altLang="en-US" sz="1400" b="1" dirty="0">
                <a:solidFill>
                  <a:srgbClr val="414143"/>
                </a:solidFill>
                <a:latin typeface="微软雅黑" panose="020B0503020204020204" pitchFamily="34" charset="-122"/>
                <a:ea typeface="微软雅黑" panose="020B0503020204020204" pitchFamily="34" charset="-122"/>
                <a:sym typeface="微软雅黑" panose="020B0503020204020204" pitchFamily="34" charset="-122"/>
              </a:rPr>
              <a:t>多种配网方式</a:t>
            </a:r>
          </a:p>
        </p:txBody>
      </p:sp>
      <p:cxnSp>
        <p:nvCxnSpPr>
          <p:cNvPr id="49" name="直线连接符 48"/>
          <p:cNvCxnSpPr/>
          <p:nvPr/>
        </p:nvCxnSpPr>
        <p:spPr>
          <a:xfrm>
            <a:off x="7943039" y="2553020"/>
            <a:ext cx="0" cy="522104"/>
          </a:xfrm>
          <a:prstGeom prst="line">
            <a:avLst/>
          </a:prstGeom>
          <a:ln>
            <a:solidFill>
              <a:srgbClr val="414143"/>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6963218" y="3355162"/>
            <a:ext cx="1907244" cy="757643"/>
          </a:xfrm>
          <a:prstGeom prst="rect">
            <a:avLst/>
          </a:prstGeom>
        </p:spPr>
        <p:txBody>
          <a:bodyPr wrap="square">
            <a:spAutoFit/>
          </a:bodyPr>
          <a:lstStyle/>
          <a:p>
            <a:pPr algn="ctr">
              <a:lnSpc>
                <a:spcPct val="150000"/>
              </a:lnSpc>
            </a:pPr>
            <a:r>
              <a:rPr lang="zh-CN" altLang="en-US" sz="1000" dirty="0">
                <a:solidFill>
                  <a:srgbClr val="414143"/>
                </a:solidFill>
                <a:latin typeface="微软雅黑" panose="020B0503020204020204" pitchFamily="34" charset="-122"/>
                <a:ea typeface="微软雅黑" panose="020B0503020204020204" pitchFamily="34" charset="-122"/>
              </a:rPr>
              <a:t>蓝牙配网</a:t>
            </a:r>
            <a:endParaRPr lang="en-US" altLang="zh-CN" sz="1000" dirty="0">
              <a:solidFill>
                <a:srgbClr val="414143"/>
              </a:solidFill>
              <a:latin typeface="微软雅黑" panose="020B0503020204020204" pitchFamily="34" charset="-122"/>
              <a:ea typeface="微软雅黑" panose="020B0503020204020204" pitchFamily="34" charset="-122"/>
            </a:endParaRPr>
          </a:p>
          <a:p>
            <a:pPr algn="ctr">
              <a:lnSpc>
                <a:spcPct val="150000"/>
              </a:lnSpc>
            </a:pPr>
            <a:r>
              <a:rPr lang="en-US" altLang="zh-CN" sz="1000" dirty="0" err="1">
                <a:solidFill>
                  <a:srgbClr val="414143"/>
                </a:solidFill>
                <a:latin typeface="微软雅黑" panose="020B0503020204020204" pitchFamily="34" charset="-122"/>
                <a:ea typeface="微软雅黑" panose="020B0503020204020204" pitchFamily="34" charset="-122"/>
              </a:rPr>
              <a:t>Airkiss</a:t>
            </a:r>
            <a:r>
              <a:rPr lang="en-US" altLang="zh-CN" sz="1000" dirty="0">
                <a:solidFill>
                  <a:srgbClr val="414143"/>
                </a:solidFill>
                <a:latin typeface="微软雅黑" panose="020B0503020204020204" pitchFamily="34" charset="-122"/>
                <a:ea typeface="微软雅黑" panose="020B0503020204020204" pitchFamily="34" charset="-122"/>
              </a:rPr>
              <a:t> </a:t>
            </a:r>
            <a:r>
              <a:rPr lang="zh-CN" altLang="en-US" sz="1000" dirty="0">
                <a:solidFill>
                  <a:srgbClr val="414143"/>
                </a:solidFill>
                <a:latin typeface="微软雅黑" panose="020B0503020204020204" pitchFamily="34" charset="-122"/>
                <a:ea typeface="微软雅黑" panose="020B0503020204020204" pitchFamily="34" charset="-122"/>
              </a:rPr>
              <a:t>配网</a:t>
            </a:r>
            <a:endParaRPr lang="en-US" altLang="zh-CN" sz="1000" dirty="0">
              <a:solidFill>
                <a:srgbClr val="414143"/>
              </a:solidFill>
              <a:latin typeface="微软雅黑" panose="020B0503020204020204" pitchFamily="34" charset="-122"/>
              <a:ea typeface="微软雅黑" panose="020B0503020204020204" pitchFamily="34" charset="-122"/>
            </a:endParaRPr>
          </a:p>
          <a:p>
            <a:pPr algn="ctr">
              <a:lnSpc>
                <a:spcPct val="150000"/>
              </a:lnSpc>
            </a:pPr>
            <a:r>
              <a:rPr lang="zh-CN" altLang="en-US" sz="1000" dirty="0">
                <a:solidFill>
                  <a:srgbClr val="414143"/>
                </a:solidFill>
                <a:latin typeface="微软雅黑" panose="020B0503020204020204" pitchFamily="34" charset="-122"/>
                <a:ea typeface="微软雅黑" panose="020B0503020204020204" pitchFamily="34" charset="-122"/>
              </a:rPr>
              <a:t>声波配网</a:t>
            </a:r>
            <a:endParaRPr lang="en-US" altLang="zh-CN" sz="1000" dirty="0">
              <a:solidFill>
                <a:srgbClr val="414143"/>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screen"/>
          <a:stretch>
            <a:fillRect/>
          </a:stretch>
        </p:blipFill>
        <p:spPr>
          <a:xfrm>
            <a:off x="6048535" y="1131590"/>
            <a:ext cx="2484277" cy="1456310"/>
          </a:xfrm>
          <a:prstGeom prst="rect">
            <a:avLst/>
          </a:prstGeom>
        </p:spPr>
      </p:pic>
      <p:pic>
        <p:nvPicPr>
          <p:cNvPr id="27" name="图片 26"/>
          <p:cNvPicPr>
            <a:picLocks noChangeAspect="1"/>
          </p:cNvPicPr>
          <p:nvPr/>
        </p:nvPicPr>
        <p:blipFill rotWithShape="1">
          <a:blip r:embed="rId4" cstate="screen"/>
          <a:srcRect/>
          <a:stretch>
            <a:fillRect/>
          </a:stretch>
        </p:blipFill>
        <p:spPr>
          <a:xfrm>
            <a:off x="3329863" y="1131590"/>
            <a:ext cx="2484275" cy="1440161"/>
          </a:xfrm>
          <a:prstGeom prst="rect">
            <a:avLst/>
          </a:prstGeom>
        </p:spPr>
      </p:pic>
      <p:pic>
        <p:nvPicPr>
          <p:cNvPr id="28" name="图片 27"/>
          <p:cNvPicPr>
            <a:picLocks noChangeAspect="1"/>
          </p:cNvPicPr>
          <p:nvPr/>
        </p:nvPicPr>
        <p:blipFill rotWithShape="1">
          <a:blip r:embed="rId5" cstate="screen"/>
          <a:srcRect/>
          <a:stretch>
            <a:fillRect/>
          </a:stretch>
        </p:blipFill>
        <p:spPr>
          <a:xfrm>
            <a:off x="611189" y="1131591"/>
            <a:ext cx="2484277" cy="1440160"/>
          </a:xfrm>
          <a:prstGeom prst="rect">
            <a:avLst/>
          </a:prstGeom>
        </p:spPr>
      </p:pic>
      <p:pic>
        <p:nvPicPr>
          <p:cNvPr id="32" name="图片 31"/>
          <p:cNvPicPr>
            <a:picLocks noChangeAspect="1"/>
          </p:cNvPicPr>
          <p:nvPr/>
        </p:nvPicPr>
        <p:blipFill>
          <a:blip r:embed="rId6" cstate="screen"/>
          <a:stretch>
            <a:fillRect/>
          </a:stretch>
        </p:blipFill>
        <p:spPr>
          <a:xfrm>
            <a:off x="935687" y="2893406"/>
            <a:ext cx="359151" cy="507268"/>
          </a:xfrm>
          <a:prstGeom prst="rect">
            <a:avLst/>
          </a:prstGeom>
        </p:spPr>
      </p:pic>
      <p:pic>
        <p:nvPicPr>
          <p:cNvPr id="36" name="图片 35"/>
          <p:cNvPicPr>
            <a:picLocks noChangeAspect="1"/>
          </p:cNvPicPr>
          <p:nvPr/>
        </p:nvPicPr>
        <p:blipFill>
          <a:blip r:embed="rId7" cstate="screen"/>
          <a:stretch>
            <a:fillRect/>
          </a:stretch>
        </p:blipFill>
        <p:spPr>
          <a:xfrm>
            <a:off x="3329863" y="2885401"/>
            <a:ext cx="795733" cy="493093"/>
          </a:xfrm>
          <a:prstGeom prst="rect">
            <a:avLst/>
          </a:prstGeom>
        </p:spPr>
      </p:pic>
      <p:pic>
        <p:nvPicPr>
          <p:cNvPr id="38" name="图片 37"/>
          <p:cNvPicPr>
            <a:picLocks noChangeAspect="1"/>
          </p:cNvPicPr>
          <p:nvPr/>
        </p:nvPicPr>
        <p:blipFill>
          <a:blip r:embed="rId8" cstate="screen"/>
          <a:stretch>
            <a:fillRect/>
          </a:stretch>
        </p:blipFill>
        <p:spPr>
          <a:xfrm>
            <a:off x="4343293" y="2901392"/>
            <a:ext cx="465750" cy="465750"/>
          </a:xfrm>
          <a:prstGeom prst="rect">
            <a:avLst/>
          </a:prstGeom>
        </p:spPr>
      </p:pic>
      <p:pic>
        <p:nvPicPr>
          <p:cNvPr id="41" name="图片 40"/>
          <p:cNvPicPr>
            <a:picLocks noChangeAspect="1"/>
          </p:cNvPicPr>
          <p:nvPr/>
        </p:nvPicPr>
        <p:blipFill>
          <a:blip r:embed="rId9" cstate="screen"/>
          <a:stretch>
            <a:fillRect/>
          </a:stretch>
        </p:blipFill>
        <p:spPr>
          <a:xfrm>
            <a:off x="5249600" y="2885092"/>
            <a:ext cx="338092" cy="496867"/>
          </a:xfrm>
          <a:prstGeom prst="rect">
            <a:avLst/>
          </a:prstGeom>
        </p:spPr>
      </p:pic>
      <p:pic>
        <p:nvPicPr>
          <p:cNvPr id="44" name="图片 43"/>
          <p:cNvPicPr>
            <a:picLocks noChangeAspect="1"/>
          </p:cNvPicPr>
          <p:nvPr/>
        </p:nvPicPr>
        <p:blipFill>
          <a:blip r:embed="rId10" cstate="screen"/>
          <a:stretch>
            <a:fillRect/>
          </a:stretch>
        </p:blipFill>
        <p:spPr>
          <a:xfrm>
            <a:off x="6084903" y="2933302"/>
            <a:ext cx="428332" cy="428332"/>
          </a:xfrm>
          <a:prstGeom prst="rect">
            <a:avLst/>
          </a:prstGeom>
        </p:spPr>
      </p:pic>
      <p:pic>
        <p:nvPicPr>
          <p:cNvPr id="47" name="图片 46"/>
          <p:cNvPicPr>
            <a:picLocks noChangeAspect="1"/>
          </p:cNvPicPr>
          <p:nvPr/>
        </p:nvPicPr>
        <p:blipFill>
          <a:blip r:embed="rId11" cstate="screen"/>
          <a:stretch>
            <a:fillRect/>
          </a:stretch>
        </p:blipFill>
        <p:spPr>
          <a:xfrm>
            <a:off x="6950342" y="2892059"/>
            <a:ext cx="380676" cy="477959"/>
          </a:xfrm>
          <a:prstGeom prst="rect">
            <a:avLst/>
          </a:prstGeom>
        </p:spPr>
      </p:pic>
      <p:pic>
        <p:nvPicPr>
          <p:cNvPr id="49" name="图片 48"/>
          <p:cNvPicPr>
            <a:picLocks noChangeAspect="1"/>
          </p:cNvPicPr>
          <p:nvPr/>
        </p:nvPicPr>
        <p:blipFill>
          <a:blip r:embed="rId12" cstate="screen"/>
          <a:stretch>
            <a:fillRect/>
          </a:stretch>
        </p:blipFill>
        <p:spPr>
          <a:xfrm>
            <a:off x="7670304" y="2902980"/>
            <a:ext cx="719136" cy="479241"/>
          </a:xfrm>
          <a:prstGeom prst="rect">
            <a:avLst/>
          </a:prstGeom>
        </p:spPr>
      </p:pic>
      <p:pic>
        <p:nvPicPr>
          <p:cNvPr id="50" name="图片 49"/>
          <p:cNvPicPr>
            <a:picLocks noChangeAspect="1"/>
          </p:cNvPicPr>
          <p:nvPr/>
        </p:nvPicPr>
        <p:blipFill rotWithShape="1">
          <a:blip r:embed="rId13" cstate="screen"/>
          <a:srcRect/>
          <a:stretch>
            <a:fillRect/>
          </a:stretch>
        </p:blipFill>
        <p:spPr>
          <a:xfrm>
            <a:off x="1799784" y="2859782"/>
            <a:ext cx="496094" cy="557543"/>
          </a:xfrm>
          <a:prstGeom prst="rect">
            <a:avLst/>
          </a:prstGeom>
        </p:spPr>
      </p:pic>
      <p:pic>
        <p:nvPicPr>
          <p:cNvPr id="52" name="图片 51"/>
          <p:cNvPicPr>
            <a:picLocks noChangeAspect="1"/>
          </p:cNvPicPr>
          <p:nvPr/>
        </p:nvPicPr>
        <p:blipFill rotWithShape="1">
          <a:blip r:embed="rId14" cstate="screen"/>
          <a:srcRect/>
          <a:stretch>
            <a:fillRect/>
          </a:stretch>
        </p:blipFill>
        <p:spPr>
          <a:xfrm>
            <a:off x="2642143" y="2885092"/>
            <a:ext cx="351846" cy="523012"/>
          </a:xfrm>
          <a:prstGeom prst="rect">
            <a:avLst/>
          </a:prstGeom>
        </p:spPr>
      </p:pic>
      <p:pic>
        <p:nvPicPr>
          <p:cNvPr id="84" name="图片 83"/>
          <p:cNvPicPr>
            <a:picLocks noChangeAspect="1"/>
          </p:cNvPicPr>
          <p:nvPr/>
        </p:nvPicPr>
        <p:blipFill>
          <a:blip r:embed="rId15" cstate="screen"/>
          <a:stretch>
            <a:fillRect/>
          </a:stretch>
        </p:blipFill>
        <p:spPr>
          <a:xfrm>
            <a:off x="1656865" y="3712572"/>
            <a:ext cx="626344" cy="203462"/>
          </a:xfrm>
          <a:prstGeom prst="rect">
            <a:avLst/>
          </a:prstGeom>
        </p:spPr>
      </p:pic>
      <p:pic>
        <p:nvPicPr>
          <p:cNvPr id="86" name="图片 85"/>
          <p:cNvPicPr>
            <a:picLocks noChangeAspect="1"/>
          </p:cNvPicPr>
          <p:nvPr/>
        </p:nvPicPr>
        <p:blipFill rotWithShape="1">
          <a:blip r:embed="rId16" cstate="screen"/>
          <a:srcRect/>
          <a:stretch>
            <a:fillRect/>
          </a:stretch>
        </p:blipFill>
        <p:spPr>
          <a:xfrm>
            <a:off x="4232498" y="3718321"/>
            <a:ext cx="586658" cy="197421"/>
          </a:xfrm>
          <a:prstGeom prst="rect">
            <a:avLst/>
          </a:prstGeom>
        </p:spPr>
      </p:pic>
      <p:pic>
        <p:nvPicPr>
          <p:cNvPr id="88" name="图片 87"/>
          <p:cNvPicPr>
            <a:picLocks noChangeAspect="1"/>
          </p:cNvPicPr>
          <p:nvPr/>
        </p:nvPicPr>
        <p:blipFill rotWithShape="1">
          <a:blip r:embed="rId17" cstate="screen">
            <a:clrChange>
              <a:clrFrom>
                <a:srgbClr val="FFFFFE"/>
              </a:clrFrom>
              <a:clrTo>
                <a:srgbClr val="FFFFFE">
                  <a:alpha val="0"/>
                </a:srgbClr>
              </a:clrTo>
            </a:clrChange>
          </a:blip>
          <a:srcRect/>
          <a:stretch>
            <a:fillRect/>
          </a:stretch>
        </p:blipFill>
        <p:spPr>
          <a:xfrm>
            <a:off x="2466928" y="4200156"/>
            <a:ext cx="739953" cy="777741"/>
          </a:xfrm>
          <a:prstGeom prst="rect">
            <a:avLst/>
          </a:prstGeom>
        </p:spPr>
      </p:pic>
      <p:pic>
        <p:nvPicPr>
          <p:cNvPr id="90" name="图片 89"/>
          <p:cNvPicPr>
            <a:picLocks noChangeAspect="1"/>
          </p:cNvPicPr>
          <p:nvPr/>
        </p:nvPicPr>
        <p:blipFill>
          <a:blip r:embed="rId18" cstate="screen"/>
          <a:stretch>
            <a:fillRect/>
          </a:stretch>
        </p:blipFill>
        <p:spPr>
          <a:xfrm>
            <a:off x="1694120" y="4362481"/>
            <a:ext cx="603269" cy="84177"/>
          </a:xfrm>
          <a:prstGeom prst="rect">
            <a:avLst/>
          </a:prstGeom>
        </p:spPr>
      </p:pic>
      <p:pic>
        <p:nvPicPr>
          <p:cNvPr id="92" name="图片 91"/>
          <p:cNvPicPr>
            <a:picLocks noChangeAspect="1"/>
          </p:cNvPicPr>
          <p:nvPr/>
        </p:nvPicPr>
        <p:blipFill>
          <a:blip r:embed="rId19" cstate="screen"/>
          <a:stretch>
            <a:fillRect/>
          </a:stretch>
        </p:blipFill>
        <p:spPr>
          <a:xfrm>
            <a:off x="693599" y="3712572"/>
            <a:ext cx="838662" cy="240804"/>
          </a:xfrm>
          <a:prstGeom prst="rect">
            <a:avLst/>
          </a:prstGeom>
        </p:spPr>
      </p:pic>
      <p:pic>
        <p:nvPicPr>
          <p:cNvPr id="94" name="图片 93"/>
          <p:cNvPicPr>
            <a:picLocks noChangeAspect="1"/>
          </p:cNvPicPr>
          <p:nvPr/>
        </p:nvPicPr>
        <p:blipFill>
          <a:blip r:embed="rId20" cstate="screen"/>
          <a:stretch>
            <a:fillRect/>
          </a:stretch>
        </p:blipFill>
        <p:spPr>
          <a:xfrm>
            <a:off x="5238711" y="4231874"/>
            <a:ext cx="381493" cy="381493"/>
          </a:xfrm>
          <a:prstGeom prst="rect">
            <a:avLst/>
          </a:prstGeom>
        </p:spPr>
      </p:pic>
      <p:pic>
        <p:nvPicPr>
          <p:cNvPr id="96" name="图片 95"/>
          <p:cNvPicPr>
            <a:picLocks noChangeAspect="1"/>
          </p:cNvPicPr>
          <p:nvPr/>
        </p:nvPicPr>
        <p:blipFill>
          <a:blip r:embed="rId21" cstate="screen"/>
          <a:stretch>
            <a:fillRect/>
          </a:stretch>
        </p:blipFill>
        <p:spPr>
          <a:xfrm>
            <a:off x="2509744" y="3720462"/>
            <a:ext cx="690106" cy="198687"/>
          </a:xfrm>
          <a:prstGeom prst="rect">
            <a:avLst/>
          </a:prstGeom>
        </p:spPr>
      </p:pic>
      <p:pic>
        <p:nvPicPr>
          <p:cNvPr id="98" name="图片 97"/>
          <p:cNvPicPr>
            <a:picLocks noChangeAspect="1"/>
          </p:cNvPicPr>
          <p:nvPr/>
        </p:nvPicPr>
        <p:blipFill rotWithShape="1">
          <a:blip r:embed="rId22" cstate="screen"/>
          <a:srcRect/>
          <a:stretch>
            <a:fillRect/>
          </a:stretch>
        </p:blipFill>
        <p:spPr>
          <a:xfrm>
            <a:off x="3550595" y="4291583"/>
            <a:ext cx="359951" cy="219676"/>
          </a:xfrm>
          <a:prstGeom prst="rect">
            <a:avLst/>
          </a:prstGeom>
        </p:spPr>
      </p:pic>
      <p:pic>
        <p:nvPicPr>
          <p:cNvPr id="100" name="图片 99"/>
          <p:cNvPicPr>
            <a:picLocks noChangeAspect="1"/>
          </p:cNvPicPr>
          <p:nvPr/>
        </p:nvPicPr>
        <p:blipFill>
          <a:blip r:embed="rId23" cstate="screen"/>
          <a:stretch>
            <a:fillRect/>
          </a:stretch>
        </p:blipFill>
        <p:spPr>
          <a:xfrm>
            <a:off x="6030820" y="3751435"/>
            <a:ext cx="490697" cy="134175"/>
          </a:xfrm>
          <a:prstGeom prst="rect">
            <a:avLst/>
          </a:prstGeom>
        </p:spPr>
      </p:pic>
      <p:pic>
        <p:nvPicPr>
          <p:cNvPr id="102" name="图片 101"/>
          <p:cNvPicPr>
            <a:picLocks noChangeAspect="1"/>
          </p:cNvPicPr>
          <p:nvPr/>
        </p:nvPicPr>
        <p:blipFill>
          <a:blip r:embed="rId24" cstate="screen"/>
          <a:stretch>
            <a:fillRect/>
          </a:stretch>
        </p:blipFill>
        <p:spPr>
          <a:xfrm>
            <a:off x="5297076" y="3704300"/>
            <a:ext cx="257347" cy="257347"/>
          </a:xfrm>
          <a:prstGeom prst="rect">
            <a:avLst/>
          </a:prstGeom>
        </p:spPr>
      </p:pic>
      <p:pic>
        <p:nvPicPr>
          <p:cNvPr id="104" name="图片 103"/>
          <p:cNvPicPr>
            <a:picLocks noChangeAspect="1"/>
          </p:cNvPicPr>
          <p:nvPr/>
        </p:nvPicPr>
        <p:blipFill rotWithShape="1">
          <a:blip r:embed="rId25" cstate="screen"/>
          <a:srcRect/>
          <a:stretch>
            <a:fillRect/>
          </a:stretch>
        </p:blipFill>
        <p:spPr>
          <a:xfrm>
            <a:off x="4332558" y="4311327"/>
            <a:ext cx="460763" cy="194558"/>
          </a:xfrm>
          <a:prstGeom prst="rect">
            <a:avLst/>
          </a:prstGeom>
        </p:spPr>
      </p:pic>
      <p:pic>
        <p:nvPicPr>
          <p:cNvPr id="105" name="图片 104"/>
          <p:cNvPicPr>
            <a:picLocks noChangeAspect="1"/>
          </p:cNvPicPr>
          <p:nvPr/>
        </p:nvPicPr>
        <p:blipFill rotWithShape="1">
          <a:blip r:embed="rId26" cstate="screen"/>
          <a:srcRect/>
          <a:stretch>
            <a:fillRect/>
          </a:stretch>
        </p:blipFill>
        <p:spPr>
          <a:xfrm>
            <a:off x="6934864" y="3638503"/>
            <a:ext cx="532165" cy="360040"/>
          </a:xfrm>
          <a:prstGeom prst="rect">
            <a:avLst/>
          </a:prstGeom>
        </p:spPr>
      </p:pic>
      <p:pic>
        <p:nvPicPr>
          <p:cNvPr id="106" name="图片 105"/>
          <p:cNvPicPr>
            <a:picLocks noChangeAspect="1"/>
          </p:cNvPicPr>
          <p:nvPr/>
        </p:nvPicPr>
        <p:blipFill rotWithShape="1">
          <a:blip r:embed="rId27" cstate="screen"/>
          <a:srcRect/>
          <a:stretch>
            <a:fillRect/>
          </a:stretch>
        </p:blipFill>
        <p:spPr>
          <a:xfrm>
            <a:off x="3310891" y="3609745"/>
            <a:ext cx="850225" cy="313243"/>
          </a:xfrm>
          <a:prstGeom prst="rect">
            <a:avLst/>
          </a:prstGeom>
        </p:spPr>
      </p:pic>
      <p:pic>
        <p:nvPicPr>
          <p:cNvPr id="108" name="图片 107"/>
          <p:cNvPicPr>
            <a:picLocks noChangeAspect="1"/>
          </p:cNvPicPr>
          <p:nvPr/>
        </p:nvPicPr>
        <p:blipFill rotWithShape="1">
          <a:blip r:embed="rId28" cstate="screen"/>
          <a:srcRect/>
          <a:stretch>
            <a:fillRect/>
          </a:stretch>
        </p:blipFill>
        <p:spPr>
          <a:xfrm>
            <a:off x="5956664" y="4251259"/>
            <a:ext cx="656605" cy="342722"/>
          </a:xfrm>
          <a:prstGeom prst="rect">
            <a:avLst/>
          </a:prstGeom>
        </p:spPr>
      </p:pic>
      <p:pic>
        <p:nvPicPr>
          <p:cNvPr id="110" name="图片 109"/>
          <p:cNvPicPr>
            <a:picLocks noChangeAspect="1"/>
          </p:cNvPicPr>
          <p:nvPr/>
        </p:nvPicPr>
        <p:blipFill>
          <a:blip r:embed="rId29" cstate="screen"/>
          <a:stretch>
            <a:fillRect/>
          </a:stretch>
        </p:blipFill>
        <p:spPr>
          <a:xfrm>
            <a:off x="7767756" y="3702374"/>
            <a:ext cx="524233" cy="217186"/>
          </a:xfrm>
          <a:prstGeom prst="rect">
            <a:avLst/>
          </a:prstGeom>
        </p:spPr>
      </p:pic>
      <p:pic>
        <p:nvPicPr>
          <p:cNvPr id="114" name="图片 113"/>
          <p:cNvPicPr>
            <a:picLocks noChangeAspect="1"/>
          </p:cNvPicPr>
          <p:nvPr/>
        </p:nvPicPr>
        <p:blipFill rotWithShape="1">
          <a:blip r:embed="rId30" cstate="screen">
            <a:clrChange>
              <a:clrFrom>
                <a:srgbClr val="FFFFFF"/>
              </a:clrFrom>
              <a:clrTo>
                <a:srgbClr val="FFFFFF">
                  <a:alpha val="0"/>
                </a:srgbClr>
              </a:clrTo>
            </a:clrChange>
          </a:blip>
          <a:srcRect/>
          <a:stretch>
            <a:fillRect/>
          </a:stretch>
        </p:blipFill>
        <p:spPr>
          <a:xfrm>
            <a:off x="767391" y="4311639"/>
            <a:ext cx="680954" cy="216024"/>
          </a:xfrm>
          <a:prstGeom prst="rect">
            <a:avLst/>
          </a:prstGeom>
        </p:spPr>
      </p:pic>
      <p:pic>
        <p:nvPicPr>
          <p:cNvPr id="116" name="图片 115"/>
          <p:cNvPicPr>
            <a:picLocks noChangeAspect="1"/>
          </p:cNvPicPr>
          <p:nvPr/>
        </p:nvPicPr>
        <p:blipFill rotWithShape="1">
          <a:blip r:embed="rId31" cstate="screen"/>
          <a:srcRect/>
          <a:stretch>
            <a:fillRect/>
          </a:stretch>
        </p:blipFill>
        <p:spPr>
          <a:xfrm>
            <a:off x="6944641" y="4250593"/>
            <a:ext cx="424965" cy="301326"/>
          </a:xfrm>
          <a:prstGeom prst="rect">
            <a:avLst/>
          </a:prstGeom>
        </p:spPr>
      </p:pic>
      <p:pic>
        <p:nvPicPr>
          <p:cNvPr id="118" name="图片 117"/>
          <p:cNvPicPr>
            <a:picLocks noChangeAspect="1"/>
          </p:cNvPicPr>
          <p:nvPr/>
        </p:nvPicPr>
        <p:blipFill>
          <a:blip r:embed="rId32" cstate="screen">
            <a:duotone>
              <a:prstClr val="black"/>
              <a:schemeClr val="tx2">
                <a:tint val="45000"/>
                <a:satMod val="400000"/>
              </a:schemeClr>
            </a:duotone>
          </a:blip>
          <a:stretch>
            <a:fillRect/>
          </a:stretch>
        </p:blipFill>
        <p:spPr>
          <a:xfrm>
            <a:off x="7786312" y="4299841"/>
            <a:ext cx="533289" cy="190311"/>
          </a:xfrm>
          <a:prstGeom prst="rect">
            <a:avLst/>
          </a:prstGeom>
        </p:spPr>
      </p:pic>
      <p:cxnSp>
        <p:nvCxnSpPr>
          <p:cNvPr id="120" name="直线连接符 119"/>
          <p:cNvCxnSpPr/>
          <p:nvPr/>
        </p:nvCxnSpPr>
        <p:spPr>
          <a:xfrm>
            <a:off x="1548035" y="4293409"/>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1" name="直线连接符 120"/>
          <p:cNvCxnSpPr/>
          <p:nvPr/>
        </p:nvCxnSpPr>
        <p:spPr>
          <a:xfrm>
            <a:off x="2404165" y="4289861"/>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2" name="直线连接符 121"/>
          <p:cNvCxnSpPr/>
          <p:nvPr/>
        </p:nvCxnSpPr>
        <p:spPr>
          <a:xfrm>
            <a:off x="3276227" y="4293409"/>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3" name="直线连接符 122"/>
          <p:cNvCxnSpPr/>
          <p:nvPr/>
        </p:nvCxnSpPr>
        <p:spPr>
          <a:xfrm>
            <a:off x="4139933" y="4303389"/>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4" name="直线连接符 123"/>
          <p:cNvCxnSpPr/>
          <p:nvPr/>
        </p:nvCxnSpPr>
        <p:spPr>
          <a:xfrm>
            <a:off x="4996063" y="4299841"/>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5" name="直线连接符 124"/>
          <p:cNvCxnSpPr/>
          <p:nvPr/>
        </p:nvCxnSpPr>
        <p:spPr>
          <a:xfrm>
            <a:off x="5868125" y="4281546"/>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6" name="直线连接符 125"/>
          <p:cNvCxnSpPr/>
          <p:nvPr/>
        </p:nvCxnSpPr>
        <p:spPr>
          <a:xfrm>
            <a:off x="6735824" y="4290532"/>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7" name="直线连接符 126"/>
          <p:cNvCxnSpPr/>
          <p:nvPr/>
        </p:nvCxnSpPr>
        <p:spPr>
          <a:xfrm>
            <a:off x="7591954" y="4286984"/>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29" name="直线连接符 128"/>
          <p:cNvCxnSpPr/>
          <p:nvPr/>
        </p:nvCxnSpPr>
        <p:spPr>
          <a:xfrm>
            <a:off x="1547274" y="3703266"/>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0" name="直线连接符 129"/>
          <p:cNvCxnSpPr/>
          <p:nvPr/>
        </p:nvCxnSpPr>
        <p:spPr>
          <a:xfrm>
            <a:off x="2403404" y="3699718"/>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1" name="直线连接符 130"/>
          <p:cNvCxnSpPr/>
          <p:nvPr/>
        </p:nvCxnSpPr>
        <p:spPr>
          <a:xfrm>
            <a:off x="3275466" y="3703266"/>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2" name="直线连接符 131"/>
          <p:cNvCxnSpPr/>
          <p:nvPr/>
        </p:nvCxnSpPr>
        <p:spPr>
          <a:xfrm>
            <a:off x="4139172" y="3713246"/>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3" name="直线连接符 132"/>
          <p:cNvCxnSpPr/>
          <p:nvPr/>
        </p:nvCxnSpPr>
        <p:spPr>
          <a:xfrm>
            <a:off x="4995302" y="3709698"/>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4" name="直线连接符 133"/>
          <p:cNvCxnSpPr/>
          <p:nvPr/>
        </p:nvCxnSpPr>
        <p:spPr>
          <a:xfrm>
            <a:off x="5867364" y="3691403"/>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5" name="直线连接符 134"/>
          <p:cNvCxnSpPr/>
          <p:nvPr/>
        </p:nvCxnSpPr>
        <p:spPr>
          <a:xfrm>
            <a:off x="6735063" y="3700389"/>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6" name="直线连接符 135"/>
          <p:cNvCxnSpPr/>
          <p:nvPr/>
        </p:nvCxnSpPr>
        <p:spPr>
          <a:xfrm>
            <a:off x="7591193" y="3696841"/>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7" name="直线连接符 136"/>
          <p:cNvCxnSpPr/>
          <p:nvPr/>
        </p:nvCxnSpPr>
        <p:spPr>
          <a:xfrm>
            <a:off x="1543908" y="3026575"/>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8" name="直线连接符 137"/>
          <p:cNvCxnSpPr/>
          <p:nvPr/>
        </p:nvCxnSpPr>
        <p:spPr>
          <a:xfrm>
            <a:off x="2400038" y="3023027"/>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39" name="直线连接符 138"/>
          <p:cNvCxnSpPr/>
          <p:nvPr/>
        </p:nvCxnSpPr>
        <p:spPr>
          <a:xfrm>
            <a:off x="3272100" y="3026575"/>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40" name="直线连接符 139"/>
          <p:cNvCxnSpPr/>
          <p:nvPr/>
        </p:nvCxnSpPr>
        <p:spPr>
          <a:xfrm>
            <a:off x="4135806" y="3036555"/>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41" name="直线连接符 140"/>
          <p:cNvCxnSpPr/>
          <p:nvPr/>
        </p:nvCxnSpPr>
        <p:spPr>
          <a:xfrm>
            <a:off x="4991936" y="3033007"/>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42" name="直线连接符 141"/>
          <p:cNvCxnSpPr/>
          <p:nvPr/>
        </p:nvCxnSpPr>
        <p:spPr>
          <a:xfrm>
            <a:off x="5863998" y="3014712"/>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43" name="直线连接符 142"/>
          <p:cNvCxnSpPr/>
          <p:nvPr/>
        </p:nvCxnSpPr>
        <p:spPr>
          <a:xfrm>
            <a:off x="6731697" y="3023698"/>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cxnSp>
        <p:nvCxnSpPr>
          <p:cNvPr id="144" name="直线连接符 143"/>
          <p:cNvCxnSpPr/>
          <p:nvPr/>
        </p:nvCxnSpPr>
        <p:spPr>
          <a:xfrm>
            <a:off x="7587827" y="3020150"/>
            <a:ext cx="0" cy="216024"/>
          </a:xfrm>
          <a:prstGeom prst="line">
            <a:avLst/>
          </a:prstGeom>
          <a:ln>
            <a:solidFill>
              <a:srgbClr val="B1BCC7"/>
            </a:solidFill>
          </a:ln>
        </p:spPr>
        <p:style>
          <a:lnRef idx="1">
            <a:schemeClr val="accent1"/>
          </a:lnRef>
          <a:fillRef idx="0">
            <a:schemeClr val="accent1"/>
          </a:fillRef>
          <a:effectRef idx="0">
            <a:schemeClr val="accent1"/>
          </a:effectRef>
          <a:fontRef idx="minor">
            <a:schemeClr val="tx1"/>
          </a:fontRef>
        </p:style>
      </p:cxnSp>
      <p:sp>
        <p:nvSpPr>
          <p:cNvPr id="150" name="矩形 149"/>
          <p:cNvSpPr/>
          <p:nvPr/>
        </p:nvSpPr>
        <p:spPr>
          <a:xfrm>
            <a:off x="663214" y="575851"/>
            <a:ext cx="3567002" cy="307777"/>
          </a:xfrm>
          <a:prstGeom prst="rect">
            <a:avLst/>
          </a:prstGeom>
        </p:spPr>
        <p:txBody>
          <a:bodyPr wrap="none">
            <a:spAutoFit/>
          </a:bodyPr>
          <a:lstStyle/>
          <a:p>
            <a:pPr algn="ctr"/>
            <a:r>
              <a:rPr kumimoji="1" lang="zh-CN" altLang="en-US" sz="1400" dirty="0">
                <a:solidFill>
                  <a:srgbClr val="414143"/>
                </a:solidFill>
                <a:latin typeface="微软雅黑" panose="020B0503020204020204" pitchFamily="34" charset="-122"/>
                <a:ea typeface="微软雅黑" panose="020B0503020204020204" pitchFamily="34" charset="-122"/>
              </a:rPr>
              <a:t>累计终端设备</a:t>
            </a:r>
            <a:r>
              <a:rPr kumimoji="1" lang="zh-CN" altLang="en-US" sz="1400" b="1" dirty="0">
                <a:solidFill>
                  <a:srgbClr val="EE504A"/>
                </a:solidFill>
                <a:latin typeface="微软雅黑" panose="020B0503020204020204" pitchFamily="34" charset="-122"/>
                <a:ea typeface="微软雅黑" panose="020B0503020204020204" pitchFamily="34" charset="-122"/>
              </a:rPr>
              <a:t>激活</a:t>
            </a:r>
            <a:r>
              <a:rPr kumimoji="1" lang="en-US" altLang="zh-CN" sz="1400" b="1" dirty="0">
                <a:solidFill>
                  <a:srgbClr val="EE504A"/>
                </a:solidFill>
                <a:latin typeface="微软雅黑" panose="020B0503020204020204" pitchFamily="34" charset="-122"/>
                <a:ea typeface="微软雅黑" panose="020B0503020204020204" pitchFamily="34" charset="-122"/>
              </a:rPr>
              <a:t>700</a:t>
            </a:r>
            <a:r>
              <a:rPr kumimoji="1" lang="zh-CN" altLang="en-US" sz="1400" b="1" dirty="0">
                <a:solidFill>
                  <a:srgbClr val="EE504A"/>
                </a:solidFill>
                <a:latin typeface="微软雅黑" panose="020B0503020204020204" pitchFamily="34" charset="-122"/>
                <a:ea typeface="微软雅黑" panose="020B0503020204020204" pitchFamily="34" charset="-122"/>
              </a:rPr>
              <a:t>万</a:t>
            </a:r>
            <a:r>
              <a:rPr kumimoji="1" lang="en-US" altLang="zh-CN" sz="1400" b="1" dirty="0">
                <a:solidFill>
                  <a:srgbClr val="EE504A"/>
                </a:solidFill>
                <a:latin typeface="微软雅黑" panose="020B0503020204020204" pitchFamily="34" charset="-122"/>
                <a:ea typeface="微软雅黑" panose="020B0503020204020204" pitchFamily="34" charset="-122"/>
              </a:rPr>
              <a:t>+</a:t>
            </a:r>
            <a:r>
              <a:rPr kumimoji="1" lang="zh-CN" altLang="en-US" sz="1400" b="1" dirty="0">
                <a:solidFill>
                  <a:srgbClr val="EE504A"/>
                </a:solidFill>
                <a:latin typeface="微软雅黑" panose="020B0503020204020204" pitchFamily="34" charset="-122"/>
                <a:ea typeface="微软雅黑" panose="020B0503020204020204" pitchFamily="34" charset="-122"/>
              </a:rPr>
              <a:t> 市场占有率</a:t>
            </a:r>
            <a:r>
              <a:rPr kumimoji="1" lang="en-US" altLang="zh-CN" sz="1400" b="1" dirty="0">
                <a:solidFill>
                  <a:srgbClr val="EE504A"/>
                </a:solidFill>
                <a:latin typeface="微软雅黑" panose="020B0503020204020204" pitchFamily="34" charset="-122"/>
                <a:ea typeface="微软雅黑" panose="020B0503020204020204" pitchFamily="34" charset="-122"/>
              </a:rPr>
              <a:t>No1</a:t>
            </a:r>
            <a:endParaRPr kumimoji="1" lang="zh-CN" altLang="en-US" sz="1400" b="1" dirty="0">
              <a:solidFill>
                <a:srgbClr val="EE504A"/>
              </a:solidFill>
              <a:latin typeface="微软雅黑" panose="020B0503020204020204" pitchFamily="34" charset="-122"/>
              <a:ea typeface="微软雅黑" panose="020B0503020204020204" pitchFamily="34" charset="-122"/>
            </a:endParaRPr>
          </a:p>
        </p:txBody>
      </p:sp>
      <p:sp>
        <p:nvSpPr>
          <p:cNvPr id="151" name="矩形 150"/>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52" name="矩形 151"/>
          <p:cNvSpPr/>
          <p:nvPr/>
        </p:nvSpPr>
        <p:spPr>
          <a:xfrm>
            <a:off x="684213" y="195486"/>
            <a:ext cx="1210588" cy="400110"/>
          </a:xfrm>
          <a:prstGeom prst="rect">
            <a:avLst/>
          </a:prstGeom>
        </p:spPr>
        <p:txBody>
          <a:bodyPr wrap="none">
            <a:spAutoFit/>
          </a:bodyPr>
          <a:lstStyle/>
          <a:p>
            <a:r>
              <a:rPr kumimoji="1" lang="zh-CN" altLang="en-US" sz="2000" b="1" dirty="0">
                <a:solidFill>
                  <a:srgbClr val="414143"/>
                </a:solidFill>
                <a:latin typeface="微软雅黑" panose="020B0503020204020204" pitchFamily="34" charset="-122"/>
                <a:ea typeface="微软雅黑" panose="020B0503020204020204" pitchFamily="34" charset="-122"/>
              </a:rPr>
              <a:t>合作客户</a:t>
            </a:r>
            <a:endParaRPr kumimoji="1" lang="zh-CN" altLang="en-US" sz="2000" b="1" dirty="0">
              <a:solidFill>
                <a:srgbClr val="399CD8"/>
              </a:solidFill>
              <a:latin typeface="微软雅黑" panose="020B0503020204020204" pitchFamily="34" charset="-122"/>
              <a:ea typeface="微软雅黑" panose="020B0503020204020204" pitchFamily="34" charset="-122"/>
            </a:endParaRPr>
          </a:p>
        </p:txBody>
      </p:sp>
      <p:cxnSp>
        <p:nvCxnSpPr>
          <p:cNvPr id="153" name="直线连接符 152"/>
          <p:cNvCxnSpPr/>
          <p:nvPr/>
        </p:nvCxnSpPr>
        <p:spPr>
          <a:xfrm>
            <a:off x="1" y="552999"/>
            <a:ext cx="1894800" cy="2527"/>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816871"/>
            <a:ext cx="9144000" cy="1445378"/>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9" name="矩形 8"/>
          <p:cNvSpPr/>
          <p:nvPr/>
        </p:nvSpPr>
        <p:spPr>
          <a:xfrm>
            <a:off x="1404592" y="1007565"/>
            <a:ext cx="5471665" cy="1061829"/>
          </a:xfrm>
          <a:prstGeom prst="rect">
            <a:avLst/>
          </a:prstGeom>
        </p:spPr>
        <p:txBody>
          <a:bodyPr wrap="square">
            <a:spAutoFit/>
          </a:bodyPr>
          <a:lstStyle/>
          <a:p>
            <a:pPr>
              <a:lnSpc>
                <a:spcPct val="150000"/>
              </a:lnSpc>
            </a:pPr>
            <a:r>
              <a:rPr lang="zh-CN" altLang="en-US" sz="1800" b="1" dirty="0">
                <a:solidFill>
                  <a:srgbClr val="FFC000"/>
                </a:solidFill>
                <a:latin typeface="Microsoft YaHei" panose="020B0503020204020204" pitchFamily="34" charset="-122"/>
                <a:ea typeface="Microsoft YaHei" panose="020B0503020204020204" pitchFamily="34" charset="-122"/>
              </a:rPr>
              <a:t>思必驰</a:t>
            </a:r>
            <a:r>
              <a:rPr lang="zh-CN" altLang="en-US" sz="1200" dirty="0">
                <a:solidFill>
                  <a:schemeClr val="bg1"/>
                </a:solidFill>
                <a:latin typeface="Microsoft YaHei" panose="020B0503020204020204" pitchFamily="34" charset="-122"/>
                <a:ea typeface="Microsoft YaHei" panose="020B0503020204020204" pitchFamily="34" charset="-122"/>
              </a:rPr>
              <a:t>是国内专业的对话式人工智能平台公司，拥有全链路的智能语音语言技术，自主研发了新一代的人机对话操作系统（</a:t>
            </a:r>
            <a:r>
              <a:rPr lang="en-US" altLang="zh-CN" sz="1200" dirty="0">
                <a:solidFill>
                  <a:schemeClr val="bg1"/>
                </a:solidFill>
                <a:latin typeface="Microsoft YaHei" panose="020B0503020204020204" pitchFamily="34" charset="-122"/>
                <a:ea typeface="Microsoft YaHei" panose="020B0503020204020204" pitchFamily="34" charset="-122"/>
              </a:rPr>
              <a:t>DUI</a:t>
            </a:r>
            <a:r>
              <a:rPr lang="zh-CN" altLang="en-US" sz="1200" dirty="0">
                <a:solidFill>
                  <a:schemeClr val="bg1"/>
                </a:solidFill>
                <a:latin typeface="Microsoft YaHei" panose="020B0503020204020204" pitchFamily="34" charset="-122"/>
                <a:ea typeface="Microsoft YaHei" panose="020B0503020204020204" pitchFamily="34" charset="-122"/>
              </a:rPr>
              <a:t>），和人工智能芯片；为车联网、</a:t>
            </a:r>
            <a:r>
              <a:rPr lang="en-US" altLang="zh-CN" sz="1200" dirty="0">
                <a:solidFill>
                  <a:schemeClr val="bg1"/>
                </a:solidFill>
                <a:latin typeface="Microsoft YaHei" panose="020B0503020204020204" pitchFamily="34" charset="-122"/>
                <a:ea typeface="Microsoft YaHei" panose="020B0503020204020204" pitchFamily="34" charset="-122"/>
              </a:rPr>
              <a:t>IOT</a:t>
            </a:r>
            <a:r>
              <a:rPr lang="zh-CN" altLang="en-US" sz="1200" dirty="0">
                <a:solidFill>
                  <a:schemeClr val="bg1"/>
                </a:solidFill>
                <a:latin typeface="Microsoft YaHei" panose="020B0503020204020204" pitchFamily="34" charset="-122"/>
                <a:ea typeface="Microsoft YaHei" panose="020B0503020204020204" pitchFamily="34" charset="-122"/>
              </a:rPr>
              <a:t>、以及众多行业场景合作伙伴提供自然语言交互解决方案。</a:t>
            </a:r>
          </a:p>
        </p:txBody>
      </p:sp>
      <p:pic>
        <p:nvPicPr>
          <p:cNvPr id="10" name="图片 9"/>
          <p:cNvPicPr/>
          <p:nvPr/>
        </p:nvPicPr>
        <p:blipFill rotWithShape="1">
          <a:blip r:embed="rId2" cstate="print"/>
          <a:srcRect/>
          <a:stretch>
            <a:fillRect/>
          </a:stretch>
        </p:blipFill>
        <p:spPr>
          <a:xfrm>
            <a:off x="1295" y="815099"/>
            <a:ext cx="1403297" cy="1447151"/>
          </a:xfrm>
          <a:prstGeom prst="rect">
            <a:avLst/>
          </a:prstGeom>
          <a:ln>
            <a:noFill/>
          </a:ln>
        </p:spPr>
      </p:pic>
      <p:sp>
        <p:nvSpPr>
          <p:cNvPr id="3" name="矩形 2"/>
          <p:cNvSpPr/>
          <p:nvPr/>
        </p:nvSpPr>
        <p:spPr>
          <a:xfrm>
            <a:off x="2"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4" name="矩形 3"/>
          <p:cNvSpPr/>
          <p:nvPr/>
        </p:nvSpPr>
        <p:spPr>
          <a:xfrm>
            <a:off x="685567" y="195486"/>
            <a:ext cx="1210588" cy="400110"/>
          </a:xfrm>
          <a:prstGeom prst="rect">
            <a:avLst/>
          </a:prstGeom>
        </p:spPr>
        <p:txBody>
          <a:bodyPr wrap="none">
            <a:spAutoFit/>
          </a:bodyPr>
          <a:lstStyle/>
          <a:p>
            <a:r>
              <a:rPr kumimoji="1" lang="zh-CN" altLang="en-US" sz="2000" b="1" dirty="0">
                <a:solidFill>
                  <a:srgbClr val="414143"/>
                </a:solidFill>
                <a:latin typeface="Microsoft YaHei" panose="020B0503020204020204" pitchFamily="34" charset="-122"/>
                <a:ea typeface="Microsoft YaHei" panose="020B0503020204020204" pitchFamily="34" charset="-122"/>
              </a:rPr>
              <a:t>公司发展</a:t>
            </a:r>
          </a:p>
        </p:txBody>
      </p:sp>
      <p:cxnSp>
        <p:nvCxnSpPr>
          <p:cNvPr id="5" name="直线连接符 4"/>
          <p:cNvCxnSpPr/>
          <p:nvPr/>
        </p:nvCxnSpPr>
        <p:spPr>
          <a:xfrm>
            <a:off x="1" y="552999"/>
            <a:ext cx="1929818"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cxnSp>
        <p:nvCxnSpPr>
          <p:cNvPr id="11" name="直接连接符 3"/>
          <p:cNvCxnSpPr/>
          <p:nvPr/>
        </p:nvCxnSpPr>
        <p:spPr>
          <a:xfrm>
            <a:off x="697021" y="2568949"/>
            <a:ext cx="8423582" cy="0"/>
          </a:xfrm>
          <a:prstGeom prst="line">
            <a:avLst/>
          </a:prstGeom>
          <a:ln w="1270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iṡľîdê"/>
          <p:cNvSpPr/>
          <p:nvPr/>
        </p:nvSpPr>
        <p:spPr>
          <a:xfrm>
            <a:off x="520909" y="2483863"/>
            <a:ext cx="170174" cy="170174"/>
          </a:xfrm>
          <a:prstGeom prst="round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2"/>
              </a:solidFill>
              <a:latin typeface="微软雅黑" panose="020B0503020204020204" pitchFamily="34" charset="-122"/>
              <a:ea typeface="微软雅黑" panose="020B0503020204020204" pitchFamily="34" charset="-122"/>
            </a:endParaRPr>
          </a:p>
        </p:txBody>
      </p:sp>
      <p:sp>
        <p:nvSpPr>
          <p:cNvPr id="13" name="íśľïḑè"/>
          <p:cNvSpPr/>
          <p:nvPr/>
        </p:nvSpPr>
        <p:spPr>
          <a:xfrm>
            <a:off x="1764106" y="2483863"/>
            <a:ext cx="170174" cy="170174"/>
          </a:xfrm>
          <a:prstGeom prst="round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2"/>
              </a:solidFill>
              <a:latin typeface="微软雅黑" panose="020B0503020204020204" pitchFamily="34" charset="-122"/>
              <a:ea typeface="微软雅黑" panose="020B0503020204020204" pitchFamily="34" charset="-122"/>
            </a:endParaRPr>
          </a:p>
        </p:txBody>
      </p:sp>
      <p:sp>
        <p:nvSpPr>
          <p:cNvPr id="14" name="îŝḻiḍe"/>
          <p:cNvSpPr/>
          <p:nvPr/>
        </p:nvSpPr>
        <p:spPr>
          <a:xfrm>
            <a:off x="3126775" y="2483863"/>
            <a:ext cx="170174" cy="170174"/>
          </a:xfrm>
          <a:prstGeom prst="round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2"/>
              </a:solidFill>
              <a:latin typeface="微软雅黑" panose="020B0503020204020204" pitchFamily="34" charset="-122"/>
              <a:ea typeface="微软雅黑" panose="020B0503020204020204" pitchFamily="34" charset="-122"/>
            </a:endParaRPr>
          </a:p>
        </p:txBody>
      </p:sp>
      <p:sp>
        <p:nvSpPr>
          <p:cNvPr id="15" name="iSḷiḍè"/>
          <p:cNvSpPr/>
          <p:nvPr/>
        </p:nvSpPr>
        <p:spPr>
          <a:xfrm>
            <a:off x="4799328" y="2483863"/>
            <a:ext cx="170174" cy="170174"/>
          </a:xfrm>
          <a:prstGeom prst="round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2"/>
              </a:solidFill>
              <a:latin typeface="微软雅黑" panose="020B0503020204020204" pitchFamily="34" charset="-122"/>
              <a:ea typeface="微软雅黑" panose="020B0503020204020204" pitchFamily="34" charset="-122"/>
            </a:endParaRPr>
          </a:p>
        </p:txBody>
      </p:sp>
      <p:sp>
        <p:nvSpPr>
          <p:cNvPr id="16" name="ïṥḻîḋê"/>
          <p:cNvSpPr/>
          <p:nvPr/>
        </p:nvSpPr>
        <p:spPr>
          <a:xfrm>
            <a:off x="6472051" y="2483863"/>
            <a:ext cx="170174" cy="170174"/>
          </a:xfrm>
          <a:prstGeom prst="round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15">
              <a:solidFill>
                <a:schemeClr val="tx2"/>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05995" y="2654038"/>
            <a:ext cx="5942240" cy="341629"/>
            <a:chOff x="807993" y="3538715"/>
            <a:chExt cx="7922987" cy="1070599"/>
          </a:xfrm>
        </p:grpSpPr>
        <p:cxnSp>
          <p:nvCxnSpPr>
            <p:cNvPr id="17" name="直接连接符 9"/>
            <p:cNvCxnSpPr/>
            <p:nvPr/>
          </p:nvCxnSpPr>
          <p:spPr>
            <a:xfrm>
              <a:off x="807993" y="3538715"/>
              <a:ext cx="0" cy="1070599"/>
            </a:xfrm>
            <a:prstGeom prst="line">
              <a:avLst/>
            </a:prstGeom>
            <a:ln w="635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8" name="直接连接符 14"/>
            <p:cNvCxnSpPr/>
            <p:nvPr/>
          </p:nvCxnSpPr>
          <p:spPr>
            <a:xfrm flipH="1">
              <a:off x="4276830" y="3538716"/>
              <a:ext cx="5640" cy="1062053"/>
            </a:xfrm>
            <a:prstGeom prst="line">
              <a:avLst/>
            </a:prstGeom>
            <a:ln w="635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9" name="直接连接符 16"/>
            <p:cNvCxnSpPr/>
            <p:nvPr/>
          </p:nvCxnSpPr>
          <p:spPr>
            <a:xfrm>
              <a:off x="6500518" y="3538716"/>
              <a:ext cx="0" cy="1070598"/>
            </a:xfrm>
            <a:prstGeom prst="line">
              <a:avLst/>
            </a:prstGeom>
            <a:ln w="635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730980" y="3538716"/>
              <a:ext cx="0" cy="1062053"/>
            </a:xfrm>
            <a:prstGeom prst="line">
              <a:avLst/>
            </a:prstGeom>
            <a:ln w="635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9"/>
            <p:cNvCxnSpPr/>
            <p:nvPr/>
          </p:nvCxnSpPr>
          <p:spPr>
            <a:xfrm>
              <a:off x="2436503" y="3538715"/>
              <a:ext cx="0" cy="1070599"/>
            </a:xfrm>
            <a:prstGeom prst="line">
              <a:avLst/>
            </a:prstGeom>
            <a:ln w="6350">
              <a:solidFill>
                <a:schemeClr val="bg1">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22" name="ïṥļïdê"/>
          <p:cNvSpPr txBox="1"/>
          <p:nvPr/>
        </p:nvSpPr>
        <p:spPr>
          <a:xfrm>
            <a:off x="473139" y="3119156"/>
            <a:ext cx="1415468" cy="1158696"/>
          </a:xfrm>
          <a:prstGeom prst="rect">
            <a:avLst/>
          </a:prstGeom>
          <a:noFill/>
        </p:spPr>
        <p:txBody>
          <a:bodyPr wrap="none">
            <a:normAutofit/>
          </a:bodyPr>
          <a:lstStyle/>
          <a:p>
            <a:r>
              <a:rPr lang="en-US" sz="1500" b="1" dirty="0">
                <a:solidFill>
                  <a:srgbClr val="414143"/>
                </a:solidFill>
                <a:latin typeface="微软雅黑" panose="020B0503020204020204" pitchFamily="34" charset="-122"/>
                <a:ea typeface="微软雅黑" panose="020B0503020204020204" pitchFamily="34" charset="-122"/>
              </a:rPr>
              <a:t>2008</a:t>
            </a:r>
            <a:r>
              <a:rPr lang="zh-CN" altLang="en-US" sz="1500" b="1" dirty="0">
                <a:solidFill>
                  <a:srgbClr val="414143"/>
                </a:solidFill>
                <a:latin typeface="微软雅黑" panose="020B0503020204020204" pitchFamily="34" charset="-122"/>
                <a:ea typeface="微软雅黑" panose="020B0503020204020204" pitchFamily="34" charset="-122"/>
              </a:rPr>
              <a:t>年</a:t>
            </a:r>
            <a:endParaRPr lang="en-US" sz="15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en-US" altLang="zh-CN" sz="900" b="1" dirty="0">
                <a:solidFill>
                  <a:srgbClr val="414143"/>
                </a:solidFill>
                <a:latin typeface="微软雅黑" panose="020B0503020204020204" pitchFamily="34" charset="-122"/>
                <a:ea typeface="微软雅黑" panose="020B0503020204020204" pitchFamily="34" charset="-122"/>
              </a:rPr>
              <a:t>07</a:t>
            </a:r>
            <a:r>
              <a:rPr lang="zh-CN" altLang="en-US" sz="900" b="1" dirty="0">
                <a:solidFill>
                  <a:srgbClr val="414143"/>
                </a:solidFill>
                <a:latin typeface="微软雅黑" panose="020B0503020204020204" pitchFamily="34" charset="-122"/>
                <a:ea typeface="微软雅黑" panose="020B0503020204020204" pitchFamily="34" charset="-122"/>
              </a:rPr>
              <a:t>年创立于英国剑桥</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en-US" altLang="zh-CN" sz="900" b="1" dirty="0">
                <a:solidFill>
                  <a:srgbClr val="414143"/>
                </a:solidFill>
                <a:latin typeface="微软雅黑" panose="020B0503020204020204" pitchFamily="34" charset="-122"/>
                <a:ea typeface="微软雅黑" panose="020B0503020204020204" pitchFamily="34" charset="-122"/>
              </a:rPr>
              <a:t>08</a:t>
            </a:r>
            <a:r>
              <a:rPr lang="zh-CN" altLang="en-US" sz="900" b="1" dirty="0">
                <a:solidFill>
                  <a:srgbClr val="414143"/>
                </a:solidFill>
                <a:latin typeface="微软雅黑" panose="020B0503020204020204" pitchFamily="34" charset="-122"/>
                <a:ea typeface="微软雅黑" panose="020B0503020204020204" pitchFamily="34" charset="-122"/>
              </a:rPr>
              <a:t>年回国落户苏州</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399CD8"/>
                </a:solidFill>
                <a:latin typeface="微软雅黑" panose="020B0503020204020204" pitchFamily="34" charset="-122"/>
                <a:ea typeface="微软雅黑" panose="020B0503020204020204" pitchFamily="34" charset="-122"/>
              </a:rPr>
              <a:t>启动口语教育业务</a:t>
            </a:r>
            <a:endParaRPr lang="en-US" sz="900" b="1" dirty="0">
              <a:solidFill>
                <a:srgbClr val="399CD8"/>
              </a:solidFill>
              <a:latin typeface="微软雅黑" panose="020B0503020204020204" pitchFamily="34" charset="-122"/>
              <a:ea typeface="微软雅黑" panose="020B0503020204020204" pitchFamily="34" charset="-122"/>
            </a:endParaRPr>
          </a:p>
        </p:txBody>
      </p:sp>
      <p:sp>
        <p:nvSpPr>
          <p:cNvPr id="23" name="ïṥļïdê"/>
          <p:cNvSpPr txBox="1"/>
          <p:nvPr/>
        </p:nvSpPr>
        <p:spPr>
          <a:xfrm>
            <a:off x="1695389" y="3124343"/>
            <a:ext cx="1931247" cy="758199"/>
          </a:xfrm>
          <a:prstGeom prst="rect">
            <a:avLst/>
          </a:prstGeom>
          <a:noFill/>
        </p:spPr>
        <p:txBody>
          <a:bodyPr wrap="none">
            <a:normAutofit/>
          </a:bodyPr>
          <a:lstStyle/>
          <a:p>
            <a:r>
              <a:rPr lang="en-US" sz="1500" b="1" dirty="0">
                <a:solidFill>
                  <a:srgbClr val="414143"/>
                </a:solidFill>
                <a:latin typeface="微软雅黑" panose="020B0503020204020204" pitchFamily="34" charset="-122"/>
                <a:ea typeface="微软雅黑" panose="020B0503020204020204" pitchFamily="34" charset="-122"/>
              </a:rPr>
              <a:t>2012</a:t>
            </a:r>
            <a:r>
              <a:rPr lang="zh-CN" altLang="en-US" sz="1500" b="1" dirty="0">
                <a:solidFill>
                  <a:srgbClr val="414143"/>
                </a:solidFill>
                <a:latin typeface="微软雅黑" panose="020B0503020204020204" pitchFamily="34" charset="-122"/>
                <a:ea typeface="微软雅黑" panose="020B0503020204020204" pitchFamily="34" charset="-122"/>
              </a:rPr>
              <a:t>年</a:t>
            </a:r>
            <a:endParaRPr lang="en-US" sz="15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联想之星</a:t>
            </a:r>
            <a:r>
              <a:rPr lang="en-US" altLang="zh-CN" sz="900" b="1" dirty="0">
                <a:solidFill>
                  <a:srgbClr val="414143"/>
                </a:solidFill>
                <a:latin typeface="微软雅黑" panose="020B0503020204020204" pitchFamily="34" charset="-122"/>
                <a:ea typeface="微软雅黑" panose="020B0503020204020204" pitchFamily="34" charset="-122"/>
              </a:rPr>
              <a:t>/</a:t>
            </a:r>
            <a:r>
              <a:rPr lang="zh-CN" altLang="en-US" sz="900" b="1" dirty="0">
                <a:solidFill>
                  <a:srgbClr val="414143"/>
                </a:solidFill>
                <a:latin typeface="微软雅黑" panose="020B0503020204020204" pitchFamily="34" charset="-122"/>
                <a:ea typeface="微软雅黑" panose="020B0503020204020204" pitchFamily="34" charset="-122"/>
              </a:rPr>
              <a:t>启迪投资</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399CD8"/>
                </a:solidFill>
                <a:latin typeface="微软雅黑" panose="020B0503020204020204" pitchFamily="34" charset="-122"/>
                <a:ea typeface="微软雅黑" panose="020B0503020204020204" pitchFamily="34" charset="-122"/>
              </a:rPr>
              <a:t>启动赋能移动互联网</a:t>
            </a:r>
            <a:endParaRPr lang="en-US" sz="900" b="1" dirty="0">
              <a:solidFill>
                <a:srgbClr val="399CD8"/>
              </a:solidFill>
              <a:latin typeface="微软雅黑" panose="020B0503020204020204" pitchFamily="34" charset="-122"/>
              <a:ea typeface="微软雅黑" panose="020B0503020204020204" pitchFamily="34" charset="-122"/>
            </a:endParaRPr>
          </a:p>
        </p:txBody>
      </p:sp>
      <p:sp>
        <p:nvSpPr>
          <p:cNvPr id="24" name="ïṥļïdê"/>
          <p:cNvSpPr txBox="1"/>
          <p:nvPr/>
        </p:nvSpPr>
        <p:spPr>
          <a:xfrm>
            <a:off x="3079592" y="3103841"/>
            <a:ext cx="1931247" cy="1534053"/>
          </a:xfrm>
          <a:prstGeom prst="rect">
            <a:avLst/>
          </a:prstGeom>
          <a:noFill/>
        </p:spPr>
        <p:txBody>
          <a:bodyPr wrap="none">
            <a:normAutofit/>
          </a:bodyPr>
          <a:lstStyle/>
          <a:p>
            <a:r>
              <a:rPr lang="en-US" sz="1500" b="1" dirty="0">
                <a:solidFill>
                  <a:srgbClr val="414143"/>
                </a:solidFill>
                <a:latin typeface="微软雅黑" panose="020B0503020204020204" pitchFamily="34" charset="-122"/>
                <a:ea typeface="微软雅黑" panose="020B0503020204020204" pitchFamily="34" charset="-122"/>
              </a:rPr>
              <a:t>2014</a:t>
            </a:r>
            <a:r>
              <a:rPr lang="zh-CN" altLang="en-US" sz="1500" b="1" dirty="0">
                <a:solidFill>
                  <a:srgbClr val="414143"/>
                </a:solidFill>
                <a:latin typeface="微软雅黑" panose="020B0503020204020204" pitchFamily="34" charset="-122"/>
                <a:ea typeface="微软雅黑" panose="020B0503020204020204" pitchFamily="34" charset="-122"/>
              </a:rPr>
              <a:t>年</a:t>
            </a:r>
            <a:endParaRPr lang="en-US" sz="15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剥离教育业务（驰声科技）</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专注赋能终端，二次创业</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399CD8"/>
                </a:solidFill>
                <a:latin typeface="微软雅黑" panose="020B0503020204020204" pitchFamily="34" charset="-122"/>
                <a:ea typeface="微软雅黑" panose="020B0503020204020204" pitchFamily="34" charset="-122"/>
              </a:rPr>
              <a:t>国内第一个对话智能云平台</a:t>
            </a:r>
            <a:endParaRPr lang="en-US" altLang="zh-CN" sz="900" b="1" dirty="0">
              <a:solidFill>
                <a:srgbClr val="399CD8"/>
              </a:solidFill>
              <a:latin typeface="微软雅黑" panose="020B0503020204020204" pitchFamily="34" charset="-122"/>
              <a:ea typeface="微软雅黑" panose="020B0503020204020204" pitchFamily="34" charset="-122"/>
            </a:endParaRPr>
          </a:p>
          <a:p>
            <a:pPr>
              <a:lnSpc>
                <a:spcPct val="150000"/>
              </a:lnSpc>
            </a:pPr>
            <a:r>
              <a:rPr lang="en-US" altLang="zh-CN" sz="900" b="1" dirty="0">
                <a:solidFill>
                  <a:srgbClr val="399CD8"/>
                </a:solidFill>
                <a:latin typeface="微软雅黑" panose="020B0503020204020204" pitchFamily="34" charset="-122"/>
                <a:ea typeface="微软雅黑" panose="020B0503020204020204" pitchFamily="34" charset="-122"/>
              </a:rPr>
              <a:t>——</a:t>
            </a:r>
            <a:r>
              <a:rPr lang="zh-CN" altLang="en-US" sz="900" b="1" dirty="0">
                <a:solidFill>
                  <a:srgbClr val="399CD8"/>
                </a:solidFill>
                <a:latin typeface="微软雅黑" panose="020B0503020204020204" pitchFamily="34" charset="-122"/>
                <a:ea typeface="微软雅黑" panose="020B0503020204020204" pitchFamily="34" charset="-122"/>
              </a:rPr>
              <a:t>对话工场</a:t>
            </a:r>
            <a:endParaRPr lang="en-US" altLang="zh-CN" sz="900" b="1" dirty="0">
              <a:solidFill>
                <a:srgbClr val="399CD8"/>
              </a:solidFill>
              <a:latin typeface="微软雅黑" panose="020B0503020204020204" pitchFamily="34" charset="-122"/>
              <a:ea typeface="微软雅黑" panose="020B0503020204020204" pitchFamily="34" charset="-122"/>
            </a:endParaRPr>
          </a:p>
          <a:p>
            <a:pPr>
              <a:lnSpc>
                <a:spcPct val="150000"/>
              </a:lnSpc>
            </a:pPr>
            <a:endParaRPr lang="en-US" sz="825" b="1" dirty="0">
              <a:solidFill>
                <a:schemeClr val="accent1">
                  <a:lumMod val="50000"/>
                  <a:lumOff val="50000"/>
                </a:schemeClr>
              </a:solidFill>
              <a:latin typeface="微软雅黑" panose="020B0503020204020204" pitchFamily="34" charset="-122"/>
              <a:ea typeface="微软雅黑" panose="020B0503020204020204" pitchFamily="34" charset="-122"/>
            </a:endParaRPr>
          </a:p>
        </p:txBody>
      </p:sp>
      <p:sp>
        <p:nvSpPr>
          <p:cNvPr id="25" name="ïṥļïdê"/>
          <p:cNvSpPr txBox="1"/>
          <p:nvPr/>
        </p:nvSpPr>
        <p:spPr>
          <a:xfrm>
            <a:off x="4769840" y="3091023"/>
            <a:ext cx="1503483" cy="1546870"/>
          </a:xfrm>
          <a:prstGeom prst="rect">
            <a:avLst/>
          </a:prstGeom>
          <a:noFill/>
        </p:spPr>
        <p:txBody>
          <a:bodyPr wrap="none">
            <a:normAutofit/>
          </a:bodyPr>
          <a:lstStyle/>
          <a:p>
            <a:r>
              <a:rPr lang="en-US" sz="1500" b="1" dirty="0">
                <a:solidFill>
                  <a:srgbClr val="414143"/>
                </a:solidFill>
                <a:latin typeface="微软雅黑" panose="020B0503020204020204" pitchFamily="34" charset="-122"/>
                <a:ea typeface="微软雅黑" panose="020B0503020204020204" pitchFamily="34" charset="-122"/>
              </a:rPr>
              <a:t>2015</a:t>
            </a:r>
            <a:r>
              <a:rPr lang="zh-CN" altLang="en-US" sz="1500" b="1" dirty="0">
                <a:solidFill>
                  <a:srgbClr val="414143"/>
                </a:solidFill>
                <a:latin typeface="微软雅黑" panose="020B0503020204020204" pitchFamily="34" charset="-122"/>
                <a:ea typeface="微软雅黑" panose="020B0503020204020204" pitchFamily="34" charset="-122"/>
              </a:rPr>
              <a:t>年</a:t>
            </a:r>
            <a:endParaRPr lang="en-US" sz="15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智能终端业务高速发展</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阿里投资</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399CD8"/>
                </a:solidFill>
                <a:latin typeface="微软雅黑" panose="020B0503020204020204" pitchFamily="34" charset="-122"/>
                <a:ea typeface="微软雅黑" panose="020B0503020204020204" pitchFamily="34" charset="-122"/>
              </a:rPr>
              <a:t>端云一体化对话式</a:t>
            </a:r>
            <a:r>
              <a:rPr lang="en-GB" altLang="zh-CN" sz="900" b="1" dirty="0">
                <a:solidFill>
                  <a:srgbClr val="399CD8"/>
                </a:solidFill>
                <a:latin typeface="微软雅黑" panose="020B0503020204020204" pitchFamily="34" charset="-122"/>
                <a:ea typeface="微软雅黑" panose="020B0503020204020204" pitchFamily="34" charset="-122"/>
              </a:rPr>
              <a:t>AI</a:t>
            </a:r>
            <a:r>
              <a:rPr lang="zh-CN" altLang="en-US" sz="900" b="1" dirty="0">
                <a:solidFill>
                  <a:srgbClr val="399CD8"/>
                </a:solidFill>
                <a:latin typeface="微软雅黑" panose="020B0503020204020204" pitchFamily="34" charset="-122"/>
                <a:ea typeface="微软雅黑" panose="020B0503020204020204" pitchFamily="34" charset="-122"/>
              </a:rPr>
              <a:t>操作系统</a:t>
            </a:r>
            <a:endParaRPr lang="en-US" altLang="zh-CN" sz="900" b="1" dirty="0">
              <a:solidFill>
                <a:srgbClr val="399CD8"/>
              </a:solidFill>
              <a:latin typeface="微软雅黑" panose="020B0503020204020204" pitchFamily="34" charset="-122"/>
              <a:ea typeface="微软雅黑" panose="020B0503020204020204" pitchFamily="34" charset="-122"/>
            </a:endParaRPr>
          </a:p>
          <a:p>
            <a:pPr>
              <a:lnSpc>
                <a:spcPct val="150000"/>
              </a:lnSpc>
            </a:pPr>
            <a:r>
              <a:rPr lang="en-US" altLang="zh-CN" sz="900" b="1" dirty="0">
                <a:solidFill>
                  <a:srgbClr val="399CD8"/>
                </a:solidFill>
                <a:latin typeface="微软雅黑" panose="020B0503020204020204" pitchFamily="34" charset="-122"/>
                <a:ea typeface="微软雅黑" panose="020B0503020204020204" pitchFamily="34" charset="-122"/>
              </a:rPr>
              <a:t>——AIOS</a:t>
            </a:r>
          </a:p>
          <a:p>
            <a:pPr>
              <a:lnSpc>
                <a:spcPct val="150000"/>
              </a:lnSpc>
            </a:pPr>
            <a:endParaRPr lang="en-US" altLang="zh-CN" sz="825" b="1" dirty="0">
              <a:solidFill>
                <a:schemeClr val="accent1">
                  <a:lumMod val="50000"/>
                  <a:lumOff val="50000"/>
                </a:schemeClr>
              </a:solidFill>
              <a:latin typeface="微软雅黑" panose="020B0503020204020204" pitchFamily="34" charset="-122"/>
              <a:ea typeface="微软雅黑" panose="020B0503020204020204" pitchFamily="34" charset="-122"/>
            </a:endParaRPr>
          </a:p>
        </p:txBody>
      </p:sp>
      <p:sp>
        <p:nvSpPr>
          <p:cNvPr id="26" name="ïṥļïdê"/>
          <p:cNvSpPr txBox="1"/>
          <p:nvPr/>
        </p:nvSpPr>
        <p:spPr>
          <a:xfrm>
            <a:off x="6398275" y="3087314"/>
            <a:ext cx="2302370" cy="1694597"/>
          </a:xfrm>
          <a:prstGeom prst="rect">
            <a:avLst/>
          </a:prstGeom>
          <a:noFill/>
        </p:spPr>
        <p:txBody>
          <a:bodyPr wrap="none">
            <a:normAutofit/>
          </a:bodyPr>
          <a:lstStyle/>
          <a:p>
            <a:r>
              <a:rPr lang="en-US" sz="1500" b="1" dirty="0">
                <a:solidFill>
                  <a:srgbClr val="414143"/>
                </a:solidFill>
                <a:latin typeface="微软雅黑" panose="020B0503020204020204" pitchFamily="34" charset="-122"/>
                <a:ea typeface="微软雅黑" panose="020B0503020204020204" pitchFamily="34" charset="-122"/>
              </a:rPr>
              <a:t>2016</a:t>
            </a:r>
            <a:r>
              <a:rPr lang="en-US" altLang="zh-CN" sz="1500" b="1" dirty="0">
                <a:solidFill>
                  <a:srgbClr val="414143"/>
                </a:solidFill>
                <a:latin typeface="微软雅黑" panose="020B0503020204020204" pitchFamily="34" charset="-122"/>
                <a:ea typeface="微软雅黑" panose="020B0503020204020204" pitchFamily="34" charset="-122"/>
              </a:rPr>
              <a:t>~2018</a:t>
            </a:r>
            <a:r>
              <a:rPr lang="zh-CN" altLang="en-US" sz="1500" b="1" dirty="0">
                <a:solidFill>
                  <a:srgbClr val="414143"/>
                </a:solidFill>
                <a:latin typeface="微软雅黑" panose="020B0503020204020204" pitchFamily="34" charset="-122"/>
                <a:ea typeface="微软雅黑" panose="020B0503020204020204" pitchFamily="34" charset="-122"/>
              </a:rPr>
              <a:t>年</a:t>
            </a:r>
            <a:endParaRPr lang="en-US" sz="15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完成两轮投资，</a:t>
            </a:r>
            <a:r>
              <a:rPr lang="en-US" sz="900" b="1" dirty="0">
                <a:solidFill>
                  <a:srgbClr val="414143"/>
                </a:solidFill>
                <a:latin typeface="微软雅黑" panose="020B0503020204020204" pitchFamily="34" charset="-122"/>
                <a:ea typeface="微软雅黑" panose="020B0503020204020204" pitchFamily="34" charset="-122"/>
              </a:rPr>
              <a:t>18</a:t>
            </a:r>
            <a:r>
              <a:rPr lang="zh-CN" altLang="en-US" sz="900" b="1" dirty="0">
                <a:solidFill>
                  <a:srgbClr val="414143"/>
                </a:solidFill>
                <a:latin typeface="微软雅黑" panose="020B0503020204020204" pitchFamily="34" charset="-122"/>
                <a:ea typeface="微软雅黑" panose="020B0503020204020204" pitchFamily="34" charset="-122"/>
              </a:rPr>
              <a:t>年第四轮</a:t>
            </a:r>
            <a:r>
              <a:rPr lang="en-US" altLang="zh-CN" sz="900" b="1" dirty="0">
                <a:solidFill>
                  <a:srgbClr val="414143"/>
                </a:solidFill>
                <a:latin typeface="微软雅黑" panose="020B0503020204020204" pitchFamily="34" charset="-122"/>
                <a:ea typeface="微软雅黑" panose="020B0503020204020204" pitchFamily="34" charset="-122"/>
              </a:rPr>
              <a:t>5</a:t>
            </a:r>
            <a:r>
              <a:rPr lang="zh-CN" altLang="en-US" sz="900" b="1" dirty="0">
                <a:solidFill>
                  <a:srgbClr val="414143"/>
                </a:solidFill>
                <a:latin typeface="微软雅黑" panose="020B0503020204020204" pitchFamily="34" charset="-122"/>
                <a:ea typeface="微软雅黑" panose="020B0503020204020204" pitchFamily="34" charset="-122"/>
              </a:rPr>
              <a:t>亿人民币融资</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414143"/>
                </a:solidFill>
                <a:latin typeface="微软雅黑" panose="020B0503020204020204" pitchFamily="34" charset="-122"/>
                <a:ea typeface="微软雅黑" panose="020B0503020204020204" pitchFamily="34" charset="-122"/>
              </a:rPr>
              <a:t>成立思必驰</a:t>
            </a:r>
            <a:r>
              <a:rPr lang="en-US" altLang="zh-CN" sz="900" b="1" dirty="0">
                <a:solidFill>
                  <a:srgbClr val="414143"/>
                </a:solidFill>
                <a:latin typeface="微软雅黑" panose="020B0503020204020204" pitchFamily="34" charset="-122"/>
                <a:ea typeface="微软雅黑" panose="020B0503020204020204" pitchFamily="34" charset="-122"/>
              </a:rPr>
              <a:t>~</a:t>
            </a:r>
            <a:r>
              <a:rPr lang="zh-CN" altLang="en-US" sz="900" b="1" dirty="0">
                <a:solidFill>
                  <a:srgbClr val="414143"/>
                </a:solidFill>
                <a:latin typeface="微软雅黑" panose="020B0503020204020204" pitchFamily="34" charset="-122"/>
                <a:ea typeface="微软雅黑" panose="020B0503020204020204" pitchFamily="34" charset="-122"/>
              </a:rPr>
              <a:t>上海交大人工智能研究院</a:t>
            </a:r>
            <a:endParaRPr lang="en-US" altLang="zh-CN" sz="900" b="1" dirty="0">
              <a:solidFill>
                <a:srgbClr val="414143"/>
              </a:solidFill>
              <a:latin typeface="微软雅黑" panose="020B0503020204020204" pitchFamily="34" charset="-122"/>
              <a:ea typeface="微软雅黑" panose="020B0503020204020204" pitchFamily="34" charset="-122"/>
            </a:endParaRPr>
          </a:p>
          <a:p>
            <a:pPr>
              <a:lnSpc>
                <a:spcPct val="150000"/>
              </a:lnSpc>
            </a:pPr>
            <a:r>
              <a:rPr kumimoji="1" lang="zh-CN" altLang="en-US" sz="900" b="1" dirty="0">
                <a:solidFill>
                  <a:srgbClr val="414143"/>
                </a:solidFill>
                <a:latin typeface="微软雅黑" panose="020B0503020204020204" pitchFamily="34" charset="-122"/>
                <a:ea typeface="微软雅黑" panose="020B0503020204020204" pitchFamily="34" charset="-122"/>
                <a:cs typeface="+mn-ea"/>
                <a:sym typeface="+mn-lt"/>
              </a:rPr>
              <a:t>启动生态布局，投资</a:t>
            </a:r>
            <a:r>
              <a:rPr kumimoji="1" lang="en-US" altLang="zh-CN" sz="900" b="1" dirty="0">
                <a:solidFill>
                  <a:srgbClr val="414143"/>
                </a:solidFill>
                <a:latin typeface="微软雅黑" panose="020B0503020204020204" pitchFamily="34" charset="-122"/>
                <a:ea typeface="微软雅黑" panose="020B0503020204020204" pitchFamily="34" charset="-122"/>
                <a:cs typeface="+mn-ea"/>
                <a:sym typeface="+mn-lt"/>
              </a:rPr>
              <a:t>/</a:t>
            </a:r>
            <a:r>
              <a:rPr kumimoji="1" lang="zh-CN" altLang="en-US" sz="900" b="1" dirty="0">
                <a:solidFill>
                  <a:srgbClr val="414143"/>
                </a:solidFill>
                <a:latin typeface="微软雅黑" panose="020B0503020204020204" pitchFamily="34" charset="-122"/>
                <a:ea typeface="微软雅黑" panose="020B0503020204020204" pitchFamily="34" charset="-122"/>
                <a:cs typeface="+mn-ea"/>
                <a:sym typeface="+mn-lt"/>
              </a:rPr>
              <a:t>孵化</a:t>
            </a:r>
            <a:r>
              <a:rPr kumimoji="1" lang="zh-CN" altLang="zh-CN" sz="900" b="1" dirty="0">
                <a:solidFill>
                  <a:srgbClr val="414143"/>
                </a:solidFill>
                <a:latin typeface="微软雅黑" panose="020B0503020204020204" pitchFamily="34" charset="-122"/>
                <a:ea typeface="微软雅黑" panose="020B0503020204020204" pitchFamily="34" charset="-122"/>
                <a:cs typeface="+mn-ea"/>
                <a:sym typeface="+mn-lt"/>
              </a:rPr>
              <a:t>1</a:t>
            </a:r>
            <a:r>
              <a:rPr kumimoji="1" lang="en-US" altLang="zh-CN" sz="900" b="1" dirty="0">
                <a:solidFill>
                  <a:srgbClr val="414143"/>
                </a:solidFill>
                <a:latin typeface="微软雅黑" panose="020B0503020204020204" pitchFamily="34" charset="-122"/>
                <a:ea typeface="微软雅黑" panose="020B0503020204020204" pitchFamily="34" charset="-122"/>
                <a:cs typeface="+mn-ea"/>
                <a:sym typeface="+mn-lt"/>
              </a:rPr>
              <a:t>9</a:t>
            </a:r>
            <a:r>
              <a:rPr kumimoji="1" lang="zh-CN" altLang="en-US" sz="900" b="1" dirty="0">
                <a:solidFill>
                  <a:srgbClr val="414143"/>
                </a:solidFill>
                <a:latin typeface="微软雅黑" panose="020B0503020204020204" pitchFamily="34" charset="-122"/>
                <a:ea typeface="微软雅黑" panose="020B0503020204020204" pitchFamily="34" charset="-122"/>
                <a:cs typeface="+mn-ea"/>
                <a:sym typeface="+mn-lt"/>
              </a:rPr>
              <a:t>余家生态企业</a:t>
            </a:r>
            <a:endParaRPr kumimoji="1" lang="en-US" altLang="zh-CN" sz="900" b="1" dirty="0">
              <a:solidFill>
                <a:srgbClr val="414143"/>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900" b="1" dirty="0">
                <a:solidFill>
                  <a:srgbClr val="399CD8"/>
                </a:solidFill>
                <a:latin typeface="微软雅黑" panose="020B0503020204020204" pitchFamily="34" charset="-122"/>
                <a:ea typeface="微软雅黑" panose="020B0503020204020204" pitchFamily="34" charset="-122"/>
              </a:rPr>
              <a:t>加强平台化和个性化服务战略，</a:t>
            </a:r>
            <a:endParaRPr lang="en-US" altLang="zh-CN" sz="900" b="1" dirty="0">
              <a:solidFill>
                <a:srgbClr val="399CD8"/>
              </a:solidFill>
              <a:latin typeface="微软雅黑" panose="020B0503020204020204" pitchFamily="34" charset="-122"/>
              <a:ea typeface="微软雅黑" panose="020B0503020204020204" pitchFamily="34" charset="-122"/>
            </a:endParaRPr>
          </a:p>
          <a:p>
            <a:pPr>
              <a:lnSpc>
                <a:spcPct val="150000"/>
              </a:lnSpc>
            </a:pPr>
            <a:r>
              <a:rPr lang="zh-CN" altLang="en-US" sz="900" b="1" dirty="0">
                <a:solidFill>
                  <a:srgbClr val="399CD8"/>
                </a:solidFill>
                <a:latin typeface="微软雅黑" panose="020B0503020204020204" pitchFamily="34" charset="-122"/>
                <a:ea typeface="微软雅黑" panose="020B0503020204020204" pitchFamily="34" charset="-122"/>
              </a:rPr>
              <a:t>推出大规模可定制对话智能平台：</a:t>
            </a:r>
            <a:r>
              <a:rPr lang="en-US" altLang="zh-CN" sz="900" b="1" dirty="0">
                <a:solidFill>
                  <a:srgbClr val="399CD8"/>
                </a:solidFill>
                <a:latin typeface="微软雅黑" panose="020B0503020204020204" pitchFamily="34" charset="-122"/>
                <a:ea typeface="微软雅黑" panose="020B0503020204020204" pitchFamily="34" charset="-122"/>
              </a:rPr>
              <a:t>DUI</a:t>
            </a:r>
          </a:p>
          <a:p>
            <a:pPr>
              <a:lnSpc>
                <a:spcPct val="150000"/>
              </a:lnSpc>
            </a:pPr>
            <a:r>
              <a:rPr kumimoji="1" lang="zh-CN" altLang="en-US" sz="900" b="1" dirty="0">
                <a:solidFill>
                  <a:srgbClr val="399CD8"/>
                </a:solidFill>
                <a:latin typeface="微软雅黑" panose="020B0503020204020204" pitchFamily="34" charset="-122"/>
                <a:ea typeface="微软雅黑" panose="020B0503020204020204" pitchFamily="34" charset="-122"/>
                <a:cs typeface="+mn-ea"/>
                <a:sym typeface="+mn-lt"/>
              </a:rPr>
              <a:t>以及人工智能芯片。</a:t>
            </a:r>
            <a:endParaRPr kumimoji="1" lang="en-US" altLang="zh-CN" sz="900" b="1" dirty="0">
              <a:solidFill>
                <a:srgbClr val="399CD8"/>
              </a:solidFill>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825" b="1" dirty="0">
              <a:solidFill>
                <a:srgbClr val="414143"/>
              </a:solidFill>
              <a:latin typeface="微软雅黑" panose="020B0503020204020204" pitchFamily="34" charset="-122"/>
              <a:ea typeface="微软雅黑" panose="020B0503020204020204" pitchFamily="34" charset="-122"/>
            </a:endParaRPr>
          </a:p>
        </p:txBody>
      </p:sp>
      <p:sp>
        <p:nvSpPr>
          <p:cNvPr id="47" name="矩形 46"/>
          <p:cNvSpPr/>
          <p:nvPr/>
        </p:nvSpPr>
        <p:spPr>
          <a:xfrm>
            <a:off x="6876849" y="815099"/>
            <a:ext cx="2267744" cy="14471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48" name="文本框 47"/>
          <p:cNvSpPr txBox="1"/>
          <p:nvPr/>
        </p:nvSpPr>
        <p:spPr>
          <a:xfrm>
            <a:off x="7056786" y="1146852"/>
            <a:ext cx="1888436" cy="830997"/>
          </a:xfrm>
          <a:prstGeom prst="rect">
            <a:avLst/>
          </a:prstGeom>
          <a:noFill/>
        </p:spPr>
        <p:txBody>
          <a:bodyPr wrap="square" rtlCol="0">
            <a:spAutoFit/>
          </a:bodyPr>
          <a:lstStyle/>
          <a:p>
            <a:pPr algn="dist"/>
            <a:r>
              <a:rPr kumimoji="1" lang="zh-CN" altLang="en-US" sz="2400" b="1" dirty="0">
                <a:solidFill>
                  <a:srgbClr val="414143"/>
                </a:solidFill>
                <a:latin typeface="Microsoft YaHei" panose="020B0503020204020204" pitchFamily="34" charset="-122"/>
                <a:ea typeface="Microsoft YaHei" panose="020B0503020204020204" pitchFamily="34" charset="-122"/>
              </a:rPr>
              <a:t>沟通万物</a:t>
            </a:r>
            <a:endParaRPr kumimoji="1" lang="en-US" altLang="zh-CN" sz="2400" b="1" dirty="0">
              <a:solidFill>
                <a:srgbClr val="414143"/>
              </a:solidFill>
              <a:latin typeface="Microsoft YaHei" panose="020B0503020204020204" pitchFamily="34" charset="-122"/>
              <a:ea typeface="Microsoft YaHei" panose="020B0503020204020204" pitchFamily="34" charset="-122"/>
            </a:endParaRPr>
          </a:p>
          <a:p>
            <a:pPr algn="dist"/>
            <a:r>
              <a:rPr kumimoji="1" lang="zh-CN" altLang="en-US" sz="2400" b="1" dirty="0">
                <a:solidFill>
                  <a:srgbClr val="414143"/>
                </a:solidFill>
                <a:latin typeface="Microsoft YaHei" panose="020B0503020204020204" pitchFamily="34" charset="-122"/>
                <a:ea typeface="Microsoft YaHei" panose="020B0503020204020204" pitchFamily="34" charset="-122"/>
              </a:rPr>
              <a:t>打理万事</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85050B-ABB1-334C-9504-6D5848AD3145}"/>
              </a:ext>
            </a:extLst>
          </p:cNvPr>
          <p:cNvSpPr/>
          <p:nvPr/>
        </p:nvSpPr>
        <p:spPr>
          <a:xfrm>
            <a:off x="3692808" y="2603197"/>
            <a:ext cx="4176464" cy="276999"/>
          </a:xfrm>
          <a:prstGeom prst="rect">
            <a:avLst/>
          </a:prstGeom>
        </p:spPr>
        <p:txBody>
          <a:bodyPr wrap="square">
            <a:spAutoFit/>
          </a:bodyPr>
          <a:lstStyle/>
          <a:p>
            <a:pPr algn="ctr"/>
            <a:r>
              <a:rPr lang="zh-CN" altLang="en-US" sz="1200" b="1" dirty="0" smtClean="0">
                <a:solidFill>
                  <a:srgbClr val="515151"/>
                </a:solidFill>
                <a:latin typeface="Microsoft YaHei" panose="020B0503020204020204" pitchFamily="34" charset="-122"/>
                <a:ea typeface="Microsoft YaHei" panose="020B0503020204020204" pitchFamily="34" charset="-122"/>
                <a:cs typeface="Arial" panose="020B0604020202020204" pitchFamily="34" charset="0"/>
              </a:rPr>
              <a:t>超低功耗、</a:t>
            </a:r>
            <a:r>
              <a:rPr lang="zh-CN" altLang="zh-CN" sz="1200" b="1" dirty="0" smtClean="0">
                <a:solidFill>
                  <a:srgbClr val="515151"/>
                </a:solidFill>
                <a:latin typeface="Microsoft YaHei" panose="020B0503020204020204" pitchFamily="34" charset="-122"/>
                <a:ea typeface="Microsoft YaHei" panose="020B0503020204020204" pitchFamily="34" charset="-122"/>
                <a:cs typeface="Arial" panose="020B0604020202020204" pitchFamily="34" charset="0"/>
              </a:rPr>
              <a:t>高</a:t>
            </a:r>
            <a:r>
              <a:rPr lang="zh-CN" altLang="en-US" sz="1200" b="1" dirty="0" smtClean="0">
                <a:solidFill>
                  <a:srgbClr val="515151"/>
                </a:solidFill>
                <a:latin typeface="Microsoft YaHei" panose="020B0503020204020204" pitchFamily="34" charset="-122"/>
                <a:ea typeface="Microsoft YaHei" panose="020B0503020204020204" pitchFamily="34" charset="-122"/>
                <a:cs typeface="Arial" panose="020B0604020202020204" pitchFamily="34" charset="0"/>
              </a:rPr>
              <a:t>鲁棒识别、内容丰富、 就近唤醒、全屋互联</a:t>
            </a:r>
            <a:endParaRPr lang="zh-CN" altLang="en-US" sz="1200" b="1" dirty="0">
              <a:solidFill>
                <a:srgbClr val="515151"/>
              </a:solidFill>
              <a:latin typeface="Microsoft YaHei" panose="020B0503020204020204" pitchFamily="34" charset="-122"/>
              <a:ea typeface="Microsoft YaHei" panose="020B0503020204020204" pitchFamily="34" charset="-122"/>
            </a:endParaRPr>
          </a:p>
        </p:txBody>
      </p:sp>
      <p:grpSp>
        <p:nvGrpSpPr>
          <p:cNvPr id="11" name="组合 10">
            <a:extLst>
              <a:ext uri="{FF2B5EF4-FFF2-40B4-BE49-F238E27FC236}">
                <a16:creationId xmlns:a16="http://schemas.microsoft.com/office/drawing/2014/main" xmlns="" id="{00CBB50F-EA9E-EE4B-B269-8D724F8C353B}"/>
              </a:ext>
            </a:extLst>
          </p:cNvPr>
          <p:cNvGrpSpPr/>
          <p:nvPr/>
        </p:nvGrpSpPr>
        <p:grpSpPr>
          <a:xfrm>
            <a:off x="1475656" y="2125206"/>
            <a:ext cx="1537536" cy="986669"/>
            <a:chOff x="730208" y="1815450"/>
            <a:chExt cx="2376264" cy="1524898"/>
          </a:xfrm>
        </p:grpSpPr>
        <p:sp>
          <p:nvSpPr>
            <p:cNvPr id="5" name="圆角矩形 4">
              <a:extLst>
                <a:ext uri="{FF2B5EF4-FFF2-40B4-BE49-F238E27FC236}">
                  <a16:creationId xmlns:a16="http://schemas.microsoft.com/office/drawing/2014/main" xmlns="" id="{E9ACF2B1-22F7-544F-A02B-CDAD5CCF7284}"/>
                </a:ext>
              </a:extLst>
            </p:cNvPr>
            <p:cNvSpPr/>
            <p:nvPr/>
          </p:nvSpPr>
          <p:spPr>
            <a:xfrm>
              <a:off x="730208" y="1815450"/>
              <a:ext cx="1872208" cy="432048"/>
            </a:xfrm>
            <a:prstGeom prst="roundRect">
              <a:avLst>
                <a:gd name="adj" fmla="val 50000"/>
              </a:avLst>
            </a:prstGeom>
            <a:solidFill>
              <a:srgbClr val="3176F7"/>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圆角矩形 5">
              <a:extLst>
                <a:ext uri="{FF2B5EF4-FFF2-40B4-BE49-F238E27FC236}">
                  <a16:creationId xmlns:a16="http://schemas.microsoft.com/office/drawing/2014/main" xmlns="" id="{961540ED-6939-364C-8883-CE79625D6FA2}"/>
                </a:ext>
              </a:extLst>
            </p:cNvPr>
            <p:cNvSpPr/>
            <p:nvPr/>
          </p:nvSpPr>
          <p:spPr>
            <a:xfrm>
              <a:off x="1835696" y="2402517"/>
              <a:ext cx="1270776" cy="432048"/>
            </a:xfrm>
            <a:prstGeom prst="roundRect">
              <a:avLst>
                <a:gd name="adj" fmla="val 50000"/>
              </a:avLst>
            </a:prstGeom>
            <a:solidFill>
              <a:srgbClr val="3176F7"/>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a:extLst>
                <a:ext uri="{FF2B5EF4-FFF2-40B4-BE49-F238E27FC236}">
                  <a16:creationId xmlns:a16="http://schemas.microsoft.com/office/drawing/2014/main" xmlns="" id="{3694FACC-30E0-904E-9683-7E2652E86CF4}"/>
                </a:ext>
              </a:extLst>
            </p:cNvPr>
            <p:cNvSpPr/>
            <p:nvPr/>
          </p:nvSpPr>
          <p:spPr>
            <a:xfrm>
              <a:off x="1864296" y="2956842"/>
              <a:ext cx="406680" cy="383506"/>
            </a:xfrm>
            <a:prstGeom prst="roundRect">
              <a:avLst>
                <a:gd name="adj" fmla="val 50000"/>
              </a:avLst>
            </a:prstGeom>
            <a:solidFill>
              <a:srgbClr val="3176F7"/>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 name="矩形 7">
            <a:extLst>
              <a:ext uri="{FF2B5EF4-FFF2-40B4-BE49-F238E27FC236}">
                <a16:creationId xmlns:a16="http://schemas.microsoft.com/office/drawing/2014/main" xmlns="" id="{D9CC78D5-A848-D24C-ABD0-CCBA58470132}"/>
              </a:ext>
            </a:extLst>
          </p:cNvPr>
          <p:cNvSpPr/>
          <p:nvPr/>
        </p:nvSpPr>
        <p:spPr>
          <a:xfrm>
            <a:off x="0" y="0"/>
            <a:ext cx="9144000" cy="1275606"/>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xmlns="" id="{F34E63CF-A923-BB41-B700-66B792568928}"/>
              </a:ext>
            </a:extLst>
          </p:cNvPr>
          <p:cNvSpPr/>
          <p:nvPr/>
        </p:nvSpPr>
        <p:spPr>
          <a:xfrm>
            <a:off x="-6712" y="3852549"/>
            <a:ext cx="9150712" cy="1275606"/>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xmlns="" id="{4A61953E-0B95-2A4F-A090-4E524070F4C8}"/>
              </a:ext>
            </a:extLst>
          </p:cNvPr>
          <p:cNvSpPr/>
          <p:nvPr/>
        </p:nvSpPr>
        <p:spPr>
          <a:xfrm>
            <a:off x="3491880" y="1898985"/>
            <a:ext cx="4801314" cy="830997"/>
          </a:xfrm>
          <a:prstGeom prst="rect">
            <a:avLst/>
          </a:prstGeom>
        </p:spPr>
        <p:txBody>
          <a:bodyPr wrap="none">
            <a:spAutoFit/>
          </a:bodyPr>
          <a:lstStyle/>
          <a:p>
            <a:pPr defTabSz="914400">
              <a:lnSpc>
                <a:spcPct val="200000"/>
              </a:lnSpc>
            </a:pPr>
            <a:r>
              <a:rPr kumimoji="1" lang="zh-CN" altLang="en-US" sz="2400" b="1" dirty="0" smtClean="0">
                <a:solidFill>
                  <a:srgbClr val="515151"/>
                </a:solidFill>
                <a:latin typeface="Microsoft YaHei" panose="020B0503020204020204" pitchFamily="34" charset="-122"/>
                <a:ea typeface="Microsoft YaHei" panose="020B0503020204020204" pitchFamily="34" charset="-122"/>
              </a:rPr>
              <a:t>智能语音技术在智能家居中的应用</a:t>
            </a:r>
            <a:endParaRPr kumimoji="1" lang="en-US" altLang="zh-CN" sz="2400" b="1" dirty="0">
              <a:solidFill>
                <a:srgbClr val="51515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52176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hqprint"/>
          <a:srcRect b="33201"/>
          <a:stretch>
            <a:fillRect/>
          </a:stretch>
        </p:blipFill>
        <p:spPr>
          <a:xfrm>
            <a:off x="0" y="0"/>
            <a:ext cx="9144000" cy="3435846"/>
          </a:xfrm>
          <a:prstGeom prst="rect">
            <a:avLst/>
          </a:prstGeom>
        </p:spPr>
      </p:pic>
      <p:sp>
        <p:nvSpPr>
          <p:cNvPr id="12" name="矩形 11"/>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13" name="矩形 12"/>
          <p:cNvSpPr/>
          <p:nvPr/>
        </p:nvSpPr>
        <p:spPr>
          <a:xfrm>
            <a:off x="539552" y="483518"/>
            <a:ext cx="2236510" cy="400110"/>
          </a:xfrm>
          <a:prstGeom prst="rect">
            <a:avLst/>
          </a:prstGeom>
        </p:spPr>
        <p:txBody>
          <a:bodyPr wrap="none">
            <a:spAutoFit/>
          </a:bodyPr>
          <a:lstStyle/>
          <a:p>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部分电视合作伙伴</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4" name="直线连接符 13"/>
          <p:cNvCxnSpPr/>
          <p:nvPr/>
        </p:nvCxnSpPr>
        <p:spPr>
          <a:xfrm>
            <a:off x="1" y="843303"/>
            <a:ext cx="1750139"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4"/>
          <a:stretch>
            <a:fillRect/>
          </a:stretch>
        </p:blipFill>
        <p:spPr>
          <a:xfrm>
            <a:off x="0" y="3349925"/>
            <a:ext cx="9144000" cy="13811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a:alphaModFix amt="50000"/>
          </a:blip>
          <a:srcRect/>
          <a:stretch>
            <a:fillRect/>
          </a:stretch>
        </p:blipFill>
        <p:spPr>
          <a:xfrm>
            <a:off x="1" y="3217878"/>
            <a:ext cx="9144000" cy="1928990"/>
          </a:xfrm>
          <a:prstGeom prst="rect">
            <a:avLst/>
          </a:prstGeom>
        </p:spPr>
      </p:pic>
      <p:sp>
        <p:nvSpPr>
          <p:cNvPr id="10" name="文本框 9"/>
          <p:cNvSpPr txBox="1"/>
          <p:nvPr/>
        </p:nvSpPr>
        <p:spPr>
          <a:xfrm>
            <a:off x="561868" y="884434"/>
            <a:ext cx="3085478" cy="307777"/>
          </a:xfrm>
          <a:prstGeom prst="rect">
            <a:avLst/>
          </a:prstGeom>
          <a:noFill/>
        </p:spPr>
        <p:txBody>
          <a:bodyPr wrap="square" rtlCol="0">
            <a:spAutoFit/>
          </a:bodyPr>
          <a:lstStyle/>
          <a:p>
            <a:pPr algn="ctr"/>
            <a:r>
              <a:rPr kumimoji="1"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5</a:t>
            </a:r>
            <a:r>
              <a:rPr kumimoji="1"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米远场识别率</a:t>
            </a:r>
            <a:r>
              <a:rPr kumimoji="1"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&gt;92%</a:t>
            </a:r>
            <a:r>
              <a:rPr kumimoji="1"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，唤醒率</a:t>
            </a:r>
            <a:r>
              <a:rPr kumimoji="1"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&gt;95%</a:t>
            </a:r>
          </a:p>
        </p:txBody>
      </p:sp>
      <p:grpSp>
        <p:nvGrpSpPr>
          <p:cNvPr id="5" name="组 4"/>
          <p:cNvGrpSpPr/>
          <p:nvPr/>
        </p:nvGrpSpPr>
        <p:grpSpPr>
          <a:xfrm>
            <a:off x="2032751" y="2632724"/>
            <a:ext cx="1214604" cy="1173364"/>
            <a:chOff x="1619672" y="1301750"/>
            <a:chExt cx="2629272" cy="2540001"/>
          </a:xfrm>
        </p:grpSpPr>
        <p:pic>
          <p:nvPicPr>
            <p:cNvPr id="6" name="图片 5"/>
            <p:cNvPicPr>
              <a:picLocks noChangeAspect="1"/>
            </p:cNvPicPr>
            <p:nvPr/>
          </p:nvPicPr>
          <p:blipFill>
            <a:blip r:embed="rId4">
              <a:duotone>
                <a:prstClr val="black"/>
                <a:schemeClr val="tx1">
                  <a:lumMod val="50000"/>
                  <a:lumOff val="50000"/>
                  <a:tint val="45000"/>
                  <a:satMod val="400000"/>
                </a:schemeClr>
              </a:duotone>
            </a:blip>
            <a:stretch>
              <a:fillRect/>
            </a:stretch>
          </p:blipFill>
          <p:spPr>
            <a:xfrm>
              <a:off x="1708945" y="1301750"/>
              <a:ext cx="2539999" cy="2540001"/>
            </a:xfrm>
            <a:prstGeom prst="rect">
              <a:avLst/>
            </a:prstGeom>
          </p:spPr>
        </p:pic>
        <p:grpSp>
          <p:nvGrpSpPr>
            <p:cNvPr id="7" name="组 6"/>
            <p:cNvGrpSpPr/>
            <p:nvPr/>
          </p:nvGrpSpPr>
          <p:grpSpPr>
            <a:xfrm>
              <a:off x="1619672" y="3507854"/>
              <a:ext cx="2629272" cy="333897"/>
              <a:chOff x="1619672" y="3507854"/>
              <a:chExt cx="2629272" cy="333897"/>
            </a:xfrm>
          </p:grpSpPr>
          <p:sp>
            <p:nvSpPr>
              <p:cNvPr id="8" name="矩形 7"/>
              <p:cNvSpPr/>
              <p:nvPr/>
            </p:nvSpPr>
            <p:spPr>
              <a:xfrm>
                <a:off x="1619672" y="3507854"/>
                <a:ext cx="2629272" cy="333897"/>
              </a:xfrm>
              <a:prstGeom prst="rect">
                <a:avLst/>
              </a:prstGeom>
              <a:solidFill>
                <a:srgbClr val="41414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grpSp>
            <p:nvGrpSpPr>
              <p:cNvPr id="9" name="组 8"/>
              <p:cNvGrpSpPr/>
              <p:nvPr/>
            </p:nvGrpSpPr>
            <p:grpSpPr>
              <a:xfrm>
                <a:off x="2026089" y="3566790"/>
                <a:ext cx="1816437" cy="216024"/>
                <a:chOff x="1979712" y="3579862"/>
                <a:chExt cx="1816437" cy="216024"/>
              </a:xfrm>
            </p:grpSpPr>
            <p:grpSp>
              <p:nvGrpSpPr>
                <p:cNvPr id="11" name="组 10"/>
                <p:cNvGrpSpPr/>
                <p:nvPr/>
              </p:nvGrpSpPr>
              <p:grpSpPr>
                <a:xfrm>
                  <a:off x="1979712" y="3579862"/>
                  <a:ext cx="216024" cy="216024"/>
                  <a:chOff x="1979712" y="3579862"/>
                  <a:chExt cx="216024" cy="216024"/>
                </a:xfrm>
              </p:grpSpPr>
              <p:sp>
                <p:nvSpPr>
                  <p:cNvPr id="21" name="椭圆 20"/>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2" name="组 11"/>
                <p:cNvGrpSpPr/>
                <p:nvPr/>
              </p:nvGrpSpPr>
              <p:grpSpPr>
                <a:xfrm>
                  <a:off x="2515415" y="3579862"/>
                  <a:ext cx="216024" cy="216024"/>
                  <a:chOff x="1979712" y="3579862"/>
                  <a:chExt cx="216024" cy="216024"/>
                </a:xfrm>
              </p:grpSpPr>
              <p:sp>
                <p:nvSpPr>
                  <p:cNvPr id="19" name="椭圆 18"/>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3" name="组 12"/>
                <p:cNvGrpSpPr/>
                <p:nvPr/>
              </p:nvGrpSpPr>
              <p:grpSpPr>
                <a:xfrm>
                  <a:off x="3048886" y="3579862"/>
                  <a:ext cx="216024" cy="216024"/>
                  <a:chOff x="1979712" y="3579862"/>
                  <a:chExt cx="216024" cy="216024"/>
                </a:xfrm>
              </p:grpSpPr>
              <p:sp>
                <p:nvSpPr>
                  <p:cNvPr id="17" name="椭圆 16"/>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4" name="组 13"/>
                <p:cNvGrpSpPr/>
                <p:nvPr/>
              </p:nvGrpSpPr>
              <p:grpSpPr>
                <a:xfrm>
                  <a:off x="3580125" y="3579862"/>
                  <a:ext cx="216024" cy="216024"/>
                  <a:chOff x="1979712" y="3579862"/>
                  <a:chExt cx="216024" cy="216024"/>
                </a:xfrm>
              </p:grpSpPr>
              <p:sp>
                <p:nvSpPr>
                  <p:cNvPr id="15" name="椭圆 14"/>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grpSp>
      <p:sp>
        <p:nvSpPr>
          <p:cNvPr id="23" name="文本框 22"/>
          <p:cNvSpPr txBox="1"/>
          <p:nvPr/>
        </p:nvSpPr>
        <p:spPr>
          <a:xfrm>
            <a:off x="1628951" y="1576360"/>
            <a:ext cx="2018395" cy="338554"/>
          </a:xfrm>
          <a:prstGeom prst="rect">
            <a:avLst/>
          </a:prstGeom>
          <a:noFill/>
        </p:spPr>
        <p:txBody>
          <a:bodyPr wrap="square" rtlCol="0">
            <a:spAutoFit/>
          </a:bodyPr>
          <a:lstStyle/>
          <a:p>
            <a:pPr algn="ctr"/>
            <a:r>
              <a:rPr kumimoji="1" lang="zh-CN" altLang="en-US"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音箱模式</a:t>
            </a:r>
            <a:r>
              <a:rPr kumimoji="1" lang="en-US" altLang="zh-CN"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a:t>
            </a:r>
            <a:r>
              <a:rPr kumimoji="1" lang="zh-CN" altLang="en-US"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熄屏交互</a:t>
            </a:r>
          </a:p>
        </p:txBody>
      </p:sp>
      <p:sp>
        <p:nvSpPr>
          <p:cNvPr id="27" name="文本框 26"/>
          <p:cNvSpPr txBox="1"/>
          <p:nvPr/>
        </p:nvSpPr>
        <p:spPr>
          <a:xfrm>
            <a:off x="5555766" y="1563638"/>
            <a:ext cx="1932954" cy="338554"/>
          </a:xfrm>
          <a:prstGeom prst="rect">
            <a:avLst/>
          </a:prstGeom>
          <a:noFill/>
        </p:spPr>
        <p:txBody>
          <a:bodyPr wrap="square" rtlCol="0">
            <a:spAutoFit/>
          </a:bodyPr>
          <a:lstStyle/>
          <a:p>
            <a:pPr algn="ctr"/>
            <a:r>
              <a:rPr kumimoji="1" lang="zh-CN" altLang="en-US"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卖场模式</a:t>
            </a:r>
            <a:r>
              <a:rPr kumimoji="1" lang="en-US" altLang="zh-CN"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a:t>
            </a:r>
            <a:r>
              <a:rPr kumimoji="1" lang="zh-CN" altLang="en-US"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三路</a:t>
            </a:r>
            <a:r>
              <a:rPr kumimoji="1" lang="en-US" altLang="zh-CN"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rPr>
              <a:t>AEC</a:t>
            </a:r>
            <a:endParaRPr kumimoji="1" lang="zh-CN" altLang="en-US" sz="1600" b="1" dirty="0">
              <a:solidFill>
                <a:srgbClr val="4577EF"/>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grpSp>
        <p:nvGrpSpPr>
          <p:cNvPr id="2" name="组 1"/>
          <p:cNvGrpSpPr/>
          <p:nvPr/>
        </p:nvGrpSpPr>
        <p:grpSpPr>
          <a:xfrm>
            <a:off x="5912140" y="2584822"/>
            <a:ext cx="1220207" cy="1178777"/>
            <a:chOff x="5480673" y="2583818"/>
            <a:chExt cx="1126383" cy="1088139"/>
          </a:xfrm>
        </p:grpSpPr>
        <p:grpSp>
          <p:nvGrpSpPr>
            <p:cNvPr id="26" name="组 25"/>
            <p:cNvGrpSpPr/>
            <p:nvPr/>
          </p:nvGrpSpPr>
          <p:grpSpPr>
            <a:xfrm>
              <a:off x="5480673" y="2583818"/>
              <a:ext cx="1126383" cy="1088139"/>
              <a:chOff x="1619672" y="1301750"/>
              <a:chExt cx="2629272" cy="2540001"/>
            </a:xfrm>
          </p:grpSpPr>
          <p:pic>
            <p:nvPicPr>
              <p:cNvPr id="36" name="图片 35"/>
              <p:cNvPicPr>
                <a:picLocks noChangeAspect="1"/>
              </p:cNvPicPr>
              <p:nvPr/>
            </p:nvPicPr>
            <p:blipFill>
              <a:blip r:embed="rId4">
                <a:duotone>
                  <a:prstClr val="black"/>
                  <a:schemeClr val="tx1">
                    <a:lumMod val="50000"/>
                    <a:lumOff val="50000"/>
                    <a:tint val="45000"/>
                    <a:satMod val="400000"/>
                  </a:schemeClr>
                </a:duotone>
              </a:blip>
              <a:stretch>
                <a:fillRect/>
              </a:stretch>
            </p:blipFill>
            <p:spPr>
              <a:xfrm>
                <a:off x="1708944" y="1301750"/>
                <a:ext cx="2540000" cy="2540000"/>
              </a:xfrm>
              <a:prstGeom prst="rect">
                <a:avLst/>
              </a:prstGeom>
            </p:spPr>
          </p:pic>
          <p:grpSp>
            <p:nvGrpSpPr>
              <p:cNvPr id="37" name="组 36"/>
              <p:cNvGrpSpPr/>
              <p:nvPr/>
            </p:nvGrpSpPr>
            <p:grpSpPr>
              <a:xfrm>
                <a:off x="1619672" y="3507854"/>
                <a:ext cx="2629272" cy="333897"/>
                <a:chOff x="1619672" y="3507854"/>
                <a:chExt cx="2629272" cy="333897"/>
              </a:xfrm>
            </p:grpSpPr>
            <p:sp>
              <p:nvSpPr>
                <p:cNvPr id="38" name="矩形 37"/>
                <p:cNvSpPr/>
                <p:nvPr/>
              </p:nvSpPr>
              <p:spPr>
                <a:xfrm>
                  <a:off x="1619672" y="3507854"/>
                  <a:ext cx="2629272" cy="333897"/>
                </a:xfrm>
                <a:prstGeom prst="rect">
                  <a:avLst/>
                </a:prstGeom>
                <a:solidFill>
                  <a:srgbClr val="41414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grpSp>
              <p:nvGrpSpPr>
                <p:cNvPr id="39" name="组 38"/>
                <p:cNvGrpSpPr/>
                <p:nvPr/>
              </p:nvGrpSpPr>
              <p:grpSpPr>
                <a:xfrm>
                  <a:off x="2026089" y="3566790"/>
                  <a:ext cx="1816437" cy="216024"/>
                  <a:chOff x="1979712" y="3579862"/>
                  <a:chExt cx="1816437" cy="216024"/>
                </a:xfrm>
              </p:grpSpPr>
              <p:grpSp>
                <p:nvGrpSpPr>
                  <p:cNvPr id="40" name="组 39"/>
                  <p:cNvGrpSpPr/>
                  <p:nvPr/>
                </p:nvGrpSpPr>
                <p:grpSpPr>
                  <a:xfrm>
                    <a:off x="1979712" y="3579862"/>
                    <a:ext cx="216024" cy="216024"/>
                    <a:chOff x="1979712" y="3579862"/>
                    <a:chExt cx="216024" cy="216024"/>
                  </a:xfrm>
                </p:grpSpPr>
                <p:sp>
                  <p:nvSpPr>
                    <p:cNvPr id="50" name="椭圆 49"/>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1" name="组 40"/>
                  <p:cNvGrpSpPr/>
                  <p:nvPr/>
                </p:nvGrpSpPr>
                <p:grpSpPr>
                  <a:xfrm>
                    <a:off x="2515415" y="3579862"/>
                    <a:ext cx="216024" cy="216024"/>
                    <a:chOff x="1979712" y="3579862"/>
                    <a:chExt cx="216024" cy="216024"/>
                  </a:xfrm>
                </p:grpSpPr>
                <p:sp>
                  <p:nvSpPr>
                    <p:cNvPr id="48" name="椭圆 47"/>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椭圆 48"/>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2" name="组 41"/>
                  <p:cNvGrpSpPr/>
                  <p:nvPr/>
                </p:nvGrpSpPr>
                <p:grpSpPr>
                  <a:xfrm>
                    <a:off x="3048886" y="3579862"/>
                    <a:ext cx="216024" cy="216024"/>
                    <a:chOff x="1979712" y="3579862"/>
                    <a:chExt cx="216024" cy="216024"/>
                  </a:xfrm>
                </p:grpSpPr>
                <p:sp>
                  <p:nvSpPr>
                    <p:cNvPr id="46" name="椭圆 45"/>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46"/>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3" name="组 42"/>
                  <p:cNvGrpSpPr/>
                  <p:nvPr/>
                </p:nvGrpSpPr>
                <p:grpSpPr>
                  <a:xfrm>
                    <a:off x="3580125" y="3579862"/>
                    <a:ext cx="216024" cy="216024"/>
                    <a:chOff x="1979712" y="3579862"/>
                    <a:chExt cx="216024" cy="216024"/>
                  </a:xfrm>
                </p:grpSpPr>
                <p:sp>
                  <p:nvSpPr>
                    <p:cNvPr id="44" name="椭圆 43"/>
                    <p:cNvSpPr/>
                    <p:nvPr/>
                  </p:nvSpPr>
                  <p:spPr>
                    <a:xfrm>
                      <a:off x="1979712" y="357986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椭圆 44"/>
                    <p:cNvSpPr/>
                    <p:nvPr/>
                  </p:nvSpPr>
                  <p:spPr>
                    <a:xfrm>
                      <a:off x="2043088" y="3643238"/>
                      <a:ext cx="89272" cy="89272"/>
                    </a:xfrm>
                    <a:prstGeom prst="ellipse">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grpSp>
        <p:pic>
          <p:nvPicPr>
            <p:cNvPr id="28" name="图片 27"/>
            <p:cNvPicPr>
              <a:picLocks noChangeAspect="1"/>
            </p:cNvPicPr>
            <p:nvPr/>
          </p:nvPicPr>
          <p:blipFill>
            <a:blip r:embed="rId5" cstate="hqprint"/>
            <a:stretch>
              <a:fillRect/>
            </a:stretch>
          </p:blipFill>
          <p:spPr>
            <a:xfrm>
              <a:off x="5593943" y="2772755"/>
              <a:ext cx="948081" cy="579608"/>
            </a:xfrm>
            <a:prstGeom prst="rect">
              <a:avLst/>
            </a:prstGeom>
          </p:spPr>
        </p:pic>
      </p:grpSp>
      <p:sp>
        <p:nvSpPr>
          <p:cNvPr id="52" name="文本框 51"/>
          <p:cNvSpPr txBox="1"/>
          <p:nvPr/>
        </p:nvSpPr>
        <p:spPr>
          <a:xfrm>
            <a:off x="4848940" y="2211710"/>
            <a:ext cx="3346608" cy="400110"/>
          </a:xfrm>
          <a:prstGeom prst="rect">
            <a:avLst/>
          </a:prstGeom>
          <a:noFill/>
        </p:spPr>
        <p:txBody>
          <a:bodyPr wrap="square" rtlCol="0">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有效消除电视左</a:t>
            </a:r>
            <a:r>
              <a:rPr lang="en-US" altLang="zh-CN"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中</a:t>
            </a:r>
            <a:r>
              <a:rPr lang="en-US" altLang="zh-CN"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右三路声道噪声，</a:t>
            </a:r>
            <a:endParaRPr lang="en-US" altLang="zh-CN"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保证设备自身发声时仍可有效语音交互。</a:t>
            </a:r>
            <a:endParaRPr lang="en-US" altLang="zh-CN"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56" name="矩形 55"/>
          <p:cNvSpPr/>
          <p:nvPr/>
        </p:nvSpPr>
        <p:spPr>
          <a:xfrm>
            <a:off x="5512191" y="1841886"/>
            <a:ext cx="2020104" cy="276999"/>
          </a:xfrm>
          <a:prstGeom prst="rect">
            <a:avLst/>
          </a:prstGeom>
        </p:spPr>
        <p:txBody>
          <a:bodyPr wrap="none">
            <a:spAutoFit/>
          </a:bodyPr>
          <a:lstStyle/>
          <a:p>
            <a:pPr algn="ctr"/>
            <a:r>
              <a:rPr kumimoji="1" lang="zh-CN" altLang="en-US"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国内首家推出三路</a:t>
            </a:r>
            <a:r>
              <a:rPr kumimoji="1" lang="en-US" altLang="zh-CN"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AEC</a:t>
            </a:r>
            <a:r>
              <a:rPr kumimoji="1" lang="zh-CN" altLang="en-US"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算法</a:t>
            </a:r>
            <a:endParaRPr lang="zh-CN" altLang="en-US" sz="1200" b="1" dirty="0">
              <a:solidFill>
                <a:srgbClr val="414143"/>
              </a:solidFill>
            </a:endParaRPr>
          </a:p>
        </p:txBody>
      </p:sp>
      <p:sp>
        <p:nvSpPr>
          <p:cNvPr id="24" name="文本框 23"/>
          <p:cNvSpPr txBox="1"/>
          <p:nvPr/>
        </p:nvSpPr>
        <p:spPr>
          <a:xfrm>
            <a:off x="983283" y="2211710"/>
            <a:ext cx="3309732" cy="400110"/>
          </a:xfrm>
          <a:prstGeom prst="rect">
            <a:avLst/>
          </a:prstGeom>
          <a:noFill/>
        </p:spPr>
        <p:txBody>
          <a:bodyPr wrap="square" rtlCol="0">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低功耗，在待机状态下完成唤醒，</a:t>
            </a:r>
            <a:endParaRPr lang="en-US" altLang="zh-CN"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实现在熄屏状态下完成交互。</a:t>
            </a:r>
            <a:endParaRPr lang="en-US" altLang="zh-CN" sz="10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57" name="矩形 56"/>
          <p:cNvSpPr/>
          <p:nvPr/>
        </p:nvSpPr>
        <p:spPr>
          <a:xfrm>
            <a:off x="2007206" y="1837831"/>
            <a:ext cx="1261884" cy="276999"/>
          </a:xfrm>
          <a:prstGeom prst="rect">
            <a:avLst/>
          </a:prstGeom>
        </p:spPr>
        <p:txBody>
          <a:bodyPr wrap="none">
            <a:spAutoFit/>
          </a:bodyPr>
          <a:lstStyle/>
          <a:p>
            <a:pPr algn="ctr"/>
            <a:r>
              <a:rPr kumimoji="1" lang="zh-CN" altLang="en-US"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支持低功耗唤醒</a:t>
            </a:r>
            <a:endParaRPr kumimoji="1" lang="en-US" altLang="zh-CN"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59" name="矩形 58"/>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60" name="矩形 59"/>
          <p:cNvSpPr/>
          <p:nvPr/>
        </p:nvSpPr>
        <p:spPr>
          <a:xfrm>
            <a:off x="539552" y="483518"/>
            <a:ext cx="3518912" cy="400110"/>
          </a:xfrm>
          <a:prstGeom prst="rect">
            <a:avLst/>
          </a:prstGeom>
        </p:spPr>
        <p:txBody>
          <a:bodyPr wrap="non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远场语音控制电视，解放双手</a:t>
            </a:r>
            <a:endParaRPr kumimoji="1" lang="zh-CN" altLang="en-US" sz="1690" b="1" dirty="0">
              <a:solidFill>
                <a:srgbClr val="414143"/>
              </a:solidFill>
              <a:latin typeface="Microsoft YaHei" panose="020B0503020204020204" pitchFamily="34" charset="-122"/>
              <a:ea typeface="Microsoft YaHei" panose="020B0503020204020204" pitchFamily="34" charset="-122"/>
            </a:endParaRPr>
          </a:p>
        </p:txBody>
      </p:sp>
      <p:cxnSp>
        <p:nvCxnSpPr>
          <p:cNvPr id="64" name="直线连接符 63"/>
          <p:cNvCxnSpPr/>
          <p:nvPr/>
        </p:nvCxnSpPr>
        <p:spPr>
          <a:xfrm>
            <a:off x="1" y="843303"/>
            <a:ext cx="3923927"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6" cstate="hqprint"/>
          <a:stretch>
            <a:fillRect/>
          </a:stretch>
        </p:blipFill>
        <p:spPr>
          <a:xfrm>
            <a:off x="4819450" y="2789497"/>
            <a:ext cx="3447016" cy="10606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7" name="矩形 6"/>
          <p:cNvSpPr/>
          <p:nvPr/>
        </p:nvSpPr>
        <p:spPr>
          <a:xfrm>
            <a:off x="539552" y="483518"/>
            <a:ext cx="2791149" cy="400110"/>
          </a:xfrm>
          <a:prstGeom prst="rect">
            <a:avLst/>
          </a:prstGeom>
        </p:spPr>
        <p:txBody>
          <a:bodyPr wrap="non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整机方案</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晓语听听</a:t>
            </a:r>
            <a:endParaRPr kumimoji="1" lang="zh-CN" altLang="en-US" sz="1690" b="1" dirty="0">
              <a:solidFill>
                <a:srgbClr val="414143"/>
              </a:solidFill>
              <a:latin typeface="Microsoft YaHei" panose="020B0503020204020204" pitchFamily="34" charset="-122"/>
              <a:ea typeface="Microsoft YaHei" panose="020B0503020204020204" pitchFamily="34" charset="-122"/>
            </a:endParaRPr>
          </a:p>
        </p:txBody>
      </p:sp>
      <p:cxnSp>
        <p:nvCxnSpPr>
          <p:cNvPr id="8" name="直线连接符 7"/>
          <p:cNvCxnSpPr/>
          <p:nvPr/>
        </p:nvCxnSpPr>
        <p:spPr>
          <a:xfrm>
            <a:off x="1" y="843303"/>
            <a:ext cx="3275855"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491880" y="1428297"/>
            <a:ext cx="3897221" cy="2108269"/>
          </a:xfrm>
          <a:prstGeom prst="rect">
            <a:avLst/>
          </a:prstGeom>
          <a:noFill/>
        </p:spPr>
        <p:txBody>
          <a:bodyPr wrap="none" rtlCol="0">
            <a:spAutoFit/>
          </a:bodyPr>
          <a:lstStyle/>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内置思必驰双麦阵列</a:t>
            </a:r>
            <a:r>
              <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+TVUI+</a:t>
            </a: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可爱外观</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可支持配套思必驰语音遥控器方案，远近场无缝衔接</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快速对接，系统免适配</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即插即用，操作简单</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支持</a:t>
            </a:r>
            <a:r>
              <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OTA</a:t>
            </a: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升级</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硬件开发零周期</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171450" indent="-171450">
              <a:spcBef>
                <a:spcPts val="600"/>
              </a:spcBef>
              <a:buFont typeface="Arial" panose="020B0604020202090204" pitchFamily="34" charset="0"/>
              <a:buChar char="•"/>
            </a:pPr>
            <a:r>
              <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U</a:t>
            </a: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盘大小的</a:t>
            </a:r>
            <a:r>
              <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PCB</a:t>
            </a:r>
          </a:p>
          <a:p>
            <a:pPr marL="171450" indent="-171450">
              <a:spcBef>
                <a:spcPts val="600"/>
              </a:spcBef>
              <a:buFont typeface="Arial" panose="020B0604020202090204" pitchFamily="34" charset="0"/>
              <a:buChar char="•"/>
            </a:pP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支持</a:t>
            </a:r>
            <a:r>
              <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ID</a:t>
            </a:r>
            <a:r>
              <a:rPr kumimoji="1"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联合定制</a:t>
            </a:r>
            <a:endParaRPr kumimoji="1"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pic>
        <p:nvPicPr>
          <p:cNvPr id="17" name="图片 16"/>
          <p:cNvPicPr>
            <a:picLocks noChangeAspect="1"/>
          </p:cNvPicPr>
          <p:nvPr/>
        </p:nvPicPr>
        <p:blipFill>
          <a:blip r:embed="rId2"/>
          <a:stretch>
            <a:fillRect/>
          </a:stretch>
        </p:blipFill>
        <p:spPr>
          <a:xfrm>
            <a:off x="0" y="2623220"/>
            <a:ext cx="3778165" cy="2520280"/>
          </a:xfrm>
          <a:prstGeom prst="rect">
            <a:avLst/>
          </a:prstGeom>
          <a:effectLst>
            <a:outerShdw blurRad="50800" dist="38100" dir="16200000" rotWithShape="0">
              <a:prstClr val="black">
                <a:alpha val="40000"/>
              </a:prstClr>
            </a:outerShdw>
          </a:effectLst>
        </p:spPr>
      </p:pic>
      <p:sp>
        <p:nvSpPr>
          <p:cNvPr id="9" name="文本框 8"/>
          <p:cNvSpPr txBox="1"/>
          <p:nvPr/>
        </p:nvSpPr>
        <p:spPr>
          <a:xfrm>
            <a:off x="561868" y="884434"/>
            <a:ext cx="3308378" cy="307777"/>
          </a:xfrm>
          <a:prstGeom prst="rect">
            <a:avLst/>
          </a:prstGeom>
          <a:noFill/>
        </p:spPr>
        <p:txBody>
          <a:bodyPr wrap="square" rtlCol="0">
            <a:spAutoFit/>
          </a:bodyPr>
          <a:lstStyle/>
          <a:p>
            <a:r>
              <a:rPr kumimoji="1" lang="zh-CN" altLang="en-US" sz="1400" b="1" dirty="0">
                <a:solidFill>
                  <a:srgbClr val="414143"/>
                </a:solidFill>
                <a:latin typeface="Microsoft YaHei" panose="020B0503020204020204" pitchFamily="34" charset="-122"/>
                <a:ea typeface="Microsoft YaHei" panose="020B0503020204020204" pitchFamily="34" charset="-122"/>
              </a:rPr>
              <a:t>即插即用的电视</a:t>
            </a:r>
            <a:r>
              <a:rPr kumimoji="1" lang="en-US" altLang="zh-CN" sz="1400" b="1" dirty="0">
                <a:solidFill>
                  <a:srgbClr val="414143"/>
                </a:solidFill>
                <a:latin typeface="Microsoft YaHei" panose="020B0503020204020204" pitchFamily="34" charset="-122"/>
                <a:ea typeface="Microsoft YaHei" panose="020B0503020204020204" pitchFamily="34" charset="-122"/>
              </a:rPr>
              <a:t>/</a:t>
            </a:r>
            <a:r>
              <a:rPr kumimoji="1" lang="zh-CN" altLang="en-US" sz="1400" b="1" dirty="0">
                <a:solidFill>
                  <a:srgbClr val="414143"/>
                </a:solidFill>
                <a:latin typeface="Microsoft YaHei" panose="020B0503020204020204" pitchFamily="34" charset="-122"/>
                <a:ea typeface="Microsoft YaHei" panose="020B0503020204020204" pitchFamily="34" charset="-122"/>
              </a:rPr>
              <a:t>机顶盒的远场语音助手</a:t>
            </a:r>
            <a:endParaRPr kumimoji="1" lang="en-US" altLang="zh-CN" sz="1400" b="1" dirty="0">
              <a:solidFill>
                <a:srgbClr val="414143"/>
              </a:solidFill>
              <a:latin typeface="Microsoft YaHei" panose="020B0503020204020204" pitchFamily="34" charset="-122"/>
              <a:ea typeface="Microsoft YaHei" panose="020B0503020204020204" pitchFamily="34" charset="-122"/>
            </a:endParaRPr>
          </a:p>
        </p:txBody>
      </p:sp>
      <p:sp>
        <p:nvSpPr>
          <p:cNvPr id="10" name="矩形 9"/>
          <p:cNvSpPr/>
          <p:nvPr/>
        </p:nvSpPr>
        <p:spPr>
          <a:xfrm>
            <a:off x="1437680" y="1332999"/>
            <a:ext cx="902811" cy="1346907"/>
          </a:xfrm>
          <a:prstGeom prst="rect">
            <a:avLst/>
          </a:prstGeom>
        </p:spPr>
        <p:txBody>
          <a:bodyPr wrap="none">
            <a:spAutoFit/>
          </a:bodyPr>
          <a:lstStyle/>
          <a:p>
            <a:pPr algn="ctr">
              <a:lnSpc>
                <a:spcPct val="150000"/>
              </a:lnSpc>
            </a:pPr>
            <a:r>
              <a:rPr lang="zh-CN" altLang="en-US" sz="1400" b="1" dirty="0">
                <a:solidFill>
                  <a:srgbClr val="3176F7"/>
                </a:solidFill>
                <a:latin typeface="Microsoft YaHei" panose="020B0503020204020204" pitchFamily="34" charset="-122"/>
                <a:ea typeface="Microsoft YaHei" panose="020B0503020204020204" pitchFamily="34" charset="-122"/>
              </a:rPr>
              <a:t>联合定制</a:t>
            </a:r>
            <a:endParaRPr lang="en-US" altLang="zh-CN" sz="1400" b="1" dirty="0">
              <a:solidFill>
                <a:srgbClr val="3176F7"/>
              </a:solidFill>
              <a:latin typeface="Microsoft YaHei" panose="020B0503020204020204" pitchFamily="34" charset="-122"/>
              <a:ea typeface="Microsoft YaHei" panose="020B0503020204020204" pitchFamily="34" charset="-122"/>
            </a:endParaRPr>
          </a:p>
          <a:p>
            <a:pPr algn="ctr">
              <a:lnSpc>
                <a:spcPct val="150000"/>
              </a:lnSpc>
            </a:pPr>
            <a:r>
              <a:rPr lang="zh-CN" altLang="en-US" sz="1400" b="1" dirty="0">
                <a:solidFill>
                  <a:srgbClr val="3176F7"/>
                </a:solidFill>
                <a:latin typeface="Microsoft YaHei" panose="020B0503020204020204" pitchFamily="34" charset="-122"/>
                <a:ea typeface="Microsoft YaHei" panose="020B0503020204020204" pitchFamily="34" charset="-122"/>
              </a:rPr>
              <a:t>双麦阵列</a:t>
            </a:r>
            <a:endParaRPr lang="en-US" altLang="zh-CN" sz="1400" b="1" dirty="0">
              <a:solidFill>
                <a:srgbClr val="3176F7"/>
              </a:solidFill>
              <a:latin typeface="Microsoft YaHei" panose="020B0503020204020204" pitchFamily="34" charset="-122"/>
              <a:ea typeface="Microsoft YaHei" panose="020B0503020204020204" pitchFamily="34" charset="-122"/>
            </a:endParaRPr>
          </a:p>
          <a:p>
            <a:pPr algn="ctr">
              <a:lnSpc>
                <a:spcPct val="150000"/>
              </a:lnSpc>
            </a:pPr>
            <a:r>
              <a:rPr lang="zh-CN" altLang="en-US" sz="1400" b="1" dirty="0">
                <a:solidFill>
                  <a:srgbClr val="3176F7"/>
                </a:solidFill>
                <a:latin typeface="Microsoft YaHei" panose="020B0503020204020204" pitchFamily="34" charset="-122"/>
                <a:ea typeface="Microsoft YaHei" panose="020B0503020204020204" pitchFamily="34" charset="-122"/>
              </a:rPr>
              <a:t>即插即用</a:t>
            </a:r>
            <a:endParaRPr lang="en-US" altLang="zh-CN" sz="1400" b="1" dirty="0">
              <a:solidFill>
                <a:srgbClr val="3176F7"/>
              </a:solidFill>
              <a:latin typeface="Microsoft YaHei" panose="020B0503020204020204" pitchFamily="34" charset="-122"/>
              <a:ea typeface="Microsoft YaHei" panose="020B0503020204020204" pitchFamily="34" charset="-122"/>
            </a:endParaRPr>
          </a:p>
          <a:p>
            <a:pPr algn="ctr">
              <a:lnSpc>
                <a:spcPct val="150000"/>
              </a:lnSpc>
            </a:pPr>
            <a:r>
              <a:rPr lang="zh-CN" altLang="en-US" sz="1400" b="1" dirty="0">
                <a:solidFill>
                  <a:srgbClr val="3176F7"/>
                </a:solidFill>
                <a:latin typeface="Microsoft YaHei" panose="020B0503020204020204" pitchFamily="34" charset="-122"/>
                <a:ea typeface="Microsoft YaHei" panose="020B0503020204020204" pitchFamily="34" charset="-122"/>
              </a:rPr>
              <a:t>灵活开发</a:t>
            </a:r>
            <a:endParaRPr lang="zh-CN" altLang="en-US" dirty="0">
              <a:solidFill>
                <a:srgbClr val="3176F7"/>
              </a:solidFill>
              <a:latin typeface="Microsoft YaHei" panose="020B0503020204020204" pitchFamily="34" charset="-122"/>
              <a:ea typeface="Microsoft YaHei" panose="020B0503020204020204" pitchFamily="34" charset="-122"/>
            </a:endParaRPr>
          </a:p>
        </p:txBody>
      </p:sp>
      <p:pic>
        <p:nvPicPr>
          <p:cNvPr id="12" name="图片 11"/>
          <p:cNvPicPr>
            <a:picLocks noChangeAspect="1"/>
          </p:cNvPicPr>
          <p:nvPr/>
        </p:nvPicPr>
        <p:blipFill rotWithShape="1">
          <a:blip r:embed="rId3"/>
          <a:srcRect/>
          <a:stretch>
            <a:fillRect/>
          </a:stretch>
        </p:blipFill>
        <p:spPr>
          <a:xfrm>
            <a:off x="3778165" y="2623220"/>
            <a:ext cx="5365835" cy="2520280"/>
          </a:xfrm>
          <a:prstGeom prst="rect">
            <a:avLst/>
          </a:prstGeom>
          <a:effectLst>
            <a:outerShdw blurRad="50800" dist="38100" dir="16200000" rotWithShape="0">
              <a:prstClr val="black">
                <a:alpha val="40000"/>
              </a:prstClr>
            </a:outerShdw>
          </a:effectLst>
        </p:spPr>
      </p:pic>
      <p:sp>
        <p:nvSpPr>
          <p:cNvPr id="13" name="矩形 12"/>
          <p:cNvSpPr/>
          <p:nvPr/>
        </p:nvSpPr>
        <p:spPr>
          <a:xfrm>
            <a:off x="3491880" y="1332999"/>
            <a:ext cx="5040933" cy="2678911"/>
          </a:xfrm>
          <a:prstGeom prst="rect">
            <a:avLst/>
          </a:prstGeom>
          <a:noFill/>
          <a:ln>
            <a:solidFill>
              <a:srgbClr val="51515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3" name="表格 2"/>
          <p:cNvGraphicFramePr>
            <a:graphicFrameLocks noGrp="1"/>
          </p:cNvGraphicFramePr>
          <p:nvPr/>
        </p:nvGraphicFramePr>
        <p:xfrm>
          <a:off x="5832371" y="2679906"/>
          <a:ext cx="2591826" cy="1250115"/>
        </p:xfrm>
        <a:graphic>
          <a:graphicData uri="http://schemas.openxmlformats.org/drawingml/2006/table">
            <a:tbl>
              <a:tblPr/>
              <a:tblGrid>
                <a:gridCol w="1285709"/>
                <a:gridCol w="1306117"/>
              </a:tblGrid>
              <a:tr h="250023">
                <a:tc>
                  <a:txBody>
                    <a:bodyPr/>
                    <a:lstStyle/>
                    <a:p>
                      <a:r>
                        <a:rPr lang="zh-CN" altLang="en-US" sz="1000" dirty="0">
                          <a:solidFill>
                            <a:srgbClr val="414143"/>
                          </a:solidFill>
                          <a:effectLst/>
                          <a:latin typeface="Microsoft YaHei" panose="020B0503020204020204" pitchFamily="34" charset="-122"/>
                          <a:ea typeface="Microsoft YaHei" panose="020B0503020204020204" pitchFamily="34" charset="-122"/>
                        </a:rPr>
                        <a:t>安装包体积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1"/>
                      <a:r>
                        <a:rPr lang="en-GB" sz="1000" dirty="0">
                          <a:solidFill>
                            <a:srgbClr val="414143"/>
                          </a:solidFill>
                          <a:effectLst/>
                          <a:latin typeface="Microsoft YaHei" panose="020B0503020204020204" pitchFamily="34" charset="-122"/>
                          <a:ea typeface="Microsoft YaHei" panose="020B0503020204020204" pitchFamily="34" charset="-122"/>
                        </a:rPr>
                        <a:t>23.78M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0023">
                <a:tc>
                  <a:txBody>
                    <a:bodyPr/>
                    <a:lstStyle/>
                    <a:p>
                      <a:r>
                        <a:rPr lang="zh-CN" altLang="en-US" sz="1000">
                          <a:solidFill>
                            <a:srgbClr val="414143"/>
                          </a:solidFill>
                          <a:effectLst/>
                          <a:latin typeface="Microsoft YaHei" panose="020B0503020204020204" pitchFamily="34" charset="-122"/>
                          <a:ea typeface="Microsoft YaHei" panose="020B0503020204020204" pitchFamily="34" charset="-122"/>
                        </a:rPr>
                        <a:t>平均运行内存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1"/>
                      <a:r>
                        <a:rPr lang="en-GB" sz="1000" dirty="0">
                          <a:solidFill>
                            <a:srgbClr val="414143"/>
                          </a:solidFill>
                          <a:effectLst/>
                          <a:latin typeface="Microsoft YaHei" panose="020B0503020204020204" pitchFamily="34" charset="-122"/>
                          <a:ea typeface="Microsoft YaHei" panose="020B0503020204020204" pitchFamily="34" charset="-122"/>
                        </a:rPr>
                        <a:t>65M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0023">
                <a:tc>
                  <a:txBody>
                    <a:bodyPr/>
                    <a:lstStyle/>
                    <a:p>
                      <a:r>
                        <a:rPr lang="zh-CN" altLang="en-US" sz="1000">
                          <a:solidFill>
                            <a:srgbClr val="414143"/>
                          </a:solidFill>
                          <a:effectLst/>
                          <a:latin typeface="Microsoft YaHei" panose="020B0503020204020204" pitchFamily="34" charset="-122"/>
                          <a:ea typeface="Microsoft YaHei" panose="020B0503020204020204" pitchFamily="34" charset="-122"/>
                        </a:rPr>
                        <a:t>最低系统运动内存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1"/>
                      <a:r>
                        <a:rPr lang="en-GB" sz="1000" dirty="0">
                          <a:solidFill>
                            <a:srgbClr val="414143"/>
                          </a:solidFill>
                          <a:effectLst/>
                          <a:latin typeface="Microsoft YaHei" panose="020B0503020204020204" pitchFamily="34" charset="-122"/>
                          <a:ea typeface="Microsoft YaHei" panose="020B0503020204020204" pitchFamily="34" charset="-122"/>
                        </a:rPr>
                        <a:t>512M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0023">
                <a:tc>
                  <a:txBody>
                    <a:bodyPr/>
                    <a:lstStyle/>
                    <a:p>
                      <a:r>
                        <a:rPr lang="zh-CN" altLang="en-US" sz="1000">
                          <a:solidFill>
                            <a:srgbClr val="414143"/>
                          </a:solidFill>
                          <a:effectLst/>
                          <a:latin typeface="Microsoft YaHei" panose="020B0503020204020204" pitchFamily="34" charset="-122"/>
                          <a:ea typeface="Microsoft YaHei" panose="020B0503020204020204" pitchFamily="34" charset="-122"/>
                        </a:rPr>
                        <a:t>最小所需储存空间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1"/>
                      <a:r>
                        <a:rPr lang="en-GB" sz="1000" dirty="0">
                          <a:solidFill>
                            <a:srgbClr val="414143"/>
                          </a:solidFill>
                          <a:effectLst/>
                          <a:latin typeface="Microsoft YaHei" panose="020B0503020204020204" pitchFamily="34" charset="-122"/>
                          <a:ea typeface="Microsoft YaHei" panose="020B0503020204020204" pitchFamily="34" charset="-122"/>
                        </a:rPr>
                        <a:t>300M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50023">
                <a:tc>
                  <a:txBody>
                    <a:bodyPr/>
                    <a:lstStyle/>
                    <a:p>
                      <a:r>
                        <a:rPr lang="zh-CN" altLang="en-US" sz="1000" dirty="0">
                          <a:solidFill>
                            <a:srgbClr val="414143"/>
                          </a:solidFill>
                          <a:effectLst/>
                          <a:latin typeface="Microsoft YaHei" panose="020B0503020204020204" pitchFamily="34" charset="-122"/>
                          <a:ea typeface="Microsoft YaHei" panose="020B0503020204020204" pitchFamily="34" charset="-122"/>
                        </a:rPr>
                        <a:t>最低</a:t>
                      </a:r>
                      <a:r>
                        <a:rPr lang="en-GB" sz="1000" dirty="0">
                          <a:solidFill>
                            <a:srgbClr val="414143"/>
                          </a:solidFill>
                          <a:effectLst/>
                          <a:latin typeface="Microsoft YaHei" panose="020B0503020204020204" pitchFamily="34" charset="-122"/>
                          <a:ea typeface="Microsoft YaHei" panose="020B0503020204020204" pitchFamily="34" charset="-122"/>
                        </a:rPr>
                        <a:t>Android</a:t>
                      </a:r>
                      <a:r>
                        <a:rPr lang="zh-CN" altLang="en-US" sz="1000" dirty="0">
                          <a:solidFill>
                            <a:srgbClr val="414143"/>
                          </a:solidFill>
                          <a:effectLst/>
                          <a:latin typeface="Microsoft YaHei" panose="020B0503020204020204" pitchFamily="34" charset="-122"/>
                          <a:ea typeface="Microsoft YaHei" panose="020B0503020204020204" pitchFamily="34" charset="-122"/>
                        </a:rPr>
                        <a:t>版本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lvl="1"/>
                      <a:r>
                        <a:rPr lang="en-GB" sz="1000" dirty="0">
                          <a:solidFill>
                            <a:srgbClr val="414143"/>
                          </a:solidFill>
                          <a:effectLst/>
                          <a:latin typeface="Microsoft YaHei" panose="020B0503020204020204" pitchFamily="34" charset="-122"/>
                          <a:ea typeface="Microsoft YaHei" panose="020B0503020204020204" pitchFamily="34" charset="-122"/>
                        </a:rPr>
                        <a:t>Android4.2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29" name="矩形 28"/>
          <p:cNvSpPr/>
          <p:nvPr/>
        </p:nvSpPr>
        <p:spPr>
          <a:xfrm>
            <a:off x="539552" y="483518"/>
            <a:ext cx="2236510" cy="400110"/>
          </a:xfrm>
          <a:prstGeom prst="rect">
            <a:avLst/>
          </a:prstGeom>
        </p:spPr>
        <p:txBody>
          <a:bodyPr wrap="none">
            <a:spAutoFit/>
          </a:bodyPr>
          <a:lstStyle/>
          <a:p>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部分白电合作</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客户</a:t>
            </a:r>
            <a:endParaRPr kumimoji="1" lang="zh-CN" altLang="en-US" sz="1690" b="1" dirty="0">
              <a:solidFill>
                <a:srgbClr val="414143"/>
              </a:solidFill>
              <a:latin typeface="Microsoft YaHei" panose="020B0503020204020204" pitchFamily="34" charset="-122"/>
              <a:ea typeface="Microsoft YaHei" panose="020B0503020204020204" pitchFamily="34" charset="-122"/>
            </a:endParaRPr>
          </a:p>
        </p:txBody>
      </p:sp>
      <p:cxnSp>
        <p:nvCxnSpPr>
          <p:cNvPr id="30" name="直线连接符 29"/>
          <p:cNvCxnSpPr/>
          <p:nvPr/>
        </p:nvCxnSpPr>
        <p:spPr>
          <a:xfrm>
            <a:off x="1" y="843303"/>
            <a:ext cx="2263100"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grpSp>
        <p:nvGrpSpPr>
          <p:cNvPr id="15" name="组 14"/>
          <p:cNvGrpSpPr/>
          <p:nvPr/>
        </p:nvGrpSpPr>
        <p:grpSpPr>
          <a:xfrm>
            <a:off x="765950" y="1203598"/>
            <a:ext cx="7478458" cy="1306822"/>
            <a:chOff x="765950" y="1417980"/>
            <a:chExt cx="7478458" cy="1306822"/>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559" y="1417980"/>
              <a:ext cx="2323240" cy="1306822"/>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50" y="1430665"/>
              <a:ext cx="2323240" cy="1289024"/>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168" y="1419622"/>
              <a:ext cx="2323240" cy="1288538"/>
            </a:xfrm>
            <a:prstGeom prst="rect">
              <a:avLst/>
            </a:prstGeom>
          </p:spPr>
        </p:pic>
      </p:grpSp>
      <p:pic>
        <p:nvPicPr>
          <p:cNvPr id="27" name="图片 26"/>
          <p:cNvPicPr>
            <a:picLocks noChangeAspect="1"/>
          </p:cNvPicPr>
          <p:nvPr/>
        </p:nvPicPr>
        <p:blipFill rotWithShape="1">
          <a:blip r:embed="rId5">
            <a:extLst>
              <a:ext uri="{28A0092B-C50C-407E-A947-70E740481C1C}">
                <a14:useLocalDpi xmlns:a14="http://schemas.microsoft.com/office/drawing/2010/main" val="0"/>
              </a:ext>
            </a:extLst>
          </a:blip>
          <a:srcRect r="55504"/>
          <a:stretch>
            <a:fillRect/>
          </a:stretch>
        </p:blipFill>
        <p:spPr>
          <a:xfrm>
            <a:off x="2754083" y="1277248"/>
            <a:ext cx="275011" cy="72008"/>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368" y="1227568"/>
            <a:ext cx="288030" cy="144016"/>
          </a:xfrm>
          <a:prstGeom prst="rect">
            <a:avLst/>
          </a:prstGeom>
        </p:spPr>
      </p:pic>
      <p:grpSp>
        <p:nvGrpSpPr>
          <p:cNvPr id="42" name="组 41"/>
          <p:cNvGrpSpPr/>
          <p:nvPr/>
        </p:nvGrpSpPr>
        <p:grpSpPr>
          <a:xfrm>
            <a:off x="989412" y="2571750"/>
            <a:ext cx="7073391" cy="890602"/>
            <a:chOff x="989412" y="2756919"/>
            <a:chExt cx="7073391" cy="890602"/>
          </a:xfrm>
        </p:grpSpPr>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7784" y="2919316"/>
              <a:ext cx="815960" cy="565808"/>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l="11286" t="20371" r="67482" b="21081"/>
            <a:stretch>
              <a:fillRect/>
            </a:stretch>
          </p:blipFill>
          <p:spPr>
            <a:xfrm flipH="1">
              <a:off x="989412" y="2926796"/>
              <a:ext cx="282240" cy="550848"/>
            </a:xfrm>
            <a:prstGeom prst="rect">
              <a:avLst/>
            </a:prstGeom>
          </p:spPr>
        </p:pic>
        <p:pic>
          <p:nvPicPr>
            <p:cNvPr id="20" name="图片 1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7515" y="2840310"/>
              <a:ext cx="723820" cy="723820"/>
            </a:xfrm>
            <a:prstGeom prst="rect">
              <a:avLst/>
            </a:prstGeom>
          </p:spPr>
        </p:pic>
        <p:pic>
          <p:nvPicPr>
            <p:cNvPr id="22"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1880" y="2833631"/>
              <a:ext cx="1104388" cy="737178"/>
            </a:xfrm>
            <a:prstGeom prst="rect">
              <a:avLst/>
            </a:prstGeom>
          </p:spPr>
        </p:pic>
        <p:pic>
          <p:nvPicPr>
            <p:cNvPr id="23" name="图片 22"/>
            <p:cNvPicPr>
              <a:picLocks noChangeAspect="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619672" y="2866208"/>
              <a:ext cx="672024" cy="672024"/>
            </a:xfrm>
            <a:prstGeom prst="rect">
              <a:avLst/>
            </a:prstGeom>
          </p:spPr>
        </p:pic>
        <p:pic>
          <p:nvPicPr>
            <p:cNvPr id="37" name="图片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7885" y="2892590"/>
              <a:ext cx="1251556" cy="619260"/>
            </a:xfrm>
            <a:prstGeom prst="rect">
              <a:avLst/>
            </a:prstGeom>
          </p:spPr>
        </p:pic>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9302" y="2756919"/>
              <a:ext cx="890602" cy="890602"/>
            </a:xfrm>
            <a:prstGeom prst="rect">
              <a:avLst/>
            </a:prstGeom>
          </p:spPr>
        </p:pic>
        <p:pic>
          <p:nvPicPr>
            <p:cNvPr id="40" name="图片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37623" y="2892590"/>
              <a:ext cx="425180" cy="619260"/>
            </a:xfrm>
            <a:prstGeom prst="rect">
              <a:avLst/>
            </a:prstGeom>
          </p:spPr>
        </p:pic>
      </p:grpSp>
      <p:pic>
        <p:nvPicPr>
          <p:cNvPr id="3" name="图片 2"/>
          <p:cNvPicPr>
            <a:picLocks noChangeAspect="1"/>
          </p:cNvPicPr>
          <p:nvPr/>
        </p:nvPicPr>
        <p:blipFill rotWithShape="1">
          <a:blip r:embed="rId15" cstate="email"/>
          <a:srcRect l="6949" t="11724" r="5979" b="17560"/>
          <a:stretch>
            <a:fillRect/>
          </a:stretch>
        </p:blipFill>
        <p:spPr>
          <a:xfrm>
            <a:off x="971600" y="3769716"/>
            <a:ext cx="786092" cy="212808"/>
          </a:xfrm>
          <a:prstGeom prst="rect">
            <a:avLst/>
          </a:prstGeom>
        </p:spPr>
      </p:pic>
      <p:pic>
        <p:nvPicPr>
          <p:cNvPr id="6" name="图片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79619" y="3771013"/>
            <a:ext cx="492559" cy="210214"/>
          </a:xfrm>
          <a:prstGeom prst="rect">
            <a:avLst/>
          </a:prstGeom>
        </p:spPr>
      </p:pic>
      <p:pic>
        <p:nvPicPr>
          <p:cNvPr id="7" name="图片 6"/>
          <p:cNvPicPr>
            <a:picLocks noChangeAspect="1"/>
          </p:cNvPicPr>
          <p:nvPr/>
        </p:nvPicPr>
        <p:blipFill rotWithShape="1">
          <a:blip r:embed="rId17" cstate="email"/>
          <a:srcRect/>
          <a:stretch>
            <a:fillRect/>
          </a:stretch>
        </p:blipFill>
        <p:spPr>
          <a:xfrm>
            <a:off x="7352085" y="4273587"/>
            <a:ext cx="695189" cy="191551"/>
          </a:xfrm>
          <a:prstGeom prst="rect">
            <a:avLst/>
          </a:prstGeom>
        </p:spPr>
      </p:pic>
      <p:pic>
        <p:nvPicPr>
          <p:cNvPr id="9" name="图片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77385" y="3792550"/>
            <a:ext cx="723843" cy="167140"/>
          </a:xfrm>
          <a:prstGeom prst="rect">
            <a:avLst/>
          </a:prstGeom>
        </p:spPr>
      </p:pic>
      <p:pic>
        <p:nvPicPr>
          <p:cNvPr id="18" name="图片 17"/>
          <p:cNvPicPr>
            <a:picLocks noChangeAspect="1"/>
          </p:cNvPicPr>
          <p:nvPr/>
        </p:nvPicPr>
        <p:blipFill>
          <a:blip r:embed="rId19" cstate="email"/>
          <a:stretch>
            <a:fillRect/>
          </a:stretch>
        </p:blipFill>
        <p:spPr>
          <a:xfrm>
            <a:off x="1007706" y="4296652"/>
            <a:ext cx="713879" cy="145420"/>
          </a:xfrm>
          <a:prstGeom prst="rect">
            <a:avLst/>
          </a:prstGeom>
        </p:spPr>
      </p:pic>
      <p:pic>
        <p:nvPicPr>
          <p:cNvPr id="19" name="图片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63135" y="3793872"/>
            <a:ext cx="524689" cy="164497"/>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2818" y="3707688"/>
            <a:ext cx="673725" cy="336864"/>
          </a:xfrm>
          <a:prstGeom prst="rect">
            <a:avLst/>
          </a:prstGeom>
        </p:spPr>
      </p:pic>
      <p:cxnSp>
        <p:nvCxnSpPr>
          <p:cNvPr id="26" name="直线连接符 25"/>
          <p:cNvCxnSpPr/>
          <p:nvPr/>
        </p:nvCxnSpPr>
        <p:spPr>
          <a:xfrm>
            <a:off x="2096694" y="3607801"/>
            <a:ext cx="0" cy="101658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线连接符 31"/>
          <p:cNvCxnSpPr/>
          <p:nvPr/>
        </p:nvCxnSpPr>
        <p:spPr>
          <a:xfrm>
            <a:off x="3343559" y="3607801"/>
            <a:ext cx="0" cy="101658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4585694" y="3607654"/>
            <a:ext cx="0" cy="101658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2717" y="4183831"/>
            <a:ext cx="593178" cy="371063"/>
          </a:xfrm>
          <a:prstGeom prst="rect">
            <a:avLst/>
          </a:prstGeom>
        </p:spPr>
      </p:pic>
      <p:pic>
        <p:nvPicPr>
          <p:cNvPr id="8" name="图片 7"/>
          <p:cNvPicPr>
            <a:picLocks noChangeAspect="1"/>
          </p:cNvPicPr>
          <p:nvPr/>
        </p:nvPicPr>
        <p:blipFill>
          <a:blip r:embed="rId22">
            <a:duotone>
              <a:prstClr val="black"/>
              <a:srgbClr val="469DAB">
                <a:tint val="45000"/>
                <a:satMod val="400000"/>
              </a:srgbClr>
            </a:duotone>
            <a:extLst>
              <a:ext uri="{BEBA8EAE-BF5A-486C-A8C5-ECC9F3942E4B}">
                <a14:imgProps xmlns:a14="http://schemas.microsoft.com/office/drawing/2010/main">
                  <a14:imgLayer r:embed="rId23">
                    <a14:imgEffect>
                      <a14:brightnessContrast bright="-30000" contrast="-18000"/>
                    </a14:imgEffect>
                  </a14:imgLayer>
                </a14:imgProps>
              </a:ext>
              <a:ext uri="{28A0092B-C50C-407E-A947-70E740481C1C}">
                <a14:useLocalDpi xmlns:a14="http://schemas.microsoft.com/office/drawing/2010/main" val="0"/>
              </a:ext>
            </a:extLst>
          </a:blip>
          <a:stretch>
            <a:fillRect/>
          </a:stretch>
        </p:blipFill>
        <p:spPr>
          <a:xfrm>
            <a:off x="4805319" y="4324556"/>
            <a:ext cx="853267" cy="896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r="55504"/>
          <a:stretch>
            <a:fillRect/>
          </a:stretch>
        </p:blipFill>
        <p:spPr>
          <a:xfrm>
            <a:off x="2413215" y="4287600"/>
            <a:ext cx="624528" cy="163524"/>
          </a:xfrm>
          <a:prstGeom prst="rect">
            <a:avLst/>
          </a:prstGeom>
        </p:spPr>
      </p:pic>
      <p:pic>
        <p:nvPicPr>
          <p:cNvPr id="31" name="图片 30"/>
          <p:cNvPicPr>
            <a:picLocks noChangeAspect="1"/>
          </p:cNvPicPr>
          <p:nvPr/>
        </p:nvPicPr>
        <p:blipFill rotWithShape="1">
          <a:blip r:embed="rId24">
            <a:clrChange>
              <a:clrFrom>
                <a:srgbClr val="FFFFFF"/>
              </a:clrFrom>
              <a:clrTo>
                <a:srgbClr val="FFFFFF">
                  <a:alpha val="0"/>
                </a:srgbClr>
              </a:clrTo>
            </a:clrChange>
          </a:blip>
          <a:srcRect b="39261"/>
          <a:stretch>
            <a:fillRect/>
          </a:stretch>
        </p:blipFill>
        <p:spPr>
          <a:xfrm>
            <a:off x="4691039" y="3759832"/>
            <a:ext cx="1069520" cy="232576"/>
          </a:xfrm>
          <a:prstGeom prst="rect">
            <a:avLst/>
          </a:prstGeom>
        </p:spPr>
      </p:pic>
      <p:pic>
        <p:nvPicPr>
          <p:cNvPr id="2" name="图片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60116" y="3983971"/>
            <a:ext cx="784656" cy="770783"/>
          </a:xfrm>
          <a:prstGeom prst="rect">
            <a:avLst/>
          </a:prstGeom>
        </p:spPr>
      </p:pic>
      <p:cxnSp>
        <p:nvCxnSpPr>
          <p:cNvPr id="48" name="直线连接符 47"/>
          <p:cNvCxnSpPr/>
          <p:nvPr/>
        </p:nvCxnSpPr>
        <p:spPr>
          <a:xfrm>
            <a:off x="5830194" y="3597995"/>
            <a:ext cx="0" cy="101658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线连接符 48"/>
          <p:cNvCxnSpPr/>
          <p:nvPr/>
        </p:nvCxnSpPr>
        <p:spPr>
          <a:xfrm>
            <a:off x="7074694" y="3597995"/>
            <a:ext cx="0" cy="1016587"/>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duotone>
              <a:prstClr val="black"/>
              <a:schemeClr val="accent1">
                <a:tint val="45000"/>
                <a:satMod val="400000"/>
              </a:schemeClr>
            </a:duotone>
          </a:blip>
          <a:srcRect t="26200" b="34600"/>
          <a:stretch>
            <a:fillRect/>
          </a:stretch>
        </p:blipFill>
        <p:spPr>
          <a:xfrm>
            <a:off x="1" y="2756800"/>
            <a:ext cx="9144000" cy="2389599"/>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682719"/>
            <a:ext cx="9144000" cy="2400542"/>
          </a:xfrm>
          <a:prstGeom prst="rect">
            <a:avLst/>
          </a:prstGeom>
        </p:spPr>
      </p:pic>
      <p:sp>
        <p:nvSpPr>
          <p:cNvPr id="6" name="文本框 5"/>
          <p:cNvSpPr txBox="1"/>
          <p:nvPr/>
        </p:nvSpPr>
        <p:spPr>
          <a:xfrm>
            <a:off x="539552" y="1041840"/>
            <a:ext cx="4968552" cy="157774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4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rPr>
              <a:t>唤醒最近的设备</a:t>
            </a:r>
            <a:endParaRPr lang="en-US" altLang="zh-CN" sz="14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nSpc>
                <a:spcPct val="150000"/>
              </a:lnSpc>
            </a:pPr>
            <a:r>
              <a:rPr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利用声波到达设备的时间差，对同一唤醒词的多款设备进行空间计算</a:t>
            </a:r>
            <a:endParaRPr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Wingdings" panose="05000000000000000000" pitchFamily="2" charset="2"/>
              <a:buChar char="n"/>
            </a:pPr>
            <a:r>
              <a:rPr lang="zh-CN" altLang="en-US" sz="14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rPr>
              <a:t>打造成专属的智能助手</a:t>
            </a:r>
            <a:endParaRPr lang="en-US" altLang="zh-CN" sz="14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nSpc>
                <a:spcPct val="150000"/>
              </a:lnSpc>
            </a:pPr>
            <a:r>
              <a:rPr lang="zh-CN" altLang="en-US"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去中心化式的交互方式，每个设备都是中控设备，设备间相互控制</a:t>
            </a:r>
            <a:endParaRPr lang="en-US" altLang="zh-CN" sz="12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endParaRPr lang="en-US" altLang="zh-CN" sz="1400"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pic>
        <p:nvPicPr>
          <p:cNvPr id="7" name="图片 6"/>
          <p:cNvPicPr>
            <a:picLocks noChangeAspect="1"/>
          </p:cNvPicPr>
          <p:nvPr/>
        </p:nvPicPr>
        <p:blipFill rotWithShape="1">
          <a:blip r:embed="rId4"/>
          <a:srcRect l="6297" t="22407" r="4747" b="9693"/>
          <a:stretch>
            <a:fillRect/>
          </a:stretch>
        </p:blipFill>
        <p:spPr>
          <a:xfrm>
            <a:off x="5566188" y="1007758"/>
            <a:ext cx="2966625" cy="1439862"/>
          </a:xfrm>
          <a:prstGeom prst="rect">
            <a:avLst/>
          </a:prstGeom>
          <a:noFill/>
        </p:spPr>
      </p:pic>
      <p:sp>
        <p:nvSpPr>
          <p:cNvPr id="8" name="矩形 7"/>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9" name="矩形 8"/>
          <p:cNvSpPr/>
          <p:nvPr/>
        </p:nvSpPr>
        <p:spPr>
          <a:xfrm>
            <a:off x="539552" y="483518"/>
            <a:ext cx="3775393" cy="400110"/>
          </a:xfrm>
          <a:prstGeom prst="rect">
            <a:avLst/>
          </a:prstGeom>
        </p:spPr>
        <p:txBody>
          <a:bodyPr wrap="non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说法自由，就近唤醒，万物互联</a:t>
            </a:r>
            <a:endParaRPr kumimoji="1" lang="zh-CN" altLang="en-US" sz="1690" b="1" dirty="0">
              <a:solidFill>
                <a:srgbClr val="414143"/>
              </a:solidFill>
              <a:latin typeface="Microsoft YaHei" panose="020B0503020204020204" pitchFamily="34" charset="-122"/>
              <a:ea typeface="Microsoft YaHei" panose="020B0503020204020204" pitchFamily="34" charset="-122"/>
            </a:endParaRPr>
          </a:p>
        </p:txBody>
      </p:sp>
      <p:cxnSp>
        <p:nvCxnSpPr>
          <p:cNvPr id="10" name="直线连接符 9"/>
          <p:cNvCxnSpPr/>
          <p:nvPr/>
        </p:nvCxnSpPr>
        <p:spPr>
          <a:xfrm>
            <a:off x="1" y="843303"/>
            <a:ext cx="4211959"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矩形 97"/>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99" name="矩形 98"/>
          <p:cNvSpPr/>
          <p:nvPr/>
        </p:nvSpPr>
        <p:spPr>
          <a:xfrm>
            <a:off x="539552" y="483518"/>
            <a:ext cx="1210588" cy="400110"/>
          </a:xfrm>
          <a:prstGeom prst="rect">
            <a:avLst/>
          </a:prstGeom>
        </p:spPr>
        <p:txBody>
          <a:bodyPr wrap="non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离线方案</a:t>
            </a:r>
            <a:endParaRPr kumimoji="1" lang="zh-CN" altLang="en-US" sz="1690" b="1" dirty="0">
              <a:solidFill>
                <a:srgbClr val="414143"/>
              </a:solidFill>
              <a:latin typeface="Microsoft YaHei" panose="020B0503020204020204" pitchFamily="34" charset="-122"/>
              <a:ea typeface="Microsoft YaHei" panose="020B0503020204020204" pitchFamily="34" charset="-122"/>
            </a:endParaRPr>
          </a:p>
        </p:txBody>
      </p:sp>
      <p:cxnSp>
        <p:nvCxnSpPr>
          <p:cNvPr id="100" name="直线连接符 99"/>
          <p:cNvCxnSpPr/>
          <p:nvPr/>
        </p:nvCxnSpPr>
        <p:spPr>
          <a:xfrm>
            <a:off x="1" y="843303"/>
            <a:ext cx="1750139"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566916" y="882279"/>
            <a:ext cx="2492990" cy="276999"/>
          </a:xfrm>
          <a:prstGeom prst="rect">
            <a:avLst/>
          </a:prstGeom>
        </p:spPr>
        <p:txBody>
          <a:bodyPr wrap="none">
            <a:spAutoFit/>
          </a:bodyPr>
          <a:lstStyle/>
          <a:p>
            <a:r>
              <a:rPr lang="zh-CN" altLang="en-US"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成本低、功耗小、定制快、兼容高</a:t>
            </a:r>
            <a:endParaRPr lang="zh-CN" altLang="en-US" b="1" dirty="0"/>
          </a:p>
        </p:txBody>
      </p:sp>
      <p:sp>
        <p:nvSpPr>
          <p:cNvPr id="49" name="矩形 48"/>
          <p:cNvSpPr/>
          <p:nvPr/>
        </p:nvSpPr>
        <p:spPr>
          <a:xfrm rot="5400000">
            <a:off x="1480936" y="625538"/>
            <a:ext cx="2499814" cy="4155998"/>
          </a:xfrm>
          <a:prstGeom prst="rect">
            <a:avLst/>
          </a:prstGeom>
          <a:noFill/>
          <a:ln w="101600">
            <a:solidFill>
              <a:srgbClr val="BCD7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p:cNvSpPr/>
          <p:nvPr/>
        </p:nvSpPr>
        <p:spPr>
          <a:xfrm>
            <a:off x="5097821" y="1637042"/>
            <a:ext cx="3373956" cy="1762406"/>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8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rPr>
              <a:t>轻快集成，效果持优</a:t>
            </a:r>
            <a:endParaRPr lang="en-US" altLang="zh-CN" sz="18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支持双麦阵列</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降噪算法、基于声纹的唤醒</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本地识别、语音合成</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endParaRPr lang="en-US" altLang="zh-CN" sz="1400" dirty="0">
              <a:solidFill>
                <a:srgbClr val="414143"/>
              </a:solidFill>
              <a:latin typeface="Microsoft YaHei" panose="020B0503020204020204" pitchFamily="34" charset="-122"/>
              <a:ea typeface="Microsoft YaHei" panose="020B0503020204020204" pitchFamily="34" charset="-122"/>
            </a:endParaRPr>
          </a:p>
        </p:txBody>
      </p:sp>
      <p:grpSp>
        <p:nvGrpSpPr>
          <p:cNvPr id="103" name="组 1"/>
          <p:cNvGrpSpPr/>
          <p:nvPr/>
        </p:nvGrpSpPr>
        <p:grpSpPr>
          <a:xfrm>
            <a:off x="827584" y="1625593"/>
            <a:ext cx="3702651" cy="1954269"/>
            <a:chOff x="2285287" y="2304483"/>
            <a:chExt cx="4309584" cy="2274610"/>
          </a:xfrm>
        </p:grpSpPr>
        <p:sp>
          <p:nvSpPr>
            <p:cNvPr id="104" name="Shape 169"/>
            <p:cNvSpPr/>
            <p:nvPr/>
          </p:nvSpPr>
          <p:spPr>
            <a:xfrm>
              <a:off x="3622559" y="2924423"/>
              <a:ext cx="1439529" cy="1421537"/>
            </a:xfrm>
            <a:prstGeom prst="roundRect">
              <a:avLst>
                <a:gd name="adj" fmla="val 14926"/>
              </a:avLst>
            </a:prstGeom>
            <a:solidFill>
              <a:srgbClr val="0070C0"/>
            </a:solidFill>
            <a:ln w="12700">
              <a:miter lim="400000"/>
            </a:ln>
            <a:effectLst>
              <a:outerShdw blurRad="50800" dist="12700" rotWithShape="0">
                <a:srgbClr val="000000">
                  <a:alpha val="50000"/>
                </a:srgbClr>
              </a:outerShdw>
            </a:effectLst>
          </p:spPr>
          <p:txBody>
            <a:bodyPr lIns="26789" tIns="26789" rIns="26789" bIns="26789" anchor="ctr"/>
            <a:lstStyle/>
            <a:p>
              <a:pPr>
                <a:defRPr sz="2400">
                  <a:solidFill>
                    <a:srgbClr val="FFFFFF"/>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05" name="Shape 170"/>
            <p:cNvSpPr/>
            <p:nvPr/>
          </p:nvSpPr>
          <p:spPr>
            <a:xfrm>
              <a:off x="3871354" y="3208450"/>
              <a:ext cx="916486" cy="810352"/>
            </a:xfrm>
            <a:prstGeom prst="rect">
              <a:avLst/>
            </a:prstGeom>
            <a:gradFill>
              <a:gsLst>
                <a:gs pos="0">
                  <a:srgbClr val="53585F"/>
                </a:gs>
                <a:gs pos="100000">
                  <a:srgbClr val="000000"/>
                </a:gs>
              </a:gsLst>
              <a:lin ang="5400000"/>
            </a:gradFill>
            <a:ln w="12700">
              <a:miter lim="400000"/>
            </a:ln>
            <a:effectLst>
              <a:outerShdw blurRad="38100" dist="25400" dir="5400000" rotWithShape="0">
                <a:srgbClr val="000000">
                  <a:alpha val="50000"/>
                </a:srgbClr>
              </a:outerShdw>
            </a:effectLst>
          </p:spPr>
          <p:txBody>
            <a:bodyPr lIns="26789" tIns="26789" rIns="26789" bIns="26789" anchor="ctr"/>
            <a:lstStyle/>
            <a:p>
              <a:pPr>
                <a:defRPr sz="2000" b="1">
                  <a:solidFill>
                    <a:srgbClr val="FFFFFF"/>
                  </a:solidFill>
                  <a:latin typeface="Helvetica"/>
                  <a:ea typeface="Helvetica"/>
                  <a:cs typeface="Helvetica"/>
                  <a:sym typeface="Helvetica"/>
                </a:defRPr>
              </a:pPr>
              <a:endParaRPr sz="1055"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1055"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1055"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1055"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1055"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r>
                <a:rPr lang="en-US" sz="1055" dirty="0">
                  <a:latin typeface="Microsoft YaHei" panose="020B0503020204020204" pitchFamily="34" charset="-122"/>
                  <a:ea typeface="Microsoft YaHei" panose="020B0503020204020204" pitchFamily="34" charset="-122"/>
                  <a:cs typeface="Microsoft YaHei" panose="020B0503020204020204" pitchFamily="34" charset="-122"/>
                </a:rPr>
                <a:t>         </a:t>
              </a:r>
              <a:endParaRPr sz="1055" dirty="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06" name="Shape 171"/>
            <p:cNvSpPr/>
            <p:nvPr/>
          </p:nvSpPr>
          <p:spPr>
            <a:xfrm>
              <a:off x="3958908" y="4058893"/>
              <a:ext cx="388681" cy="174166"/>
            </a:xfrm>
            <a:prstGeom prst="rect">
              <a:avLst/>
            </a:prstGeom>
            <a:solidFill>
              <a:srgbClr val="53585F"/>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1400" b="1">
                  <a:solidFill>
                    <a:srgbClr val="FFFFFF"/>
                  </a:solidFill>
                  <a:latin typeface="Helvetica"/>
                  <a:ea typeface="Helvetica"/>
                  <a:cs typeface="Helvetica"/>
                  <a:sym typeface="Helvetica"/>
                </a:defRPr>
              </a:lvl1pPr>
            </a:lstStyle>
            <a:p>
              <a:r>
                <a:rPr sz="600" dirty="0">
                  <a:latin typeface="Microsoft YaHei" panose="020B0503020204020204" pitchFamily="34" charset="-122"/>
                  <a:ea typeface="Microsoft YaHei" panose="020B0503020204020204" pitchFamily="34" charset="-122"/>
                  <a:cs typeface="Microsoft YaHei" panose="020B0503020204020204" pitchFamily="34" charset="-122"/>
                </a:rPr>
                <a:t>Flash</a:t>
              </a:r>
            </a:p>
          </p:txBody>
        </p:sp>
        <p:sp>
          <p:nvSpPr>
            <p:cNvPr id="107" name="Shape 173"/>
            <p:cNvSpPr/>
            <p:nvPr/>
          </p:nvSpPr>
          <p:spPr>
            <a:xfrm>
              <a:off x="4380032" y="4058893"/>
              <a:ext cx="388681" cy="174166"/>
            </a:xfrm>
            <a:prstGeom prst="rect">
              <a:avLst/>
            </a:prstGeom>
            <a:solidFill>
              <a:srgbClr val="53585F"/>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1400" b="1">
                  <a:solidFill>
                    <a:srgbClr val="FFFFFF"/>
                  </a:solidFill>
                  <a:latin typeface="Helvetica"/>
                  <a:ea typeface="Helvetica"/>
                  <a:cs typeface="Helvetica"/>
                  <a:sym typeface="Helvetica"/>
                </a:defRPr>
              </a:lvl1pPr>
            </a:lstStyle>
            <a:p>
              <a:r>
                <a:rPr sz="600">
                  <a:latin typeface="Microsoft YaHei" panose="020B0503020204020204" pitchFamily="34" charset="-122"/>
                  <a:ea typeface="Microsoft YaHei" panose="020B0503020204020204" pitchFamily="34" charset="-122"/>
                  <a:cs typeface="Microsoft YaHei" panose="020B0503020204020204" pitchFamily="34" charset="-122"/>
                </a:rPr>
                <a:t>XTAL</a:t>
              </a:r>
            </a:p>
          </p:txBody>
        </p:sp>
        <p:sp>
          <p:nvSpPr>
            <p:cNvPr id="108" name="Shape 180"/>
            <p:cNvSpPr/>
            <p:nvPr/>
          </p:nvSpPr>
          <p:spPr>
            <a:xfrm>
              <a:off x="3902888" y="3253876"/>
              <a:ext cx="173359" cy="335730"/>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A</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D</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C</a:t>
              </a:r>
            </a:p>
          </p:txBody>
        </p:sp>
        <p:sp>
          <p:nvSpPr>
            <p:cNvPr id="109" name="Shape 181"/>
            <p:cNvSpPr/>
            <p:nvPr/>
          </p:nvSpPr>
          <p:spPr>
            <a:xfrm>
              <a:off x="4595354" y="3253876"/>
              <a:ext cx="173359" cy="335730"/>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D</a:t>
              </a:r>
            </a:p>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A</a:t>
              </a:r>
            </a:p>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C</a:t>
              </a:r>
            </a:p>
          </p:txBody>
        </p:sp>
        <p:sp>
          <p:nvSpPr>
            <p:cNvPr id="110" name="Shape 182"/>
            <p:cNvSpPr/>
            <p:nvPr/>
          </p:nvSpPr>
          <p:spPr>
            <a:xfrm>
              <a:off x="4156458" y="3253876"/>
              <a:ext cx="358684" cy="155144"/>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lvl1pPr>
                <a:defRPr sz="1400">
                  <a:solidFill>
                    <a:srgbClr val="FFFFFF"/>
                  </a:solidFill>
                  <a:latin typeface="Helvetica Light"/>
                  <a:ea typeface="Helvetica Light"/>
                  <a:cs typeface="Helvetica Light"/>
                  <a:sym typeface="Helvetica Light"/>
                </a:defRPr>
              </a:lvl1pPr>
            </a:lstStyle>
            <a:p>
              <a:r>
                <a:rPr sz="700" dirty="0">
                  <a:latin typeface="Microsoft YaHei" panose="020B0503020204020204" pitchFamily="34" charset="-122"/>
                  <a:ea typeface="Microsoft YaHei" panose="020B0503020204020204" pitchFamily="34" charset="-122"/>
                  <a:cs typeface="Microsoft YaHei" panose="020B0503020204020204" pitchFamily="34" charset="-122"/>
                </a:rPr>
                <a:t>MCU</a:t>
              </a:r>
            </a:p>
          </p:txBody>
        </p:sp>
        <p:sp>
          <p:nvSpPr>
            <p:cNvPr id="111" name="Shape 183"/>
            <p:cNvSpPr/>
            <p:nvPr/>
          </p:nvSpPr>
          <p:spPr>
            <a:xfrm>
              <a:off x="4156458" y="3416345"/>
              <a:ext cx="358684" cy="155144"/>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lvl1pPr>
                <a:defRPr sz="1400">
                  <a:solidFill>
                    <a:srgbClr val="FFFFFF"/>
                  </a:solidFill>
                  <a:latin typeface="Helvetica Light"/>
                  <a:ea typeface="Helvetica Light"/>
                  <a:cs typeface="Helvetica Light"/>
                  <a:sym typeface="Helvetica Light"/>
                </a:defRPr>
              </a:lvl1pPr>
            </a:lstStyle>
            <a:p>
              <a:r>
                <a:rPr sz="700">
                  <a:latin typeface="Microsoft YaHei" panose="020B0503020204020204" pitchFamily="34" charset="-122"/>
                  <a:ea typeface="Microsoft YaHei" panose="020B0503020204020204" pitchFamily="34" charset="-122"/>
                  <a:cs typeface="Microsoft YaHei" panose="020B0503020204020204" pitchFamily="34" charset="-122"/>
                </a:rPr>
                <a:t>DSP</a:t>
              </a:r>
            </a:p>
          </p:txBody>
        </p:sp>
        <p:sp>
          <p:nvSpPr>
            <p:cNvPr id="112" name="Shape 184"/>
            <p:cNvSpPr/>
            <p:nvPr/>
          </p:nvSpPr>
          <p:spPr>
            <a:xfrm>
              <a:off x="4156458" y="3578815"/>
              <a:ext cx="358684" cy="155144"/>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lvl1pPr>
                <a:defRPr sz="1400">
                  <a:solidFill>
                    <a:srgbClr val="FFFFFF"/>
                  </a:solidFill>
                  <a:latin typeface="Helvetica Light"/>
                  <a:ea typeface="Helvetica Light"/>
                  <a:cs typeface="Helvetica Light"/>
                  <a:sym typeface="Helvetica Light"/>
                </a:defRPr>
              </a:lvl1pPr>
            </a:lstStyle>
            <a:p>
              <a:r>
                <a:rPr sz="700">
                  <a:latin typeface="Microsoft YaHei" panose="020B0503020204020204" pitchFamily="34" charset="-122"/>
                  <a:ea typeface="Microsoft YaHei" panose="020B0503020204020204" pitchFamily="34" charset="-122"/>
                  <a:cs typeface="Microsoft YaHei" panose="020B0503020204020204" pitchFamily="34" charset="-122"/>
                </a:rPr>
                <a:t>NPU</a:t>
              </a:r>
            </a:p>
          </p:txBody>
        </p:sp>
        <p:sp>
          <p:nvSpPr>
            <p:cNvPr id="113" name="Shape 191"/>
            <p:cNvSpPr/>
            <p:nvPr/>
          </p:nvSpPr>
          <p:spPr>
            <a:xfrm>
              <a:off x="4595354" y="3635141"/>
              <a:ext cx="173359" cy="318255"/>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C</a:t>
              </a:r>
            </a:p>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O</a:t>
              </a:r>
            </a:p>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N</a:t>
              </a:r>
            </a:p>
          </p:txBody>
        </p:sp>
        <p:sp>
          <p:nvSpPr>
            <p:cNvPr id="114" name="Shape 198"/>
            <p:cNvSpPr/>
            <p:nvPr/>
          </p:nvSpPr>
          <p:spPr>
            <a:xfrm>
              <a:off x="2871174" y="3735815"/>
              <a:ext cx="821940" cy="192601"/>
            </a:xfrm>
            <a:prstGeom prst="rect">
              <a:avLst/>
            </a:prstGeom>
            <a:ln w="12700">
              <a:miter lim="400000"/>
            </a:ln>
          </p:spPr>
          <p:txBody>
            <a:bodyPr wrap="none" lIns="26789" tIns="26789" rIns="26789" bIns="26789" anchor="ctr">
              <a:spAutoFit/>
            </a:bodyPr>
            <a:lstStyle>
              <a:lvl1pPr>
                <a:defRPr sz="2000">
                  <a:solidFill>
                    <a:srgbClr val="000000"/>
                  </a:solidFill>
                  <a:latin typeface="Helvetica Light"/>
                  <a:ea typeface="Helvetica Light"/>
                  <a:cs typeface="Helvetica Light"/>
                  <a:sym typeface="Helvetica Light"/>
                </a:defRPr>
              </a:lvl1pPr>
            </a:lstStyle>
            <a:p>
              <a:r>
                <a:rPr sz="90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3.3v/1.1v/1.5v</a:t>
              </a:r>
            </a:p>
          </p:txBody>
        </p:sp>
        <p:sp>
          <p:nvSpPr>
            <p:cNvPr id="115" name="Shape 199"/>
            <p:cNvSpPr/>
            <p:nvPr/>
          </p:nvSpPr>
          <p:spPr>
            <a:xfrm>
              <a:off x="3902888" y="3635808"/>
              <a:ext cx="173359" cy="316923"/>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U</a:t>
              </a:r>
            </a:p>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S</a:t>
              </a:r>
            </a:p>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B</a:t>
              </a:r>
            </a:p>
          </p:txBody>
        </p:sp>
        <p:pic>
          <p:nvPicPr>
            <p:cNvPr id="116" name="图片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752" y="3192057"/>
              <a:ext cx="242812" cy="242812"/>
            </a:xfrm>
            <a:prstGeom prst="rect">
              <a:avLst/>
            </a:prstGeom>
          </p:spPr>
        </p:pic>
        <p:pic>
          <p:nvPicPr>
            <p:cNvPr id="117" name="图片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828" y="3448657"/>
              <a:ext cx="242812" cy="242812"/>
            </a:xfrm>
            <a:prstGeom prst="rect">
              <a:avLst/>
            </a:prstGeom>
          </p:spPr>
        </p:pic>
        <p:sp>
          <p:nvSpPr>
            <p:cNvPr id="118" name="文本框 117"/>
            <p:cNvSpPr txBox="1"/>
            <p:nvPr/>
          </p:nvSpPr>
          <p:spPr>
            <a:xfrm>
              <a:off x="4100159" y="3835891"/>
              <a:ext cx="421910" cy="246221"/>
            </a:xfrm>
            <a:prstGeom prst="rect">
              <a:avLst/>
            </a:prstGeom>
            <a:noFill/>
          </p:spPr>
          <p:txBody>
            <a:bodyPr wrap="none" rtlCol="0">
              <a:spAutoFit/>
            </a:bodyPr>
            <a:lstStyle/>
            <a:p>
              <a:r>
                <a:rPr lang="is-IS" altLang="zh-CN" sz="5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GX8008</a:t>
              </a:r>
            </a:p>
            <a:p>
              <a:endParaRPr kumimoji="1" lang="zh-CN" altLang="en-US" sz="500" dirty="0">
                <a:solidFill>
                  <a:schemeClr val="bg1"/>
                </a:solidFill>
              </a:endParaRPr>
            </a:p>
          </p:txBody>
        </p:sp>
        <p:sp>
          <p:nvSpPr>
            <p:cNvPr id="119" name="Shape 193"/>
            <p:cNvSpPr/>
            <p:nvPr/>
          </p:nvSpPr>
          <p:spPr>
            <a:xfrm>
              <a:off x="2983207" y="4221932"/>
              <a:ext cx="384104" cy="357161"/>
            </a:xfrm>
            <a:prstGeom prst="rect">
              <a:avLst/>
            </a:prstGeom>
            <a:solidFill>
              <a:srgbClr val="484848"/>
            </a:solidFill>
            <a:ln w="12700">
              <a:miter lim="400000"/>
            </a:ln>
            <a:effectLst>
              <a:outerShdw blurRad="25400" dist="25400" dir="2388334" rotWithShape="0">
                <a:srgbClr val="000000">
                  <a:alpha val="79310"/>
                </a:srgbClr>
              </a:outerShdw>
            </a:effectLst>
          </p:spPr>
          <p:txBody>
            <a:bodyPr lIns="26789" tIns="26789" rIns="26789" bIns="26789" anchor="ctr"/>
            <a:lstStyle>
              <a:lvl1pPr>
                <a:defRPr sz="2000">
                  <a:solidFill>
                    <a:srgbClr val="FFFFFF"/>
                  </a:solidFill>
                  <a:latin typeface="Helvetica Light"/>
                  <a:ea typeface="Helvetica Light"/>
                  <a:cs typeface="Helvetica Light"/>
                  <a:sym typeface="Helvetica Light"/>
                </a:defRPr>
              </a:lvl1pPr>
            </a:lstStyle>
            <a:p>
              <a:r>
                <a:rPr sz="700" dirty="0">
                  <a:latin typeface="Microsoft YaHei" panose="020B0503020204020204" pitchFamily="34" charset="-122"/>
                  <a:ea typeface="Microsoft YaHei" panose="020B0503020204020204" pitchFamily="34" charset="-122"/>
                  <a:cs typeface="Microsoft YaHei" panose="020B0503020204020204" pitchFamily="34" charset="-122"/>
                </a:rPr>
                <a:t>Power</a:t>
              </a:r>
            </a:p>
          </p:txBody>
        </p:sp>
        <p:sp>
          <p:nvSpPr>
            <p:cNvPr id="120" name="Shape 194"/>
            <p:cNvSpPr/>
            <p:nvPr/>
          </p:nvSpPr>
          <p:spPr>
            <a:xfrm>
              <a:off x="2550323" y="4400512"/>
              <a:ext cx="437069" cy="1"/>
            </a:xfrm>
            <a:prstGeom prst="line">
              <a:avLst/>
            </a:prstGeom>
            <a:ln w="25400">
              <a:solidFill>
                <a:srgbClr val="773F9B"/>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21" name="Shape 195"/>
            <p:cNvSpPr/>
            <p:nvPr/>
          </p:nvSpPr>
          <p:spPr>
            <a:xfrm>
              <a:off x="2285287" y="4174794"/>
              <a:ext cx="629580" cy="215684"/>
            </a:xfrm>
            <a:prstGeom prst="rect">
              <a:avLst/>
            </a:prstGeom>
            <a:ln w="12700">
              <a:miter lim="400000"/>
            </a:ln>
          </p:spPr>
          <p:txBody>
            <a:bodyPr wrap="none" lIns="26789" tIns="26789" rIns="26789" bIns="26789" anchor="ctr">
              <a:spAutoFit/>
            </a:bodyPr>
            <a:lstStyle>
              <a:lvl1pPr>
                <a:defRPr sz="2400">
                  <a:solidFill>
                    <a:srgbClr val="000000"/>
                  </a:solidFill>
                  <a:latin typeface="Helvetica Light"/>
                  <a:ea typeface="Helvetica Light"/>
                  <a:cs typeface="Helvetica Light"/>
                  <a:sym typeface="Helvetica Light"/>
                </a:defRPr>
              </a:lvl1pPr>
            </a:lstStyle>
            <a:p>
              <a:r>
                <a:rPr sz="1050" dirty="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DC Input</a:t>
              </a:r>
            </a:p>
          </p:txBody>
        </p:sp>
        <p:sp>
          <p:nvSpPr>
            <p:cNvPr id="122" name="Shape 197"/>
            <p:cNvSpPr/>
            <p:nvPr/>
          </p:nvSpPr>
          <p:spPr>
            <a:xfrm flipV="1">
              <a:off x="3160019" y="3916155"/>
              <a:ext cx="1" cy="316905"/>
            </a:xfrm>
            <a:prstGeom prst="line">
              <a:avLst/>
            </a:prstGeom>
            <a:ln w="25400">
              <a:solidFill>
                <a:srgbClr val="773F9B"/>
              </a:solidFill>
              <a:miter lim="400000"/>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23" name="Shape 189"/>
            <p:cNvSpPr/>
            <p:nvPr/>
          </p:nvSpPr>
          <p:spPr>
            <a:xfrm>
              <a:off x="4069098" y="4382099"/>
              <a:ext cx="528590" cy="161823"/>
            </a:xfrm>
            <a:prstGeom prst="rect">
              <a:avLst/>
            </a:prstGeom>
            <a:ln w="12700">
              <a:miter lim="400000"/>
            </a:ln>
          </p:spPr>
          <p:txBody>
            <a:bodyPr wrap="none" lIns="26789" tIns="26789" rIns="26789" bIns="26789" anchor="ctr">
              <a:spAutoFit/>
            </a:bodyPr>
            <a:lstStyle>
              <a:lvl1pPr>
                <a:defRPr sz="2000" b="1">
                  <a:solidFill>
                    <a:srgbClr val="000000"/>
                  </a:solidFill>
                  <a:latin typeface="Helvetica"/>
                  <a:ea typeface="Helvetica"/>
                  <a:cs typeface="Helvetica"/>
                  <a:sym typeface="Helvetica"/>
                </a:defRPr>
              </a:lvl1pPr>
            </a:lstStyle>
            <a:p>
              <a:r>
                <a:rPr sz="70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AI Module</a:t>
              </a:r>
            </a:p>
          </p:txBody>
        </p:sp>
        <p:sp>
          <p:nvSpPr>
            <p:cNvPr id="124" name="Shape 186"/>
            <p:cNvSpPr/>
            <p:nvPr/>
          </p:nvSpPr>
          <p:spPr>
            <a:xfrm>
              <a:off x="5366153" y="3241839"/>
              <a:ext cx="357161" cy="357161"/>
            </a:xfrm>
            <a:prstGeom prst="rect">
              <a:avLst/>
            </a:prstGeom>
            <a:solidFill>
              <a:srgbClr val="0070C0"/>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2400">
                  <a:solidFill>
                    <a:srgbClr val="FFFFFF"/>
                  </a:solidFill>
                  <a:latin typeface="Helvetica Light"/>
                  <a:ea typeface="Helvetica Light"/>
                  <a:cs typeface="Helvetica Light"/>
                  <a:sym typeface="Helvetica Light"/>
                </a:defRPr>
              </a:lvl1pPr>
            </a:lstStyle>
            <a:p>
              <a:r>
                <a:rPr sz="1050" dirty="0">
                  <a:latin typeface="Microsoft YaHei" panose="020B0503020204020204" pitchFamily="34" charset="-122"/>
                  <a:ea typeface="Microsoft YaHei" panose="020B0503020204020204" pitchFamily="34" charset="-122"/>
                  <a:cs typeface="Microsoft YaHei" panose="020B0503020204020204" pitchFamily="34" charset="-122"/>
                </a:rPr>
                <a:t>PA</a:t>
              </a:r>
            </a:p>
          </p:txBody>
        </p:sp>
        <p:sp>
          <p:nvSpPr>
            <p:cNvPr id="125" name="Shape 185"/>
            <p:cNvSpPr/>
            <p:nvPr/>
          </p:nvSpPr>
          <p:spPr>
            <a:xfrm>
              <a:off x="4835772" y="3420265"/>
              <a:ext cx="476763"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26" name="Shape 187"/>
            <p:cNvSpPr/>
            <p:nvPr/>
          </p:nvSpPr>
          <p:spPr>
            <a:xfrm>
              <a:off x="5765376" y="3401991"/>
              <a:ext cx="219940"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27" name="Shape 190"/>
            <p:cNvSpPr/>
            <p:nvPr/>
          </p:nvSpPr>
          <p:spPr>
            <a:xfrm>
              <a:off x="4840574" y="3871936"/>
              <a:ext cx="476763"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28" name="Shape 192"/>
            <p:cNvSpPr/>
            <p:nvPr/>
          </p:nvSpPr>
          <p:spPr>
            <a:xfrm>
              <a:off x="5319282" y="3775636"/>
              <a:ext cx="1275589" cy="192601"/>
            </a:xfrm>
            <a:prstGeom prst="rect">
              <a:avLst/>
            </a:prstGeom>
            <a:ln w="12700">
              <a:miter lim="400000"/>
            </a:ln>
          </p:spPr>
          <p:txBody>
            <a:bodyPr wrap="none" lIns="26789" tIns="26789" rIns="26789" bIns="26789" anchor="ctr">
              <a:spAutoFit/>
            </a:bodyPr>
            <a:lstStyle>
              <a:lvl1pPr>
                <a:defRPr sz="2000">
                  <a:solidFill>
                    <a:srgbClr val="000000"/>
                  </a:solidFill>
                  <a:latin typeface="Helvetica Light"/>
                  <a:ea typeface="Helvetica Light"/>
                  <a:cs typeface="Helvetica Light"/>
                  <a:sym typeface="Helvetica Light"/>
                </a:defRPr>
              </a:lvl1pPr>
            </a:lstStyle>
            <a:p>
              <a:r>
                <a:rPr sz="900" dirty="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UART/I2C/GPIO/PWM</a:t>
              </a:r>
            </a:p>
          </p:txBody>
        </p:sp>
        <p:pic>
          <p:nvPicPr>
            <p:cNvPr id="129" name="图片 1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458" y="3276758"/>
              <a:ext cx="244184" cy="244184"/>
            </a:xfrm>
            <a:prstGeom prst="rect">
              <a:avLst/>
            </a:prstGeom>
          </p:spPr>
        </p:pic>
        <p:sp>
          <p:nvSpPr>
            <p:cNvPr id="130" name="Shape 188"/>
            <p:cNvSpPr/>
            <p:nvPr/>
          </p:nvSpPr>
          <p:spPr>
            <a:xfrm>
              <a:off x="3622560" y="2304483"/>
              <a:ext cx="1525655" cy="277905"/>
            </a:xfrm>
            <a:prstGeom prst="rect">
              <a:avLst/>
            </a:prstGeom>
            <a:ln w="12700">
              <a:miter lim="400000"/>
            </a:ln>
          </p:spPr>
          <p:txBody>
            <a:bodyPr wrap="none" lIns="26789" tIns="26789" rIns="26789" bIns="26789" anchor="ctr">
              <a:spAutoFit/>
            </a:bodyPr>
            <a:lstStyle>
              <a:lvl1pPr>
                <a:defRPr sz="2400" b="1">
                  <a:solidFill>
                    <a:srgbClr val="000000"/>
                  </a:solidFill>
                  <a:latin typeface="Helvetica"/>
                  <a:ea typeface="Helvetica"/>
                  <a:cs typeface="Helvetica"/>
                  <a:sym typeface="Helvetica"/>
                </a:defRPr>
              </a:lvl1pPr>
            </a:lstStyle>
            <a:p>
              <a:r>
                <a:rPr sz="1200" dirty="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Customer Board</a:t>
              </a:r>
            </a:p>
          </p:txBody>
        </p:sp>
        <p:sp>
          <p:nvSpPr>
            <p:cNvPr id="131" name="Shape 174"/>
            <p:cNvSpPr/>
            <p:nvPr/>
          </p:nvSpPr>
          <p:spPr>
            <a:xfrm>
              <a:off x="3292012" y="3398849"/>
              <a:ext cx="539363"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32" name="Shape 196"/>
            <p:cNvSpPr/>
            <p:nvPr/>
          </p:nvSpPr>
          <p:spPr>
            <a:xfrm>
              <a:off x="3152293" y="3922668"/>
              <a:ext cx="641108"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5400000">
            <a:off x="1480936" y="625538"/>
            <a:ext cx="2499814" cy="4155998"/>
          </a:xfrm>
          <a:prstGeom prst="rect">
            <a:avLst/>
          </a:prstGeom>
          <a:noFill/>
          <a:ln w="101600">
            <a:solidFill>
              <a:srgbClr val="BCD7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 name="组 3"/>
          <p:cNvGrpSpPr/>
          <p:nvPr/>
        </p:nvGrpSpPr>
        <p:grpSpPr>
          <a:xfrm>
            <a:off x="833844" y="1978954"/>
            <a:ext cx="3702650" cy="1600908"/>
            <a:chOff x="2285287" y="2715766"/>
            <a:chExt cx="4309584" cy="1863327"/>
          </a:xfrm>
        </p:grpSpPr>
        <p:sp>
          <p:nvSpPr>
            <p:cNvPr id="4" name="Rectangle 6"/>
            <p:cNvSpPr>
              <a:spLocks noChangeArrowheads="1"/>
            </p:cNvSpPr>
            <p:nvPr/>
          </p:nvSpPr>
          <p:spPr bwMode="auto">
            <a:xfrm>
              <a:off x="2771982" y="2763841"/>
              <a:ext cx="138564" cy="19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spAutoFit/>
            </a:bodyPr>
            <a:lstStyle/>
            <a:p>
              <a:endParaRPr lang="zh-CN" altLang="en-US" sz="80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5" name="Shape 169"/>
            <p:cNvSpPr/>
            <p:nvPr/>
          </p:nvSpPr>
          <p:spPr>
            <a:xfrm>
              <a:off x="3622559" y="2924423"/>
              <a:ext cx="1439529" cy="1421537"/>
            </a:xfrm>
            <a:prstGeom prst="roundRect">
              <a:avLst>
                <a:gd name="adj" fmla="val 14926"/>
              </a:avLst>
            </a:prstGeom>
            <a:solidFill>
              <a:srgbClr val="0070C0"/>
            </a:solidFill>
            <a:ln w="12700">
              <a:miter lim="400000"/>
            </a:ln>
            <a:effectLst>
              <a:outerShdw blurRad="50800" dist="12700" rotWithShape="0">
                <a:srgbClr val="000000">
                  <a:alpha val="50000"/>
                </a:srgbClr>
              </a:outerShdw>
            </a:effectLst>
          </p:spPr>
          <p:txBody>
            <a:bodyPr lIns="26789" tIns="26789" rIns="26789" bIns="26789" anchor="ctr"/>
            <a:lstStyle/>
            <a:p>
              <a:pPr>
                <a:defRPr sz="2400">
                  <a:solidFill>
                    <a:srgbClr val="FFFFFF"/>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6" name="Shape 170"/>
            <p:cNvSpPr/>
            <p:nvPr/>
          </p:nvSpPr>
          <p:spPr>
            <a:xfrm>
              <a:off x="3879848" y="3208033"/>
              <a:ext cx="912597" cy="806913"/>
            </a:xfrm>
            <a:prstGeom prst="rect">
              <a:avLst/>
            </a:prstGeom>
            <a:gradFill>
              <a:gsLst>
                <a:gs pos="0">
                  <a:srgbClr val="53585F"/>
                </a:gs>
                <a:gs pos="100000">
                  <a:srgbClr val="000000"/>
                </a:gs>
              </a:gsLst>
              <a:lin ang="5400000"/>
            </a:gradFill>
            <a:ln w="12700">
              <a:miter lim="400000"/>
            </a:ln>
            <a:effectLst>
              <a:outerShdw blurRad="38100" dist="25400" dir="5400000" rotWithShape="0">
                <a:srgbClr val="000000">
                  <a:alpha val="50000"/>
                </a:srgbClr>
              </a:outerShdw>
            </a:effectLst>
          </p:spPr>
          <p:txBody>
            <a:bodyPr lIns="26789" tIns="26789" rIns="26789" bIns="26789" anchor="ctr"/>
            <a:lstStyle/>
            <a:p>
              <a:pPr>
                <a:defRPr sz="2000" b="1">
                  <a:solidFill>
                    <a:srgbClr val="FFFFFF"/>
                  </a:solidFill>
                  <a:latin typeface="Helvetica"/>
                  <a:ea typeface="Helvetica"/>
                  <a:cs typeface="Helvetica"/>
                  <a:sym typeface="Helvetica"/>
                </a:defRPr>
              </a:pPr>
              <a:endParaRPr sz="9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9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9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9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endParaRPr sz="9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2000" b="1">
                  <a:solidFill>
                    <a:srgbClr val="FFFFFF"/>
                  </a:solidFill>
                  <a:latin typeface="Helvetica"/>
                  <a:ea typeface="Helvetica"/>
                  <a:cs typeface="Helvetica"/>
                  <a:sym typeface="Helvetica"/>
                </a:defRPr>
              </a:pPr>
              <a:r>
                <a:rPr lang="en-US" sz="900" dirty="0">
                  <a:latin typeface="Microsoft YaHei" panose="020B0503020204020204" pitchFamily="34" charset="-122"/>
                  <a:ea typeface="Microsoft YaHei" panose="020B0503020204020204" pitchFamily="34" charset="-122"/>
                  <a:cs typeface="Microsoft YaHei" panose="020B0503020204020204" pitchFamily="34" charset="-122"/>
                </a:rPr>
                <a:t>        </a:t>
              </a:r>
              <a:endParaRPr sz="900" dirty="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7" name="Shape 172"/>
            <p:cNvSpPr/>
            <p:nvPr/>
          </p:nvSpPr>
          <p:spPr>
            <a:xfrm>
              <a:off x="4163743" y="2968010"/>
              <a:ext cx="357161" cy="200101"/>
            </a:xfrm>
            <a:prstGeom prst="rect">
              <a:avLst/>
            </a:prstGeom>
            <a:solidFill>
              <a:srgbClr val="53585F"/>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1400" b="1">
                  <a:solidFill>
                    <a:srgbClr val="FFFFFF"/>
                  </a:solidFill>
                  <a:latin typeface="Helvetica"/>
                  <a:ea typeface="Helvetica"/>
                  <a:cs typeface="Helvetica"/>
                  <a:sym typeface="Helvetica"/>
                </a:defRPr>
              </a:lvl1pPr>
            </a:lstStyle>
            <a:p>
              <a:r>
                <a:rPr sz="400" dirty="0" err="1">
                  <a:latin typeface="Microsoft YaHei" panose="020B0503020204020204" pitchFamily="34" charset="-122"/>
                  <a:ea typeface="Microsoft YaHei" panose="020B0503020204020204" pitchFamily="34" charset="-122"/>
                  <a:cs typeface="Microsoft YaHei" panose="020B0503020204020204" pitchFamily="34" charset="-122"/>
                </a:rPr>
                <a:t>WiFi</a:t>
              </a:r>
              <a:r>
                <a:rPr sz="400" dirty="0">
                  <a:latin typeface="Microsoft YaHei" panose="020B0503020204020204" pitchFamily="34" charset="-122"/>
                  <a:ea typeface="Microsoft YaHei" panose="020B0503020204020204" pitchFamily="34" charset="-122"/>
                  <a:cs typeface="Microsoft YaHei" panose="020B0503020204020204" pitchFamily="34" charset="-122"/>
                </a:rPr>
                <a:t> &amp; BT</a:t>
              </a:r>
            </a:p>
          </p:txBody>
        </p:sp>
        <p:sp>
          <p:nvSpPr>
            <p:cNvPr id="8" name="Shape 174"/>
            <p:cNvSpPr/>
            <p:nvPr/>
          </p:nvSpPr>
          <p:spPr>
            <a:xfrm>
              <a:off x="3292012" y="3398849"/>
              <a:ext cx="539363"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9" name="Shape 180"/>
            <p:cNvSpPr/>
            <p:nvPr/>
          </p:nvSpPr>
          <p:spPr>
            <a:xfrm>
              <a:off x="3911248" y="3253266"/>
              <a:ext cx="172624" cy="334305"/>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lang="en-US" altLang="zh-CN" sz="400" dirty="0">
                  <a:latin typeface="Microsoft YaHei" panose="020B0503020204020204" pitchFamily="34" charset="-122"/>
                  <a:ea typeface="Microsoft YaHei" panose="020B0503020204020204" pitchFamily="34" charset="-122"/>
                  <a:cs typeface="Microsoft YaHei" panose="020B0503020204020204" pitchFamily="34" charset="-122"/>
                </a:rPr>
                <a:t>8</a:t>
              </a:r>
              <a:r>
                <a:rPr lang="zh-CN" altLang="en-US" sz="400" dirty="0">
                  <a:latin typeface="Microsoft YaHei" panose="020B0503020204020204" pitchFamily="34" charset="-122"/>
                  <a:ea typeface="Microsoft YaHei" panose="020B0503020204020204" pitchFamily="34" charset="-122"/>
                  <a:cs typeface="Microsoft YaHei" panose="020B0503020204020204" pitchFamily="34" charset="-122"/>
                </a:rPr>
                <a:t>路</a:t>
              </a:r>
              <a:endParaRPr lang="en-US" altLang="zh-CN" sz="4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1400">
                  <a:solidFill>
                    <a:srgbClr val="FFFFFF"/>
                  </a:solidFill>
                  <a:latin typeface="Helvetica Light"/>
                  <a:ea typeface="Helvetica Light"/>
                  <a:cs typeface="Helvetica Light"/>
                  <a:sym typeface="Helvetica Light"/>
                </a:defRPr>
              </a:pPr>
              <a:r>
                <a:rPr lang="zh-CN" altLang="en-US" sz="400" dirty="0">
                  <a:latin typeface="Microsoft YaHei" panose="020B0503020204020204" pitchFamily="34" charset="-122"/>
                  <a:ea typeface="Microsoft YaHei" panose="020B0503020204020204" pitchFamily="34" charset="-122"/>
                  <a:cs typeface="Microsoft YaHei" panose="020B0503020204020204" pitchFamily="34" charset="-122"/>
                </a:rPr>
                <a:t>模拟</a:t>
              </a:r>
              <a:endParaRPr lang="en-US" altLang="zh-CN" sz="400" dirty="0">
                <a:latin typeface="Microsoft YaHei" panose="020B0503020204020204" pitchFamily="34" charset="-122"/>
                <a:ea typeface="Microsoft YaHei" panose="020B0503020204020204" pitchFamily="34" charset="-122"/>
                <a:cs typeface="Microsoft YaHei" panose="020B0503020204020204" pitchFamily="34" charset="-122"/>
              </a:endParaRPr>
            </a:p>
            <a:p>
              <a:pPr>
                <a:defRPr sz="1400">
                  <a:solidFill>
                    <a:srgbClr val="FFFFFF"/>
                  </a:solidFill>
                  <a:latin typeface="Helvetica Light"/>
                  <a:ea typeface="Helvetica Light"/>
                  <a:cs typeface="Helvetica Light"/>
                  <a:sym typeface="Helvetica Light"/>
                </a:defRPr>
              </a:pPr>
              <a:r>
                <a:rPr sz="400" dirty="0">
                  <a:latin typeface="Microsoft YaHei" panose="020B0503020204020204" pitchFamily="34" charset="-122"/>
                  <a:ea typeface="Microsoft YaHei" panose="020B0503020204020204" pitchFamily="34" charset="-122"/>
                  <a:cs typeface="Microsoft YaHei" panose="020B0503020204020204" pitchFamily="34" charset="-122"/>
                </a:rPr>
                <a:t>ADC</a:t>
              </a:r>
            </a:p>
          </p:txBody>
        </p:sp>
        <p:sp>
          <p:nvSpPr>
            <p:cNvPr id="10" name="Shape 181"/>
            <p:cNvSpPr/>
            <p:nvPr/>
          </p:nvSpPr>
          <p:spPr>
            <a:xfrm>
              <a:off x="4600775" y="3253266"/>
              <a:ext cx="172624" cy="334305"/>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D</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A</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C</a:t>
              </a:r>
            </a:p>
          </p:txBody>
        </p:sp>
        <p:sp>
          <p:nvSpPr>
            <p:cNvPr id="11" name="Shape 184"/>
            <p:cNvSpPr/>
            <p:nvPr/>
          </p:nvSpPr>
          <p:spPr>
            <a:xfrm>
              <a:off x="4147997" y="3229621"/>
              <a:ext cx="357161" cy="305860"/>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lvl1pPr>
                <a:defRPr sz="1400">
                  <a:solidFill>
                    <a:srgbClr val="FFFFFF"/>
                  </a:solidFill>
                  <a:latin typeface="Helvetica Light"/>
                  <a:ea typeface="Helvetica Light"/>
                  <a:cs typeface="Helvetica Light"/>
                  <a:sym typeface="Helvetica Light"/>
                </a:defRPr>
              </a:lvl1pPr>
            </a:lstStyle>
            <a:p>
              <a:r>
                <a:rPr lang="en-US" altLang="zh-CN" sz="500" dirty="0">
                  <a:latin typeface="Microsoft YaHei" panose="020B0503020204020204" pitchFamily="34" charset="-122"/>
                  <a:ea typeface="Microsoft YaHei" panose="020B0503020204020204" pitchFamily="34" charset="-122"/>
                  <a:cs typeface="Microsoft YaHei" panose="020B0503020204020204" pitchFamily="34" charset="-122"/>
                </a:rPr>
                <a:t>Cortex-A35 Quad-Core </a:t>
              </a:r>
              <a:endParaRPr sz="400" dirty="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2" name="Shape 185"/>
            <p:cNvSpPr/>
            <p:nvPr/>
          </p:nvSpPr>
          <p:spPr>
            <a:xfrm>
              <a:off x="4835772" y="3420265"/>
              <a:ext cx="476763"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3" name="Shape 186"/>
            <p:cNvSpPr/>
            <p:nvPr/>
          </p:nvSpPr>
          <p:spPr>
            <a:xfrm>
              <a:off x="5366153" y="3241839"/>
              <a:ext cx="357161" cy="357161"/>
            </a:xfrm>
            <a:prstGeom prst="rect">
              <a:avLst/>
            </a:prstGeom>
            <a:solidFill>
              <a:srgbClr val="0070C0"/>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2400">
                  <a:solidFill>
                    <a:srgbClr val="FFFFFF"/>
                  </a:solidFill>
                  <a:latin typeface="Helvetica Light"/>
                  <a:ea typeface="Helvetica Light"/>
                  <a:cs typeface="Helvetica Light"/>
                  <a:sym typeface="Helvetica Light"/>
                </a:defRPr>
              </a:lvl1pPr>
            </a:lstStyle>
            <a:p>
              <a:r>
                <a:rPr sz="1050" dirty="0">
                  <a:latin typeface="Microsoft YaHei" panose="020B0503020204020204" pitchFamily="34" charset="-122"/>
                  <a:ea typeface="Microsoft YaHei" panose="020B0503020204020204" pitchFamily="34" charset="-122"/>
                  <a:cs typeface="Microsoft YaHei" panose="020B0503020204020204" pitchFamily="34" charset="-122"/>
                </a:rPr>
                <a:t>PA</a:t>
              </a:r>
            </a:p>
          </p:txBody>
        </p:sp>
        <p:sp>
          <p:nvSpPr>
            <p:cNvPr id="14" name="Shape 187"/>
            <p:cNvSpPr/>
            <p:nvPr/>
          </p:nvSpPr>
          <p:spPr>
            <a:xfrm>
              <a:off x="5765376" y="3401991"/>
              <a:ext cx="219940"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6" name="Shape 189"/>
            <p:cNvSpPr/>
            <p:nvPr/>
          </p:nvSpPr>
          <p:spPr>
            <a:xfrm>
              <a:off x="4069098" y="4382099"/>
              <a:ext cx="528590" cy="161823"/>
            </a:xfrm>
            <a:prstGeom prst="rect">
              <a:avLst/>
            </a:prstGeom>
            <a:ln w="12700">
              <a:miter lim="400000"/>
            </a:ln>
          </p:spPr>
          <p:txBody>
            <a:bodyPr wrap="none" lIns="26789" tIns="26789" rIns="26789" bIns="26789" anchor="ctr">
              <a:spAutoFit/>
            </a:bodyPr>
            <a:lstStyle>
              <a:lvl1pPr>
                <a:defRPr sz="2000" b="1">
                  <a:solidFill>
                    <a:srgbClr val="000000"/>
                  </a:solidFill>
                  <a:latin typeface="Helvetica"/>
                  <a:ea typeface="Helvetica"/>
                  <a:cs typeface="Helvetica"/>
                  <a:sym typeface="Helvetica"/>
                </a:defRPr>
              </a:lvl1pPr>
            </a:lstStyle>
            <a:p>
              <a:r>
                <a:rPr sz="70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AI Module</a:t>
              </a:r>
            </a:p>
          </p:txBody>
        </p:sp>
        <p:sp>
          <p:nvSpPr>
            <p:cNvPr id="17" name="Shape 190"/>
            <p:cNvSpPr/>
            <p:nvPr/>
          </p:nvSpPr>
          <p:spPr>
            <a:xfrm>
              <a:off x="4840574" y="3871936"/>
              <a:ext cx="476763"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18" name="Shape 191"/>
            <p:cNvSpPr/>
            <p:nvPr/>
          </p:nvSpPr>
          <p:spPr>
            <a:xfrm>
              <a:off x="4600775" y="3632913"/>
              <a:ext cx="172624" cy="316905"/>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a:latin typeface="Microsoft YaHei" panose="020B0503020204020204" pitchFamily="34" charset="-122"/>
                  <a:ea typeface="Microsoft YaHei" panose="020B0503020204020204" pitchFamily="34" charset="-122"/>
                  <a:cs typeface="Microsoft YaHei" panose="020B0503020204020204" pitchFamily="34" charset="-122"/>
                </a:rPr>
                <a:t>C</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O</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N</a:t>
              </a:r>
            </a:p>
          </p:txBody>
        </p:sp>
        <p:sp>
          <p:nvSpPr>
            <p:cNvPr id="19" name="Shape 192"/>
            <p:cNvSpPr/>
            <p:nvPr/>
          </p:nvSpPr>
          <p:spPr>
            <a:xfrm>
              <a:off x="5319282" y="3775636"/>
              <a:ext cx="1275589" cy="192601"/>
            </a:xfrm>
            <a:prstGeom prst="rect">
              <a:avLst/>
            </a:prstGeom>
            <a:ln w="12700">
              <a:miter lim="400000"/>
            </a:ln>
          </p:spPr>
          <p:txBody>
            <a:bodyPr wrap="none" lIns="26789" tIns="26789" rIns="26789" bIns="26789" anchor="ctr">
              <a:spAutoFit/>
            </a:bodyPr>
            <a:lstStyle>
              <a:lvl1pPr>
                <a:defRPr sz="2000">
                  <a:solidFill>
                    <a:srgbClr val="000000"/>
                  </a:solidFill>
                  <a:latin typeface="Helvetica Light"/>
                  <a:ea typeface="Helvetica Light"/>
                  <a:cs typeface="Helvetica Light"/>
                  <a:sym typeface="Helvetica Light"/>
                </a:defRPr>
              </a:lvl1pPr>
            </a:lstStyle>
            <a:p>
              <a:r>
                <a:rPr sz="900" dirty="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UART/I2C/GPIO/PWM</a:t>
              </a:r>
            </a:p>
          </p:txBody>
        </p:sp>
        <p:sp>
          <p:nvSpPr>
            <p:cNvPr id="20" name="Shape 193"/>
            <p:cNvSpPr/>
            <p:nvPr/>
          </p:nvSpPr>
          <p:spPr>
            <a:xfrm>
              <a:off x="2983208" y="4221932"/>
              <a:ext cx="407365" cy="357161"/>
            </a:xfrm>
            <a:prstGeom prst="rect">
              <a:avLst/>
            </a:prstGeom>
            <a:solidFill>
              <a:srgbClr val="484848"/>
            </a:solidFill>
            <a:ln w="12700">
              <a:miter lim="400000"/>
            </a:ln>
            <a:effectLst>
              <a:outerShdw blurRad="25400" dist="25400" dir="2388334" rotWithShape="0">
                <a:srgbClr val="000000">
                  <a:alpha val="79310"/>
                </a:srgbClr>
              </a:outerShdw>
            </a:effectLst>
          </p:spPr>
          <p:txBody>
            <a:bodyPr lIns="26789" tIns="26789" rIns="26789" bIns="26789" anchor="ctr"/>
            <a:lstStyle>
              <a:lvl1pPr>
                <a:defRPr sz="2000">
                  <a:solidFill>
                    <a:srgbClr val="FFFFFF"/>
                  </a:solidFill>
                  <a:latin typeface="Helvetica Light"/>
                  <a:ea typeface="Helvetica Light"/>
                  <a:cs typeface="Helvetica Light"/>
                  <a:sym typeface="Helvetica Light"/>
                </a:defRPr>
              </a:lvl1pPr>
            </a:lstStyle>
            <a:p>
              <a:r>
                <a:rPr sz="700" dirty="0">
                  <a:latin typeface="Microsoft YaHei" panose="020B0503020204020204" pitchFamily="34" charset="-122"/>
                  <a:ea typeface="Microsoft YaHei" panose="020B0503020204020204" pitchFamily="34" charset="-122"/>
                  <a:cs typeface="Microsoft YaHei" panose="020B0503020204020204" pitchFamily="34" charset="-122"/>
                </a:rPr>
                <a:t>Power</a:t>
              </a:r>
            </a:p>
          </p:txBody>
        </p:sp>
        <p:sp>
          <p:nvSpPr>
            <p:cNvPr id="21" name="Shape 194"/>
            <p:cNvSpPr/>
            <p:nvPr/>
          </p:nvSpPr>
          <p:spPr>
            <a:xfrm>
              <a:off x="2550323" y="4400512"/>
              <a:ext cx="437069" cy="1"/>
            </a:xfrm>
            <a:prstGeom prst="line">
              <a:avLst/>
            </a:prstGeom>
            <a:ln w="25400">
              <a:solidFill>
                <a:srgbClr val="773F9B"/>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2" name="Shape 195"/>
            <p:cNvSpPr/>
            <p:nvPr/>
          </p:nvSpPr>
          <p:spPr>
            <a:xfrm>
              <a:off x="2285287" y="4174794"/>
              <a:ext cx="629580" cy="215684"/>
            </a:xfrm>
            <a:prstGeom prst="rect">
              <a:avLst/>
            </a:prstGeom>
            <a:ln w="12700">
              <a:miter lim="400000"/>
            </a:ln>
          </p:spPr>
          <p:txBody>
            <a:bodyPr wrap="none" lIns="26789" tIns="26789" rIns="26789" bIns="26789" anchor="ctr">
              <a:spAutoFit/>
            </a:bodyPr>
            <a:lstStyle>
              <a:lvl1pPr>
                <a:defRPr sz="2400">
                  <a:solidFill>
                    <a:srgbClr val="000000"/>
                  </a:solidFill>
                  <a:latin typeface="Helvetica Light"/>
                  <a:ea typeface="Helvetica Light"/>
                  <a:cs typeface="Helvetica Light"/>
                  <a:sym typeface="Helvetica Light"/>
                </a:defRPr>
              </a:lvl1pPr>
            </a:lstStyle>
            <a:p>
              <a:r>
                <a:rPr sz="1050" dirty="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DC Input</a:t>
              </a:r>
            </a:p>
          </p:txBody>
        </p:sp>
        <p:sp>
          <p:nvSpPr>
            <p:cNvPr id="23" name="Shape 196"/>
            <p:cNvSpPr/>
            <p:nvPr/>
          </p:nvSpPr>
          <p:spPr>
            <a:xfrm>
              <a:off x="3152293" y="3922668"/>
              <a:ext cx="641108" cy="1"/>
            </a:xfrm>
            <a:prstGeom prst="line">
              <a:avLst/>
            </a:prstGeom>
            <a:ln w="25400">
              <a:solidFill>
                <a:srgbClr val="000000"/>
              </a:solidFill>
              <a:miter lim="400000"/>
              <a:tailEnd type="triangle"/>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4" name="Shape 197"/>
            <p:cNvSpPr/>
            <p:nvPr/>
          </p:nvSpPr>
          <p:spPr>
            <a:xfrm flipV="1">
              <a:off x="3160019" y="3916155"/>
              <a:ext cx="1" cy="316905"/>
            </a:xfrm>
            <a:prstGeom prst="line">
              <a:avLst/>
            </a:prstGeom>
            <a:ln w="25400">
              <a:solidFill>
                <a:srgbClr val="773F9B"/>
              </a:solidFill>
              <a:miter lim="400000"/>
            </a:ln>
          </p:spPr>
          <p:txBody>
            <a:bodyPr lIns="26789" tIns="26789" rIns="26789" bIns="26789" anchor="ctr"/>
            <a:lstStyle/>
            <a:p>
              <a:pPr>
                <a:defRPr sz="2400">
                  <a:solidFill>
                    <a:srgbClr val="000000"/>
                  </a:solidFill>
                  <a:latin typeface="Helvetica Light"/>
                  <a:ea typeface="Helvetica Light"/>
                  <a:cs typeface="Helvetica Light"/>
                  <a:sym typeface="Helvetica Light"/>
                </a:defRPr>
              </a:pPr>
              <a:endParaRPr sz="105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5" name="Shape 198"/>
            <p:cNvSpPr/>
            <p:nvPr/>
          </p:nvSpPr>
          <p:spPr>
            <a:xfrm>
              <a:off x="3196886" y="3755376"/>
              <a:ext cx="182341" cy="192601"/>
            </a:xfrm>
            <a:prstGeom prst="rect">
              <a:avLst/>
            </a:prstGeom>
            <a:ln w="12700">
              <a:miter lim="400000"/>
            </a:ln>
          </p:spPr>
          <p:txBody>
            <a:bodyPr wrap="none" lIns="26789" tIns="26789" rIns="26789" bIns="26789" anchor="ctr">
              <a:spAutoFit/>
            </a:bodyPr>
            <a:lstStyle>
              <a:lvl1pPr>
                <a:defRPr sz="2000">
                  <a:solidFill>
                    <a:srgbClr val="000000"/>
                  </a:solidFill>
                  <a:latin typeface="Helvetica Light"/>
                  <a:ea typeface="Helvetica Light"/>
                  <a:cs typeface="Helvetica Light"/>
                  <a:sym typeface="Helvetica Light"/>
                </a:defRPr>
              </a:lvl1pPr>
            </a:lstStyle>
            <a:p>
              <a:r>
                <a:rPr lang="en-US" altLang="zh-CN" sz="9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rPr>
                <a:t>5v</a:t>
              </a:r>
              <a:endParaRPr sz="900" dirty="0">
                <a:solidFill>
                  <a:srgbClr val="4C4C4C"/>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6" name="Shape 199"/>
            <p:cNvSpPr/>
            <p:nvPr/>
          </p:nvSpPr>
          <p:spPr>
            <a:xfrm>
              <a:off x="3911248" y="3633577"/>
              <a:ext cx="172624" cy="315578"/>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U</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S</a:t>
              </a:r>
            </a:p>
            <a:p>
              <a:pPr>
                <a:defRPr sz="1400">
                  <a:solidFill>
                    <a:srgbClr val="FFFFFF"/>
                  </a:solidFill>
                  <a:latin typeface="Helvetica Light"/>
                  <a:ea typeface="Helvetica Light"/>
                  <a:cs typeface="Helvetica Light"/>
                  <a:sym typeface="Helvetica Light"/>
                </a:defRPr>
              </a:pPr>
              <a:r>
                <a:rPr sz="700" dirty="0">
                  <a:latin typeface="Microsoft YaHei" panose="020B0503020204020204" pitchFamily="34" charset="-122"/>
                  <a:ea typeface="Microsoft YaHei" panose="020B0503020204020204" pitchFamily="34" charset="-122"/>
                  <a:cs typeface="Microsoft YaHei" panose="020B0503020204020204" pitchFamily="34" charset="-122"/>
                </a:rPr>
                <a:t>B</a:t>
              </a:r>
            </a:p>
          </p:txBody>
        </p:sp>
        <p:sp>
          <p:nvSpPr>
            <p:cNvPr id="27" name="Shape 184"/>
            <p:cNvSpPr/>
            <p:nvPr/>
          </p:nvSpPr>
          <p:spPr>
            <a:xfrm>
              <a:off x="4147997" y="3569863"/>
              <a:ext cx="359000" cy="118692"/>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lvl1pPr>
                <a:defRPr sz="1400">
                  <a:solidFill>
                    <a:srgbClr val="FFFFFF"/>
                  </a:solidFill>
                  <a:latin typeface="Helvetica Light"/>
                  <a:ea typeface="Helvetica Light"/>
                  <a:cs typeface="Helvetica Light"/>
                  <a:sym typeface="Helvetica Light"/>
                </a:defRPr>
              </a:lvl1pPr>
            </a:lstStyle>
            <a:p>
              <a:r>
                <a:rPr lang="en-US" sz="500" dirty="0">
                  <a:latin typeface="Microsoft YaHei" panose="020B0503020204020204" pitchFamily="34" charset="-122"/>
                  <a:ea typeface="Microsoft YaHei" panose="020B0503020204020204" pitchFamily="34" charset="-122"/>
                  <a:cs typeface="Microsoft YaHei" panose="020B0503020204020204" pitchFamily="34" charset="-122"/>
                </a:rPr>
                <a:t>D</a:t>
              </a:r>
              <a:r>
                <a:rPr lang="en-US" altLang="zh-CN" sz="500" dirty="0">
                  <a:latin typeface="Microsoft YaHei" panose="020B0503020204020204" pitchFamily="34" charset="-122"/>
                  <a:ea typeface="Microsoft YaHei" panose="020B0503020204020204" pitchFamily="34" charset="-122"/>
                  <a:cs typeface="Microsoft YaHei" panose="020B0503020204020204" pitchFamily="34" charset="-122"/>
                </a:rPr>
                <a:t>isplay</a:t>
              </a:r>
              <a:endParaRPr sz="400" dirty="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8" name="Shape 184"/>
            <p:cNvSpPr/>
            <p:nvPr/>
          </p:nvSpPr>
          <p:spPr>
            <a:xfrm>
              <a:off x="4148414" y="3704142"/>
              <a:ext cx="359000" cy="139347"/>
            </a:xfrm>
            <a:prstGeom prst="rect">
              <a:avLst/>
            </a:prstGeom>
            <a:blipFill>
              <a:blip r:embed="rId2"/>
            </a:blipFill>
            <a:ln w="12700">
              <a:miter lim="400000"/>
            </a:ln>
            <a:effectLst>
              <a:outerShdw blurRad="38100" dist="25400" dir="5400000" rotWithShape="0">
                <a:srgbClr val="000000">
                  <a:alpha val="50000"/>
                </a:srgbClr>
              </a:outerShdw>
            </a:effectLst>
          </p:spPr>
          <p:txBody>
            <a:bodyPr lIns="26789" tIns="26789" rIns="26789" bIns="26789" anchor="ctr"/>
            <a:lstStyle>
              <a:lvl1pPr>
                <a:defRPr sz="1400">
                  <a:solidFill>
                    <a:srgbClr val="FFFFFF"/>
                  </a:solidFill>
                  <a:latin typeface="Helvetica Light"/>
                  <a:ea typeface="Helvetica Light"/>
                  <a:cs typeface="Helvetica Light"/>
                  <a:sym typeface="Helvetica Light"/>
                </a:defRPr>
              </a:lvl1pPr>
            </a:lstStyle>
            <a:p>
              <a:r>
                <a:rPr lang="en-US" altLang="zh-CN" sz="500" dirty="0">
                  <a:latin typeface="Microsoft YaHei" panose="020B0503020204020204" pitchFamily="34" charset="-122"/>
                  <a:ea typeface="Microsoft YaHei" panose="020B0503020204020204" pitchFamily="34" charset="-122"/>
                  <a:cs typeface="Microsoft YaHei" panose="020B0503020204020204" pitchFamily="34" charset="-122"/>
                </a:rPr>
                <a:t>64M DDR</a:t>
              </a:r>
              <a:endParaRPr sz="400" dirty="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29" name="文本框 28"/>
            <p:cNvSpPr txBox="1"/>
            <p:nvPr/>
          </p:nvSpPr>
          <p:spPr>
            <a:xfrm>
              <a:off x="4136967" y="3873152"/>
              <a:ext cx="413896" cy="169277"/>
            </a:xfrm>
            <a:prstGeom prst="rect">
              <a:avLst/>
            </a:prstGeom>
            <a:noFill/>
          </p:spPr>
          <p:txBody>
            <a:bodyPr wrap="none" rtlCol="0">
              <a:spAutoFit/>
            </a:bodyPr>
            <a:lstStyle/>
            <a:p>
              <a:r>
                <a:rPr lang="en-US" altLang="zh-CN" sz="5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RK3308</a:t>
              </a:r>
              <a:endParaRPr lang="zh-CN" altLang="en-US" sz="5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458" y="3276758"/>
              <a:ext cx="244184" cy="244184"/>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079" y="2715766"/>
              <a:ext cx="244184" cy="244184"/>
            </a:xfrm>
            <a:prstGeom prst="rect">
              <a:avLst/>
            </a:prstGeom>
          </p:spPr>
        </p:pic>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611" y="2966096"/>
              <a:ext cx="244184" cy="244184"/>
            </a:xfrm>
            <a:prstGeom prst="rect">
              <a:avLst/>
            </a:prstGeom>
          </p:spPr>
        </p:pic>
        <p:pic>
          <p:nvPicPr>
            <p:cNvPr id="33" name="图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611" y="3203749"/>
              <a:ext cx="244184" cy="244184"/>
            </a:xfrm>
            <a:prstGeom prst="rect">
              <a:avLst/>
            </a:prstGeom>
          </p:spPr>
        </p:pic>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611" y="3463390"/>
              <a:ext cx="244184" cy="244184"/>
            </a:xfrm>
            <a:prstGeom prst="rect">
              <a:avLst/>
            </a:prstGeom>
          </p:spPr>
        </p:pic>
        <p:sp>
          <p:nvSpPr>
            <p:cNvPr id="35" name="Shape 171"/>
            <p:cNvSpPr/>
            <p:nvPr/>
          </p:nvSpPr>
          <p:spPr>
            <a:xfrm>
              <a:off x="3958907" y="4058893"/>
              <a:ext cx="327928" cy="163038"/>
            </a:xfrm>
            <a:prstGeom prst="rect">
              <a:avLst/>
            </a:prstGeom>
            <a:solidFill>
              <a:srgbClr val="53585F"/>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1400" b="1">
                  <a:solidFill>
                    <a:srgbClr val="FFFFFF"/>
                  </a:solidFill>
                  <a:latin typeface="Helvetica"/>
                  <a:ea typeface="Helvetica"/>
                  <a:cs typeface="Helvetica"/>
                  <a:sym typeface="Helvetica"/>
                </a:defRPr>
              </a:lvl1pPr>
            </a:lstStyle>
            <a:p>
              <a:r>
                <a:rPr sz="600" dirty="0">
                  <a:latin typeface="Microsoft YaHei" panose="020B0503020204020204" pitchFamily="34" charset="-122"/>
                  <a:ea typeface="Microsoft YaHei" panose="020B0503020204020204" pitchFamily="34" charset="-122"/>
                  <a:cs typeface="Microsoft YaHei" panose="020B0503020204020204" pitchFamily="34" charset="-122"/>
                </a:rPr>
                <a:t>Flash</a:t>
              </a:r>
            </a:p>
          </p:txBody>
        </p:sp>
        <p:sp>
          <p:nvSpPr>
            <p:cNvPr id="36" name="Shape 173"/>
            <p:cNvSpPr/>
            <p:nvPr/>
          </p:nvSpPr>
          <p:spPr>
            <a:xfrm>
              <a:off x="4380032" y="4058893"/>
              <a:ext cx="327928" cy="163038"/>
            </a:xfrm>
            <a:prstGeom prst="rect">
              <a:avLst/>
            </a:prstGeom>
            <a:solidFill>
              <a:srgbClr val="53585F"/>
            </a:solidFill>
            <a:ln w="12700">
              <a:miter lim="400000"/>
            </a:ln>
            <a:effectLst>
              <a:outerShdw blurRad="38100" dist="25400" dir="5400000" rotWithShape="0">
                <a:srgbClr val="000000">
                  <a:alpha val="50000"/>
                </a:srgbClr>
              </a:outerShdw>
            </a:effectLst>
          </p:spPr>
          <p:txBody>
            <a:bodyPr lIns="26789" tIns="26789" rIns="26789" bIns="26789" anchor="ctr"/>
            <a:lstStyle>
              <a:lvl1pPr>
                <a:defRPr sz="1400" b="1">
                  <a:solidFill>
                    <a:srgbClr val="FFFFFF"/>
                  </a:solidFill>
                  <a:latin typeface="Helvetica"/>
                  <a:ea typeface="Helvetica"/>
                  <a:cs typeface="Helvetica"/>
                  <a:sym typeface="Helvetica"/>
                </a:defRPr>
              </a:lvl1pPr>
            </a:lstStyle>
            <a:p>
              <a:r>
                <a:rPr sz="600">
                  <a:latin typeface="Microsoft YaHei" panose="020B0503020204020204" pitchFamily="34" charset="-122"/>
                  <a:ea typeface="Microsoft YaHei" panose="020B0503020204020204" pitchFamily="34" charset="-122"/>
                  <a:cs typeface="Microsoft YaHei" panose="020B0503020204020204" pitchFamily="34" charset="-122"/>
                </a:rPr>
                <a:t>XTAL</a:t>
              </a:r>
            </a:p>
          </p:txBody>
        </p:sp>
      </p:grpSp>
      <p:sp>
        <p:nvSpPr>
          <p:cNvPr id="37" name="矩形 36"/>
          <p:cNvSpPr/>
          <p:nvPr/>
        </p:nvSpPr>
        <p:spPr>
          <a:xfrm>
            <a:off x="5097821" y="1637042"/>
            <a:ext cx="3373956" cy="1762406"/>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8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rPr>
              <a:t>全屋互联、就近唤醒</a:t>
            </a:r>
            <a:endParaRPr lang="en-US" altLang="zh-CN" sz="1800" b="1" dirty="0">
              <a:solidFill>
                <a:srgbClr val="3076FC"/>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支持双麦、四麦、六麦等阵列</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全链路“云</a:t>
            </a:r>
            <a:r>
              <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a:t>
            </a: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端”智能对话技术</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海量第三方信源，内置丰富技能</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285750" indent="-285750">
              <a:lnSpc>
                <a:spcPct val="150000"/>
              </a:lnSpc>
              <a:buFont typeface="Arial" panose="020B0604020202090204" pitchFamily="34" charset="0"/>
              <a:buChar char="•"/>
            </a:pPr>
            <a:r>
              <a:rPr lang="zh-CN" altLang="en-US"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可视化数据运营</a:t>
            </a:r>
            <a:endParaRPr lang="en-US" altLang="zh-CN" sz="1400"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38" name="矩形 37"/>
          <p:cNvSpPr/>
          <p:nvPr/>
        </p:nvSpPr>
        <p:spPr>
          <a:xfrm>
            <a:off x="7" y="541650"/>
            <a:ext cx="577313" cy="303787"/>
          </a:xfrm>
          <a:prstGeom prst="rect">
            <a:avLst/>
          </a:prstGeom>
          <a:solidFill>
            <a:srgbClr val="3176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39" name="矩形 38"/>
          <p:cNvSpPr/>
          <p:nvPr/>
        </p:nvSpPr>
        <p:spPr>
          <a:xfrm>
            <a:off x="539552" y="483518"/>
            <a:ext cx="2175596" cy="400110"/>
          </a:xfrm>
          <a:prstGeom prst="rect">
            <a:avLst/>
          </a:prstGeom>
        </p:spPr>
        <p:txBody>
          <a:bodyPr wrap="non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云</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端一体化方案</a:t>
            </a:r>
            <a:endParaRPr kumimoji="1" lang="zh-CN" altLang="en-US" sz="1690" b="1" dirty="0">
              <a:solidFill>
                <a:srgbClr val="414143"/>
              </a:solidFill>
              <a:latin typeface="Microsoft YaHei" panose="020B0503020204020204" pitchFamily="34" charset="-122"/>
              <a:ea typeface="Microsoft YaHei" panose="020B0503020204020204" pitchFamily="34" charset="-122"/>
            </a:endParaRPr>
          </a:p>
        </p:txBody>
      </p:sp>
      <p:cxnSp>
        <p:nvCxnSpPr>
          <p:cNvPr id="40" name="直线连接符 39"/>
          <p:cNvCxnSpPr/>
          <p:nvPr/>
        </p:nvCxnSpPr>
        <p:spPr>
          <a:xfrm>
            <a:off x="1" y="843303"/>
            <a:ext cx="2715147" cy="0"/>
          </a:xfrm>
          <a:prstGeom prst="line">
            <a:avLst/>
          </a:prstGeom>
          <a:ln>
            <a:solidFill>
              <a:srgbClr val="3176F7"/>
            </a:solidFill>
            <a:bevel/>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566916" y="882279"/>
            <a:ext cx="2492990" cy="276999"/>
          </a:xfrm>
          <a:prstGeom prst="rect">
            <a:avLst/>
          </a:prstGeom>
        </p:spPr>
        <p:txBody>
          <a:bodyPr wrap="none">
            <a:spAutoFit/>
          </a:bodyPr>
          <a:lstStyle/>
          <a:p>
            <a:r>
              <a:rPr lang="zh-CN" altLang="en-US" sz="1200" b="1" dirty="0">
                <a:solidFill>
                  <a:srgbClr val="414143"/>
                </a:solidFill>
                <a:latin typeface="Microsoft YaHei" panose="020B0503020204020204" pitchFamily="34" charset="-122"/>
                <a:ea typeface="Microsoft YaHei" panose="020B0503020204020204" pitchFamily="34" charset="-122"/>
                <a:cs typeface="Microsoft YaHei" panose="020B0503020204020204" pitchFamily="34" charset="-122"/>
              </a:rPr>
              <a:t>成本低、功耗小、定制快、兼容高</a:t>
            </a:r>
            <a:endParaRPr lang="zh-CN" altLang="en-US" b="1" dirty="0"/>
          </a:p>
        </p:txBody>
      </p:sp>
      <p:sp>
        <p:nvSpPr>
          <p:cNvPr id="103" name="Shape 188"/>
          <p:cNvSpPr/>
          <p:nvPr/>
        </p:nvSpPr>
        <p:spPr>
          <a:xfrm>
            <a:off x="1976524" y="1625592"/>
            <a:ext cx="1310792" cy="238767"/>
          </a:xfrm>
          <a:prstGeom prst="rect">
            <a:avLst/>
          </a:prstGeom>
          <a:ln w="12700">
            <a:miter lim="400000"/>
          </a:ln>
        </p:spPr>
        <p:txBody>
          <a:bodyPr wrap="none" lIns="26789" tIns="26789" rIns="26789" bIns="26789" anchor="ctr">
            <a:spAutoFit/>
          </a:bodyPr>
          <a:lstStyle>
            <a:lvl1pPr>
              <a:defRPr sz="2400" b="1">
                <a:solidFill>
                  <a:srgbClr val="000000"/>
                </a:solidFill>
                <a:latin typeface="Helvetica"/>
                <a:ea typeface="Helvetica"/>
                <a:cs typeface="Helvetica"/>
                <a:sym typeface="Helvetica"/>
              </a:defRPr>
            </a:lvl1pPr>
          </a:lstStyle>
          <a:p>
            <a:r>
              <a:rPr sz="1200" dirty="0">
                <a:solidFill>
                  <a:srgbClr val="484848"/>
                </a:solidFill>
                <a:latin typeface="Microsoft YaHei" panose="020B0503020204020204" pitchFamily="34" charset="-122"/>
                <a:ea typeface="Microsoft YaHei" panose="020B0503020204020204" pitchFamily="34" charset="-122"/>
                <a:cs typeface="Microsoft YaHei" panose="020B0503020204020204" pitchFamily="34" charset="-122"/>
              </a:rPr>
              <a:t>Customer Board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0" y="0"/>
            <a:ext cx="9144000" cy="5143500"/>
          </a:xfrm>
          <a:prstGeom prst="rect">
            <a:avLst/>
          </a:prstGeom>
        </p:spPr>
      </p:pic>
      <p:sp>
        <p:nvSpPr>
          <p:cNvPr id="10" name="矩形 9"/>
          <p:cNvSpPr/>
          <p:nvPr/>
        </p:nvSpPr>
        <p:spPr>
          <a:xfrm>
            <a:off x="611560" y="1205295"/>
            <a:ext cx="2592289" cy="307777"/>
          </a:xfrm>
          <a:prstGeom prst="rect">
            <a:avLst/>
          </a:prstGeom>
        </p:spPr>
        <p:txBody>
          <a:bodyPr wrap="square">
            <a:spAutoFit/>
          </a:bodyPr>
          <a:lstStyle/>
          <a:p>
            <a:pPr algn="dist"/>
            <a:r>
              <a:rPr kumimoji="1" lang="zh-CN" altLang="en-US" sz="1400" b="1" dirty="0">
                <a:solidFill>
                  <a:srgbClr val="399CD8"/>
                </a:solidFill>
                <a:latin typeface="Microsoft YaHei" panose="020B0503020204020204" pitchFamily="34" charset="-122"/>
                <a:ea typeface="Microsoft YaHei" panose="020B0503020204020204" pitchFamily="34" charset="-122"/>
              </a:rPr>
              <a:t>思必驰：沟通万物，打理万事</a:t>
            </a:r>
            <a:endParaRPr kumimoji="1" lang="en-US" altLang="zh-CN" sz="1400" b="1" dirty="0">
              <a:solidFill>
                <a:srgbClr val="399CD8"/>
              </a:solidFill>
              <a:latin typeface="Microsoft YaHei" panose="020B0503020204020204" pitchFamily="34" charset="-122"/>
              <a:ea typeface="Microsoft YaHei" panose="020B0503020204020204" pitchFamily="34" charset="-122"/>
            </a:endParaRPr>
          </a:p>
        </p:txBody>
      </p:sp>
      <p:sp>
        <p:nvSpPr>
          <p:cNvPr id="12" name="矩形 11"/>
          <p:cNvSpPr/>
          <p:nvPr/>
        </p:nvSpPr>
        <p:spPr>
          <a:xfrm>
            <a:off x="606430" y="1894053"/>
            <a:ext cx="2635658" cy="769441"/>
          </a:xfrm>
          <a:prstGeom prst="rect">
            <a:avLst/>
          </a:prstGeom>
        </p:spPr>
        <p:txBody>
          <a:bodyPr wrap="none">
            <a:spAutoFit/>
          </a:bodyPr>
          <a:lstStyle/>
          <a:p>
            <a:r>
              <a:rPr kumimoji="1" lang="en-US" altLang="zh-CN" sz="4400" b="1" dirty="0">
                <a:solidFill>
                  <a:srgbClr val="399CD8"/>
                </a:solidFill>
                <a:latin typeface="Microsoft YaHei" panose="020B0503020204020204" pitchFamily="34" charset="-122"/>
                <a:ea typeface="Microsoft YaHei" panose="020B0503020204020204" pitchFamily="34" charset="-122"/>
              </a:rPr>
              <a:t>THANKS</a:t>
            </a:r>
          </a:p>
        </p:txBody>
      </p:sp>
      <p:cxnSp>
        <p:nvCxnSpPr>
          <p:cNvPr id="15" name="直线连接符 14"/>
          <p:cNvCxnSpPr/>
          <p:nvPr/>
        </p:nvCxnSpPr>
        <p:spPr>
          <a:xfrm>
            <a:off x="683568" y="2574598"/>
            <a:ext cx="4248472" cy="0"/>
          </a:xfrm>
          <a:prstGeom prst="line">
            <a:avLst/>
          </a:prstGeom>
          <a:ln>
            <a:solidFill>
              <a:srgbClr val="414143"/>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4" cstate="print"/>
          <a:stretch>
            <a:fillRect/>
          </a:stretch>
        </p:blipFill>
        <p:spPr>
          <a:xfrm>
            <a:off x="3779913" y="2685484"/>
            <a:ext cx="1152128" cy="230426"/>
          </a:xfrm>
          <a:prstGeom prst="rect">
            <a:avLst/>
          </a:prstGeom>
        </p:spPr>
      </p:pic>
      <p:sp>
        <p:nvSpPr>
          <p:cNvPr id="22" name="文本框 21"/>
          <p:cNvSpPr txBox="1"/>
          <p:nvPr/>
        </p:nvSpPr>
        <p:spPr>
          <a:xfrm>
            <a:off x="3707905" y="1972717"/>
            <a:ext cx="2092325" cy="645160"/>
          </a:xfrm>
          <a:prstGeom prst="rect">
            <a:avLst/>
          </a:prstGeom>
          <a:noFill/>
        </p:spPr>
        <p:txBody>
          <a:bodyPr wrap="none" rtlCol="0">
            <a:spAutoFit/>
          </a:bodyPr>
          <a:lstStyle/>
          <a:p>
            <a:r>
              <a:rPr lang="zh-CN" altLang="en-US" sz="1200" dirty="0" smtClean="0">
                <a:solidFill>
                  <a:srgbClr val="414143"/>
                </a:solidFill>
                <a:latin typeface="Microsoft YaHei" panose="020B0503020204020204" pitchFamily="34" charset="-122"/>
                <a:ea typeface="Microsoft YaHei" panose="020B0503020204020204" pitchFamily="34" charset="-122"/>
              </a:rPr>
              <a:t>王盱林（营销总</a:t>
            </a:r>
            <a:r>
              <a:rPr lang="zh-CN" altLang="en-US" sz="1200" dirty="0">
                <a:solidFill>
                  <a:srgbClr val="414143"/>
                </a:solidFill>
                <a:latin typeface="Microsoft YaHei" panose="020B0503020204020204" pitchFamily="34" charset="-122"/>
                <a:ea typeface="Microsoft YaHei" panose="020B0503020204020204" pitchFamily="34" charset="-122"/>
              </a:rPr>
              <a:t>经理 ）  </a:t>
            </a:r>
            <a:endParaRPr lang="en-US" altLang="zh-CN" sz="1200" dirty="0">
              <a:solidFill>
                <a:srgbClr val="414143"/>
              </a:solidFill>
              <a:latin typeface="Microsoft YaHei" panose="020B0503020204020204" pitchFamily="34" charset="-122"/>
              <a:ea typeface="Microsoft YaHei" panose="020B0503020204020204" pitchFamily="34" charset="-122"/>
            </a:endParaRPr>
          </a:p>
          <a:p>
            <a:r>
              <a:rPr lang="en-US" altLang="zh-CN" sz="1200" dirty="0" smtClean="0">
                <a:solidFill>
                  <a:srgbClr val="414143"/>
                </a:solidFill>
                <a:latin typeface="Microsoft YaHei" panose="020B0503020204020204" pitchFamily="34" charset="-122"/>
                <a:ea typeface="Microsoft YaHei" panose="020B0503020204020204" pitchFamily="34" charset="-122"/>
              </a:rPr>
              <a:t>13688845527</a:t>
            </a:r>
            <a:r>
              <a:rPr lang="zh-CN" altLang="en-US" sz="1200" dirty="0" smtClean="0">
                <a:solidFill>
                  <a:srgbClr val="414143"/>
                </a:solidFill>
                <a:latin typeface="Microsoft YaHei" panose="020B0503020204020204" pitchFamily="34" charset="-122"/>
                <a:ea typeface="Microsoft YaHei" panose="020B0503020204020204" pitchFamily="34" charset="-122"/>
              </a:rPr>
              <a:t>  </a:t>
            </a:r>
            <a:endParaRPr lang="en-US" altLang="zh-CN" sz="1200" dirty="0">
              <a:solidFill>
                <a:srgbClr val="414143"/>
              </a:solidFill>
              <a:latin typeface="Microsoft YaHei" panose="020B0503020204020204" pitchFamily="34" charset="-122"/>
              <a:ea typeface="Microsoft YaHei" panose="020B0503020204020204" pitchFamily="34" charset="-122"/>
            </a:endParaRPr>
          </a:p>
          <a:p>
            <a:r>
              <a:rPr lang="en-US" altLang="zh-CN" sz="1200" dirty="0" err="1" smtClean="0">
                <a:solidFill>
                  <a:srgbClr val="414143"/>
                </a:solidFill>
                <a:latin typeface="Microsoft YaHei" panose="020B0503020204020204" pitchFamily="34" charset="-122"/>
                <a:ea typeface="Microsoft YaHei" panose="020B0503020204020204" pitchFamily="34" charset="-122"/>
              </a:rPr>
              <a:t>xulin.wang@aispeech.com</a:t>
            </a:r>
            <a:endParaRPr lang="zh-CN" altLang="en-US" sz="1200" dirty="0">
              <a:solidFill>
                <a:srgbClr val="414143"/>
              </a:solidFill>
              <a:latin typeface="Microsoft YaHei" panose="020B0503020204020204" pitchFamily="34" charset="-122"/>
              <a:ea typeface="Microsoft YaHei"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7862E3D8-08FC-4041-8325-CF3B7EA74F85}"/>
              </a:ext>
            </a:extLst>
          </p:cNvPr>
          <p:cNvSpPr/>
          <p:nvPr/>
        </p:nvSpPr>
        <p:spPr>
          <a:xfrm>
            <a:off x="5566660" y="953110"/>
            <a:ext cx="2477279" cy="628037"/>
          </a:xfrm>
          <a:prstGeom prst="rect">
            <a:avLst/>
          </a:prstGeom>
          <a:solidFill>
            <a:srgbClr val="399CD8"/>
          </a:solidFill>
          <a:ln w="12700">
            <a:solidFill>
              <a:srgbClr val="399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3" name="矩形 12">
            <a:extLst>
              <a:ext uri="{FF2B5EF4-FFF2-40B4-BE49-F238E27FC236}">
                <a16:creationId xmlns="" xmlns:a16="http://schemas.microsoft.com/office/drawing/2014/main" id="{74977CE2-41F4-5E45-A030-AFDA09114C54}"/>
              </a:ext>
            </a:extLst>
          </p:cNvPr>
          <p:cNvSpPr/>
          <p:nvPr/>
        </p:nvSpPr>
        <p:spPr>
          <a:xfrm>
            <a:off x="1246179" y="953110"/>
            <a:ext cx="2477280" cy="628037"/>
          </a:xfrm>
          <a:prstGeom prst="rect">
            <a:avLst/>
          </a:prstGeom>
          <a:solidFill>
            <a:srgbClr val="399CD8"/>
          </a:solidFill>
          <a:ln w="12700">
            <a:solidFill>
              <a:srgbClr val="399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 name="矩形 2">
            <a:extLst>
              <a:ext uri="{FF2B5EF4-FFF2-40B4-BE49-F238E27FC236}">
                <a16:creationId xmlns="" xmlns:a16="http://schemas.microsoft.com/office/drawing/2014/main" id="{F6830A37-65EB-9C4A-A7D9-9F1A274C46EE}"/>
              </a:ext>
            </a:extLst>
          </p:cNvPr>
          <p:cNvSpPr/>
          <p:nvPr/>
        </p:nvSpPr>
        <p:spPr>
          <a:xfrm>
            <a:off x="5296950" y="1691291"/>
            <a:ext cx="3096344" cy="3106684"/>
          </a:xfrm>
          <a:prstGeom prst="rect">
            <a:avLst/>
          </a:prstGeom>
        </p:spPr>
        <p:txBody>
          <a:bodyPr wrap="square">
            <a:spAutoFit/>
          </a:bodyPr>
          <a:lstStyle/>
          <a:p>
            <a:r>
              <a:rPr lang="zh-CN" altLang="en-US" sz="1200" b="1" dirty="0">
                <a:solidFill>
                  <a:srgbClr val="414143"/>
                </a:solidFill>
                <a:latin typeface="Microsoft YaHei" panose="020B0503020204020204" pitchFamily="34" charset="-122"/>
                <a:ea typeface="Microsoft YaHei" panose="020B0503020204020204" pitchFamily="34" charset="-122"/>
              </a:rPr>
              <a:t>提供通用的内置技能；支持自定义对话逻辑和内容；细致到每一轮交互的超高度定制，包括：</a:t>
            </a:r>
            <a:endParaRPr lang="en-US" altLang="zh-CN" sz="1200" b="1" dirty="0">
              <a:solidFill>
                <a:srgbClr val="414143"/>
              </a:solidFill>
              <a:latin typeface="Microsoft YaHei" panose="020B0503020204020204" pitchFamily="34" charset="-122"/>
              <a:ea typeface="Microsoft YaHei" panose="020B0503020204020204" pitchFamily="34" charset="-122"/>
            </a:endParaRPr>
          </a:p>
          <a:p>
            <a:pPr>
              <a:lnSpc>
                <a:spcPct val="150000"/>
              </a:lnSpc>
            </a:pPr>
            <a:endParaRPr lang="en-US" altLang="zh-CN" sz="1200" dirty="0">
              <a:solidFill>
                <a:srgbClr val="414143"/>
              </a:solidFill>
              <a:latin typeface="Microsoft YaHei" panose="020B0503020204020204" pitchFamily="34" charset="-122"/>
              <a:ea typeface="Microsoft YaHei" panose="020B0503020204020204" pitchFamily="34" charset="-122"/>
            </a:endParaRP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语音唤醒词定制；</a:t>
            </a:r>
            <a:endParaRPr lang="en-US" altLang="zh-CN" sz="1200" dirty="0">
              <a:solidFill>
                <a:srgbClr val="414143"/>
              </a:solidFill>
              <a:latin typeface="Microsoft YaHei" panose="020B0503020204020204" pitchFamily="34" charset="-122"/>
              <a:ea typeface="Microsoft YaHei" panose="020B0503020204020204" pitchFamily="34" charset="-122"/>
            </a:endParaRP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个性化合成音定制（高质量</a:t>
            </a:r>
            <a:r>
              <a:rPr lang="en-US" altLang="zh-CN" sz="1200" dirty="0">
                <a:solidFill>
                  <a:srgbClr val="414143"/>
                </a:solidFill>
                <a:latin typeface="Microsoft YaHei" panose="020B0503020204020204" pitchFamily="34" charset="-122"/>
                <a:ea typeface="Microsoft YaHei" panose="020B0503020204020204" pitchFamily="34" charset="-122"/>
              </a:rPr>
              <a:t>/</a:t>
            </a:r>
            <a:r>
              <a:rPr lang="zh-CN" altLang="en-US" sz="1200" dirty="0">
                <a:solidFill>
                  <a:srgbClr val="414143"/>
                </a:solidFill>
                <a:latin typeface="Microsoft YaHei" panose="020B0503020204020204" pitchFamily="34" charset="-122"/>
                <a:ea typeface="Microsoft YaHei" panose="020B0503020204020204" pitchFamily="34" charset="-122"/>
              </a:rPr>
              <a:t>小数据）；</a:t>
            </a: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语义及交互逻辑定制，在线热更新；</a:t>
            </a:r>
          </a:p>
          <a:p>
            <a:pPr marL="171446" indent="-171446">
              <a:lnSpc>
                <a:spcPct val="150000"/>
              </a:lnSpc>
              <a:buFont typeface="Arial" panose="020B0604020202020204" pitchFamily="34" charset="0"/>
              <a:buChar char="•"/>
            </a:pPr>
            <a:r>
              <a:rPr lang="en" altLang="zh-CN" sz="1200" dirty="0">
                <a:solidFill>
                  <a:srgbClr val="414143"/>
                </a:solidFill>
                <a:latin typeface="Microsoft YaHei" panose="020B0503020204020204" pitchFamily="34" charset="-122"/>
                <a:ea typeface="Microsoft YaHei" panose="020B0503020204020204" pitchFamily="34" charset="-122"/>
              </a:rPr>
              <a:t>GUI</a:t>
            </a:r>
            <a:r>
              <a:rPr lang="zh-CN" altLang="en" sz="1200" dirty="0">
                <a:solidFill>
                  <a:srgbClr val="414143"/>
                </a:solidFill>
                <a:latin typeface="Microsoft YaHei" panose="020B0503020204020204" pitchFamily="34" charset="-122"/>
                <a:ea typeface="Microsoft YaHei" panose="020B0503020204020204" pitchFamily="34" charset="-122"/>
              </a:rPr>
              <a:t>在线</a:t>
            </a:r>
            <a:r>
              <a:rPr lang="zh-CN" altLang="en-US" sz="1200" dirty="0">
                <a:solidFill>
                  <a:srgbClr val="414143"/>
                </a:solidFill>
                <a:latin typeface="Microsoft YaHei" panose="020B0503020204020204" pitchFamily="34" charset="-122"/>
                <a:ea typeface="Microsoft YaHei" panose="020B0503020204020204" pitchFamily="34" charset="-122"/>
              </a:rPr>
              <a:t>自定义；</a:t>
            </a:r>
            <a:endParaRPr lang="en-US" altLang="zh-CN" sz="1200" dirty="0">
              <a:solidFill>
                <a:srgbClr val="414143"/>
              </a:solidFill>
              <a:latin typeface="Microsoft YaHei" panose="020B0503020204020204" pitchFamily="34" charset="-122"/>
              <a:ea typeface="Microsoft YaHei" panose="020B0503020204020204" pitchFamily="34" charset="-122"/>
            </a:endParaRP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产品技能深度定制；</a:t>
            </a:r>
            <a:endParaRPr lang="en-US" altLang="zh-CN" sz="1200" dirty="0">
              <a:solidFill>
                <a:srgbClr val="414143"/>
              </a:solidFill>
              <a:latin typeface="Microsoft YaHei" panose="020B0503020204020204" pitchFamily="34" charset="-122"/>
              <a:ea typeface="Microsoft YaHei" panose="020B0503020204020204" pitchFamily="34" charset="-122"/>
            </a:endParaRP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知识图谱定制。</a:t>
            </a:r>
          </a:p>
          <a:p>
            <a:pPr>
              <a:lnSpc>
                <a:spcPct val="150000"/>
              </a:lnSpc>
            </a:pPr>
            <a:endParaRPr lang="zh-CN" altLang="en-US" sz="1200" dirty="0">
              <a:solidFill>
                <a:srgbClr val="414143"/>
              </a:solidFill>
              <a:latin typeface="Microsoft YaHei" panose="020B0503020204020204" pitchFamily="34" charset="-122"/>
              <a:ea typeface="Microsoft YaHei" panose="020B0503020204020204" pitchFamily="34" charset="-122"/>
            </a:endParaRPr>
          </a:p>
          <a:p>
            <a:pPr>
              <a:lnSpc>
                <a:spcPct val="150000"/>
              </a:lnSpc>
            </a:pPr>
            <a:endParaRPr lang="zh-CN" altLang="en-US" sz="1200" dirty="0">
              <a:solidFill>
                <a:srgbClr val="414143"/>
              </a:solidFill>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 xmlns:a16="http://schemas.microsoft.com/office/drawing/2014/main" id="{4183DFFE-74DE-494C-A3F3-C27C43694C27}"/>
              </a:ext>
            </a:extLst>
          </p:cNvPr>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 name="矩形 4">
            <a:extLst>
              <a:ext uri="{FF2B5EF4-FFF2-40B4-BE49-F238E27FC236}">
                <a16:creationId xmlns="" xmlns:a16="http://schemas.microsoft.com/office/drawing/2014/main" id="{9D6731EC-4767-9A4C-9B51-6534C1C75A06}"/>
              </a:ext>
            </a:extLst>
          </p:cNvPr>
          <p:cNvSpPr/>
          <p:nvPr/>
        </p:nvSpPr>
        <p:spPr>
          <a:xfrm>
            <a:off x="684213" y="195486"/>
            <a:ext cx="1210588" cy="400110"/>
          </a:xfrm>
          <a:prstGeom prst="rect">
            <a:avLst/>
          </a:prstGeom>
        </p:spPr>
        <p:txBody>
          <a:bodyPr wrap="none">
            <a:spAutoFit/>
          </a:bodyPr>
          <a:lstStyle/>
          <a:p>
            <a:r>
              <a:rPr kumimoji="1" lang="zh-CN" altLang="en-US" sz="2000" b="1" dirty="0">
                <a:solidFill>
                  <a:srgbClr val="414143"/>
                </a:solidFill>
                <a:latin typeface="Microsoft YaHei" panose="020B0503020204020204" pitchFamily="34" charset="-122"/>
                <a:ea typeface="Microsoft YaHei" panose="020B0503020204020204" pitchFamily="34" charset="-122"/>
              </a:rPr>
              <a:t>技术优势</a:t>
            </a:r>
          </a:p>
        </p:txBody>
      </p:sp>
      <p:cxnSp>
        <p:nvCxnSpPr>
          <p:cNvPr id="6" name="直线连接符 5">
            <a:extLst>
              <a:ext uri="{FF2B5EF4-FFF2-40B4-BE49-F238E27FC236}">
                <a16:creationId xmlns="" xmlns:a16="http://schemas.microsoft.com/office/drawing/2014/main" id="{D79C29B0-8FF1-C64A-9F1A-AB7F9B1B339E}"/>
              </a:ext>
            </a:extLst>
          </p:cNvPr>
          <p:cNvCxnSpPr>
            <a:cxnSpLocks/>
          </p:cNvCxnSpPr>
          <p:nvPr/>
        </p:nvCxnSpPr>
        <p:spPr>
          <a:xfrm>
            <a:off x="1" y="552999"/>
            <a:ext cx="1894801"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 xmlns:a16="http://schemas.microsoft.com/office/drawing/2014/main" id="{C74C7E23-AE52-C147-9276-D1CD9C47C484}"/>
              </a:ext>
            </a:extLst>
          </p:cNvPr>
          <p:cNvSpPr/>
          <p:nvPr/>
        </p:nvSpPr>
        <p:spPr>
          <a:xfrm>
            <a:off x="2074600" y="1010425"/>
            <a:ext cx="1467068" cy="400110"/>
          </a:xfrm>
          <a:prstGeom prst="rect">
            <a:avLst/>
          </a:prstGeom>
        </p:spPr>
        <p:txBody>
          <a:bodyPr wrap="none">
            <a:spAutoFit/>
          </a:bodyPr>
          <a:lstStyle/>
          <a:p>
            <a:r>
              <a:rPr kumimoji="1" lang="zh-CN" altLang="en-US" sz="2000" b="1" dirty="0">
                <a:solidFill>
                  <a:schemeClr val="bg1"/>
                </a:solidFill>
                <a:latin typeface="Microsoft YaHei" panose="020B0503020204020204" pitchFamily="34" charset="-122"/>
                <a:ea typeface="Microsoft YaHei" panose="020B0503020204020204" pitchFamily="34" charset="-122"/>
              </a:rPr>
              <a:t>全链路对话</a:t>
            </a:r>
          </a:p>
        </p:txBody>
      </p:sp>
      <p:sp>
        <p:nvSpPr>
          <p:cNvPr id="8" name="矩形 7">
            <a:extLst>
              <a:ext uri="{FF2B5EF4-FFF2-40B4-BE49-F238E27FC236}">
                <a16:creationId xmlns="" xmlns:a16="http://schemas.microsoft.com/office/drawing/2014/main" id="{468D62B8-F76E-9B40-8DB8-560408FAC151}"/>
              </a:ext>
            </a:extLst>
          </p:cNvPr>
          <p:cNvSpPr/>
          <p:nvPr/>
        </p:nvSpPr>
        <p:spPr>
          <a:xfrm>
            <a:off x="6345293" y="1001187"/>
            <a:ext cx="1467068" cy="400110"/>
          </a:xfrm>
          <a:prstGeom prst="rect">
            <a:avLst/>
          </a:prstGeom>
        </p:spPr>
        <p:txBody>
          <a:bodyPr wrap="none">
            <a:spAutoFit/>
          </a:bodyPr>
          <a:lstStyle/>
          <a:p>
            <a:r>
              <a:rPr kumimoji="1" lang="zh-CN" altLang="en-US" sz="2000" b="1" dirty="0">
                <a:solidFill>
                  <a:schemeClr val="bg1"/>
                </a:solidFill>
                <a:latin typeface="Microsoft YaHei" panose="020B0503020204020204" pitchFamily="34" charset="-122"/>
                <a:ea typeface="Microsoft YaHei" panose="020B0503020204020204" pitchFamily="34" charset="-122"/>
              </a:rPr>
              <a:t>超高度定制</a:t>
            </a:r>
          </a:p>
        </p:txBody>
      </p:sp>
      <p:sp>
        <p:nvSpPr>
          <p:cNvPr id="11" name="矩形 10">
            <a:extLst>
              <a:ext uri="{FF2B5EF4-FFF2-40B4-BE49-F238E27FC236}">
                <a16:creationId xmlns="" xmlns:a16="http://schemas.microsoft.com/office/drawing/2014/main" id="{F9D05BF7-DFC7-B94D-87AA-7A6B0D30AB56}"/>
              </a:ext>
            </a:extLst>
          </p:cNvPr>
          <p:cNvSpPr/>
          <p:nvPr/>
        </p:nvSpPr>
        <p:spPr>
          <a:xfrm>
            <a:off x="2013012" y="1310602"/>
            <a:ext cx="1648859" cy="230832"/>
          </a:xfrm>
          <a:prstGeom prst="rect">
            <a:avLst/>
          </a:prstGeom>
        </p:spPr>
        <p:txBody>
          <a:bodyPr wrap="square">
            <a:spAutoFit/>
          </a:bodyPr>
          <a:lstStyle/>
          <a:p>
            <a:pPr algn="dist"/>
            <a:r>
              <a:rPr lang="en" altLang="zh-CN" sz="900" dirty="0">
                <a:solidFill>
                  <a:schemeClr val="bg1"/>
                </a:solidFill>
                <a:latin typeface="Microsoft YaHei" panose="020B0503020204020204" pitchFamily="34" charset="-122"/>
                <a:ea typeface="Microsoft YaHei" panose="020B0503020204020204" pitchFamily="34" charset="-122"/>
              </a:rPr>
              <a:t>Full-chain </a:t>
            </a:r>
            <a:r>
              <a:rPr lang="en-US" altLang="zh-CN" sz="900" dirty="0">
                <a:solidFill>
                  <a:schemeClr val="bg1"/>
                </a:solidFill>
                <a:latin typeface="Microsoft YaHei" panose="020B0503020204020204" pitchFamily="34" charset="-122"/>
                <a:ea typeface="Microsoft YaHei" panose="020B0503020204020204" pitchFamily="34" charset="-122"/>
              </a:rPr>
              <a:t>T</a:t>
            </a:r>
            <a:r>
              <a:rPr lang="en" altLang="zh-CN" sz="900" dirty="0" err="1">
                <a:solidFill>
                  <a:schemeClr val="bg1"/>
                </a:solidFill>
                <a:latin typeface="Microsoft YaHei" panose="020B0503020204020204" pitchFamily="34" charset="-122"/>
                <a:ea typeface="Microsoft YaHei" panose="020B0503020204020204" pitchFamily="34" charset="-122"/>
              </a:rPr>
              <a:t>echnologies</a:t>
            </a:r>
            <a:endParaRPr lang="zh-CN" altLang="en-US" sz="900" dirty="0">
              <a:solidFill>
                <a:schemeClr val="bg1"/>
              </a:solidFill>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 xmlns:a16="http://schemas.microsoft.com/office/drawing/2014/main" id="{0440F413-9FB1-6247-85CD-2DA1F886E03D}"/>
              </a:ext>
            </a:extLst>
          </p:cNvPr>
          <p:cNvSpPr/>
          <p:nvPr/>
        </p:nvSpPr>
        <p:spPr>
          <a:xfrm>
            <a:off x="6333492" y="1295368"/>
            <a:ext cx="1478869" cy="230832"/>
          </a:xfrm>
          <a:prstGeom prst="rect">
            <a:avLst/>
          </a:prstGeom>
        </p:spPr>
        <p:txBody>
          <a:bodyPr wrap="square">
            <a:spAutoFit/>
          </a:bodyPr>
          <a:lstStyle/>
          <a:p>
            <a:pPr algn="dist"/>
            <a:r>
              <a:rPr lang="en-US" altLang="zh-CN" sz="900" dirty="0">
                <a:solidFill>
                  <a:schemeClr val="bg1"/>
                </a:solidFill>
                <a:latin typeface="Microsoft YaHei" panose="020B0503020204020204" pitchFamily="34" charset="-122"/>
                <a:ea typeface="Microsoft YaHei" panose="020B0503020204020204" pitchFamily="34" charset="-122"/>
              </a:rPr>
              <a:t>High-Customizability</a:t>
            </a:r>
            <a:endParaRPr lang="zh-CN" altLang="en-US" sz="900" dirty="0">
              <a:solidFill>
                <a:schemeClr val="bg1"/>
              </a:solidFill>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 xmlns:a16="http://schemas.microsoft.com/office/drawing/2014/main" id="{8085BF46-0612-C148-9D94-3BA83CB6B69E}"/>
              </a:ext>
            </a:extLst>
          </p:cNvPr>
          <p:cNvSpPr/>
          <p:nvPr/>
        </p:nvSpPr>
        <p:spPr>
          <a:xfrm>
            <a:off x="972505" y="1692809"/>
            <a:ext cx="3100309" cy="3014351"/>
          </a:xfrm>
          <a:prstGeom prst="rect">
            <a:avLst/>
          </a:prstGeom>
        </p:spPr>
        <p:txBody>
          <a:bodyPr wrap="square">
            <a:spAutoFit/>
          </a:bodyPr>
          <a:lstStyle/>
          <a:p>
            <a:r>
              <a:rPr lang="zh-CN" altLang="en-US" sz="1200" b="1" dirty="0">
                <a:solidFill>
                  <a:srgbClr val="414143"/>
                </a:solidFill>
                <a:latin typeface="Microsoft YaHei" panose="020B0503020204020204" pitchFamily="34" charset="-122"/>
                <a:ea typeface="Microsoft YaHei" panose="020B0503020204020204" pitchFamily="34" charset="-122"/>
              </a:rPr>
              <a:t>基于海量声学和文本数据，提供以任务型对话为主，兼具闲聊和问答的综合性对话服务。包括：</a:t>
            </a:r>
            <a:endParaRPr lang="en-US" altLang="zh-CN" sz="1200" b="1" dirty="0">
              <a:solidFill>
                <a:srgbClr val="414143"/>
              </a:solidFill>
              <a:latin typeface="Microsoft YaHei" panose="020B0503020204020204" pitchFamily="34" charset="-122"/>
              <a:ea typeface="Microsoft YaHei" panose="020B0503020204020204" pitchFamily="34" charset="-122"/>
            </a:endParaRPr>
          </a:p>
          <a:p>
            <a:endParaRPr lang="en-US" altLang="zh-CN" sz="1200" dirty="0">
              <a:solidFill>
                <a:srgbClr val="414143"/>
              </a:solidFill>
              <a:latin typeface="Microsoft YaHei" panose="020B0503020204020204" pitchFamily="34" charset="-122"/>
              <a:ea typeface="Microsoft YaHei" panose="020B0503020204020204" pitchFamily="34" charset="-122"/>
            </a:endParaRP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包括算法降噪、回声消除、语音识别、语音合成、声纹识别、自然语言理解、智能交互决策、知识图谱、对话管理等全链路智能语音语言技术服务。</a:t>
            </a:r>
            <a:endParaRPr lang="en-US" altLang="zh-CN" sz="1200" dirty="0">
              <a:solidFill>
                <a:srgbClr val="414143"/>
              </a:solidFill>
              <a:latin typeface="Microsoft YaHei" panose="020B0503020204020204" pitchFamily="34" charset="-122"/>
              <a:ea typeface="Microsoft YaHei" panose="020B0503020204020204" pitchFamily="34" charset="-122"/>
            </a:endParaRP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从近场到远场交互，从有屏到无屏，提供适配终端的多版本开发套件；</a:t>
            </a:r>
          </a:p>
          <a:p>
            <a:pPr marL="171446" indent="-171446">
              <a:lnSpc>
                <a:spcPct val="150000"/>
              </a:lnSpc>
              <a:buFont typeface="Arial" panose="020B0604020202020204" pitchFamily="34" charset="0"/>
              <a:buChar char="•"/>
            </a:pPr>
            <a:r>
              <a:rPr lang="zh-CN" altLang="en-US" sz="1200" dirty="0">
                <a:solidFill>
                  <a:srgbClr val="414143"/>
                </a:solidFill>
                <a:latin typeface="Microsoft YaHei" panose="020B0503020204020204" pitchFamily="34" charset="-122"/>
                <a:ea typeface="Microsoft YaHei" panose="020B0503020204020204" pitchFamily="34" charset="-122"/>
              </a:rPr>
              <a:t>其他综合服务，包括私有云部署、用户运营、第三方内容服务等。</a:t>
            </a:r>
          </a:p>
        </p:txBody>
      </p:sp>
      <p:pic>
        <p:nvPicPr>
          <p:cNvPr id="16" name="图片 15">
            <a:extLst>
              <a:ext uri="{FF2B5EF4-FFF2-40B4-BE49-F238E27FC236}">
                <a16:creationId xmlns="" xmlns:a16="http://schemas.microsoft.com/office/drawing/2014/main" id="{950F2EA8-F589-7944-9D49-2F1C3A3EF8B4}"/>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5827011" y="1110485"/>
            <a:ext cx="345521" cy="345521"/>
          </a:xfrm>
          <a:prstGeom prst="rect">
            <a:avLst/>
          </a:prstGeom>
        </p:spPr>
      </p:pic>
      <p:pic>
        <p:nvPicPr>
          <p:cNvPr id="18" name="图片 17">
            <a:extLst>
              <a:ext uri="{FF2B5EF4-FFF2-40B4-BE49-F238E27FC236}">
                <a16:creationId xmlns="" xmlns:a16="http://schemas.microsoft.com/office/drawing/2014/main" id="{4111A37F-A6A4-9546-B410-1639A86D60BC}"/>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1457450" y="1152016"/>
            <a:ext cx="529223" cy="262460"/>
          </a:xfrm>
          <a:prstGeom prst="rect">
            <a:avLst/>
          </a:prstGeom>
        </p:spPr>
      </p:pic>
      <p:cxnSp>
        <p:nvCxnSpPr>
          <p:cNvPr id="21" name="直线连接符 20">
            <a:extLst>
              <a:ext uri="{FF2B5EF4-FFF2-40B4-BE49-F238E27FC236}">
                <a16:creationId xmlns="" xmlns:a16="http://schemas.microsoft.com/office/drawing/2014/main" id="{D734C7D7-FDF7-0C43-A609-024C11082057}"/>
              </a:ext>
            </a:extLst>
          </p:cNvPr>
          <p:cNvCxnSpPr>
            <a:cxnSpLocks/>
          </p:cNvCxnSpPr>
          <p:nvPr/>
        </p:nvCxnSpPr>
        <p:spPr>
          <a:xfrm>
            <a:off x="896826" y="4736661"/>
            <a:ext cx="3175988" cy="0"/>
          </a:xfrm>
          <a:prstGeom prst="line">
            <a:avLst/>
          </a:prstGeom>
          <a:ln w="38100">
            <a:solidFill>
              <a:srgbClr val="414143"/>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 xmlns:a16="http://schemas.microsoft.com/office/drawing/2014/main" id="{93863F0D-0296-A443-9145-585FB081B03D}"/>
              </a:ext>
            </a:extLst>
          </p:cNvPr>
          <p:cNvCxnSpPr>
            <a:cxnSpLocks/>
          </p:cNvCxnSpPr>
          <p:nvPr/>
        </p:nvCxnSpPr>
        <p:spPr>
          <a:xfrm>
            <a:off x="5217306" y="4723784"/>
            <a:ext cx="3175988" cy="0"/>
          </a:xfrm>
          <a:prstGeom prst="line">
            <a:avLst/>
          </a:prstGeom>
          <a:ln w="38100">
            <a:solidFill>
              <a:srgbClr val="414143"/>
            </a:solidFill>
          </a:ln>
        </p:spPr>
        <p:style>
          <a:lnRef idx="1">
            <a:schemeClr val="accent1"/>
          </a:lnRef>
          <a:fillRef idx="0">
            <a:schemeClr val="accent1"/>
          </a:fillRef>
          <a:effectRef idx="0">
            <a:schemeClr val="accent1"/>
          </a:effectRef>
          <a:fontRef idx="minor">
            <a:schemeClr val="tx1"/>
          </a:fontRef>
        </p:style>
      </p:cxnSp>
      <p:cxnSp>
        <p:nvCxnSpPr>
          <p:cNvPr id="24" name="直线连接符 23">
            <a:extLst>
              <a:ext uri="{FF2B5EF4-FFF2-40B4-BE49-F238E27FC236}">
                <a16:creationId xmlns="" xmlns:a16="http://schemas.microsoft.com/office/drawing/2014/main" id="{DA31D2C2-6AED-C14E-A033-6788F57BBCA9}"/>
              </a:ext>
            </a:extLst>
          </p:cNvPr>
          <p:cNvCxnSpPr>
            <a:cxnSpLocks/>
          </p:cNvCxnSpPr>
          <p:nvPr/>
        </p:nvCxnSpPr>
        <p:spPr>
          <a:xfrm>
            <a:off x="896826" y="1314747"/>
            <a:ext cx="349354" cy="0"/>
          </a:xfrm>
          <a:prstGeom prst="line">
            <a:avLst/>
          </a:prstGeom>
          <a:ln w="38100">
            <a:solidFill>
              <a:srgbClr val="399CD8"/>
            </a:solidFill>
          </a:ln>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 xmlns:a16="http://schemas.microsoft.com/office/drawing/2014/main" id="{5B6F6347-232E-884D-84D5-8074E55FEBA6}"/>
              </a:ext>
            </a:extLst>
          </p:cNvPr>
          <p:cNvCxnSpPr>
            <a:cxnSpLocks/>
          </p:cNvCxnSpPr>
          <p:nvPr/>
        </p:nvCxnSpPr>
        <p:spPr>
          <a:xfrm>
            <a:off x="3723459" y="1314747"/>
            <a:ext cx="349354" cy="0"/>
          </a:xfrm>
          <a:prstGeom prst="line">
            <a:avLst/>
          </a:prstGeom>
          <a:ln w="38100">
            <a:solidFill>
              <a:srgbClr val="399CD8"/>
            </a:solidFill>
          </a:ln>
        </p:spPr>
        <p:style>
          <a:lnRef idx="1">
            <a:schemeClr val="accent1"/>
          </a:lnRef>
          <a:fillRef idx="0">
            <a:schemeClr val="accent1"/>
          </a:fillRef>
          <a:effectRef idx="0">
            <a:schemeClr val="accent1"/>
          </a:effectRef>
          <a:fontRef idx="minor">
            <a:schemeClr val="tx1"/>
          </a:fontRef>
        </p:style>
      </p:cxnSp>
      <p:cxnSp>
        <p:nvCxnSpPr>
          <p:cNvPr id="30" name="直线连接符 29">
            <a:extLst>
              <a:ext uri="{FF2B5EF4-FFF2-40B4-BE49-F238E27FC236}">
                <a16:creationId xmlns="" xmlns:a16="http://schemas.microsoft.com/office/drawing/2014/main" id="{378DDC53-A7B4-0642-B77B-51D7E4B83C93}"/>
              </a:ext>
            </a:extLst>
          </p:cNvPr>
          <p:cNvCxnSpPr>
            <a:cxnSpLocks/>
          </p:cNvCxnSpPr>
          <p:nvPr/>
        </p:nvCxnSpPr>
        <p:spPr>
          <a:xfrm>
            <a:off x="5217306" y="1327581"/>
            <a:ext cx="349354" cy="0"/>
          </a:xfrm>
          <a:prstGeom prst="line">
            <a:avLst/>
          </a:prstGeom>
          <a:ln w="38100">
            <a:solidFill>
              <a:srgbClr val="399CD8"/>
            </a:solidFill>
          </a:ln>
        </p:spPr>
        <p:style>
          <a:lnRef idx="1">
            <a:schemeClr val="accent1"/>
          </a:lnRef>
          <a:fillRef idx="0">
            <a:schemeClr val="accent1"/>
          </a:fillRef>
          <a:effectRef idx="0">
            <a:schemeClr val="accent1"/>
          </a:effectRef>
          <a:fontRef idx="minor">
            <a:schemeClr val="tx1"/>
          </a:fontRef>
        </p:style>
      </p:cxnSp>
      <p:cxnSp>
        <p:nvCxnSpPr>
          <p:cNvPr id="31" name="直线连接符 30">
            <a:extLst>
              <a:ext uri="{FF2B5EF4-FFF2-40B4-BE49-F238E27FC236}">
                <a16:creationId xmlns="" xmlns:a16="http://schemas.microsoft.com/office/drawing/2014/main" id="{EF633EB9-E60C-7449-BA45-C3272023DED7}"/>
              </a:ext>
            </a:extLst>
          </p:cNvPr>
          <p:cNvCxnSpPr>
            <a:cxnSpLocks/>
          </p:cNvCxnSpPr>
          <p:nvPr/>
        </p:nvCxnSpPr>
        <p:spPr>
          <a:xfrm>
            <a:off x="8043939" y="1327581"/>
            <a:ext cx="349354" cy="0"/>
          </a:xfrm>
          <a:prstGeom prst="line">
            <a:avLst/>
          </a:prstGeom>
          <a:ln w="38100">
            <a:solidFill>
              <a:srgbClr val="399C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2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6" name="矩形 5"/>
          <p:cNvSpPr/>
          <p:nvPr/>
        </p:nvSpPr>
        <p:spPr>
          <a:xfrm>
            <a:off x="684214" y="195486"/>
            <a:ext cx="1467068" cy="400110"/>
          </a:xfrm>
          <a:prstGeom prst="rect">
            <a:avLst/>
          </a:prstGeom>
        </p:spPr>
        <p:txBody>
          <a:bodyPr wrap="none">
            <a:spAutoFit/>
          </a:bodyPr>
          <a:lstStyle/>
          <a:p>
            <a:r>
              <a:rPr kumimoji="1" lang="zh-CN" altLang="en-US" sz="2000" b="1" dirty="0">
                <a:solidFill>
                  <a:srgbClr val="414143"/>
                </a:solidFill>
                <a:latin typeface="Microsoft YaHei" panose="020B0503020204020204" pitchFamily="34" charset="-122"/>
                <a:ea typeface="Microsoft YaHei" panose="020B0503020204020204" pitchFamily="34" charset="-122"/>
              </a:rPr>
              <a:t>技术领先性</a:t>
            </a:r>
          </a:p>
        </p:txBody>
      </p:sp>
      <p:cxnSp>
        <p:nvCxnSpPr>
          <p:cNvPr id="7" name="直线连接符 6"/>
          <p:cNvCxnSpPr/>
          <p:nvPr/>
        </p:nvCxnSpPr>
        <p:spPr>
          <a:xfrm>
            <a:off x="1" y="552999"/>
            <a:ext cx="2151281"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
        <p:nvSpPr>
          <p:cNvPr id="8" name="Text Box 3"/>
          <p:cNvSpPr txBox="1">
            <a:spLocks noChangeArrowheads="1"/>
          </p:cNvSpPr>
          <p:nvPr/>
        </p:nvSpPr>
        <p:spPr bwMode="auto">
          <a:xfrm>
            <a:off x="593725" y="555527"/>
            <a:ext cx="7972427" cy="1061829"/>
          </a:xfrm>
          <a:prstGeom prst="rect">
            <a:avLst/>
          </a:prstGeom>
          <a:noFill/>
          <a:ln>
            <a:noFill/>
          </a:ln>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9pPr>
          </a:lstStyle>
          <a:p>
            <a:pPr>
              <a:lnSpc>
                <a:spcPct val="150000"/>
              </a:lnSpc>
            </a:pPr>
            <a:r>
              <a:rPr kumimoji="1" lang="zh-CN" altLang="en-US" sz="1400" b="1" dirty="0">
                <a:solidFill>
                  <a:srgbClr val="414143"/>
                </a:solidFill>
                <a:latin typeface="微软雅黑" charset="0"/>
                <a:ea typeface="微软雅黑" charset="0"/>
              </a:rPr>
              <a:t>思必驰不仅关注语音控制，更关注人机对话，提供交互式智能对话技术，各项创举推动智能语音和自然语言技术应用变革，拥有各项知识产权</a:t>
            </a:r>
            <a:r>
              <a:rPr kumimoji="1" lang="en-US" altLang="zh-CN" sz="1400" b="1" dirty="0">
                <a:solidFill>
                  <a:srgbClr val="414143"/>
                </a:solidFill>
                <a:latin typeface="微软雅黑" charset="0"/>
                <a:ea typeface="微软雅黑" charset="0"/>
              </a:rPr>
              <a:t>700</a:t>
            </a:r>
            <a:r>
              <a:rPr kumimoji="1" lang="zh-CN" altLang="en-US" sz="1400" b="1" dirty="0">
                <a:solidFill>
                  <a:srgbClr val="414143"/>
                </a:solidFill>
                <a:latin typeface="微软雅黑" charset="0"/>
                <a:ea typeface="微软雅黑" charset="0"/>
              </a:rPr>
              <a:t>余项，其中</a:t>
            </a:r>
            <a:r>
              <a:rPr kumimoji="1" lang="zh-CN" altLang="en-US" sz="1400" b="1" dirty="0">
                <a:solidFill>
                  <a:srgbClr val="FF0000"/>
                </a:solidFill>
                <a:latin typeface="微软雅黑" charset="0"/>
                <a:ea typeface="微软雅黑" charset="0"/>
              </a:rPr>
              <a:t>专利</a:t>
            </a:r>
            <a:r>
              <a:rPr kumimoji="1" lang="en-US" altLang="zh-CN" sz="1400" b="1" dirty="0">
                <a:solidFill>
                  <a:srgbClr val="FF0000"/>
                </a:solidFill>
                <a:latin typeface="微软雅黑" charset="0"/>
                <a:ea typeface="微软雅黑" charset="0"/>
              </a:rPr>
              <a:t>355</a:t>
            </a:r>
            <a:r>
              <a:rPr kumimoji="1" lang="zh-CN" altLang="en-US" sz="1400" b="1" dirty="0">
                <a:solidFill>
                  <a:srgbClr val="FF0000"/>
                </a:solidFill>
                <a:latin typeface="微软雅黑" charset="0"/>
                <a:ea typeface="微软雅黑" charset="0"/>
              </a:rPr>
              <a:t>项</a:t>
            </a:r>
            <a:r>
              <a:rPr kumimoji="1" lang="zh-CN" altLang="en-US" sz="1400" b="1" dirty="0">
                <a:solidFill>
                  <a:srgbClr val="414143"/>
                </a:solidFill>
                <a:latin typeface="微软雅黑" charset="0"/>
                <a:ea typeface="微软雅黑" charset="0"/>
              </a:rPr>
              <a:t>。</a:t>
            </a:r>
          </a:p>
          <a:p>
            <a:pPr>
              <a:lnSpc>
                <a:spcPct val="150000"/>
              </a:lnSpc>
            </a:pPr>
            <a:endParaRPr kumimoji="1" lang="en-US" altLang="zh-CN" sz="1400" dirty="0">
              <a:solidFill>
                <a:srgbClr val="414143"/>
              </a:solidFill>
              <a:latin typeface="微软雅黑" charset="0"/>
              <a:ea typeface="微软雅黑" charset="0"/>
              <a:cs typeface="微软雅黑" charset="0"/>
            </a:endParaRPr>
          </a:p>
        </p:txBody>
      </p:sp>
      <p:sp>
        <p:nvSpPr>
          <p:cNvPr id="4" name="矩形 3"/>
          <p:cNvSpPr/>
          <p:nvPr/>
        </p:nvSpPr>
        <p:spPr>
          <a:xfrm>
            <a:off x="-288032" y="1347615"/>
            <a:ext cx="4572000" cy="3354765"/>
          </a:xfrm>
          <a:prstGeom prst="rect">
            <a:avLst/>
          </a:prstGeom>
        </p:spPr>
        <p:txBody>
          <a:bodyPr>
            <a:spAutoFit/>
          </a:bodyPr>
          <a:lstStyle/>
          <a:p>
            <a:pPr algn="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语音输入板</a:t>
            </a:r>
            <a:endParaRPr lang="en-US" altLang="zh-CN" sz="1000" b="1" dirty="0">
              <a:solidFill>
                <a:srgbClr val="399CD8"/>
              </a:solidFill>
              <a:latin typeface="Microsoft YaHei" panose="020B0503020204020204" pitchFamily="34" charset="-122"/>
              <a:ea typeface="Microsoft YaHei" panose="020B0503020204020204" pitchFamily="34" charset="-122"/>
            </a:endParaRPr>
          </a:p>
          <a:p>
            <a:pPr algn="r"/>
            <a:r>
              <a:rPr lang="zh-CN" altLang="en-US" sz="1000" dirty="0">
                <a:solidFill>
                  <a:srgbClr val="414143"/>
                </a:solidFill>
                <a:latin typeface="Microsoft YaHei" panose="020B0503020204020204" pitchFamily="34" charset="-122"/>
                <a:ea typeface="Microsoft YaHei" panose="020B0503020204020204" pitchFamily="34" charset="-122"/>
              </a:rPr>
              <a:t>全国首个可实时转录的大词汇连续识别应用</a:t>
            </a:r>
            <a:endParaRPr lang="en-US" altLang="zh-CN" sz="1000" dirty="0">
              <a:solidFill>
                <a:srgbClr val="414143"/>
              </a:solidFill>
              <a:latin typeface="Microsoft YaHei" panose="020B0503020204020204" pitchFamily="34" charset="-122"/>
              <a:ea typeface="Microsoft YaHei" panose="020B0503020204020204" pitchFamily="34" charset="-122"/>
            </a:endParaRPr>
          </a:p>
          <a:p>
            <a:pPr algn="r">
              <a:lnSpc>
                <a:spcPct val="150000"/>
              </a:lnSpc>
            </a:pPr>
            <a:r>
              <a:rPr lang="zh-CN" altLang="en-US" sz="1400" b="1" kern="100" dirty="0">
                <a:solidFill>
                  <a:srgbClr val="399CD8"/>
                </a:solidFill>
                <a:latin typeface="Microsoft YaHei" panose="020B0503020204020204" pitchFamily="34" charset="-122"/>
                <a:ea typeface="Microsoft YaHei" panose="020B0503020204020204" pitchFamily="34" charset="-122"/>
                <a:cs typeface="Microsoft YaHei" charset="0"/>
              </a:rPr>
              <a:t>语音识别</a:t>
            </a:r>
            <a:endParaRPr lang="en-US" altLang="zh-CN" sz="1100" b="1" kern="100" dirty="0">
              <a:solidFill>
                <a:srgbClr val="399CD8"/>
              </a:solidFill>
              <a:latin typeface="Microsoft YaHei" panose="020B0503020204020204" pitchFamily="34" charset="-122"/>
              <a:ea typeface="Microsoft YaHei" panose="020B0503020204020204" pitchFamily="34" charset="-122"/>
              <a:cs typeface="Microsoft YaHei" charset="0"/>
            </a:endParaRPr>
          </a:p>
          <a:p>
            <a:pPr algn="r"/>
            <a:r>
              <a:rPr lang="zh-CN" altLang="zh-CN" sz="1000" kern="100" dirty="0">
                <a:solidFill>
                  <a:srgbClr val="414143"/>
                </a:solidFill>
                <a:latin typeface="Microsoft YaHei" panose="020B0503020204020204" pitchFamily="34" charset="-122"/>
                <a:ea typeface="Microsoft YaHei" panose="020B0503020204020204" pitchFamily="34" charset="-122"/>
                <a:cs typeface="Microsoft YaHei" charset="0"/>
              </a:rPr>
              <a:t>美国国家标准局和</a:t>
            </a:r>
            <a:r>
              <a:rPr lang="zh-CN" altLang="zh-CN" sz="1000" kern="100" dirty="0">
                <a:solidFill>
                  <a:srgbClr val="414143"/>
                </a:solidFill>
                <a:latin typeface="Microsoft YaHei" panose="020B0503020204020204" pitchFamily="34" charset="-122"/>
                <a:ea typeface="Microsoft YaHei" panose="020B0503020204020204" pitchFamily="34" charset="-122"/>
              </a:rPr>
              <a:t>国防部国际语音识别评测冠军</a:t>
            </a:r>
            <a:endParaRPr lang="en-US" altLang="zh-CN" sz="1000" kern="100" dirty="0">
              <a:solidFill>
                <a:srgbClr val="414143"/>
              </a:solidFill>
              <a:latin typeface="Microsoft YaHei" panose="020B0503020204020204" pitchFamily="34" charset="-122"/>
              <a:ea typeface="Microsoft YaHei" panose="020B0503020204020204" pitchFamily="34" charset="-122"/>
            </a:endParaRPr>
          </a:p>
          <a:p>
            <a:pPr algn="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误唤醒率</a:t>
            </a:r>
            <a:endParaRPr lang="en-US" altLang="zh-CN" sz="1400" b="1" dirty="0">
              <a:solidFill>
                <a:srgbClr val="399CD8"/>
              </a:solidFill>
              <a:latin typeface="Microsoft YaHei" panose="020B0503020204020204" pitchFamily="34" charset="-122"/>
              <a:ea typeface="Microsoft YaHei" panose="020B0503020204020204" pitchFamily="34" charset="-122"/>
            </a:endParaRPr>
          </a:p>
          <a:p>
            <a:pPr algn="r"/>
            <a:r>
              <a:rPr lang="zh-CN" altLang="en-US" sz="900" dirty="0">
                <a:solidFill>
                  <a:srgbClr val="414143"/>
                </a:solidFill>
                <a:latin typeface="Microsoft YaHei" panose="020B0503020204020204" pitchFamily="34" charset="-122"/>
                <a:ea typeface="Microsoft YaHei" panose="020B0503020204020204" pitchFamily="34" charset="-122"/>
              </a:rPr>
              <a:t>实现国际最低，每</a:t>
            </a:r>
            <a:r>
              <a:rPr lang="en-US" altLang="zh-CN" sz="900" dirty="0">
                <a:solidFill>
                  <a:srgbClr val="414143"/>
                </a:solidFill>
                <a:latin typeface="Microsoft YaHei" panose="020B0503020204020204" pitchFamily="34" charset="-122"/>
                <a:ea typeface="Microsoft YaHei" panose="020B0503020204020204" pitchFamily="34" charset="-122"/>
              </a:rPr>
              <a:t>48</a:t>
            </a:r>
            <a:r>
              <a:rPr lang="zh-CN" altLang="en-US" sz="900" dirty="0">
                <a:solidFill>
                  <a:srgbClr val="414143"/>
                </a:solidFill>
                <a:latin typeface="Microsoft YaHei" panose="020B0503020204020204" pitchFamily="34" charset="-122"/>
                <a:ea typeface="Microsoft YaHei" panose="020B0503020204020204" pitchFamily="34" charset="-122"/>
              </a:rPr>
              <a:t>小时误唤醒仅一次</a:t>
            </a:r>
            <a:endParaRPr lang="en-US" altLang="zh-CN" sz="900" dirty="0">
              <a:solidFill>
                <a:srgbClr val="414143"/>
              </a:solidFill>
              <a:latin typeface="Microsoft YaHei" panose="020B0503020204020204" pitchFamily="34" charset="-122"/>
              <a:ea typeface="Microsoft YaHei" panose="020B0503020204020204" pitchFamily="34" charset="-122"/>
            </a:endParaRPr>
          </a:p>
          <a:p>
            <a:pPr algn="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语义理解</a:t>
            </a:r>
            <a:endParaRPr lang="en-US" altLang="zh-CN" sz="1400" b="1" dirty="0">
              <a:solidFill>
                <a:srgbClr val="399CD8"/>
              </a:solidFill>
              <a:latin typeface="Microsoft YaHei" panose="020B0503020204020204" pitchFamily="34" charset="-122"/>
              <a:ea typeface="Microsoft YaHei" panose="020B0503020204020204" pitchFamily="34" charset="-122"/>
            </a:endParaRPr>
          </a:p>
          <a:p>
            <a:pPr algn="r"/>
            <a:r>
              <a:rPr lang="zh-CN" altLang="en-US" sz="900" dirty="0">
                <a:solidFill>
                  <a:srgbClr val="414143"/>
                </a:solidFill>
                <a:latin typeface="Microsoft YaHei" panose="020B0503020204020204" pitchFamily="34" charset="-122"/>
                <a:ea typeface="Microsoft YaHei" panose="020B0503020204020204" pitchFamily="34" charset="-122"/>
              </a:rPr>
              <a:t>基于聚焦机制深度序列学习，理解准确率（</a:t>
            </a:r>
            <a:r>
              <a:rPr lang="en-GB" altLang="zh-CN" sz="900" dirty="0">
                <a:solidFill>
                  <a:srgbClr val="414143"/>
                </a:solidFill>
                <a:latin typeface="Microsoft YaHei" panose="020B0503020204020204" pitchFamily="34" charset="-122"/>
                <a:ea typeface="Microsoft YaHei" panose="020B0503020204020204" pitchFamily="34" charset="-122"/>
              </a:rPr>
              <a:t>ATIS</a:t>
            </a:r>
            <a:r>
              <a:rPr lang="zh-CN" altLang="en-US" sz="900" dirty="0">
                <a:solidFill>
                  <a:srgbClr val="414143"/>
                </a:solidFill>
                <a:latin typeface="Microsoft YaHei" panose="020B0503020204020204" pitchFamily="34" charset="-122"/>
                <a:ea typeface="Microsoft YaHei" panose="020B0503020204020204" pitchFamily="34" charset="-122"/>
              </a:rPr>
              <a:t>集合）国际领先</a:t>
            </a:r>
            <a:endParaRPr lang="en-US" altLang="zh-CN" sz="900" dirty="0">
              <a:solidFill>
                <a:srgbClr val="414143"/>
              </a:solidFill>
              <a:latin typeface="Microsoft YaHei" panose="020B0503020204020204" pitchFamily="34" charset="-122"/>
              <a:ea typeface="Microsoft YaHei" panose="020B0503020204020204" pitchFamily="34" charset="-122"/>
            </a:endParaRPr>
          </a:p>
          <a:p>
            <a:pPr algn="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鲁棒识别</a:t>
            </a:r>
            <a:endParaRPr lang="en-US" altLang="zh-CN" sz="1100" b="1" dirty="0">
              <a:solidFill>
                <a:srgbClr val="399CD8"/>
              </a:solidFill>
              <a:latin typeface="Microsoft YaHei" panose="020B0503020204020204" pitchFamily="34" charset="-122"/>
              <a:ea typeface="Microsoft YaHei" panose="020B0503020204020204" pitchFamily="34" charset="-122"/>
            </a:endParaRPr>
          </a:p>
          <a:p>
            <a:pPr algn="r"/>
            <a:r>
              <a:rPr lang="en-GB" altLang="zh-CN" sz="900" dirty="0">
                <a:solidFill>
                  <a:srgbClr val="414143"/>
                </a:solidFill>
                <a:latin typeface="Microsoft YaHei" panose="020B0503020204020204" pitchFamily="34" charset="-122"/>
                <a:ea typeface="Microsoft YaHei" panose="020B0503020204020204" pitchFamily="34" charset="-122"/>
              </a:rPr>
              <a:t>VDCNN</a:t>
            </a:r>
            <a:r>
              <a:rPr lang="zh-CN" altLang="en-US" sz="900" dirty="0">
                <a:solidFill>
                  <a:srgbClr val="414143"/>
                </a:solidFill>
                <a:latin typeface="Microsoft YaHei" panose="020B0503020204020204" pitchFamily="34" charset="-122"/>
                <a:ea typeface="Microsoft YaHei" panose="020B0503020204020204" pitchFamily="34" charset="-122"/>
              </a:rPr>
              <a:t>逼近人类水平，国际标准测试集合</a:t>
            </a:r>
            <a:r>
              <a:rPr lang="en-GB" altLang="zh-CN" sz="900" dirty="0">
                <a:solidFill>
                  <a:srgbClr val="414143"/>
                </a:solidFill>
                <a:latin typeface="Microsoft YaHei" panose="020B0503020204020204" pitchFamily="34" charset="-122"/>
                <a:ea typeface="Microsoft YaHei" panose="020B0503020204020204" pitchFamily="34" charset="-122"/>
              </a:rPr>
              <a:t>Aurora4</a:t>
            </a:r>
            <a:r>
              <a:rPr lang="zh-CN" altLang="en-US" sz="900" dirty="0">
                <a:solidFill>
                  <a:srgbClr val="414143"/>
                </a:solidFill>
                <a:latin typeface="Microsoft YaHei" panose="020B0503020204020204" pitchFamily="34" charset="-122"/>
                <a:ea typeface="Microsoft YaHei" panose="020B0503020204020204" pitchFamily="34" charset="-122"/>
              </a:rPr>
              <a:t>世界最低错误率</a:t>
            </a:r>
          </a:p>
          <a:p>
            <a:pPr algn="r">
              <a:lnSpc>
                <a:spcPct val="150000"/>
              </a:lnSpc>
            </a:pPr>
            <a:r>
              <a:rPr lang="en-GB" altLang="zh-CN" sz="1400" b="1" dirty="0">
                <a:solidFill>
                  <a:srgbClr val="399CD8"/>
                </a:solidFill>
                <a:latin typeface="Microsoft YaHei" panose="020B0503020204020204" pitchFamily="34" charset="-122"/>
                <a:ea typeface="Microsoft YaHei" panose="020B0503020204020204" pitchFamily="34" charset="-122"/>
              </a:rPr>
              <a:t>PSD</a:t>
            </a:r>
            <a:r>
              <a:rPr lang="zh-CN" altLang="en-US" sz="1400" b="1" dirty="0">
                <a:solidFill>
                  <a:srgbClr val="399CD8"/>
                </a:solidFill>
                <a:latin typeface="Microsoft YaHei" panose="020B0503020204020204" pitchFamily="34" charset="-122"/>
                <a:ea typeface="Microsoft YaHei" panose="020B0503020204020204" pitchFamily="34" charset="-122"/>
              </a:rPr>
              <a:t>新型解码框架</a:t>
            </a:r>
            <a:endParaRPr lang="en-US" altLang="zh-CN" sz="1400" b="1" dirty="0">
              <a:solidFill>
                <a:srgbClr val="399CD8"/>
              </a:solidFill>
              <a:latin typeface="Microsoft YaHei" panose="020B0503020204020204" pitchFamily="34" charset="-122"/>
              <a:ea typeface="Microsoft YaHei" panose="020B0503020204020204" pitchFamily="34" charset="-122"/>
            </a:endParaRPr>
          </a:p>
          <a:p>
            <a:pPr algn="r"/>
            <a:r>
              <a:rPr lang="zh-CN" altLang="en-US" sz="900" dirty="0">
                <a:solidFill>
                  <a:srgbClr val="414143"/>
                </a:solidFill>
                <a:latin typeface="Microsoft YaHei" panose="020B0503020204020204" pitchFamily="34" charset="-122"/>
                <a:ea typeface="Microsoft YaHei" panose="020B0503020204020204" pitchFamily="34" charset="-122"/>
              </a:rPr>
              <a:t>提升语音识别搜索速度，近十余年最大增幅</a:t>
            </a:r>
            <a:endParaRPr lang="en-US" altLang="zh-CN" sz="900" dirty="0">
              <a:solidFill>
                <a:srgbClr val="414143"/>
              </a:solidFill>
              <a:latin typeface="Microsoft YaHei" panose="020B0503020204020204" pitchFamily="34" charset="-122"/>
              <a:ea typeface="Microsoft YaHei" panose="020B0503020204020204" pitchFamily="34" charset="-122"/>
            </a:endParaRPr>
          </a:p>
          <a:p>
            <a:pPr algn="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语音合成</a:t>
            </a:r>
            <a:endParaRPr lang="en-US" altLang="zh-CN" sz="1400" b="1" dirty="0">
              <a:solidFill>
                <a:srgbClr val="399CD8"/>
              </a:solidFill>
              <a:latin typeface="Microsoft YaHei" panose="020B0503020204020204" pitchFamily="34" charset="-122"/>
              <a:ea typeface="Microsoft YaHei" panose="020B0503020204020204" pitchFamily="34" charset="-122"/>
            </a:endParaRPr>
          </a:p>
          <a:p>
            <a:pPr algn="r"/>
            <a:r>
              <a:rPr lang="zh-CN" altLang="en-US" sz="900" dirty="0">
                <a:solidFill>
                  <a:srgbClr val="414143"/>
                </a:solidFill>
                <a:latin typeface="Microsoft YaHei" panose="020B0503020204020204" pitchFamily="34" charset="-122"/>
                <a:ea typeface="Microsoft YaHei" panose="020B0503020204020204" pitchFamily="34" charset="-122"/>
              </a:rPr>
              <a:t>高自然度</a:t>
            </a:r>
            <a:r>
              <a:rPr lang="en-GB" altLang="zh-CN" sz="900" dirty="0" err="1">
                <a:solidFill>
                  <a:srgbClr val="414143"/>
                </a:solidFill>
                <a:latin typeface="Microsoft YaHei" panose="020B0503020204020204" pitchFamily="34" charset="-122"/>
                <a:ea typeface="Microsoft YaHei" panose="020B0503020204020204" pitchFamily="34" charset="-122"/>
              </a:rPr>
              <a:t>wavenet</a:t>
            </a:r>
            <a:r>
              <a:rPr lang="zh-CN" altLang="en-US" sz="900" dirty="0">
                <a:solidFill>
                  <a:srgbClr val="414143"/>
                </a:solidFill>
                <a:latin typeface="Microsoft YaHei" panose="020B0503020204020204" pitchFamily="34" charset="-122"/>
                <a:ea typeface="Microsoft YaHei" panose="020B0503020204020204" pitchFamily="34" charset="-122"/>
              </a:rPr>
              <a:t>语音合成，领先的个性化语音和歌曲合成技术</a:t>
            </a:r>
            <a:endParaRPr lang="en-US" altLang="zh-CN" sz="900" dirty="0">
              <a:solidFill>
                <a:srgbClr val="414143"/>
              </a:solidFill>
              <a:latin typeface="Microsoft YaHei" panose="020B0503020204020204" pitchFamily="34" charset="-122"/>
              <a:ea typeface="Microsoft YaHei" panose="020B0503020204020204" pitchFamily="34" charset="-122"/>
            </a:endParaRPr>
          </a:p>
        </p:txBody>
      </p:sp>
      <p:sp>
        <p:nvSpPr>
          <p:cNvPr id="9" name="矩形 8"/>
          <p:cNvSpPr/>
          <p:nvPr/>
        </p:nvSpPr>
        <p:spPr>
          <a:xfrm>
            <a:off x="4464496" y="1355116"/>
            <a:ext cx="4572000" cy="3323987"/>
          </a:xfrm>
          <a:prstGeom prst="rect">
            <a:avLst/>
          </a:prstGeom>
        </p:spPr>
        <p:txBody>
          <a:bodyPr>
            <a:spAutoFit/>
          </a:bodyPr>
          <a:lstStyle/>
          <a:p>
            <a:pP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声纹识别</a:t>
            </a:r>
            <a:endParaRPr lang="en-US" altLang="zh-CN" sz="1100" b="1" dirty="0">
              <a:solidFill>
                <a:srgbClr val="399CD8"/>
              </a:solidFill>
              <a:latin typeface="Microsoft YaHei" panose="020B0503020204020204" pitchFamily="34" charset="-122"/>
              <a:ea typeface="Microsoft YaHei" panose="020B0503020204020204" pitchFamily="34" charset="-122"/>
            </a:endParaRPr>
          </a:p>
          <a:p>
            <a:r>
              <a:rPr lang="zh-CN" altLang="en-US" sz="900" dirty="0">
                <a:solidFill>
                  <a:srgbClr val="414143"/>
                </a:solidFill>
                <a:latin typeface="Microsoft YaHei" panose="020B0503020204020204" pitchFamily="34" charset="-122"/>
                <a:ea typeface="Microsoft YaHei" panose="020B0503020204020204" pitchFamily="34" charset="-122"/>
              </a:rPr>
              <a:t>国际领先的超短时声纹密码技术，突破多人单通道声纹验证技术</a:t>
            </a:r>
            <a:endParaRPr lang="en-US" altLang="zh-CN" sz="900" dirty="0">
              <a:solidFill>
                <a:srgbClr val="414143"/>
              </a:solidFill>
              <a:latin typeface="Microsoft YaHei" panose="020B0503020204020204" pitchFamily="34" charset="-122"/>
              <a:ea typeface="Microsoft YaHei" panose="020B0503020204020204" pitchFamily="34" charset="-122"/>
            </a:endParaRPr>
          </a:p>
          <a:p>
            <a:pP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语义自适应</a:t>
            </a:r>
            <a:endParaRPr lang="en-US" altLang="zh-CN" sz="1400" b="1" dirty="0">
              <a:solidFill>
                <a:srgbClr val="399CD8"/>
              </a:solidFill>
              <a:latin typeface="Microsoft YaHei" panose="020B0503020204020204" pitchFamily="34" charset="-122"/>
              <a:ea typeface="Microsoft YaHei" panose="020B0503020204020204" pitchFamily="34" charset="-122"/>
            </a:endParaRPr>
          </a:p>
          <a:p>
            <a:r>
              <a:rPr lang="zh-CN" altLang="en-US" sz="900" dirty="0">
                <a:solidFill>
                  <a:srgbClr val="414143"/>
                </a:solidFill>
                <a:latin typeface="Microsoft YaHei" panose="020B0503020204020204" pitchFamily="34" charset="-122"/>
                <a:ea typeface="Microsoft YaHei" panose="020B0503020204020204" pitchFamily="34" charset="-122"/>
              </a:rPr>
              <a:t>首创概念树迁移学习技术，快速新领域统计语义定制</a:t>
            </a:r>
          </a:p>
          <a:p>
            <a:pPr lvl="0">
              <a:lnSpc>
                <a:spcPct val="150000"/>
              </a:lnSpc>
              <a:defRPr/>
            </a:pPr>
            <a:r>
              <a:rPr lang="zh-CN" altLang="en-US" sz="1400" b="1" dirty="0">
                <a:solidFill>
                  <a:srgbClr val="399CD8"/>
                </a:solidFill>
                <a:latin typeface="Microsoft YaHei" panose="020B0503020204020204" pitchFamily="34" charset="-122"/>
                <a:ea typeface="Microsoft YaHei" panose="020B0503020204020204" pitchFamily="34" charset="-122"/>
              </a:rPr>
              <a:t>认知对话</a:t>
            </a:r>
            <a:endParaRPr lang="en-US" altLang="zh-CN" sz="1400" b="1" dirty="0">
              <a:solidFill>
                <a:srgbClr val="399CD8"/>
              </a:solidFill>
              <a:latin typeface="Microsoft YaHei" panose="020B0503020204020204" pitchFamily="34" charset="-122"/>
              <a:ea typeface="Microsoft YaHei" panose="020B0503020204020204" pitchFamily="34" charset="-122"/>
            </a:endParaRPr>
          </a:p>
          <a:p>
            <a:pPr lvl="0">
              <a:defRPr/>
            </a:pPr>
            <a:r>
              <a:rPr lang="zh-CN" altLang="en-US" sz="900" dirty="0">
                <a:solidFill>
                  <a:srgbClr val="414143"/>
                </a:solidFill>
                <a:latin typeface="Microsoft YaHei" panose="020B0503020204020204" pitchFamily="34" charset="-122"/>
                <a:ea typeface="Microsoft YaHei" panose="020B0503020204020204" pitchFamily="34" charset="-122"/>
              </a:rPr>
              <a:t>首家提出“认知型对话系统”概念的人工智能企业</a:t>
            </a:r>
          </a:p>
          <a:p>
            <a:pP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纠正打断</a:t>
            </a:r>
            <a:endParaRPr lang="en-US" altLang="zh-CN" sz="1400" b="1" dirty="0">
              <a:solidFill>
                <a:srgbClr val="399CD8"/>
              </a:solidFill>
              <a:latin typeface="Microsoft YaHei" panose="020B0503020204020204" pitchFamily="34" charset="-122"/>
              <a:ea typeface="Microsoft YaHei" panose="020B0503020204020204" pitchFamily="34" charset="-122"/>
            </a:endParaRPr>
          </a:p>
          <a:p>
            <a:r>
              <a:rPr lang="zh-CN" altLang="en-US" sz="900" dirty="0">
                <a:solidFill>
                  <a:srgbClr val="414143"/>
                </a:solidFill>
                <a:latin typeface="Microsoft YaHei" panose="020B0503020204020204" pitchFamily="34" charset="-122"/>
                <a:ea typeface="Microsoft YaHei" panose="020B0503020204020204" pitchFamily="34" charset="-122"/>
              </a:rPr>
              <a:t>首家推出可智能打断纠正的口语对话系统技术</a:t>
            </a:r>
          </a:p>
          <a:p>
            <a:pPr lvl="0">
              <a:lnSpc>
                <a:spcPct val="150000"/>
              </a:lnSpc>
              <a:defRPr/>
            </a:pPr>
            <a:r>
              <a:rPr lang="zh-CN" altLang="en-US" sz="1400" b="1" kern="100" dirty="0">
                <a:solidFill>
                  <a:srgbClr val="399CD8"/>
                </a:solidFill>
                <a:latin typeface="Microsoft YaHei" panose="020B0503020204020204" pitchFamily="34" charset="-122"/>
                <a:ea typeface="Microsoft YaHei" panose="020B0503020204020204" pitchFamily="34" charset="-122"/>
                <a:cs typeface="Microsoft YaHei" charset="0"/>
              </a:rPr>
              <a:t>口语对话</a:t>
            </a:r>
            <a:endParaRPr lang="en-US" altLang="zh-CN" sz="1400" b="1" kern="100" dirty="0">
              <a:solidFill>
                <a:srgbClr val="399CD8"/>
              </a:solidFill>
              <a:latin typeface="Microsoft YaHei" panose="020B0503020204020204" pitchFamily="34" charset="-122"/>
              <a:ea typeface="Microsoft YaHei" panose="020B0503020204020204" pitchFamily="34" charset="-122"/>
              <a:cs typeface="Microsoft YaHei" charset="0"/>
            </a:endParaRPr>
          </a:p>
          <a:p>
            <a:pPr lvl="0">
              <a:defRPr/>
            </a:pPr>
            <a:r>
              <a:rPr lang="zh-CN" altLang="zh-CN" sz="900" dirty="0">
                <a:solidFill>
                  <a:srgbClr val="414143"/>
                </a:solidFill>
                <a:latin typeface="Microsoft YaHei" panose="020B0503020204020204" pitchFamily="34" charset="-122"/>
                <a:ea typeface="Microsoft YaHei" panose="020B0503020204020204" pitchFamily="34" charset="-122"/>
                <a:cs typeface="Microsoft YaHei" charset="0"/>
              </a:rPr>
              <a:t>国际口语对话系统挑战赛冠军、对话状态跟踪挑战赛冠亚季军</a:t>
            </a:r>
          </a:p>
          <a:p>
            <a:pP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全链路定制</a:t>
            </a:r>
            <a:endParaRPr lang="en-US" altLang="zh-CN" sz="1400" b="1" dirty="0">
              <a:solidFill>
                <a:srgbClr val="399CD8"/>
              </a:solidFill>
              <a:latin typeface="Microsoft YaHei" panose="020B0503020204020204" pitchFamily="34" charset="-122"/>
              <a:ea typeface="Microsoft YaHei" panose="020B0503020204020204" pitchFamily="34" charset="-122"/>
            </a:endParaRPr>
          </a:p>
          <a:p>
            <a:r>
              <a:rPr lang="zh-CN" altLang="en-US" sz="900" dirty="0">
                <a:solidFill>
                  <a:srgbClr val="414143"/>
                </a:solidFill>
                <a:latin typeface="Microsoft YaHei" panose="020B0503020204020204" pitchFamily="34" charset="-122"/>
                <a:ea typeface="Microsoft YaHei" panose="020B0503020204020204" pitchFamily="34" charset="-122"/>
              </a:rPr>
              <a:t>国内首个满足大规模个性化定制需求的全链路智能对话定制平台</a:t>
            </a:r>
          </a:p>
          <a:p>
            <a:pPr>
              <a:lnSpc>
                <a:spcPct val="150000"/>
              </a:lnSpc>
            </a:pPr>
            <a:r>
              <a:rPr lang="zh-CN" altLang="en-US" sz="1400" b="1" dirty="0">
                <a:solidFill>
                  <a:srgbClr val="399CD8"/>
                </a:solidFill>
                <a:latin typeface="Microsoft YaHei" panose="020B0503020204020204" pitchFamily="34" charset="-122"/>
                <a:ea typeface="Microsoft YaHei" panose="020B0503020204020204" pitchFamily="34" charset="-122"/>
              </a:rPr>
              <a:t>启发式对话</a:t>
            </a:r>
            <a:endParaRPr lang="en-US" altLang="zh-CN" sz="1400" b="1" dirty="0">
              <a:solidFill>
                <a:srgbClr val="399CD8"/>
              </a:solidFill>
              <a:latin typeface="Microsoft YaHei" panose="020B0503020204020204" pitchFamily="34" charset="-122"/>
              <a:ea typeface="Microsoft YaHei" panose="020B0503020204020204" pitchFamily="34" charset="-122"/>
            </a:endParaRPr>
          </a:p>
          <a:p>
            <a:r>
              <a:rPr lang="zh-CN" altLang="en-US" sz="900" dirty="0">
                <a:solidFill>
                  <a:srgbClr val="414143"/>
                </a:solidFill>
                <a:latin typeface="Microsoft YaHei" panose="020B0503020204020204" pitchFamily="34" charset="-122"/>
                <a:ea typeface="Microsoft YaHei" panose="020B0503020204020204" pitchFamily="34" charset="-122"/>
              </a:rPr>
              <a:t>首创启发式对话技术和复杂结构知识管理技术</a:t>
            </a:r>
          </a:p>
        </p:txBody>
      </p:sp>
      <p:sp>
        <p:nvSpPr>
          <p:cNvPr id="10" name="矩形 9"/>
          <p:cNvSpPr/>
          <p:nvPr/>
        </p:nvSpPr>
        <p:spPr>
          <a:xfrm>
            <a:off x="684212" y="1371650"/>
            <a:ext cx="7776219" cy="3432348"/>
          </a:xfrm>
          <a:prstGeom prst="rect">
            <a:avLst/>
          </a:prstGeom>
          <a:noFill/>
          <a:ln>
            <a:solidFill>
              <a:srgbClr val="414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6" name="矩形 105"/>
          <p:cNvSpPr/>
          <p:nvPr/>
        </p:nvSpPr>
        <p:spPr>
          <a:xfrm>
            <a:off x="593725" y="1275607"/>
            <a:ext cx="208523" cy="208523"/>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7" name="矩形 106"/>
          <p:cNvSpPr/>
          <p:nvPr/>
        </p:nvSpPr>
        <p:spPr>
          <a:xfrm>
            <a:off x="593725" y="4659984"/>
            <a:ext cx="208523" cy="208523"/>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8" name="矩形 107"/>
          <p:cNvSpPr/>
          <p:nvPr/>
        </p:nvSpPr>
        <p:spPr>
          <a:xfrm>
            <a:off x="8356170" y="4659983"/>
            <a:ext cx="208523" cy="208523"/>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9" name="矩形 108"/>
          <p:cNvSpPr/>
          <p:nvPr/>
        </p:nvSpPr>
        <p:spPr>
          <a:xfrm>
            <a:off x="8356170" y="1287824"/>
            <a:ext cx="208523" cy="208523"/>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Tree>
    <p:extLst>
      <p:ext uri="{BB962C8B-B14F-4D97-AF65-F5344CB8AC3E}">
        <p14:creationId xmlns:p14="http://schemas.microsoft.com/office/powerpoint/2010/main" val="10520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 name="矩形 2"/>
          <p:cNvSpPr/>
          <p:nvPr/>
        </p:nvSpPr>
        <p:spPr>
          <a:xfrm>
            <a:off x="684213" y="195486"/>
            <a:ext cx="1210588" cy="400110"/>
          </a:xfrm>
          <a:prstGeom prst="rect">
            <a:avLst/>
          </a:prstGeom>
        </p:spPr>
        <p:txBody>
          <a:bodyPr wrap="none">
            <a:spAutoFit/>
          </a:bodyPr>
          <a:lstStyle/>
          <a:p>
            <a:r>
              <a:rPr kumimoji="1" lang="zh-CN" altLang="en-US" sz="2000" b="1" dirty="0">
                <a:solidFill>
                  <a:srgbClr val="414143"/>
                </a:solidFill>
                <a:latin typeface="Microsoft YaHei" panose="020B0503020204020204" pitchFamily="34" charset="-122"/>
                <a:ea typeface="Microsoft YaHei" panose="020B0503020204020204" pitchFamily="34" charset="-122"/>
              </a:rPr>
              <a:t>核心技术</a:t>
            </a:r>
          </a:p>
        </p:txBody>
      </p:sp>
      <p:cxnSp>
        <p:nvCxnSpPr>
          <p:cNvPr id="4" name="直线连接符 3"/>
          <p:cNvCxnSpPr/>
          <p:nvPr/>
        </p:nvCxnSpPr>
        <p:spPr>
          <a:xfrm>
            <a:off x="1" y="552999"/>
            <a:ext cx="1894801"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801925" y="1347615"/>
            <a:ext cx="7553922" cy="3080714"/>
          </a:xfrm>
          <a:prstGeom prst="rect">
            <a:avLst/>
          </a:prstGeom>
          <a:solidFill>
            <a:schemeClr val="bg1"/>
          </a:solidFill>
          <a:ln>
            <a:solidFill>
              <a:srgbClr val="399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6" name="矩形 5"/>
          <p:cNvSpPr/>
          <p:nvPr/>
        </p:nvSpPr>
        <p:spPr>
          <a:xfrm>
            <a:off x="593403" y="1151621"/>
            <a:ext cx="208523" cy="208523"/>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7" name="矩形 6"/>
          <p:cNvSpPr/>
          <p:nvPr/>
        </p:nvSpPr>
        <p:spPr>
          <a:xfrm>
            <a:off x="593403" y="4399136"/>
            <a:ext cx="208523" cy="208523"/>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8" name="矩形 7"/>
          <p:cNvSpPr/>
          <p:nvPr/>
        </p:nvSpPr>
        <p:spPr>
          <a:xfrm>
            <a:off x="8355848" y="4404981"/>
            <a:ext cx="208523" cy="208523"/>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9" name="矩形 8"/>
          <p:cNvSpPr/>
          <p:nvPr/>
        </p:nvSpPr>
        <p:spPr>
          <a:xfrm>
            <a:off x="8343288" y="1139092"/>
            <a:ext cx="208523" cy="208523"/>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2" name="梯形 11"/>
          <p:cNvSpPr/>
          <p:nvPr/>
        </p:nvSpPr>
        <p:spPr>
          <a:xfrm>
            <a:off x="3779913" y="1136456"/>
            <a:ext cx="1584176" cy="211159"/>
          </a:xfrm>
          <a:prstGeom prst="trapezoid">
            <a:avLst>
              <a:gd name="adj" fmla="val 33748"/>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1" name="矩形 10"/>
          <p:cNvSpPr/>
          <p:nvPr/>
        </p:nvSpPr>
        <p:spPr>
          <a:xfrm>
            <a:off x="3851921" y="1133676"/>
            <a:ext cx="1440160" cy="442492"/>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800" dirty="0"/>
              <a:t>Core Tech</a:t>
            </a:r>
            <a:endParaRPr kumimoji="1" lang="zh-CN" altLang="en-US" sz="1800" dirty="0"/>
          </a:p>
        </p:txBody>
      </p:sp>
      <p:sp>
        <p:nvSpPr>
          <p:cNvPr id="14" name="椭圆 13"/>
          <p:cNvSpPr/>
          <p:nvPr/>
        </p:nvSpPr>
        <p:spPr>
          <a:xfrm>
            <a:off x="1955389" y="432422"/>
            <a:ext cx="658620" cy="6586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16" name="椭圆 15"/>
          <p:cNvSpPr/>
          <p:nvPr/>
        </p:nvSpPr>
        <p:spPr>
          <a:xfrm>
            <a:off x="1290076" y="1932185"/>
            <a:ext cx="658620" cy="6586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17" name="椭圆 16"/>
          <p:cNvSpPr/>
          <p:nvPr/>
        </p:nvSpPr>
        <p:spPr>
          <a:xfrm>
            <a:off x="4242690" y="1932185"/>
            <a:ext cx="658620" cy="6586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18" name="椭圆 17"/>
          <p:cNvSpPr/>
          <p:nvPr/>
        </p:nvSpPr>
        <p:spPr>
          <a:xfrm>
            <a:off x="2739961" y="1932185"/>
            <a:ext cx="658620" cy="6586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19" name="椭圆 18"/>
          <p:cNvSpPr/>
          <p:nvPr/>
        </p:nvSpPr>
        <p:spPr>
          <a:xfrm>
            <a:off x="5777273" y="1947448"/>
            <a:ext cx="658620" cy="6586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4" name="椭圆 23"/>
          <p:cNvSpPr/>
          <p:nvPr/>
        </p:nvSpPr>
        <p:spPr>
          <a:xfrm>
            <a:off x="7227158" y="1940198"/>
            <a:ext cx="658620" cy="6586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pic>
        <p:nvPicPr>
          <p:cNvPr id="15" name="图片 14" descr="小图标.png"/>
          <p:cNvPicPr>
            <a:picLocks noChangeAspect="1"/>
          </p:cNvPicPr>
          <p:nvPr/>
        </p:nvPicPr>
        <p:blipFill rotWithShape="1">
          <a:blip r:embed="rId3" cstate="email"/>
          <a:srcRect/>
          <a:stretch>
            <a:fillRect/>
          </a:stretch>
        </p:blipFill>
        <p:spPr>
          <a:xfrm>
            <a:off x="1312954" y="2041475"/>
            <a:ext cx="612866" cy="509153"/>
          </a:xfrm>
          <a:prstGeom prst="rect">
            <a:avLst/>
          </a:prstGeom>
        </p:spPr>
      </p:pic>
      <p:pic>
        <p:nvPicPr>
          <p:cNvPr id="20" name="图片 19" descr="小图标.png"/>
          <p:cNvPicPr>
            <a:picLocks noChangeAspect="1"/>
          </p:cNvPicPr>
          <p:nvPr/>
        </p:nvPicPr>
        <p:blipFill rotWithShape="1">
          <a:blip r:embed="rId4" cstate="email"/>
          <a:srcRect/>
          <a:stretch>
            <a:fillRect/>
          </a:stretch>
        </p:blipFill>
        <p:spPr>
          <a:xfrm>
            <a:off x="2824660" y="2015061"/>
            <a:ext cx="531151" cy="535566"/>
          </a:xfrm>
          <a:prstGeom prst="rect">
            <a:avLst/>
          </a:prstGeom>
        </p:spPr>
      </p:pic>
      <p:pic>
        <p:nvPicPr>
          <p:cNvPr id="21" name="图片 20" descr="小图标.png"/>
          <p:cNvPicPr>
            <a:picLocks noChangeAspect="1"/>
          </p:cNvPicPr>
          <p:nvPr/>
        </p:nvPicPr>
        <p:blipFill rotWithShape="1">
          <a:blip r:embed="rId5" cstate="email"/>
          <a:srcRect/>
          <a:stretch>
            <a:fillRect/>
          </a:stretch>
        </p:blipFill>
        <p:spPr>
          <a:xfrm>
            <a:off x="5750274" y="2028661"/>
            <a:ext cx="672920" cy="546638"/>
          </a:xfrm>
          <a:prstGeom prst="rect">
            <a:avLst/>
          </a:prstGeom>
        </p:spPr>
      </p:pic>
      <p:pic>
        <p:nvPicPr>
          <p:cNvPr id="22" name="图片 21" descr="小图标.png"/>
          <p:cNvPicPr>
            <a:picLocks noChangeAspect="1"/>
          </p:cNvPicPr>
          <p:nvPr/>
        </p:nvPicPr>
        <p:blipFill rotWithShape="1">
          <a:blip r:embed="rId6" cstate="email"/>
          <a:srcRect/>
          <a:stretch>
            <a:fillRect/>
          </a:stretch>
        </p:blipFill>
        <p:spPr>
          <a:xfrm>
            <a:off x="4270917" y="1978619"/>
            <a:ext cx="612866" cy="572009"/>
          </a:xfrm>
          <a:prstGeom prst="rect">
            <a:avLst/>
          </a:prstGeom>
        </p:spPr>
      </p:pic>
      <p:pic>
        <p:nvPicPr>
          <p:cNvPr id="23" name="图片 22" descr="小图标.png"/>
          <p:cNvPicPr>
            <a:picLocks noChangeAspect="1"/>
          </p:cNvPicPr>
          <p:nvPr/>
        </p:nvPicPr>
        <p:blipFill rotWithShape="1">
          <a:blip r:embed="rId7" cstate="email"/>
          <a:srcRect/>
          <a:stretch>
            <a:fillRect/>
          </a:stretch>
        </p:blipFill>
        <p:spPr>
          <a:xfrm>
            <a:off x="7272157" y="1947449"/>
            <a:ext cx="571541" cy="684695"/>
          </a:xfrm>
          <a:prstGeom prst="rect">
            <a:avLst/>
          </a:prstGeom>
        </p:spPr>
      </p:pic>
      <p:sp>
        <p:nvSpPr>
          <p:cNvPr id="25" name="矩形 24"/>
          <p:cNvSpPr/>
          <p:nvPr/>
        </p:nvSpPr>
        <p:spPr>
          <a:xfrm>
            <a:off x="655519" y="2617157"/>
            <a:ext cx="1927736" cy="523220"/>
          </a:xfrm>
          <a:prstGeom prst="rect">
            <a:avLst/>
          </a:prstGeom>
        </p:spPr>
        <p:txBody>
          <a:bodyPr wrap="square">
            <a:spAutoFit/>
          </a:bodyPr>
          <a:lstStyle/>
          <a:p>
            <a:pPr algn="ctr"/>
            <a:r>
              <a:rPr lang="zh-CN" altLang="en-US" sz="1400" b="1" dirty="0">
                <a:solidFill>
                  <a:srgbClr val="414143"/>
                </a:solidFill>
                <a:latin typeface="Microsoft YaHei" charset="0"/>
                <a:ea typeface="Microsoft YaHei" charset="0"/>
                <a:cs typeface="Microsoft YaHei" charset="0"/>
              </a:rPr>
              <a:t>语音识别</a:t>
            </a:r>
            <a:endParaRPr lang="en-US" altLang="zh-CN" sz="1400" b="1" dirty="0">
              <a:solidFill>
                <a:srgbClr val="414143"/>
              </a:solidFill>
              <a:latin typeface="Microsoft YaHei" charset="0"/>
              <a:ea typeface="Microsoft YaHei" charset="0"/>
              <a:cs typeface="Microsoft YaHei" charset="0"/>
            </a:endParaRPr>
          </a:p>
          <a:p>
            <a:pPr algn="ctr"/>
            <a:r>
              <a:rPr lang="en-US" altLang="zh-CN" sz="1400" b="1" dirty="0">
                <a:solidFill>
                  <a:srgbClr val="414143"/>
                </a:solidFill>
                <a:latin typeface="Microsoft YaHei" charset="0"/>
                <a:ea typeface="Microsoft YaHei" charset="0"/>
                <a:cs typeface="Microsoft YaHei" charset="0"/>
              </a:rPr>
              <a:t>ASR</a:t>
            </a:r>
            <a:endParaRPr lang="zh-CN" altLang="en-US" sz="1400" b="1" dirty="0">
              <a:solidFill>
                <a:srgbClr val="414143"/>
              </a:solidFill>
              <a:latin typeface="Microsoft YaHei" charset="0"/>
              <a:ea typeface="Microsoft YaHei" charset="0"/>
              <a:cs typeface="Microsoft YaHei" charset="0"/>
            </a:endParaRPr>
          </a:p>
        </p:txBody>
      </p:sp>
      <p:sp>
        <p:nvSpPr>
          <p:cNvPr id="26" name="矩形 25"/>
          <p:cNvSpPr/>
          <p:nvPr/>
        </p:nvSpPr>
        <p:spPr>
          <a:xfrm>
            <a:off x="2185578" y="2607326"/>
            <a:ext cx="1771655" cy="523220"/>
          </a:xfrm>
          <a:prstGeom prst="rect">
            <a:avLst/>
          </a:prstGeom>
        </p:spPr>
        <p:txBody>
          <a:bodyPr wrap="square">
            <a:spAutoFit/>
          </a:bodyPr>
          <a:lstStyle/>
          <a:p>
            <a:pPr algn="ctr"/>
            <a:r>
              <a:rPr lang="zh-CN" altLang="en-US" sz="1400" b="1" dirty="0">
                <a:solidFill>
                  <a:srgbClr val="414143"/>
                </a:solidFill>
                <a:latin typeface="Microsoft YaHei" charset="0"/>
                <a:ea typeface="Microsoft YaHei" charset="0"/>
                <a:cs typeface="Microsoft YaHei" charset="0"/>
              </a:rPr>
              <a:t>语音合成</a:t>
            </a:r>
            <a:endParaRPr lang="en-US" altLang="zh-CN" sz="1400" b="1" dirty="0">
              <a:solidFill>
                <a:srgbClr val="414143"/>
              </a:solidFill>
              <a:latin typeface="Microsoft YaHei" charset="0"/>
              <a:ea typeface="Microsoft YaHei" charset="0"/>
              <a:cs typeface="Microsoft YaHei" charset="0"/>
            </a:endParaRPr>
          </a:p>
          <a:p>
            <a:pPr algn="ctr"/>
            <a:r>
              <a:rPr lang="en-US" altLang="zh-CN" sz="1400" b="1" dirty="0">
                <a:solidFill>
                  <a:srgbClr val="414143"/>
                </a:solidFill>
                <a:latin typeface="Microsoft YaHei" charset="0"/>
                <a:ea typeface="Microsoft YaHei" charset="0"/>
                <a:cs typeface="Microsoft YaHei" charset="0"/>
              </a:rPr>
              <a:t>TTS</a:t>
            </a:r>
            <a:endParaRPr lang="zh-CN" altLang="en-US" sz="1400" b="1" dirty="0">
              <a:solidFill>
                <a:srgbClr val="414143"/>
              </a:solidFill>
              <a:latin typeface="Microsoft YaHei" charset="0"/>
              <a:ea typeface="Microsoft YaHei" charset="0"/>
              <a:cs typeface="Microsoft YaHei" charset="0"/>
            </a:endParaRPr>
          </a:p>
        </p:txBody>
      </p:sp>
      <p:sp>
        <p:nvSpPr>
          <p:cNvPr id="27" name="矩形 26"/>
          <p:cNvSpPr/>
          <p:nvPr/>
        </p:nvSpPr>
        <p:spPr>
          <a:xfrm>
            <a:off x="3475134" y="2624594"/>
            <a:ext cx="2234698" cy="523220"/>
          </a:xfrm>
          <a:prstGeom prst="rect">
            <a:avLst/>
          </a:prstGeom>
        </p:spPr>
        <p:txBody>
          <a:bodyPr wrap="square">
            <a:spAutoFit/>
          </a:bodyPr>
          <a:lstStyle/>
          <a:p>
            <a:pPr algn="ctr"/>
            <a:r>
              <a:rPr lang="zh-CN" altLang="en-US" sz="1400" b="1" dirty="0">
                <a:solidFill>
                  <a:srgbClr val="414143"/>
                </a:solidFill>
                <a:latin typeface="Microsoft YaHei" charset="0"/>
                <a:ea typeface="Microsoft YaHei" charset="0"/>
                <a:cs typeface="Microsoft YaHei" charset="0"/>
              </a:rPr>
              <a:t>语音识别</a:t>
            </a:r>
            <a:r>
              <a:rPr lang="en-US" altLang="zh-CN" sz="1400" b="1" dirty="0">
                <a:solidFill>
                  <a:srgbClr val="414143"/>
                </a:solidFill>
                <a:latin typeface="Microsoft YaHei" charset="0"/>
                <a:ea typeface="Microsoft YaHei" charset="0"/>
                <a:cs typeface="Microsoft YaHei" charset="0"/>
              </a:rPr>
              <a:t>++</a:t>
            </a:r>
          </a:p>
          <a:p>
            <a:pPr algn="ctr"/>
            <a:r>
              <a:rPr lang="en-US" altLang="zh-CN" sz="1400" b="1" dirty="0">
                <a:solidFill>
                  <a:srgbClr val="414143"/>
                </a:solidFill>
                <a:latin typeface="Microsoft YaHei" charset="0"/>
                <a:ea typeface="Microsoft YaHei" charset="0"/>
                <a:cs typeface="Microsoft YaHei" charset="0"/>
              </a:rPr>
              <a:t>ASR++</a:t>
            </a:r>
            <a:endParaRPr lang="zh-CN" altLang="en-US" sz="1400" b="1" dirty="0">
              <a:solidFill>
                <a:srgbClr val="414143"/>
              </a:solidFill>
              <a:latin typeface="Microsoft YaHei" charset="0"/>
              <a:ea typeface="Microsoft YaHei" charset="0"/>
              <a:cs typeface="Microsoft YaHei" charset="0"/>
            </a:endParaRPr>
          </a:p>
        </p:txBody>
      </p:sp>
      <p:sp>
        <p:nvSpPr>
          <p:cNvPr id="28" name="矩形 27"/>
          <p:cNvSpPr/>
          <p:nvPr/>
        </p:nvSpPr>
        <p:spPr>
          <a:xfrm>
            <a:off x="4751416" y="2599924"/>
            <a:ext cx="2748786" cy="523220"/>
          </a:xfrm>
          <a:prstGeom prst="rect">
            <a:avLst/>
          </a:prstGeom>
        </p:spPr>
        <p:txBody>
          <a:bodyPr wrap="square">
            <a:spAutoFit/>
          </a:bodyPr>
          <a:lstStyle/>
          <a:p>
            <a:pPr algn="ctr"/>
            <a:r>
              <a:rPr lang="zh-CN" altLang="en-US" sz="1400" b="1" dirty="0">
                <a:solidFill>
                  <a:srgbClr val="414143"/>
                </a:solidFill>
                <a:latin typeface="Microsoft YaHei" charset="0"/>
                <a:ea typeface="Microsoft YaHei" charset="0"/>
                <a:cs typeface="Microsoft YaHei" charset="0"/>
              </a:rPr>
              <a:t>口语理解</a:t>
            </a:r>
            <a:endParaRPr lang="en-US" altLang="zh-CN" sz="1400" b="1" dirty="0">
              <a:solidFill>
                <a:srgbClr val="414143"/>
              </a:solidFill>
              <a:latin typeface="Microsoft YaHei" charset="0"/>
              <a:ea typeface="Microsoft YaHei" charset="0"/>
              <a:cs typeface="Microsoft YaHei" charset="0"/>
            </a:endParaRPr>
          </a:p>
          <a:p>
            <a:pPr algn="ctr"/>
            <a:r>
              <a:rPr lang="en-US" altLang="zh-CN" sz="1400" b="1" dirty="0">
                <a:solidFill>
                  <a:srgbClr val="414143"/>
                </a:solidFill>
                <a:latin typeface="Microsoft YaHei" charset="0"/>
                <a:ea typeface="Microsoft YaHei" charset="0"/>
                <a:cs typeface="Microsoft YaHei" charset="0"/>
              </a:rPr>
              <a:t>SLU</a:t>
            </a:r>
            <a:endParaRPr lang="zh-CN" altLang="en-US" sz="1400" b="1" dirty="0">
              <a:solidFill>
                <a:srgbClr val="414143"/>
              </a:solidFill>
              <a:latin typeface="Microsoft YaHei" charset="0"/>
              <a:ea typeface="Microsoft YaHei" charset="0"/>
              <a:cs typeface="Microsoft YaHei" charset="0"/>
            </a:endParaRPr>
          </a:p>
        </p:txBody>
      </p:sp>
      <p:sp>
        <p:nvSpPr>
          <p:cNvPr id="29" name="矩形 28"/>
          <p:cNvSpPr/>
          <p:nvPr/>
        </p:nvSpPr>
        <p:spPr>
          <a:xfrm>
            <a:off x="6101747" y="2577482"/>
            <a:ext cx="2996397" cy="523220"/>
          </a:xfrm>
          <a:prstGeom prst="rect">
            <a:avLst/>
          </a:prstGeom>
        </p:spPr>
        <p:txBody>
          <a:bodyPr wrap="square">
            <a:spAutoFit/>
          </a:bodyPr>
          <a:lstStyle/>
          <a:p>
            <a:pPr algn="ctr"/>
            <a:r>
              <a:rPr lang="zh-CN" altLang="en-US" sz="1400" b="1" dirty="0">
                <a:solidFill>
                  <a:srgbClr val="414143"/>
                </a:solidFill>
                <a:latin typeface="Microsoft YaHei" charset="0"/>
                <a:ea typeface="Microsoft YaHei" charset="0"/>
                <a:cs typeface="Microsoft YaHei" charset="0"/>
              </a:rPr>
              <a:t>智能对话</a:t>
            </a:r>
            <a:endParaRPr lang="en-US" altLang="zh-CN" sz="1400" b="1" dirty="0">
              <a:solidFill>
                <a:srgbClr val="414143"/>
              </a:solidFill>
              <a:latin typeface="Microsoft YaHei" charset="0"/>
              <a:ea typeface="Microsoft YaHei" charset="0"/>
              <a:cs typeface="Microsoft YaHei" charset="0"/>
            </a:endParaRPr>
          </a:p>
          <a:p>
            <a:pPr algn="ctr"/>
            <a:r>
              <a:rPr lang="en-US" altLang="zh-CN" sz="1400" b="1" dirty="0">
                <a:solidFill>
                  <a:srgbClr val="414143"/>
                </a:solidFill>
                <a:latin typeface="Microsoft YaHei" charset="0"/>
                <a:ea typeface="Microsoft YaHei" charset="0"/>
                <a:cs typeface="Microsoft YaHei" charset="0"/>
              </a:rPr>
              <a:t>SDS</a:t>
            </a:r>
            <a:endParaRPr lang="zh-CN" altLang="en-US" sz="1400" b="1" dirty="0">
              <a:solidFill>
                <a:srgbClr val="414143"/>
              </a:solidFill>
              <a:latin typeface="Microsoft YaHei" charset="0"/>
              <a:ea typeface="Microsoft YaHei" charset="0"/>
              <a:cs typeface="Microsoft YaHei" charset="0"/>
            </a:endParaRPr>
          </a:p>
        </p:txBody>
      </p:sp>
      <p:sp>
        <p:nvSpPr>
          <p:cNvPr id="35" name="Text Box 3"/>
          <p:cNvSpPr txBox="1">
            <a:spLocks noChangeArrowheads="1"/>
          </p:cNvSpPr>
          <p:nvPr/>
        </p:nvSpPr>
        <p:spPr bwMode="auto">
          <a:xfrm>
            <a:off x="593725" y="471781"/>
            <a:ext cx="7106333" cy="523220"/>
          </a:xfrm>
          <a:prstGeom prst="rect">
            <a:avLst/>
          </a:prstGeom>
          <a:noFill/>
          <a:ln>
            <a:noFill/>
          </a:ln>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itchFamily="2" charset="-122"/>
              </a:defRPr>
            </a:lvl9pPr>
          </a:lstStyle>
          <a:p>
            <a:pPr>
              <a:lnSpc>
                <a:spcPct val="200000"/>
              </a:lnSpc>
            </a:pPr>
            <a:r>
              <a:rPr kumimoji="1" lang="zh-CN" altLang="en-US" sz="1400" b="1" dirty="0">
                <a:solidFill>
                  <a:srgbClr val="414143"/>
                </a:solidFill>
                <a:latin typeface="微软雅黑" charset="0"/>
                <a:ea typeface="微软雅黑" charset="0"/>
                <a:cs typeface="微软雅黑" charset="0"/>
              </a:rPr>
              <a:t>从信号处理、识别到理解到交互，思必驰拥有全面的智能语音语言技术。</a:t>
            </a:r>
            <a:endParaRPr kumimoji="1" lang="en-US" altLang="zh-CN" sz="1400" dirty="0">
              <a:solidFill>
                <a:srgbClr val="414143"/>
              </a:solidFill>
              <a:latin typeface="微软雅黑" charset="0"/>
              <a:ea typeface="微软雅黑" charset="0"/>
              <a:cs typeface="微软雅黑" charset="0"/>
            </a:endParaRPr>
          </a:p>
        </p:txBody>
      </p:sp>
      <p:sp>
        <p:nvSpPr>
          <p:cNvPr id="36" name="矩形 35"/>
          <p:cNvSpPr/>
          <p:nvPr/>
        </p:nvSpPr>
        <p:spPr>
          <a:xfrm>
            <a:off x="42333" y="3202518"/>
            <a:ext cx="3149138" cy="707886"/>
          </a:xfrm>
          <a:prstGeom prst="rect">
            <a:avLst/>
          </a:prstGeom>
        </p:spPr>
        <p:txBody>
          <a:bodyPr wrap="square">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实时云识别</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大词汇识别</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本地语音识别</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抗噪及远场识别</a:t>
            </a:r>
          </a:p>
        </p:txBody>
      </p:sp>
      <p:sp>
        <p:nvSpPr>
          <p:cNvPr id="37" name="矩形 36"/>
          <p:cNvSpPr/>
          <p:nvPr/>
        </p:nvSpPr>
        <p:spPr>
          <a:xfrm>
            <a:off x="1858676" y="3212272"/>
            <a:ext cx="2336957" cy="1015663"/>
          </a:xfrm>
          <a:prstGeom prst="rect">
            <a:avLst/>
          </a:prstGeom>
        </p:spPr>
        <p:txBody>
          <a:bodyPr wrap="square">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可爱童音</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名人合成音   </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标准男女声   </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个性化定制</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大数据深度定制</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小数据快速定制</a:t>
            </a:r>
          </a:p>
        </p:txBody>
      </p:sp>
      <p:sp>
        <p:nvSpPr>
          <p:cNvPr id="38" name="矩形 37"/>
          <p:cNvSpPr/>
          <p:nvPr/>
        </p:nvSpPr>
        <p:spPr>
          <a:xfrm>
            <a:off x="3073784" y="3202930"/>
            <a:ext cx="2960145" cy="707886"/>
          </a:xfrm>
          <a:prstGeom prst="rect">
            <a:avLst/>
          </a:prstGeom>
        </p:spPr>
        <p:txBody>
          <a:bodyPr wrap="square">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语音唤醒</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声纹识别</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情绪识别</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年龄识别</a:t>
            </a:r>
          </a:p>
        </p:txBody>
      </p:sp>
      <p:sp>
        <p:nvSpPr>
          <p:cNvPr id="39" name="矩形 38"/>
          <p:cNvSpPr/>
          <p:nvPr/>
        </p:nvSpPr>
        <p:spPr>
          <a:xfrm>
            <a:off x="4914148" y="3214513"/>
            <a:ext cx="2336957" cy="861774"/>
          </a:xfrm>
          <a:prstGeom prst="rect">
            <a:avLst/>
          </a:prstGeom>
        </p:spPr>
        <p:txBody>
          <a:bodyPr wrap="square">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场景判断</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意图识别</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指代消解</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渐进理解</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智能纠错</a:t>
            </a:r>
          </a:p>
        </p:txBody>
      </p:sp>
      <p:sp>
        <p:nvSpPr>
          <p:cNvPr id="40" name="矩形 39"/>
          <p:cNvSpPr/>
          <p:nvPr/>
        </p:nvSpPr>
        <p:spPr>
          <a:xfrm>
            <a:off x="6468363" y="3208287"/>
            <a:ext cx="2181162" cy="1015663"/>
          </a:xfrm>
          <a:prstGeom prst="rect">
            <a:avLst/>
          </a:prstGeom>
        </p:spPr>
        <p:txBody>
          <a:bodyPr wrap="square">
            <a:spAutoFit/>
          </a:bodyPr>
          <a:lstStyle/>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自由打断</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信息检索</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知识推理</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多轮对话</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上下文感知</a:t>
            </a:r>
          </a:p>
          <a:p>
            <a:pPr algn="ctr"/>
            <a:r>
              <a:rPr lang="zh-CN" altLang="en-US" sz="1000" dirty="0">
                <a:solidFill>
                  <a:srgbClr val="414143"/>
                </a:solidFill>
                <a:latin typeface="Microsoft YaHei" panose="020B0503020204020204" pitchFamily="34" charset="-122"/>
                <a:ea typeface="Microsoft YaHei" panose="020B0503020204020204" pitchFamily="34" charset="-122"/>
                <a:cs typeface="Lantinghei SC Demibold" charset="-122"/>
              </a:rPr>
              <a:t>任务驱动</a:t>
            </a:r>
          </a:p>
        </p:txBody>
      </p:sp>
    </p:spTree>
    <p:extLst>
      <p:ext uri="{BB962C8B-B14F-4D97-AF65-F5344CB8AC3E}">
        <p14:creationId xmlns:p14="http://schemas.microsoft.com/office/powerpoint/2010/main" val="646560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621532" y="2997293"/>
            <a:ext cx="8558980" cy="303787"/>
          </a:xfrm>
          <a:prstGeom prst="rect">
            <a:avLst/>
          </a:prstGeom>
          <a:solidFill>
            <a:srgbClr val="1E4D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sp>
        <p:nvSpPr>
          <p:cNvPr id="32" name="矩形 31"/>
          <p:cNvSpPr/>
          <p:nvPr/>
        </p:nvSpPr>
        <p:spPr>
          <a:xfrm>
            <a:off x="621532" y="1143735"/>
            <a:ext cx="8558980" cy="303787"/>
          </a:xfrm>
          <a:prstGeom prst="rect">
            <a:avLst/>
          </a:prstGeom>
          <a:solidFill>
            <a:srgbClr val="1E4D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153" tIns="38577" rIns="77153" bIns="38577" numCol="1" spcCol="0" rtlCol="0" fromWordArt="0" anchor="ctr" anchorCtr="0" forceAA="0" compatLnSpc="1">
            <a:noAutofit/>
          </a:bodyPr>
          <a:lstStyle/>
          <a:p>
            <a:pPr algn="ctr"/>
            <a:endParaRPr kumimoji="1" lang="zh-CN" altLang="en-US" sz="2155"/>
          </a:p>
        </p:txBody>
      </p:sp>
      <p:pic>
        <p:nvPicPr>
          <p:cNvPr id="7" name="图片 6"/>
          <p:cNvPicPr>
            <a:picLocks noChangeAspect="1"/>
          </p:cNvPicPr>
          <p:nvPr/>
        </p:nvPicPr>
        <p:blipFill>
          <a:blip r:embed="rId2" cstate="email"/>
          <a:stretch>
            <a:fillRect/>
          </a:stretch>
        </p:blipFill>
        <p:spPr>
          <a:xfrm>
            <a:off x="2684324" y="1653569"/>
            <a:ext cx="977336" cy="859026"/>
          </a:xfrm>
          <a:prstGeom prst="rect">
            <a:avLst/>
          </a:prstGeom>
          <a:solidFill>
            <a:srgbClr val="F3F3F3"/>
          </a:solidFill>
        </p:spPr>
      </p:pic>
      <p:pic>
        <p:nvPicPr>
          <p:cNvPr id="9" name="图片 8"/>
          <p:cNvPicPr>
            <a:picLocks noChangeAspect="1"/>
          </p:cNvPicPr>
          <p:nvPr/>
        </p:nvPicPr>
        <p:blipFill>
          <a:blip r:embed="rId3" cstate="email"/>
          <a:stretch>
            <a:fillRect/>
          </a:stretch>
        </p:blipFill>
        <p:spPr>
          <a:xfrm>
            <a:off x="687472" y="1594413"/>
            <a:ext cx="977337" cy="977337"/>
          </a:xfrm>
          <a:prstGeom prst="rect">
            <a:avLst/>
          </a:prstGeom>
        </p:spPr>
      </p:pic>
      <p:pic>
        <p:nvPicPr>
          <p:cNvPr id="11" name="图片 10"/>
          <p:cNvPicPr>
            <a:picLocks noChangeAspect="1"/>
          </p:cNvPicPr>
          <p:nvPr/>
        </p:nvPicPr>
        <p:blipFill>
          <a:blip r:embed="rId4" cstate="email"/>
          <a:stretch>
            <a:fillRect/>
          </a:stretch>
        </p:blipFill>
        <p:spPr>
          <a:xfrm>
            <a:off x="4681175" y="1643344"/>
            <a:ext cx="1043638" cy="665770"/>
          </a:xfrm>
          <a:prstGeom prst="rect">
            <a:avLst/>
          </a:prstGeom>
        </p:spPr>
      </p:pic>
      <p:pic>
        <p:nvPicPr>
          <p:cNvPr id="13" name="图片 12"/>
          <p:cNvPicPr>
            <a:picLocks noChangeAspect="1"/>
          </p:cNvPicPr>
          <p:nvPr/>
        </p:nvPicPr>
        <p:blipFill>
          <a:blip r:embed="rId5" cstate="email"/>
          <a:stretch>
            <a:fillRect/>
          </a:stretch>
        </p:blipFill>
        <p:spPr>
          <a:xfrm>
            <a:off x="6712866" y="1965763"/>
            <a:ext cx="857030" cy="344990"/>
          </a:xfrm>
          <a:prstGeom prst="rect">
            <a:avLst/>
          </a:prstGeom>
        </p:spPr>
      </p:pic>
      <p:pic>
        <p:nvPicPr>
          <p:cNvPr id="15" name="图片 14"/>
          <p:cNvPicPr>
            <a:picLocks noChangeAspect="1"/>
          </p:cNvPicPr>
          <p:nvPr/>
        </p:nvPicPr>
        <p:blipFill>
          <a:blip r:embed="rId6" cstate="email"/>
          <a:stretch>
            <a:fillRect/>
          </a:stretch>
        </p:blipFill>
        <p:spPr>
          <a:xfrm>
            <a:off x="4974989" y="3473753"/>
            <a:ext cx="749824" cy="749824"/>
          </a:xfrm>
          <a:prstGeom prst="rect">
            <a:avLst/>
          </a:prstGeom>
        </p:spPr>
      </p:pic>
      <p:sp>
        <p:nvSpPr>
          <p:cNvPr id="16" name="矩形 15"/>
          <p:cNvSpPr/>
          <p:nvPr/>
        </p:nvSpPr>
        <p:spPr>
          <a:xfrm>
            <a:off x="3664756" y="1918795"/>
            <a:ext cx="896620" cy="306705"/>
          </a:xfrm>
          <a:prstGeom prst="rect">
            <a:avLst/>
          </a:prstGeom>
        </p:spPr>
        <p:txBody>
          <a:bodyPr wrap="none">
            <a:spAutoFit/>
          </a:bodyPr>
          <a:lstStyle/>
          <a:p>
            <a:pPr algn="ctr"/>
            <a:r>
              <a:rPr lang="zh-CN" altLang="en-US"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环形六麦</a:t>
            </a:r>
            <a:endParaRPr lang="en-US" altLang="zh-CN"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16"/>
          <p:cNvSpPr/>
          <p:nvPr/>
        </p:nvSpPr>
        <p:spPr>
          <a:xfrm>
            <a:off x="5710160" y="1919604"/>
            <a:ext cx="896620" cy="306705"/>
          </a:xfrm>
          <a:prstGeom prst="rect">
            <a:avLst/>
          </a:prstGeom>
        </p:spPr>
        <p:txBody>
          <a:bodyPr wrap="none">
            <a:spAutoFit/>
          </a:bodyPr>
          <a:lstStyle/>
          <a:p>
            <a:pPr algn="ctr"/>
            <a:r>
              <a:rPr lang="zh-CN" altLang="en-US"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线性四麦</a:t>
            </a:r>
            <a:endParaRPr lang="en-US" altLang="zh-CN"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矩形 17"/>
          <p:cNvSpPr/>
          <p:nvPr/>
        </p:nvSpPr>
        <p:spPr>
          <a:xfrm>
            <a:off x="1577173" y="1914705"/>
            <a:ext cx="986850" cy="306705"/>
          </a:xfrm>
          <a:prstGeom prst="rect">
            <a:avLst/>
          </a:prstGeom>
        </p:spPr>
        <p:txBody>
          <a:bodyPr wrap="square">
            <a:spAutoFit/>
          </a:bodyPr>
          <a:lstStyle/>
          <a:p>
            <a:pPr algn="ctr"/>
            <a:r>
              <a:rPr lang="zh-CN" altLang="en-US"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环形四麦</a:t>
            </a:r>
            <a:endParaRPr lang="en-US" altLang="zh-CN"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矩形 18"/>
          <p:cNvSpPr/>
          <p:nvPr/>
        </p:nvSpPr>
        <p:spPr>
          <a:xfrm>
            <a:off x="7507279" y="1918780"/>
            <a:ext cx="1004208" cy="306705"/>
          </a:xfrm>
          <a:prstGeom prst="rect">
            <a:avLst/>
          </a:prstGeom>
        </p:spPr>
        <p:txBody>
          <a:bodyPr wrap="square">
            <a:spAutoFit/>
          </a:bodyPr>
          <a:lstStyle/>
          <a:p>
            <a:pPr algn="ctr"/>
            <a:r>
              <a:rPr lang="zh-CN" altLang="en-US" sz="1400" b="1" kern="10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双麦阵列</a:t>
            </a:r>
            <a:endParaRPr lang="en-US" altLang="zh-CN"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19"/>
          <p:cNvSpPr/>
          <p:nvPr/>
        </p:nvSpPr>
        <p:spPr>
          <a:xfrm>
            <a:off x="5780037" y="3661961"/>
            <a:ext cx="938510" cy="306705"/>
          </a:xfrm>
          <a:prstGeom prst="rect">
            <a:avLst/>
          </a:prstGeom>
        </p:spPr>
        <p:txBody>
          <a:bodyPr wrap="square">
            <a:spAutoFit/>
          </a:bodyPr>
          <a:lstStyle/>
          <a:p>
            <a:pPr algn="ctr"/>
            <a:r>
              <a:rPr lang="zh-CN" altLang="en-US" sz="1400" b="1" kern="10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单麦方案</a:t>
            </a:r>
            <a:endParaRPr lang="en-US" altLang="zh-CN"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644193" y="1064410"/>
            <a:ext cx="7888620" cy="414020"/>
          </a:xfrm>
          <a:prstGeom prst="rect">
            <a:avLst/>
          </a:prstGeom>
          <a:noFill/>
        </p:spPr>
        <p:txBody>
          <a:bodyPr wrap="square" rtlCol="0">
            <a:spAutoFit/>
          </a:bodyPr>
          <a:lstStyle/>
          <a:p>
            <a:pPr algn="just">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远场方案</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   </a:t>
            </a:r>
            <a:r>
              <a:rPr lang="en-US" altLang="zh-CN" sz="1000" dirty="0">
                <a:solidFill>
                  <a:schemeClr val="bg1"/>
                </a:solidFill>
                <a:latin typeface="微软雅黑" panose="020B0503020204020204" pitchFamily="34" charset="-122"/>
                <a:ea typeface="微软雅黑" panose="020B0503020204020204" pitchFamily="34" charset="-122"/>
              </a:rPr>
              <a:t>180 ° </a:t>
            </a:r>
            <a:r>
              <a:rPr lang="zh-CN" altLang="en-US" sz="1000" dirty="0">
                <a:solidFill>
                  <a:schemeClr val="bg1"/>
                </a:solidFill>
                <a:latin typeface="微软雅黑" panose="020B0503020204020204" pitchFamily="34" charset="-122"/>
                <a:ea typeface="微软雅黑" panose="020B0503020204020204" pitchFamily="34" charset="-122"/>
              </a:rPr>
              <a:t> </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 </a:t>
            </a:r>
            <a:r>
              <a:rPr lang="en-US" altLang="zh-CN" sz="1000" dirty="0">
                <a:solidFill>
                  <a:schemeClr val="bg1"/>
                </a:solidFill>
                <a:latin typeface="微软雅黑" panose="020B0503020204020204" pitchFamily="34" charset="-122"/>
                <a:ea typeface="微软雅黑" panose="020B0503020204020204" pitchFamily="34" charset="-122"/>
              </a:rPr>
              <a:t>360°</a:t>
            </a:r>
            <a:r>
              <a:rPr lang="zh-CN" altLang="en-US" sz="1000" dirty="0">
                <a:solidFill>
                  <a:schemeClr val="bg1"/>
                </a:solidFill>
                <a:latin typeface="微软雅黑" panose="020B0503020204020204" pitchFamily="34" charset="-122"/>
                <a:ea typeface="微软雅黑" panose="020B0503020204020204" pitchFamily="34" charset="-122"/>
              </a:rPr>
              <a:t>广范围拾音   ；   </a:t>
            </a:r>
            <a:r>
              <a:rPr lang="en-US" altLang="zh-CN" sz="1000" dirty="0">
                <a:solidFill>
                  <a:schemeClr val="bg1"/>
                </a:solidFill>
                <a:latin typeface="微软雅黑" panose="020B0503020204020204" pitchFamily="34" charset="-122"/>
                <a:ea typeface="微软雅黑" panose="020B0503020204020204" pitchFamily="34" charset="-122"/>
              </a:rPr>
              <a:t>±5°</a:t>
            </a:r>
            <a:r>
              <a:rPr lang="zh-CN" altLang="en-US" sz="1000" dirty="0">
                <a:solidFill>
                  <a:schemeClr val="bg1"/>
                </a:solidFill>
                <a:latin typeface="微软雅黑" panose="020B0503020204020204" pitchFamily="34" charset="-122"/>
                <a:ea typeface="微软雅黑" panose="020B0503020204020204" pitchFamily="34" charset="-122"/>
              </a:rPr>
              <a:t>声源定位   ；   </a:t>
            </a:r>
            <a:r>
              <a:rPr lang="en-US" altLang="zh-CN" sz="1000" dirty="0">
                <a:solidFill>
                  <a:schemeClr val="bg1"/>
                </a:solidFill>
                <a:latin typeface="微软雅黑" panose="020B0503020204020204" pitchFamily="34" charset="-122"/>
                <a:ea typeface="微软雅黑" panose="020B0503020204020204" pitchFamily="34" charset="-122"/>
              </a:rPr>
              <a:t>5</a:t>
            </a:r>
            <a:r>
              <a:rPr lang="zh-CN" altLang="en-US" sz="1000" dirty="0">
                <a:solidFill>
                  <a:schemeClr val="bg1"/>
                </a:solidFill>
                <a:latin typeface="微软雅黑" panose="020B0503020204020204" pitchFamily="34" charset="-122"/>
                <a:ea typeface="微软雅黑" panose="020B0503020204020204" pitchFamily="34" charset="-122"/>
              </a:rPr>
              <a:t>米远场交互识别率</a:t>
            </a:r>
            <a:r>
              <a:rPr lang="en-US" altLang="zh-CN" sz="1000" dirty="0">
                <a:solidFill>
                  <a:schemeClr val="bg1"/>
                </a:solidFill>
                <a:latin typeface="微软雅黑" panose="020B0503020204020204" pitchFamily="34" charset="-122"/>
                <a:ea typeface="微软雅黑" panose="020B0503020204020204" pitchFamily="34" charset="-122"/>
              </a:rPr>
              <a:t>92%</a:t>
            </a:r>
            <a:r>
              <a:rPr lang="zh-CN" altLang="en-US" sz="1000" dirty="0">
                <a:solidFill>
                  <a:schemeClr val="bg1"/>
                </a:solidFill>
                <a:latin typeface="微软雅黑" panose="020B0503020204020204" pitchFamily="34" charset="-122"/>
                <a:ea typeface="微软雅黑" panose="020B0503020204020204" pitchFamily="34" charset="-122"/>
              </a:rPr>
              <a:t>   ；   </a:t>
            </a:r>
            <a:r>
              <a:rPr lang="en-US" altLang="zh-CN" sz="1000" dirty="0">
                <a:solidFill>
                  <a:schemeClr val="bg1"/>
                </a:solidFill>
                <a:latin typeface="微软雅黑" panose="020B0503020204020204" pitchFamily="34" charset="-122"/>
                <a:ea typeface="微软雅黑" panose="020B0503020204020204" pitchFamily="34" charset="-122"/>
              </a:rPr>
              <a:t>5</a:t>
            </a:r>
            <a:r>
              <a:rPr lang="zh-CN" altLang="en-US" sz="1000" dirty="0">
                <a:solidFill>
                  <a:schemeClr val="bg1"/>
                </a:solidFill>
                <a:latin typeface="微软雅黑" panose="020B0503020204020204" pitchFamily="34" charset="-122"/>
                <a:ea typeface="微软雅黑" panose="020B0503020204020204" pitchFamily="34" charset="-122"/>
              </a:rPr>
              <a:t>米远场唤醒率</a:t>
            </a:r>
            <a:r>
              <a:rPr lang="en-US" altLang="zh-CN" sz="1000" dirty="0">
                <a:solidFill>
                  <a:schemeClr val="bg1"/>
                </a:solidFill>
                <a:latin typeface="微软雅黑" panose="020B0503020204020204" pitchFamily="34" charset="-122"/>
                <a:ea typeface="微软雅黑" panose="020B0503020204020204" pitchFamily="34" charset="-122"/>
              </a:rPr>
              <a:t>95%</a:t>
            </a:r>
          </a:p>
        </p:txBody>
      </p:sp>
      <p:sp>
        <p:nvSpPr>
          <p:cNvPr id="8" name="椭圆 7"/>
          <p:cNvSpPr/>
          <p:nvPr/>
        </p:nvSpPr>
        <p:spPr>
          <a:xfrm>
            <a:off x="2494530" y="3451775"/>
            <a:ext cx="797638" cy="797638"/>
          </a:xfrm>
          <a:prstGeom prst="ellipse">
            <a:avLst/>
          </a:prstGeom>
          <a:noFill/>
          <a:ln>
            <a:solidFill>
              <a:srgbClr val="414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3233614" y="3670142"/>
            <a:ext cx="1253490" cy="306705"/>
          </a:xfrm>
          <a:prstGeom prst="rect">
            <a:avLst/>
          </a:prstGeom>
        </p:spPr>
        <p:txBody>
          <a:bodyPr wrap="none">
            <a:spAutoFit/>
          </a:bodyPr>
          <a:lstStyle/>
          <a:p>
            <a:pPr algn="ctr"/>
            <a:r>
              <a:rPr lang="zh-CN" altLang="en-US"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rPr>
              <a:t>便携式麦克组</a:t>
            </a:r>
            <a:endParaRPr lang="en-US" altLang="zh-CN" sz="1400" b="1" kern="100" dirty="0">
              <a:solidFill>
                <a:srgbClr val="41414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nvSpPr>
        <p:spPr>
          <a:xfrm>
            <a:off x="608023" y="2915560"/>
            <a:ext cx="8068669" cy="414020"/>
          </a:xfrm>
          <a:prstGeom prst="rect">
            <a:avLst/>
          </a:prstGeom>
          <a:noFill/>
        </p:spPr>
        <p:txBody>
          <a:bodyPr wrap="square" rtlCol="0">
            <a:spAutoFit/>
          </a:bodyPr>
          <a:lstStyle/>
          <a:p>
            <a:pPr algn="just">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近场方案</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1000" dirty="0">
                <a:solidFill>
                  <a:schemeClr val="bg1"/>
                </a:solidFill>
                <a:latin typeface="微软雅黑" panose="020B0503020204020204" pitchFamily="34" charset="-122"/>
                <a:ea typeface="微软雅黑" panose="020B0503020204020204" pitchFamily="34" charset="-122"/>
              </a:rPr>
              <a:t>就近唤醒，低功耗   ；   </a:t>
            </a:r>
            <a:r>
              <a:rPr lang="en-US" altLang="zh-CN" sz="1000" dirty="0">
                <a:solidFill>
                  <a:schemeClr val="bg1"/>
                </a:solidFill>
                <a:latin typeface="微软雅黑" panose="020B0503020204020204" pitchFamily="34" charset="-122"/>
                <a:ea typeface="微软雅黑" panose="020B0503020204020204" pitchFamily="34" charset="-122"/>
              </a:rPr>
              <a:t>0</a:t>
            </a:r>
            <a:r>
              <a:rPr lang="zh-CN" altLang="en-US" sz="1000" dirty="0">
                <a:solidFill>
                  <a:schemeClr val="bg1"/>
                </a:solidFill>
                <a:latin typeface="微软雅黑" panose="020B0503020204020204" pitchFamily="34" charset="-122"/>
                <a:ea typeface="微软雅黑" panose="020B0503020204020204" pitchFamily="34" charset="-122"/>
              </a:rPr>
              <a:t>开发成本，即贴即用   ；   产品间组成无规则麦克风阵列   ；   可配置多个麦克，协同工作</a:t>
            </a:r>
            <a:endParaRPr lang="en-US" altLang="zh-CN" sz="10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7634" y="3645157"/>
            <a:ext cx="476364" cy="476364"/>
          </a:xfrm>
          <a:prstGeom prst="rect">
            <a:avLst/>
          </a:prstGeom>
        </p:spPr>
      </p:pic>
      <p:sp>
        <p:nvSpPr>
          <p:cNvPr id="22" name="矩形 21"/>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3" name="矩形 22"/>
          <p:cNvSpPr/>
          <p:nvPr/>
        </p:nvSpPr>
        <p:spPr>
          <a:xfrm>
            <a:off x="684213" y="195486"/>
            <a:ext cx="2492990" cy="400110"/>
          </a:xfrm>
          <a:prstGeom prst="rect">
            <a:avLst/>
          </a:prstGeom>
        </p:spPr>
        <p:txBody>
          <a:bodyPr wrap="none">
            <a:spAutoFit/>
          </a:bodyPr>
          <a:lstStyle/>
          <a:p>
            <a:r>
              <a:rPr kumimoji="1" lang="zh-CN" altLang="en-US" sz="2000" b="1" dirty="0" smtClean="0">
                <a:solidFill>
                  <a:srgbClr val="414143"/>
                </a:solidFill>
                <a:latin typeface="Microsoft YaHei" panose="020B0503020204020204" pitchFamily="34" charset="-122"/>
                <a:ea typeface="Microsoft YaHei" panose="020B0503020204020204" pitchFamily="34" charset="-122"/>
              </a:rPr>
              <a:t>强力降噪，多麦阵列</a:t>
            </a:r>
            <a:endParaRPr kumimoji="1" lang="zh-CN" altLang="en-US" sz="2000" b="1" dirty="0">
              <a:solidFill>
                <a:srgbClr val="414143"/>
              </a:solidFill>
              <a:latin typeface="Microsoft YaHei" panose="020B0503020204020204" pitchFamily="34" charset="-122"/>
              <a:ea typeface="Microsoft YaHei" panose="020B0503020204020204" pitchFamily="34" charset="-122"/>
            </a:endParaRPr>
          </a:p>
        </p:txBody>
      </p:sp>
      <p:cxnSp>
        <p:nvCxnSpPr>
          <p:cNvPr id="24" name="直线连接符 23"/>
          <p:cNvCxnSpPr/>
          <p:nvPr/>
        </p:nvCxnSpPr>
        <p:spPr>
          <a:xfrm>
            <a:off x="1" y="552999"/>
            <a:ext cx="1894801"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798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4213" y="682320"/>
            <a:ext cx="2203751" cy="2203751"/>
            <a:chOff x="6907065" y="102230"/>
            <a:chExt cx="3098800" cy="3098800"/>
          </a:xfrm>
        </p:grpSpPr>
        <p:sp>
          <p:nvSpPr>
            <p:cNvPr id="3" name="矩形 2"/>
            <p:cNvSpPr/>
            <p:nvPr/>
          </p:nvSpPr>
          <p:spPr>
            <a:xfrm>
              <a:off x="7491900" y="644109"/>
              <a:ext cx="1929130" cy="192913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pic>
          <p:nvPicPr>
            <p:cNvPr id="4" name="图片 3"/>
            <p:cNvPicPr>
              <a:picLocks noChangeAspect="1"/>
            </p:cNvPicPr>
            <p:nvPr/>
          </p:nvPicPr>
          <p:blipFill>
            <a:blip r:embed="rId2" cstate="hqprint"/>
            <a:stretch>
              <a:fillRect/>
            </a:stretch>
          </p:blipFill>
          <p:spPr>
            <a:xfrm>
              <a:off x="6907065" y="102230"/>
              <a:ext cx="3098800" cy="3098800"/>
            </a:xfrm>
            <a:prstGeom prst="rect">
              <a:avLst/>
            </a:prstGeom>
          </p:spPr>
        </p:pic>
      </p:grpSp>
      <p:sp>
        <p:nvSpPr>
          <p:cNvPr id="5" name="矩形 4"/>
          <p:cNvSpPr/>
          <p:nvPr/>
        </p:nvSpPr>
        <p:spPr>
          <a:xfrm>
            <a:off x="684214" y="2899021"/>
            <a:ext cx="7775575" cy="1860533"/>
          </a:xfrm>
          <a:prstGeom prst="rect">
            <a:avLst/>
          </a:prstGeom>
          <a:solidFill>
            <a:srgbClr val="A6A6A6"/>
          </a:solidFill>
          <a:ln>
            <a:noFill/>
            <a:prstDash val="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6" name="矩形 5"/>
          <p:cNvSpPr/>
          <p:nvPr/>
        </p:nvSpPr>
        <p:spPr>
          <a:xfrm>
            <a:off x="1595124" y="2896413"/>
            <a:ext cx="5713180" cy="1323181"/>
          </a:xfrm>
          <a:prstGeom prst="rect">
            <a:avLst/>
          </a:prstGeom>
          <a:solidFill>
            <a:srgbClr val="7F7F7F"/>
          </a:solidFill>
          <a:ln>
            <a:noFill/>
            <a:prstDash val="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7" name="矩形 6"/>
          <p:cNvSpPr/>
          <p:nvPr/>
        </p:nvSpPr>
        <p:spPr>
          <a:xfrm>
            <a:off x="2565827" y="2896413"/>
            <a:ext cx="3374326" cy="760798"/>
          </a:xfrm>
          <a:prstGeom prst="rect">
            <a:avLst/>
          </a:prstGeom>
          <a:solidFill>
            <a:srgbClr val="4E4D4A">
              <a:alpha val="70000"/>
            </a:srgbClr>
          </a:solidFill>
          <a:ln>
            <a:noFill/>
            <a:prstDash val="dash"/>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8" name="矩形 7"/>
          <p:cNvSpPr/>
          <p:nvPr/>
        </p:nvSpPr>
        <p:spPr>
          <a:xfrm>
            <a:off x="1760630" y="2739229"/>
            <a:ext cx="664414" cy="2814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语音算法</a:t>
            </a:r>
          </a:p>
        </p:txBody>
      </p:sp>
      <p:sp>
        <p:nvSpPr>
          <p:cNvPr id="9" name="矩形 8"/>
          <p:cNvSpPr/>
          <p:nvPr/>
        </p:nvSpPr>
        <p:spPr>
          <a:xfrm>
            <a:off x="2823537" y="2739229"/>
            <a:ext cx="797170" cy="2814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算法工程实现</a:t>
            </a:r>
          </a:p>
        </p:txBody>
      </p:sp>
      <p:sp>
        <p:nvSpPr>
          <p:cNvPr id="10" name="矩形 9"/>
          <p:cNvSpPr/>
          <p:nvPr/>
        </p:nvSpPr>
        <p:spPr>
          <a:xfrm>
            <a:off x="3995936" y="2739229"/>
            <a:ext cx="934590" cy="2814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芯片配置和架构</a:t>
            </a:r>
          </a:p>
        </p:txBody>
      </p:sp>
      <p:sp>
        <p:nvSpPr>
          <p:cNvPr id="11" name="矩形 10"/>
          <p:cNvSpPr/>
          <p:nvPr/>
        </p:nvSpPr>
        <p:spPr>
          <a:xfrm>
            <a:off x="5364089" y="2739229"/>
            <a:ext cx="664414" cy="2814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物理实现</a:t>
            </a:r>
          </a:p>
        </p:txBody>
      </p:sp>
      <p:sp>
        <p:nvSpPr>
          <p:cNvPr id="12" name="矩形 11"/>
          <p:cNvSpPr/>
          <p:nvPr/>
        </p:nvSpPr>
        <p:spPr>
          <a:xfrm>
            <a:off x="6384216" y="2739229"/>
            <a:ext cx="708065" cy="2814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定制基础</a:t>
            </a:r>
            <a:r>
              <a:rPr lang="en-US" altLang="zh-CN" sz="800" dirty="0">
                <a:solidFill>
                  <a:srgbClr val="4E4D4A"/>
                </a:solidFill>
                <a:latin typeface="Microsoft YaHei" panose="020B0503020204020204" pitchFamily="34" charset="-122"/>
                <a:ea typeface="Microsoft YaHei" panose="020B0503020204020204" pitchFamily="34" charset="-122"/>
              </a:rPr>
              <a:t>IP</a:t>
            </a:r>
            <a:endParaRPr lang="zh-CN" altLang="en-US" sz="800" dirty="0">
              <a:solidFill>
                <a:srgbClr val="4E4D4A"/>
              </a:solidFill>
              <a:latin typeface="Microsoft YaHei" panose="020B0503020204020204" pitchFamily="34" charset="-122"/>
              <a:ea typeface="Microsoft YaHei" panose="020B0503020204020204" pitchFamily="34" charset="-122"/>
            </a:endParaRPr>
          </a:p>
        </p:txBody>
      </p:sp>
      <p:sp>
        <p:nvSpPr>
          <p:cNvPr id="13" name="矩形 12"/>
          <p:cNvSpPr/>
          <p:nvPr/>
        </p:nvSpPr>
        <p:spPr>
          <a:xfrm>
            <a:off x="7403680" y="2739229"/>
            <a:ext cx="969710" cy="2814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存储</a:t>
            </a:r>
            <a:r>
              <a:rPr lang="en-US" altLang="zh-CN" sz="800" dirty="0">
                <a:solidFill>
                  <a:srgbClr val="4E4D4A"/>
                </a:solidFill>
                <a:latin typeface="Microsoft YaHei" panose="020B0503020204020204" pitchFamily="34" charset="-122"/>
                <a:ea typeface="Microsoft YaHei" panose="020B0503020204020204" pitchFamily="34" charset="-122"/>
              </a:rPr>
              <a:t>/</a:t>
            </a:r>
            <a:r>
              <a:rPr lang="zh-CN" altLang="en-US" sz="800" dirty="0">
                <a:solidFill>
                  <a:srgbClr val="4E4D4A"/>
                </a:solidFill>
                <a:latin typeface="Microsoft YaHei" panose="020B0503020204020204" pitchFamily="34" charset="-122"/>
                <a:ea typeface="Microsoft YaHei" panose="020B0503020204020204" pitchFamily="34" charset="-122"/>
              </a:rPr>
              <a:t>工艺</a:t>
            </a:r>
            <a:r>
              <a:rPr lang="en-US" altLang="zh-CN" sz="800" dirty="0">
                <a:solidFill>
                  <a:srgbClr val="4E4D4A"/>
                </a:solidFill>
                <a:latin typeface="Microsoft YaHei" panose="020B0503020204020204" pitchFamily="34" charset="-122"/>
                <a:ea typeface="Microsoft YaHei" panose="020B0503020204020204" pitchFamily="34" charset="-122"/>
              </a:rPr>
              <a:t>/</a:t>
            </a:r>
            <a:r>
              <a:rPr lang="zh-CN" altLang="en-US" sz="800" dirty="0">
                <a:solidFill>
                  <a:srgbClr val="4E4D4A"/>
                </a:solidFill>
                <a:latin typeface="Microsoft YaHei" panose="020B0503020204020204" pitchFamily="34" charset="-122"/>
                <a:ea typeface="Microsoft YaHei" panose="020B0503020204020204" pitchFamily="34" charset="-122"/>
              </a:rPr>
              <a:t>封装</a:t>
            </a:r>
          </a:p>
        </p:txBody>
      </p:sp>
      <p:sp>
        <p:nvSpPr>
          <p:cNvPr id="14" name="矩形 13"/>
          <p:cNvSpPr/>
          <p:nvPr/>
        </p:nvSpPr>
        <p:spPr>
          <a:xfrm>
            <a:off x="3521651" y="3391299"/>
            <a:ext cx="2811491" cy="246221"/>
          </a:xfrm>
          <a:prstGeom prst="rect">
            <a:avLst/>
          </a:prstGeom>
        </p:spPr>
        <p:txBody>
          <a:bodyPr wrap="square">
            <a:spAutoFit/>
          </a:bodyPr>
          <a:lstStyle/>
          <a:p>
            <a:pPr>
              <a:spcBef>
                <a:spcPts val="160"/>
              </a:spcBef>
            </a:pPr>
            <a:r>
              <a:rPr lang="zh-CN" altLang="en-US" sz="1000" b="1" dirty="0">
                <a:solidFill>
                  <a:schemeClr val="bg1"/>
                </a:solidFill>
                <a:latin typeface="Microsoft YaHei" panose="020B0503020204020204" pitchFamily="34" charset="-122"/>
                <a:ea typeface="Microsoft YaHei" panose="020B0503020204020204" pitchFamily="34" charset="-122"/>
              </a:rPr>
              <a:t>第一代：实现算法</a:t>
            </a:r>
            <a:r>
              <a:rPr lang="en-US" altLang="zh-CN" sz="1000" b="1" dirty="0">
                <a:solidFill>
                  <a:schemeClr val="bg1"/>
                </a:solidFill>
                <a:latin typeface="Microsoft YaHei" panose="020B0503020204020204" pitchFamily="34" charset="-122"/>
                <a:ea typeface="Microsoft YaHei" panose="020B0503020204020204" pitchFamily="34" charset="-122"/>
              </a:rPr>
              <a:t>+</a:t>
            </a:r>
            <a:r>
              <a:rPr lang="zh-CN" altLang="en-US" sz="1000" b="1" dirty="0">
                <a:solidFill>
                  <a:schemeClr val="bg1"/>
                </a:solidFill>
                <a:latin typeface="Microsoft YaHei" panose="020B0503020204020204" pitchFamily="34" charset="-122"/>
                <a:ea typeface="Microsoft YaHei" panose="020B0503020204020204" pitchFamily="34" charset="-122"/>
              </a:rPr>
              <a:t>芯片融合</a:t>
            </a:r>
          </a:p>
        </p:txBody>
      </p:sp>
      <p:sp>
        <p:nvSpPr>
          <p:cNvPr id="15" name="矩形 14"/>
          <p:cNvSpPr/>
          <p:nvPr/>
        </p:nvSpPr>
        <p:spPr>
          <a:xfrm>
            <a:off x="3487522" y="3936594"/>
            <a:ext cx="2224629" cy="246221"/>
          </a:xfrm>
          <a:prstGeom prst="rect">
            <a:avLst/>
          </a:prstGeom>
        </p:spPr>
        <p:txBody>
          <a:bodyPr wrap="square">
            <a:spAutoFit/>
          </a:bodyPr>
          <a:lstStyle/>
          <a:p>
            <a:r>
              <a:rPr lang="zh-CN" altLang="en-US" sz="1000" b="1" dirty="0">
                <a:solidFill>
                  <a:schemeClr val="bg1"/>
                </a:solidFill>
                <a:latin typeface="Microsoft YaHei" panose="020B0503020204020204" pitchFamily="34" charset="-122"/>
                <a:ea typeface="Microsoft YaHei" panose="020B0503020204020204" pitchFamily="34" charset="-122"/>
              </a:rPr>
              <a:t>下一代：从算法模型到基础 </a:t>
            </a:r>
            <a:r>
              <a:rPr lang="en-US" altLang="zh-CN" sz="1000" b="1" dirty="0">
                <a:solidFill>
                  <a:schemeClr val="bg1"/>
                </a:solidFill>
                <a:latin typeface="Microsoft YaHei" panose="020B0503020204020204" pitchFamily="34" charset="-122"/>
                <a:ea typeface="Microsoft YaHei" panose="020B0503020204020204" pitchFamily="34" charset="-122"/>
              </a:rPr>
              <a:t>IP</a:t>
            </a:r>
            <a:endParaRPr lang="zh-CN" altLang="en-US" sz="1000" b="1" dirty="0">
              <a:solidFill>
                <a:schemeClr val="bg1"/>
              </a:solidFill>
              <a:latin typeface="Microsoft YaHei" panose="020B0503020204020204" pitchFamily="34" charset="-122"/>
              <a:ea typeface="Microsoft YaHei" panose="020B0503020204020204" pitchFamily="34" charset="-122"/>
            </a:endParaRPr>
          </a:p>
        </p:txBody>
      </p:sp>
      <p:sp>
        <p:nvSpPr>
          <p:cNvPr id="16" name="矩形 15"/>
          <p:cNvSpPr/>
          <p:nvPr/>
        </p:nvSpPr>
        <p:spPr>
          <a:xfrm>
            <a:off x="2548811" y="4550730"/>
            <a:ext cx="7139302" cy="246221"/>
          </a:xfrm>
          <a:prstGeom prst="rect">
            <a:avLst/>
          </a:prstGeom>
        </p:spPr>
        <p:txBody>
          <a:bodyPr wrap="square">
            <a:spAutoFit/>
          </a:bodyPr>
          <a:lstStyle/>
          <a:p>
            <a:r>
              <a:rPr lang="zh-CN" altLang="en-US" sz="1000" b="1" dirty="0">
                <a:solidFill>
                  <a:schemeClr val="bg1"/>
                </a:solidFill>
                <a:latin typeface="Microsoft YaHei" panose="020B0503020204020204" pitchFamily="34" charset="-122"/>
                <a:ea typeface="Microsoft YaHei" panose="020B0503020204020204" pitchFamily="34" charset="-122"/>
              </a:rPr>
              <a:t>未来规划：从多模态算法、直至存储</a:t>
            </a:r>
            <a:r>
              <a:rPr lang="en-US" altLang="zh-CN" sz="1000" b="1" dirty="0">
                <a:solidFill>
                  <a:schemeClr val="bg1"/>
                </a:solidFill>
                <a:latin typeface="Microsoft YaHei" panose="020B0503020204020204" pitchFamily="34" charset="-122"/>
                <a:ea typeface="Microsoft YaHei" panose="020B0503020204020204" pitchFamily="34" charset="-122"/>
              </a:rPr>
              <a:t>/</a:t>
            </a:r>
            <a:r>
              <a:rPr lang="zh-CN" altLang="en-US" sz="1000" b="1" dirty="0">
                <a:solidFill>
                  <a:schemeClr val="bg1"/>
                </a:solidFill>
                <a:latin typeface="Microsoft YaHei" panose="020B0503020204020204" pitchFamily="34" charset="-122"/>
                <a:ea typeface="Microsoft YaHei" panose="020B0503020204020204" pitchFamily="34" charset="-122"/>
              </a:rPr>
              <a:t>工艺</a:t>
            </a:r>
            <a:r>
              <a:rPr lang="en-US" altLang="zh-CN" sz="1000" b="1" dirty="0">
                <a:solidFill>
                  <a:schemeClr val="bg1"/>
                </a:solidFill>
                <a:latin typeface="Microsoft YaHei" panose="020B0503020204020204" pitchFamily="34" charset="-122"/>
                <a:ea typeface="Microsoft YaHei" panose="020B0503020204020204" pitchFamily="34" charset="-122"/>
              </a:rPr>
              <a:t>/</a:t>
            </a:r>
            <a:r>
              <a:rPr lang="zh-CN" altLang="en-US" sz="1000" b="1" dirty="0">
                <a:solidFill>
                  <a:schemeClr val="bg1"/>
                </a:solidFill>
                <a:latin typeface="Microsoft YaHei" panose="020B0503020204020204" pitchFamily="34" charset="-122"/>
                <a:ea typeface="Microsoft YaHei" panose="020B0503020204020204" pitchFamily="34" charset="-122"/>
              </a:rPr>
              <a:t>封装等融合和优化</a:t>
            </a:r>
          </a:p>
        </p:txBody>
      </p:sp>
      <p:sp>
        <p:nvSpPr>
          <p:cNvPr id="17" name="矩形 16"/>
          <p:cNvSpPr/>
          <p:nvPr/>
        </p:nvSpPr>
        <p:spPr>
          <a:xfrm>
            <a:off x="775491" y="2738121"/>
            <a:ext cx="666630" cy="28289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800" dirty="0">
                <a:solidFill>
                  <a:srgbClr val="4E4D4A"/>
                </a:solidFill>
                <a:latin typeface="Microsoft YaHei" panose="020B0503020204020204" pitchFamily="34" charset="-122"/>
                <a:ea typeface="Microsoft YaHei" panose="020B0503020204020204" pitchFamily="34" charset="-122"/>
              </a:rPr>
              <a:t>多模态</a:t>
            </a:r>
          </a:p>
        </p:txBody>
      </p:sp>
      <p:sp>
        <p:nvSpPr>
          <p:cNvPr id="18" name="文本框 17"/>
          <p:cNvSpPr txBox="1"/>
          <p:nvPr/>
        </p:nvSpPr>
        <p:spPr>
          <a:xfrm>
            <a:off x="2565827" y="3197911"/>
            <a:ext cx="3385812" cy="240066"/>
          </a:xfrm>
          <a:prstGeom prst="rect">
            <a:avLst/>
          </a:prstGeom>
          <a:noFill/>
        </p:spPr>
        <p:txBody>
          <a:bodyPr wrap="square" rtlCol="0">
            <a:spAutoFit/>
          </a:bodyPr>
          <a:lstStyle/>
          <a:p>
            <a:pPr algn="ctr">
              <a:lnSpc>
                <a:spcPct val="120000"/>
              </a:lnSpc>
            </a:pPr>
            <a:r>
              <a:rPr lang="zh-CN" altLang="en-US" sz="800" dirty="0">
                <a:solidFill>
                  <a:schemeClr val="bg1"/>
                </a:solidFill>
                <a:latin typeface="Microsoft YaHei" panose="020B0503020204020204" pitchFamily="34" charset="-122"/>
                <a:ea typeface="Microsoft YaHei" panose="020B0503020204020204" pitchFamily="34" charset="-122"/>
              </a:rPr>
              <a:t>全系列麦克风阵列  </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a:t>
            </a:r>
            <a:r>
              <a:rPr lang="en-US" altLang="zh-CN" sz="800" dirty="0">
                <a:solidFill>
                  <a:schemeClr val="bg1"/>
                </a:solidFill>
                <a:latin typeface="Microsoft YaHei" panose="020B0503020204020204" pitchFamily="34" charset="-122"/>
                <a:ea typeface="Microsoft YaHei" panose="020B0503020204020204" pitchFamily="34" charset="-122"/>
              </a:rPr>
              <a:t>AI</a:t>
            </a:r>
            <a:r>
              <a:rPr lang="zh-CN" altLang="en-US" sz="800" dirty="0">
                <a:solidFill>
                  <a:schemeClr val="bg1"/>
                </a:solidFill>
                <a:latin typeface="Microsoft YaHei" panose="020B0503020204020204" pitchFamily="34" charset="-122"/>
                <a:ea typeface="Microsoft YaHei" panose="020B0503020204020204" pitchFamily="34" charset="-122"/>
              </a:rPr>
              <a:t>关键字和指令识别  </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低功耗唤醒</a:t>
            </a:r>
            <a:endParaRPr lang="en-US" altLang="zh-CN" sz="800" dirty="0">
              <a:solidFill>
                <a:schemeClr val="bg1"/>
              </a:solidFill>
              <a:latin typeface="Microsoft YaHei" panose="020B0503020204020204" pitchFamily="34" charset="-122"/>
              <a:ea typeface="Microsoft YaHei" panose="020B0503020204020204" pitchFamily="34" charset="-122"/>
            </a:endParaRPr>
          </a:p>
        </p:txBody>
      </p:sp>
      <p:sp>
        <p:nvSpPr>
          <p:cNvPr id="19" name="文本框 18"/>
          <p:cNvSpPr txBox="1"/>
          <p:nvPr/>
        </p:nvSpPr>
        <p:spPr>
          <a:xfrm>
            <a:off x="2147859" y="3765842"/>
            <a:ext cx="4420633" cy="240066"/>
          </a:xfrm>
          <a:prstGeom prst="rect">
            <a:avLst/>
          </a:prstGeom>
          <a:noFill/>
        </p:spPr>
        <p:txBody>
          <a:bodyPr wrap="square" rtlCol="0">
            <a:spAutoFit/>
          </a:bodyPr>
          <a:lstStyle/>
          <a:p>
            <a:pPr algn="ctr">
              <a:lnSpc>
                <a:spcPct val="120000"/>
              </a:lnSpc>
            </a:pPr>
            <a:r>
              <a:rPr lang="en-US" altLang="zh-CN" sz="800" dirty="0">
                <a:solidFill>
                  <a:schemeClr val="bg1"/>
                </a:solidFill>
                <a:latin typeface="Microsoft YaHei" panose="020B0503020204020204" pitchFamily="34" charset="-122"/>
                <a:ea typeface="Microsoft YaHei" panose="020B0503020204020204" pitchFamily="34" charset="-122"/>
              </a:rPr>
              <a:t>AI</a:t>
            </a:r>
            <a:r>
              <a:rPr lang="zh-CN" altLang="en-US" sz="800" dirty="0">
                <a:solidFill>
                  <a:schemeClr val="bg1"/>
                </a:solidFill>
                <a:latin typeface="Microsoft YaHei" panose="020B0503020204020204" pitchFamily="34" charset="-122"/>
                <a:ea typeface="Microsoft YaHei" panose="020B0503020204020204" pitchFamily="34" charset="-122"/>
              </a:rPr>
              <a:t>本地连续语音识别  </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本地语义理解  </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安全特性</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声纹识别</a:t>
            </a:r>
          </a:p>
        </p:txBody>
      </p:sp>
      <p:grpSp>
        <p:nvGrpSpPr>
          <p:cNvPr id="20" name="组合 19"/>
          <p:cNvGrpSpPr/>
          <p:nvPr/>
        </p:nvGrpSpPr>
        <p:grpSpPr>
          <a:xfrm>
            <a:off x="3426275" y="3433772"/>
            <a:ext cx="158433" cy="158433"/>
            <a:chOff x="2109692" y="2679751"/>
            <a:chExt cx="480803" cy="480803"/>
          </a:xfrm>
        </p:grpSpPr>
        <p:sp>
          <p:nvSpPr>
            <p:cNvPr id="21" name="椭圆 20"/>
            <p:cNvSpPr/>
            <p:nvPr/>
          </p:nvSpPr>
          <p:spPr>
            <a:xfrm>
              <a:off x="2109692" y="2679751"/>
              <a:ext cx="480803" cy="480803"/>
            </a:xfrm>
            <a:prstGeom prst="ellipse">
              <a:avLst/>
            </a:prstGeom>
            <a:solidFill>
              <a:srgbClr val="1860AB"/>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22" name="椭圆 21"/>
            <p:cNvSpPr/>
            <p:nvPr/>
          </p:nvSpPr>
          <p:spPr>
            <a:xfrm>
              <a:off x="2219565" y="2778532"/>
              <a:ext cx="283241" cy="283241"/>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23" name="三角形 43"/>
            <p:cNvSpPr/>
            <p:nvPr/>
          </p:nvSpPr>
          <p:spPr>
            <a:xfrm rot="5400000">
              <a:off x="2302802" y="2856312"/>
              <a:ext cx="148117" cy="127687"/>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grpSp>
      <p:grpSp>
        <p:nvGrpSpPr>
          <p:cNvPr id="24" name="组合 23"/>
          <p:cNvGrpSpPr/>
          <p:nvPr/>
        </p:nvGrpSpPr>
        <p:grpSpPr>
          <a:xfrm>
            <a:off x="3392147" y="3995287"/>
            <a:ext cx="158433" cy="158433"/>
            <a:chOff x="4936947" y="2679751"/>
            <a:chExt cx="480803" cy="480803"/>
          </a:xfrm>
        </p:grpSpPr>
        <p:sp>
          <p:nvSpPr>
            <p:cNvPr id="25" name="椭圆 24"/>
            <p:cNvSpPr/>
            <p:nvPr/>
          </p:nvSpPr>
          <p:spPr>
            <a:xfrm>
              <a:off x="4936947" y="2679751"/>
              <a:ext cx="480803" cy="480803"/>
            </a:xfrm>
            <a:prstGeom prst="ellipse">
              <a:avLst/>
            </a:prstGeom>
            <a:solidFill>
              <a:srgbClr val="4E4D4A"/>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26" name="椭圆 25"/>
            <p:cNvSpPr/>
            <p:nvPr/>
          </p:nvSpPr>
          <p:spPr>
            <a:xfrm>
              <a:off x="5035727" y="2778531"/>
              <a:ext cx="283241" cy="283241"/>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grpSp>
          <p:nvGrpSpPr>
            <p:cNvPr id="27" name="组合 26"/>
            <p:cNvGrpSpPr/>
            <p:nvPr/>
          </p:nvGrpSpPr>
          <p:grpSpPr>
            <a:xfrm>
              <a:off x="5102393" y="2877947"/>
              <a:ext cx="153484" cy="88056"/>
              <a:chOff x="7476055" y="3297419"/>
              <a:chExt cx="486155" cy="278916"/>
            </a:xfrm>
          </p:grpSpPr>
          <p:sp>
            <p:nvSpPr>
              <p:cNvPr id="28" name="三角形 45"/>
              <p:cNvSpPr/>
              <p:nvPr/>
            </p:nvSpPr>
            <p:spPr>
              <a:xfrm rot="5400000">
                <a:off x="7457050" y="3316424"/>
                <a:ext cx="275567" cy="237558"/>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29" name="三角形 46"/>
              <p:cNvSpPr/>
              <p:nvPr/>
            </p:nvSpPr>
            <p:spPr>
              <a:xfrm rot="5400000">
                <a:off x="7705647" y="3319773"/>
                <a:ext cx="275567" cy="237558"/>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grpSp>
      </p:grpSp>
      <p:sp>
        <p:nvSpPr>
          <p:cNvPr id="30" name="文本框 29"/>
          <p:cNvSpPr txBox="1"/>
          <p:nvPr/>
        </p:nvSpPr>
        <p:spPr>
          <a:xfrm>
            <a:off x="2603718" y="4296475"/>
            <a:ext cx="3381037" cy="240066"/>
          </a:xfrm>
          <a:prstGeom prst="rect">
            <a:avLst/>
          </a:prstGeom>
          <a:noFill/>
        </p:spPr>
        <p:txBody>
          <a:bodyPr wrap="square" rtlCol="0">
            <a:spAutoFit/>
          </a:bodyPr>
          <a:lstStyle/>
          <a:p>
            <a:pPr algn="ctr">
              <a:lnSpc>
                <a:spcPct val="120000"/>
              </a:lnSpc>
            </a:pPr>
            <a:r>
              <a:rPr lang="zh-CN" altLang="en-US" sz="800" dirty="0">
                <a:solidFill>
                  <a:schemeClr val="bg1"/>
                </a:solidFill>
                <a:latin typeface="Microsoft YaHei" panose="020B0503020204020204" pitchFamily="34" charset="-122"/>
                <a:ea typeface="Microsoft YaHei" panose="020B0503020204020204" pitchFamily="34" charset="-122"/>
              </a:rPr>
              <a:t>多模态融合：视觉等</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类脑智能  </a:t>
            </a:r>
            <a:r>
              <a:rPr lang="en-US" altLang="zh-CN" sz="800" dirty="0">
                <a:solidFill>
                  <a:schemeClr val="bg1"/>
                </a:solidFill>
                <a:latin typeface="Microsoft YaHei" panose="020B0503020204020204" pitchFamily="34" charset="-122"/>
                <a:ea typeface="Microsoft YaHei" panose="020B0503020204020204" pitchFamily="34" charset="-122"/>
              </a:rPr>
              <a:t>|</a:t>
            </a:r>
            <a:r>
              <a:rPr lang="zh-CN" altLang="en-US" sz="800" dirty="0">
                <a:solidFill>
                  <a:schemeClr val="bg1"/>
                </a:solidFill>
                <a:latin typeface="Microsoft YaHei" panose="020B0503020204020204" pitchFamily="34" charset="-122"/>
                <a:ea typeface="Microsoft YaHei" panose="020B0503020204020204" pitchFamily="34" charset="-122"/>
              </a:rPr>
              <a:t>  拟人化交流</a:t>
            </a:r>
            <a:endParaRPr lang="en-US" altLang="zh-CN" sz="800" dirty="0">
              <a:solidFill>
                <a:schemeClr val="bg1"/>
              </a:solidFill>
              <a:latin typeface="Microsoft YaHei" panose="020B0503020204020204" pitchFamily="34" charset="-122"/>
              <a:ea typeface="Microsoft YaHei" panose="020B0503020204020204" pitchFamily="34" charset="-122"/>
            </a:endParaRPr>
          </a:p>
        </p:txBody>
      </p:sp>
      <p:grpSp>
        <p:nvGrpSpPr>
          <p:cNvPr id="31" name="组合 30"/>
          <p:cNvGrpSpPr/>
          <p:nvPr/>
        </p:nvGrpSpPr>
        <p:grpSpPr>
          <a:xfrm>
            <a:off x="2469593" y="4539830"/>
            <a:ext cx="158433" cy="158433"/>
            <a:chOff x="4936947" y="2679751"/>
            <a:chExt cx="480803" cy="480803"/>
          </a:xfrm>
        </p:grpSpPr>
        <p:sp>
          <p:nvSpPr>
            <p:cNvPr id="32" name="椭圆 31"/>
            <p:cNvSpPr/>
            <p:nvPr/>
          </p:nvSpPr>
          <p:spPr>
            <a:xfrm>
              <a:off x="4936947" y="2679751"/>
              <a:ext cx="480803" cy="480803"/>
            </a:xfrm>
            <a:prstGeom prst="ellipse">
              <a:avLst/>
            </a:prstGeom>
            <a:solidFill>
              <a:srgbClr val="4E4D4A"/>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33" name="椭圆 32"/>
            <p:cNvSpPr/>
            <p:nvPr/>
          </p:nvSpPr>
          <p:spPr>
            <a:xfrm>
              <a:off x="5035727" y="2778531"/>
              <a:ext cx="283241" cy="283241"/>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grpSp>
          <p:nvGrpSpPr>
            <p:cNvPr id="34" name="组合 33"/>
            <p:cNvGrpSpPr/>
            <p:nvPr/>
          </p:nvGrpSpPr>
          <p:grpSpPr>
            <a:xfrm>
              <a:off x="5102393" y="2877947"/>
              <a:ext cx="153484" cy="88056"/>
              <a:chOff x="7476055" y="3297419"/>
              <a:chExt cx="486155" cy="278916"/>
            </a:xfrm>
          </p:grpSpPr>
          <p:sp>
            <p:nvSpPr>
              <p:cNvPr id="35" name="三角形 45"/>
              <p:cNvSpPr/>
              <p:nvPr/>
            </p:nvSpPr>
            <p:spPr>
              <a:xfrm rot="5400000">
                <a:off x="7457050" y="3316424"/>
                <a:ext cx="275567" cy="237558"/>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sp>
            <p:nvSpPr>
              <p:cNvPr id="36" name="三角形 46"/>
              <p:cNvSpPr/>
              <p:nvPr/>
            </p:nvSpPr>
            <p:spPr>
              <a:xfrm rot="5400000">
                <a:off x="7705647" y="3319773"/>
                <a:ext cx="275567" cy="237558"/>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5" b="1">
                  <a:solidFill>
                    <a:prstClr val="white"/>
                  </a:solidFill>
                  <a:latin typeface="Microsoft YaHei" panose="020B0503020204020204" pitchFamily="34" charset="-122"/>
                  <a:ea typeface="Microsoft YaHei" panose="020B0503020204020204" pitchFamily="34" charset="-122"/>
                </a:endParaRPr>
              </a:p>
            </p:txBody>
          </p:sp>
        </p:grpSp>
      </p:grpSp>
      <p:sp>
        <p:nvSpPr>
          <p:cNvPr id="37" name="矩形 36"/>
          <p:cNvSpPr/>
          <p:nvPr/>
        </p:nvSpPr>
        <p:spPr>
          <a:xfrm>
            <a:off x="2742634" y="1388372"/>
            <a:ext cx="2343097" cy="412404"/>
          </a:xfrm>
          <a:prstGeom prst="rect">
            <a:avLst/>
          </a:prstGeom>
          <a:ln w="12700">
            <a:noFill/>
            <a:prstDash val="solid"/>
          </a:ln>
        </p:spPr>
        <p:txBody>
          <a:bodyPr wrap="square" lIns="35992" tIns="45712" rIns="35992" bIns="45712">
            <a:spAutoFit/>
          </a:bodyPr>
          <a:lstStyle/>
          <a:p>
            <a:pPr defTabSz="913765">
              <a:lnSpc>
                <a:spcPct val="130000"/>
              </a:lnSpc>
              <a:spcBef>
                <a:spcPts val="300"/>
              </a:spcBef>
            </a:pPr>
            <a:r>
              <a:rPr lang="zh-CN" altLang="en-US" sz="800" dirty="0">
                <a:solidFill>
                  <a:srgbClr val="4E4D4A"/>
                </a:solidFill>
                <a:latin typeface="Microsoft YaHei" panose="020B0503020204020204" pitchFamily="34" charset="-122"/>
                <a:ea typeface="Microsoft YaHei" panose="020B0503020204020204" pitchFamily="34" charset="-122"/>
              </a:rPr>
              <a:t>软硬件协同设计、优化整合型专用芯片，算法</a:t>
            </a:r>
            <a:r>
              <a:rPr lang="en-US" altLang="zh-CN" sz="800" dirty="0">
                <a:solidFill>
                  <a:srgbClr val="4E4D4A"/>
                </a:solidFill>
                <a:latin typeface="Microsoft YaHei" panose="020B0503020204020204" pitchFamily="34" charset="-122"/>
                <a:ea typeface="Microsoft YaHei" panose="020B0503020204020204" pitchFamily="34" charset="-122"/>
              </a:rPr>
              <a:t>+</a:t>
            </a:r>
            <a:r>
              <a:rPr lang="zh-CN" altLang="en-US" sz="800" dirty="0">
                <a:solidFill>
                  <a:srgbClr val="4E4D4A"/>
                </a:solidFill>
                <a:latin typeface="Microsoft YaHei" panose="020B0503020204020204" pitchFamily="34" charset="-122"/>
                <a:ea typeface="Microsoft YaHei" panose="020B0503020204020204" pitchFamily="34" charset="-122"/>
              </a:rPr>
              <a:t>芯片深度融合的嵌入式系统。</a:t>
            </a:r>
          </a:p>
        </p:txBody>
      </p:sp>
      <p:sp>
        <p:nvSpPr>
          <p:cNvPr id="38" name="矩形 37"/>
          <p:cNvSpPr/>
          <p:nvPr/>
        </p:nvSpPr>
        <p:spPr>
          <a:xfrm>
            <a:off x="5522920" y="1308038"/>
            <a:ext cx="2729803" cy="532437"/>
          </a:xfrm>
          <a:prstGeom prst="rect">
            <a:avLst/>
          </a:prstGeom>
          <a:ln w="12700">
            <a:noFill/>
            <a:prstDash val="solid"/>
          </a:ln>
        </p:spPr>
        <p:txBody>
          <a:bodyPr wrap="square" lIns="35992" tIns="45712" rIns="35992" bIns="45712" anchor="ctr">
            <a:noAutofit/>
          </a:bodyPr>
          <a:lstStyle/>
          <a:p>
            <a:pPr defTabSz="913765">
              <a:lnSpc>
                <a:spcPct val="130000"/>
              </a:lnSpc>
              <a:spcBef>
                <a:spcPts val="300"/>
              </a:spcBef>
            </a:pPr>
            <a:r>
              <a:rPr lang="zh-CN" altLang="en-US" sz="800" dirty="0">
                <a:solidFill>
                  <a:srgbClr val="4E4D4A"/>
                </a:solidFill>
                <a:latin typeface="Microsoft YaHei" panose="020B0503020204020204" pitchFamily="34" charset="-122"/>
                <a:ea typeface="Microsoft YaHei" panose="020B0503020204020204" pitchFamily="34" charset="-122"/>
              </a:rPr>
              <a:t>打造可编程、定制化专用型</a:t>
            </a:r>
            <a:r>
              <a:rPr lang="en-US" altLang="zh-CN" sz="800" dirty="0">
                <a:solidFill>
                  <a:srgbClr val="4E4D4A"/>
                </a:solidFill>
                <a:latin typeface="Microsoft YaHei" panose="020B0503020204020204" pitchFamily="34" charset="-122"/>
                <a:ea typeface="Microsoft YaHei" panose="020B0503020204020204" pitchFamily="34" charset="-122"/>
              </a:rPr>
              <a:t>AI </a:t>
            </a:r>
            <a:r>
              <a:rPr lang="zh-CN" altLang="en-US" sz="800" dirty="0">
                <a:solidFill>
                  <a:srgbClr val="4E4D4A"/>
                </a:solidFill>
                <a:latin typeface="Microsoft YaHei" panose="020B0503020204020204" pitchFamily="34" charset="-122"/>
                <a:ea typeface="Microsoft YaHei" panose="020B0503020204020204" pitchFamily="34" charset="-122"/>
              </a:rPr>
              <a:t>深度学习架构，取代目前第三方通用型架构。</a:t>
            </a:r>
            <a:endParaRPr lang="en-US" altLang="zh-CN" sz="800" dirty="0">
              <a:solidFill>
                <a:srgbClr val="4E4D4A"/>
              </a:solidFill>
              <a:latin typeface="Microsoft YaHei" panose="020B0503020204020204" pitchFamily="34" charset="-122"/>
              <a:ea typeface="Microsoft YaHei" panose="020B0503020204020204" pitchFamily="34" charset="-122"/>
            </a:endParaRPr>
          </a:p>
        </p:txBody>
      </p:sp>
      <p:sp>
        <p:nvSpPr>
          <p:cNvPr id="39" name="矩形 38"/>
          <p:cNvSpPr/>
          <p:nvPr/>
        </p:nvSpPr>
        <p:spPr>
          <a:xfrm>
            <a:off x="2777236" y="1092939"/>
            <a:ext cx="1012047" cy="32255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defTabSz="913765">
              <a:spcBef>
                <a:spcPts val="95"/>
              </a:spcBef>
            </a:pPr>
            <a:r>
              <a:rPr lang="zh-CN" altLang="en-US" sz="1200" b="1" spc="-5" dirty="0">
                <a:solidFill>
                  <a:prstClr val="white"/>
                </a:solidFill>
                <a:latin typeface="Microsoft YaHei" panose="020B0503020204020204" pitchFamily="34" charset="-122"/>
                <a:ea typeface="Microsoft YaHei" panose="020B0503020204020204" pitchFamily="34" charset="-122"/>
                <a:cs typeface="微软雅黑"/>
              </a:rPr>
              <a:t>专用芯片</a:t>
            </a:r>
            <a:endParaRPr lang="zh-CN" altLang="en-US" sz="1200" b="1" dirty="0">
              <a:solidFill>
                <a:prstClr val="white"/>
              </a:solidFill>
              <a:latin typeface="Microsoft YaHei" panose="020B0503020204020204" pitchFamily="34" charset="-122"/>
              <a:ea typeface="Microsoft YaHei" panose="020B0503020204020204" pitchFamily="34" charset="-122"/>
              <a:cs typeface="微软雅黑"/>
            </a:endParaRPr>
          </a:p>
        </p:txBody>
      </p:sp>
      <p:sp>
        <p:nvSpPr>
          <p:cNvPr id="40" name="矩形 39"/>
          <p:cNvSpPr/>
          <p:nvPr/>
        </p:nvSpPr>
        <p:spPr>
          <a:xfrm>
            <a:off x="5576518" y="1088475"/>
            <a:ext cx="1012047" cy="32255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defTabSz="913765">
              <a:spcBef>
                <a:spcPts val="95"/>
              </a:spcBef>
            </a:pPr>
            <a:r>
              <a:rPr lang="zh-CN" altLang="en-US" sz="1200" b="1" spc="-5" dirty="0">
                <a:solidFill>
                  <a:prstClr val="white"/>
                </a:solidFill>
                <a:latin typeface="Microsoft YaHei" panose="020B0503020204020204" pitchFamily="34" charset="-122"/>
                <a:ea typeface="Microsoft YaHei" panose="020B0503020204020204" pitchFamily="34" charset="-122"/>
                <a:cs typeface="微软雅黑"/>
              </a:rPr>
              <a:t>定制架构</a:t>
            </a:r>
          </a:p>
        </p:txBody>
      </p:sp>
      <p:sp>
        <p:nvSpPr>
          <p:cNvPr id="66" name="矩形 65"/>
          <p:cNvSpPr/>
          <p:nvPr/>
        </p:nvSpPr>
        <p:spPr>
          <a:xfrm>
            <a:off x="2777236" y="1765707"/>
            <a:ext cx="1012047" cy="32255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defTabSz="913765">
              <a:spcBef>
                <a:spcPts val="95"/>
              </a:spcBef>
            </a:pPr>
            <a:r>
              <a:rPr lang="zh-CN" altLang="en-US" sz="1200" b="1" spc="-5" dirty="0">
                <a:solidFill>
                  <a:prstClr val="white"/>
                </a:solidFill>
                <a:latin typeface="Microsoft YaHei" panose="020B0503020204020204" pitchFamily="34" charset="-122"/>
                <a:ea typeface="Microsoft YaHei" panose="020B0503020204020204" pitchFamily="34" charset="-122"/>
                <a:cs typeface="微软雅黑"/>
              </a:rPr>
              <a:t>算法领先</a:t>
            </a:r>
            <a:endParaRPr lang="zh-CN" altLang="en-US" sz="1200" b="1" dirty="0">
              <a:solidFill>
                <a:prstClr val="white"/>
              </a:solidFill>
              <a:latin typeface="Microsoft YaHei" panose="020B0503020204020204" pitchFamily="34" charset="-122"/>
              <a:ea typeface="Microsoft YaHei" panose="020B0503020204020204" pitchFamily="34" charset="-122"/>
              <a:cs typeface="微软雅黑"/>
            </a:endParaRPr>
          </a:p>
        </p:txBody>
      </p:sp>
      <p:sp>
        <p:nvSpPr>
          <p:cNvPr id="67" name="矩形 66"/>
          <p:cNvSpPr/>
          <p:nvPr/>
        </p:nvSpPr>
        <p:spPr>
          <a:xfrm>
            <a:off x="5576516" y="1738492"/>
            <a:ext cx="1012047" cy="32255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defTabSz="913765">
              <a:spcBef>
                <a:spcPts val="95"/>
              </a:spcBef>
            </a:pPr>
            <a:r>
              <a:rPr lang="zh-CN" altLang="en-US" sz="1200" b="1" spc="-5" dirty="0">
                <a:solidFill>
                  <a:prstClr val="white"/>
                </a:solidFill>
                <a:latin typeface="Microsoft YaHei" panose="020B0503020204020204" pitchFamily="34" charset="-122"/>
                <a:ea typeface="Microsoft YaHei" panose="020B0503020204020204" pitchFamily="34" charset="-122"/>
                <a:cs typeface="微软雅黑"/>
              </a:rPr>
              <a:t>制造领先</a:t>
            </a:r>
            <a:endParaRPr lang="zh-CN" altLang="en-US" sz="1200" b="1" dirty="0">
              <a:solidFill>
                <a:prstClr val="white"/>
              </a:solidFill>
              <a:latin typeface="Microsoft YaHei" panose="020B0503020204020204" pitchFamily="34" charset="-122"/>
              <a:ea typeface="Microsoft YaHei" panose="020B0503020204020204" pitchFamily="34" charset="-122"/>
              <a:cs typeface="微软雅黑"/>
            </a:endParaRPr>
          </a:p>
        </p:txBody>
      </p:sp>
      <p:sp>
        <p:nvSpPr>
          <p:cNvPr id="68" name="矩形 67"/>
          <p:cNvSpPr/>
          <p:nvPr/>
        </p:nvSpPr>
        <p:spPr>
          <a:xfrm>
            <a:off x="2692201" y="2084407"/>
            <a:ext cx="2407692" cy="400110"/>
          </a:xfrm>
          <a:prstGeom prst="rect">
            <a:avLst/>
          </a:prstGeom>
        </p:spPr>
        <p:txBody>
          <a:bodyPr wrap="square">
            <a:spAutoFit/>
          </a:bodyPr>
          <a:lstStyle/>
          <a:p>
            <a:pPr>
              <a:lnSpc>
                <a:spcPct val="125000"/>
              </a:lnSpc>
              <a:spcBef>
                <a:spcPts val="300"/>
              </a:spcBef>
            </a:pPr>
            <a:r>
              <a:rPr lang="zh-CN" altLang="en-US" sz="800" dirty="0">
                <a:solidFill>
                  <a:srgbClr val="4E4D4A"/>
                </a:solidFill>
                <a:latin typeface="Microsoft YaHei" panose="020B0503020204020204" pitchFamily="34" charset="-122"/>
                <a:ea typeface="Microsoft YaHei" panose="020B0503020204020204" pitchFamily="34" charset="-122"/>
              </a:rPr>
              <a:t>领先的语音信号处理、超低功耗语音唤醒、</a:t>
            </a:r>
            <a:r>
              <a:rPr lang="zh-CN" altLang="en-US" sz="800" b="1" dirty="0">
                <a:solidFill>
                  <a:srgbClr val="399CD8"/>
                </a:solidFill>
                <a:latin typeface="Microsoft YaHei" panose="020B0503020204020204" pitchFamily="34" charset="-122"/>
                <a:ea typeface="Microsoft YaHei" panose="020B0503020204020204" pitchFamily="34" charset="-122"/>
              </a:rPr>
              <a:t>独创的二进制神经网络技术</a:t>
            </a:r>
            <a:r>
              <a:rPr lang="zh-CN" altLang="en-US" sz="800" b="1" dirty="0">
                <a:solidFill>
                  <a:srgbClr val="4E4D4A"/>
                </a:solidFill>
                <a:latin typeface="Microsoft YaHei" panose="020B0503020204020204" pitchFamily="34" charset="-122"/>
                <a:ea typeface="Microsoft YaHei" panose="020B0503020204020204" pitchFamily="34" charset="-122"/>
              </a:rPr>
              <a:t>。</a:t>
            </a:r>
            <a:endParaRPr lang="en-US" altLang="zh-CN" sz="800" dirty="0">
              <a:solidFill>
                <a:srgbClr val="4E4D4A"/>
              </a:solidFill>
              <a:latin typeface="Microsoft YaHei" panose="020B0503020204020204" pitchFamily="34" charset="-122"/>
              <a:ea typeface="Microsoft YaHei" panose="020B0503020204020204" pitchFamily="34" charset="-122"/>
            </a:endParaRPr>
          </a:p>
        </p:txBody>
      </p:sp>
      <p:sp>
        <p:nvSpPr>
          <p:cNvPr id="69" name="矩形 68"/>
          <p:cNvSpPr/>
          <p:nvPr/>
        </p:nvSpPr>
        <p:spPr>
          <a:xfrm>
            <a:off x="5457045" y="2080182"/>
            <a:ext cx="3003388" cy="338554"/>
          </a:xfrm>
          <a:prstGeom prst="rect">
            <a:avLst/>
          </a:prstGeom>
        </p:spPr>
        <p:txBody>
          <a:bodyPr wrap="square">
            <a:spAutoFit/>
          </a:bodyPr>
          <a:lstStyle/>
          <a:p>
            <a:r>
              <a:rPr lang="zh-CN" altLang="en-US" sz="800" dirty="0">
                <a:solidFill>
                  <a:srgbClr val="4E4D4A"/>
                </a:solidFill>
                <a:latin typeface="Microsoft YaHei" panose="020B0503020204020204" pitchFamily="34" charset="-122"/>
                <a:ea typeface="Microsoft YaHei" panose="020B0503020204020204" pitchFamily="34" charset="-122"/>
              </a:rPr>
              <a:t>与</a:t>
            </a:r>
            <a:r>
              <a:rPr lang="zh-CN" altLang="en-US" sz="800" b="1" dirty="0">
                <a:solidFill>
                  <a:srgbClr val="FF0000"/>
                </a:solidFill>
                <a:latin typeface="Microsoft YaHei" panose="020B0503020204020204" pitchFamily="34" charset="-122"/>
                <a:ea typeface="Microsoft YaHei" panose="020B0503020204020204" pitchFamily="34" charset="-122"/>
              </a:rPr>
              <a:t>中芯国际（中芯聚源）</a:t>
            </a:r>
            <a:r>
              <a:rPr lang="zh-CN" altLang="en-US" sz="800" dirty="0">
                <a:solidFill>
                  <a:srgbClr val="4E4D4A"/>
                </a:solidFill>
                <a:latin typeface="Microsoft YaHei" panose="020B0503020204020204" pitchFamily="34" charset="-122"/>
                <a:ea typeface="Microsoft YaHei" panose="020B0503020204020204" pitchFamily="34" charset="-122"/>
              </a:rPr>
              <a:t>深度合作，提供芯片设计经验及流片支持。</a:t>
            </a:r>
            <a:endParaRPr lang="zh-CN" altLang="en-US" sz="800" dirty="0"/>
          </a:p>
        </p:txBody>
      </p:sp>
      <p:sp>
        <p:nvSpPr>
          <p:cNvPr id="70" name="矩形 69"/>
          <p:cNvSpPr/>
          <p:nvPr/>
        </p:nvSpPr>
        <p:spPr>
          <a:xfrm>
            <a:off x="684212" y="627535"/>
            <a:ext cx="7989180" cy="276999"/>
          </a:xfrm>
          <a:prstGeom prst="rect">
            <a:avLst/>
          </a:prstGeom>
        </p:spPr>
        <p:txBody>
          <a:bodyPr wrap="square">
            <a:spAutoFit/>
          </a:bodyPr>
          <a:lstStyle/>
          <a:p>
            <a:r>
              <a:rPr lang="zh-CN" altLang="en-US" sz="1200" dirty="0">
                <a:solidFill>
                  <a:srgbClr val="4E4D4A"/>
                </a:solidFill>
                <a:latin typeface="Microsoft YaHei" panose="020B0503020204020204" pitchFamily="34" charset="-122"/>
                <a:ea typeface="Microsoft YaHei" panose="020B0503020204020204" pitchFamily="34" charset="-122"/>
              </a:rPr>
              <a:t>解决通用芯片无法与</a:t>
            </a:r>
            <a:r>
              <a:rPr lang="en-US" altLang="zh-CN" sz="1200" dirty="0">
                <a:solidFill>
                  <a:srgbClr val="4E4D4A"/>
                </a:solidFill>
                <a:latin typeface="Microsoft YaHei" panose="020B0503020204020204" pitchFamily="34" charset="-122"/>
                <a:ea typeface="Microsoft YaHei" panose="020B0503020204020204" pitchFamily="34" charset="-122"/>
              </a:rPr>
              <a:t>AI</a:t>
            </a:r>
            <a:r>
              <a:rPr lang="zh-CN" altLang="en-US" sz="1200" dirty="0">
                <a:solidFill>
                  <a:srgbClr val="4E4D4A"/>
                </a:solidFill>
                <a:latin typeface="Microsoft YaHei" panose="020B0503020204020204" pitchFamily="34" charset="-122"/>
                <a:ea typeface="Microsoft YaHei" panose="020B0503020204020204" pitchFamily="34" charset="-122"/>
              </a:rPr>
              <a:t>需求</a:t>
            </a:r>
            <a:r>
              <a:rPr lang="en-US" altLang="zh-CN" sz="1200" dirty="0">
                <a:solidFill>
                  <a:srgbClr val="4E4D4A"/>
                </a:solidFill>
                <a:latin typeface="Microsoft YaHei" panose="020B0503020204020204" pitchFamily="34" charset="-122"/>
                <a:ea typeface="Microsoft YaHei" panose="020B0503020204020204" pitchFamily="34" charset="-122"/>
              </a:rPr>
              <a:t>/</a:t>
            </a:r>
            <a:r>
              <a:rPr lang="zh-CN" altLang="en-US" sz="1200" dirty="0">
                <a:solidFill>
                  <a:srgbClr val="4E4D4A"/>
                </a:solidFill>
                <a:latin typeface="Microsoft YaHei" panose="020B0503020204020204" pitchFamily="34" charset="-122"/>
                <a:ea typeface="Microsoft YaHei" panose="020B0503020204020204" pitchFamily="34" charset="-122"/>
              </a:rPr>
              <a:t>市场</a:t>
            </a:r>
            <a:r>
              <a:rPr lang="en-US" altLang="zh-CN" sz="1200" dirty="0">
                <a:solidFill>
                  <a:srgbClr val="4E4D4A"/>
                </a:solidFill>
                <a:latin typeface="Microsoft YaHei" panose="020B0503020204020204" pitchFamily="34" charset="-122"/>
                <a:ea typeface="Microsoft YaHei" panose="020B0503020204020204" pitchFamily="34" charset="-122"/>
              </a:rPr>
              <a:t>/</a:t>
            </a:r>
            <a:r>
              <a:rPr lang="zh-CN" altLang="en-US" sz="1200" dirty="0">
                <a:solidFill>
                  <a:srgbClr val="4E4D4A"/>
                </a:solidFill>
                <a:latin typeface="Microsoft YaHei" panose="020B0503020204020204" pitchFamily="34" charset="-122"/>
                <a:ea typeface="Microsoft YaHei" panose="020B0503020204020204" pitchFamily="34" charset="-122"/>
              </a:rPr>
              <a:t>数据安全完成闭环的痛点。打通全链路最后一公里，加快</a:t>
            </a:r>
            <a:r>
              <a:rPr lang="en-US" altLang="zh-CN" sz="1200" dirty="0">
                <a:solidFill>
                  <a:srgbClr val="4E4D4A"/>
                </a:solidFill>
                <a:latin typeface="Microsoft YaHei" panose="020B0503020204020204" pitchFamily="34" charset="-122"/>
                <a:ea typeface="Microsoft YaHei" panose="020B0503020204020204" pitchFamily="34" charset="-122"/>
              </a:rPr>
              <a:t>AI</a:t>
            </a:r>
            <a:r>
              <a:rPr lang="zh-CN" altLang="en-US" sz="1200" dirty="0">
                <a:solidFill>
                  <a:srgbClr val="4E4D4A"/>
                </a:solidFill>
                <a:latin typeface="Microsoft YaHei" panose="020B0503020204020204" pitchFamily="34" charset="-122"/>
                <a:ea typeface="Microsoft YaHei" panose="020B0503020204020204" pitchFamily="34" charset="-122"/>
              </a:rPr>
              <a:t>技术从研发到落地速度。</a:t>
            </a:r>
          </a:p>
        </p:txBody>
      </p:sp>
      <p:sp>
        <p:nvSpPr>
          <p:cNvPr id="71" name="矩形 70"/>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72" name="矩形 71"/>
          <p:cNvSpPr/>
          <p:nvPr/>
        </p:nvSpPr>
        <p:spPr>
          <a:xfrm>
            <a:off x="684214" y="195486"/>
            <a:ext cx="5572359" cy="400110"/>
          </a:xfrm>
          <a:prstGeom prst="rect">
            <a:avLst/>
          </a:prstGeom>
        </p:spPr>
        <p:txBody>
          <a:bodyPr wrap="none">
            <a:spAutoFit/>
          </a:bodyPr>
          <a:lstStyle/>
          <a:p>
            <a:r>
              <a:rPr kumimoji="1" lang="zh-CN" altLang="en-US" sz="2000" b="1" dirty="0">
                <a:solidFill>
                  <a:srgbClr val="4E4D4A"/>
                </a:solidFill>
                <a:latin typeface="微软雅黑" panose="020B0503020204020204" pitchFamily="34" charset="-122"/>
                <a:ea typeface="微软雅黑" panose="020B0503020204020204" pitchFamily="34" charset="-122"/>
              </a:rPr>
              <a:t>自研</a:t>
            </a:r>
            <a:r>
              <a:rPr kumimoji="1" lang="en-US" altLang="zh-CN" sz="2000" b="1" dirty="0">
                <a:solidFill>
                  <a:srgbClr val="4E4D4A"/>
                </a:solidFill>
                <a:latin typeface="微软雅黑" panose="020B0503020204020204" pitchFamily="34" charset="-122"/>
                <a:ea typeface="微软雅黑" panose="020B0503020204020204" pitchFamily="34" charset="-122"/>
              </a:rPr>
              <a:t>AI</a:t>
            </a:r>
            <a:r>
              <a:rPr kumimoji="1" lang="zh-CN" altLang="en-US" sz="2000" b="1" dirty="0">
                <a:solidFill>
                  <a:srgbClr val="4E4D4A"/>
                </a:solidFill>
                <a:latin typeface="微软雅黑" panose="020B0503020204020204" pitchFamily="34" charset="-122"/>
                <a:ea typeface="微软雅黑" panose="020B0503020204020204" pitchFamily="34" charset="-122"/>
              </a:rPr>
              <a:t>芯片</a:t>
            </a:r>
            <a:r>
              <a:rPr kumimoji="1" lang="en-US" altLang="zh-CN" sz="2000" b="1" dirty="0">
                <a:solidFill>
                  <a:srgbClr val="4E4D4A"/>
                </a:solidFill>
                <a:latin typeface="微软雅黑" panose="020B0503020204020204" pitchFamily="34" charset="-122"/>
                <a:ea typeface="微软雅黑" panose="020B0503020204020204" pitchFamily="34" charset="-122"/>
              </a:rPr>
              <a:t>TH1520</a:t>
            </a:r>
            <a:r>
              <a:rPr kumimoji="1" lang="zh-CN" altLang="en-US" sz="2000" b="1" dirty="0">
                <a:solidFill>
                  <a:srgbClr val="4E4D4A"/>
                </a:solidFill>
                <a:latin typeface="微软雅黑" panose="020B0503020204020204" pitchFamily="34" charset="-122"/>
                <a:ea typeface="微软雅黑" panose="020B0503020204020204" pitchFamily="34" charset="-122"/>
              </a:rPr>
              <a:t>：整合型语音芯片解决方案</a:t>
            </a:r>
            <a:endParaRPr kumimoji="1" lang="en-US" altLang="zh-CN" sz="2000" b="1" dirty="0">
              <a:solidFill>
                <a:srgbClr val="414143"/>
              </a:solidFill>
              <a:latin typeface="Microsoft YaHei" panose="020B0503020204020204" pitchFamily="34" charset="-122"/>
              <a:ea typeface="Microsoft YaHei" panose="020B0503020204020204" pitchFamily="34" charset="-122"/>
            </a:endParaRPr>
          </a:p>
        </p:txBody>
      </p:sp>
      <p:cxnSp>
        <p:nvCxnSpPr>
          <p:cNvPr id="73" name="直线连接符 72"/>
          <p:cNvCxnSpPr/>
          <p:nvPr/>
        </p:nvCxnSpPr>
        <p:spPr>
          <a:xfrm>
            <a:off x="1" y="552999"/>
            <a:ext cx="6144443"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45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 name="矩形 2"/>
          <p:cNvSpPr/>
          <p:nvPr/>
        </p:nvSpPr>
        <p:spPr>
          <a:xfrm>
            <a:off x="684213" y="195486"/>
            <a:ext cx="1210588" cy="400110"/>
          </a:xfrm>
          <a:prstGeom prst="rect">
            <a:avLst/>
          </a:prstGeom>
        </p:spPr>
        <p:txBody>
          <a:bodyPr wrap="none">
            <a:spAutoFit/>
          </a:bodyPr>
          <a:lstStyle/>
          <a:p>
            <a:r>
              <a:rPr kumimoji="1" lang="zh-CN" altLang="en-US" sz="2000" b="1" dirty="0">
                <a:solidFill>
                  <a:srgbClr val="414143"/>
                </a:solidFill>
                <a:latin typeface="Microsoft YaHei" panose="020B0503020204020204" pitchFamily="34" charset="-122"/>
                <a:ea typeface="Microsoft YaHei" panose="020B0503020204020204" pitchFamily="34" charset="-122"/>
              </a:rPr>
              <a:t>产品服务</a:t>
            </a:r>
          </a:p>
        </p:txBody>
      </p:sp>
      <p:cxnSp>
        <p:nvCxnSpPr>
          <p:cNvPr id="4" name="直线连接符 3"/>
          <p:cNvCxnSpPr/>
          <p:nvPr/>
        </p:nvCxnSpPr>
        <p:spPr>
          <a:xfrm>
            <a:off x="2" y="552999"/>
            <a:ext cx="1894801"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sp>
        <p:nvSpPr>
          <p:cNvPr id="58" name="矩形: 圆角 49"/>
          <p:cNvSpPr/>
          <p:nvPr/>
        </p:nvSpPr>
        <p:spPr>
          <a:xfrm rot="5400000">
            <a:off x="2561337" y="1660521"/>
            <a:ext cx="432353" cy="4346628"/>
          </a:xfrm>
          <a:prstGeom prst="roundRect">
            <a:avLst/>
          </a:prstGeom>
          <a:solidFill>
            <a:srgbClr val="399CD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61" name="矩形: 圆角 50"/>
          <p:cNvSpPr/>
          <p:nvPr/>
        </p:nvSpPr>
        <p:spPr>
          <a:xfrm rot="5400000">
            <a:off x="4348372" y="627476"/>
            <a:ext cx="432353" cy="7920701"/>
          </a:xfrm>
          <a:prstGeom prst="roundRect">
            <a:avLst/>
          </a:prstGeom>
          <a:noFill/>
          <a:ln w="19050">
            <a:solidFill>
              <a:srgbClr val="4141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63" name="文本框 62"/>
          <p:cNvSpPr txBox="1"/>
          <p:nvPr/>
        </p:nvSpPr>
        <p:spPr>
          <a:xfrm>
            <a:off x="604200" y="3674789"/>
            <a:ext cx="4327840" cy="369332"/>
          </a:xfrm>
          <a:prstGeom prst="rect">
            <a:avLst/>
          </a:prstGeom>
          <a:noFill/>
        </p:spPr>
        <p:txBody>
          <a:bodyPr wrap="square" rtlCol="0">
            <a:spAutoFit/>
          </a:bodyPr>
          <a:lstStyle/>
          <a:p>
            <a:pPr algn="ctr"/>
            <a:r>
              <a:rPr lang="en-US" altLang="zh-CN" sz="1800" b="1" dirty="0">
                <a:solidFill>
                  <a:schemeClr val="bg1"/>
                </a:solidFill>
                <a:latin typeface="微软雅黑" panose="020B0503020204020204" pitchFamily="34" charset="-122"/>
                <a:ea typeface="微软雅黑" panose="020B0503020204020204" pitchFamily="34" charset="-122"/>
              </a:rPr>
              <a:t>DUI</a:t>
            </a:r>
            <a:r>
              <a:rPr lang="zh-CN" altLang="en-US" sz="1800" b="1" dirty="0">
                <a:solidFill>
                  <a:schemeClr val="bg1"/>
                </a:solidFill>
                <a:latin typeface="微软雅黑" panose="020B0503020204020204" pitchFamily="34" charset="-122"/>
                <a:ea typeface="微软雅黑" panose="020B0503020204020204" pitchFamily="34" charset="-122"/>
              </a:rPr>
              <a:t>平台</a:t>
            </a:r>
          </a:p>
        </p:txBody>
      </p:sp>
      <p:sp>
        <p:nvSpPr>
          <p:cNvPr id="65" name="文本框 64"/>
          <p:cNvSpPr txBox="1"/>
          <p:nvPr/>
        </p:nvSpPr>
        <p:spPr>
          <a:xfrm>
            <a:off x="2424540" y="4452400"/>
            <a:ext cx="1933663" cy="261610"/>
          </a:xfrm>
          <a:prstGeom prst="rect">
            <a:avLst/>
          </a:prstGeom>
          <a:noFill/>
        </p:spPr>
        <p:txBody>
          <a:bodyPr wrap="square" rtlCol="0">
            <a:spAutoFit/>
          </a:bodyPr>
          <a:lstStyle/>
          <a:p>
            <a:pPr algn="ctr"/>
            <a:r>
              <a:rPr lang="zh-CN" altLang="en-US" sz="1100" b="1" dirty="0">
                <a:solidFill>
                  <a:srgbClr val="414143"/>
                </a:solidFill>
                <a:latin typeface="微软雅黑" panose="020B0503020204020204" pitchFamily="34" charset="-122"/>
                <a:ea typeface="微软雅黑" panose="020B0503020204020204" pitchFamily="34" charset="-122"/>
              </a:rPr>
              <a:t>苏州</a:t>
            </a:r>
            <a:r>
              <a:rPr lang="en-US" altLang="zh-CN" sz="1100" b="1" dirty="0">
                <a:solidFill>
                  <a:srgbClr val="414143"/>
                </a:solidFill>
                <a:latin typeface="微软雅黑" panose="020B0503020204020204" pitchFamily="34" charset="-122"/>
                <a:ea typeface="微软雅黑" panose="020B0503020204020204" pitchFamily="34" charset="-122"/>
              </a:rPr>
              <a:t>+</a:t>
            </a:r>
            <a:r>
              <a:rPr lang="zh-CN" altLang="en-US" sz="1100" b="1" dirty="0">
                <a:solidFill>
                  <a:srgbClr val="414143"/>
                </a:solidFill>
                <a:latin typeface="微软雅黑" panose="020B0503020204020204" pitchFamily="34" charset="-122"/>
                <a:ea typeface="微软雅黑" panose="020B0503020204020204" pitchFamily="34" charset="-122"/>
              </a:rPr>
              <a:t>北京</a:t>
            </a:r>
            <a:r>
              <a:rPr lang="en-US" altLang="zh-CN" sz="1100" b="1" dirty="0">
                <a:solidFill>
                  <a:srgbClr val="414143"/>
                </a:solidFill>
                <a:latin typeface="微软雅黑" panose="020B0503020204020204" pitchFamily="34" charset="-122"/>
                <a:ea typeface="微软雅黑" panose="020B0503020204020204" pitchFamily="34" charset="-122"/>
              </a:rPr>
              <a:t>+</a:t>
            </a:r>
            <a:r>
              <a:rPr lang="zh-CN" altLang="en-US" sz="1100" b="1" dirty="0">
                <a:solidFill>
                  <a:srgbClr val="414143"/>
                </a:solidFill>
                <a:latin typeface="微软雅黑" panose="020B0503020204020204" pitchFamily="34" charset="-122"/>
                <a:ea typeface="微软雅黑" panose="020B0503020204020204" pitchFamily="34" charset="-122"/>
              </a:rPr>
              <a:t>上海研发中心</a:t>
            </a:r>
          </a:p>
        </p:txBody>
      </p:sp>
      <p:sp>
        <p:nvSpPr>
          <p:cNvPr id="69" name="文本框 68"/>
          <p:cNvSpPr txBox="1"/>
          <p:nvPr/>
        </p:nvSpPr>
        <p:spPr>
          <a:xfrm>
            <a:off x="5049405" y="4452398"/>
            <a:ext cx="1933663" cy="261610"/>
          </a:xfrm>
          <a:prstGeom prst="rect">
            <a:avLst/>
          </a:prstGeom>
          <a:noFill/>
        </p:spPr>
        <p:txBody>
          <a:bodyPr wrap="square" rtlCol="0">
            <a:spAutoFit/>
          </a:bodyPr>
          <a:lstStyle/>
          <a:p>
            <a:pPr algn="ctr"/>
            <a:r>
              <a:rPr lang="zh-CN" altLang="en-US" sz="1100" b="1" dirty="0">
                <a:solidFill>
                  <a:srgbClr val="414143"/>
                </a:solidFill>
                <a:latin typeface="微软雅黑" panose="020B0503020204020204" pitchFamily="34" charset="-122"/>
                <a:ea typeface="微软雅黑" panose="020B0503020204020204" pitchFamily="34" charset="-122"/>
              </a:rPr>
              <a:t>人工智能研究院</a:t>
            </a:r>
          </a:p>
        </p:txBody>
      </p:sp>
      <p:sp>
        <p:nvSpPr>
          <p:cNvPr id="71" name="矩形: 圆角 50"/>
          <p:cNvSpPr/>
          <p:nvPr/>
        </p:nvSpPr>
        <p:spPr>
          <a:xfrm rot="5400000">
            <a:off x="1354856" y="2118178"/>
            <a:ext cx="432353" cy="1933663"/>
          </a:xfrm>
          <a:prstGeom prst="roundRect">
            <a:avLst/>
          </a:prstGeom>
          <a:noFill/>
          <a:ln w="19050">
            <a:solidFill>
              <a:srgbClr val="4141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73" name="文本框 72"/>
          <p:cNvSpPr txBox="1"/>
          <p:nvPr/>
        </p:nvSpPr>
        <p:spPr>
          <a:xfrm>
            <a:off x="604200" y="2949584"/>
            <a:ext cx="1933663" cy="261610"/>
          </a:xfrm>
          <a:prstGeom prst="rect">
            <a:avLst/>
          </a:prstGeom>
          <a:noFill/>
        </p:spPr>
        <p:txBody>
          <a:bodyPr wrap="square" rtlCol="0">
            <a:spAutoFit/>
          </a:bodyPr>
          <a:lstStyle/>
          <a:p>
            <a:pPr algn="ctr"/>
            <a:r>
              <a:rPr lang="en-US" altLang="zh-CN" sz="1100" b="1" dirty="0">
                <a:solidFill>
                  <a:srgbClr val="414143"/>
                </a:solidFill>
                <a:latin typeface="微软雅黑" panose="020B0503020204020204" pitchFamily="34" charset="-122"/>
                <a:ea typeface="微软雅黑" panose="020B0503020204020204" pitchFamily="34" charset="-122"/>
              </a:rPr>
              <a:t>【</a:t>
            </a:r>
            <a:r>
              <a:rPr lang="zh-CN" altLang="en-US" sz="1100" b="1" dirty="0">
                <a:solidFill>
                  <a:srgbClr val="414143"/>
                </a:solidFill>
                <a:latin typeface="微软雅黑" panose="020B0503020204020204" pitchFamily="34" charset="-122"/>
                <a:ea typeface="微软雅黑" panose="020B0503020204020204" pitchFamily="34" charset="-122"/>
              </a:rPr>
              <a:t>企业服务</a:t>
            </a:r>
            <a:r>
              <a:rPr lang="en-US" altLang="zh-CN" sz="1100" b="1" dirty="0">
                <a:solidFill>
                  <a:srgbClr val="414143"/>
                </a:solidFill>
                <a:latin typeface="微软雅黑" panose="020B0503020204020204" pitchFamily="34" charset="-122"/>
                <a:ea typeface="微软雅黑" panose="020B0503020204020204" pitchFamily="34" charset="-122"/>
              </a:rPr>
              <a:t>】</a:t>
            </a:r>
            <a:r>
              <a:rPr lang="zh-CN" altLang="en-US" sz="1100" b="1" dirty="0">
                <a:solidFill>
                  <a:srgbClr val="414143"/>
                </a:solidFill>
                <a:latin typeface="微软雅黑" panose="020B0503020204020204" pitchFamily="34" charset="-122"/>
                <a:ea typeface="微软雅黑" panose="020B0503020204020204" pitchFamily="34" charset="-122"/>
              </a:rPr>
              <a:t>会话精灵</a:t>
            </a:r>
          </a:p>
        </p:txBody>
      </p:sp>
      <p:sp>
        <p:nvSpPr>
          <p:cNvPr id="80" name="矩形: 圆角 50"/>
          <p:cNvSpPr/>
          <p:nvPr/>
        </p:nvSpPr>
        <p:spPr>
          <a:xfrm rot="5400000">
            <a:off x="4355826" y="2116111"/>
            <a:ext cx="432353" cy="1933663"/>
          </a:xfrm>
          <a:prstGeom prst="roundRect">
            <a:avLst/>
          </a:prstGeom>
          <a:noFill/>
          <a:ln w="19050">
            <a:solidFill>
              <a:srgbClr val="4141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82" name="文本框 81"/>
          <p:cNvSpPr txBox="1"/>
          <p:nvPr/>
        </p:nvSpPr>
        <p:spPr>
          <a:xfrm>
            <a:off x="3605170" y="2947517"/>
            <a:ext cx="1933663" cy="261610"/>
          </a:xfrm>
          <a:prstGeom prst="rect">
            <a:avLst/>
          </a:prstGeom>
          <a:noFill/>
        </p:spPr>
        <p:txBody>
          <a:bodyPr wrap="square" rtlCol="0">
            <a:spAutoFit/>
          </a:bodyPr>
          <a:lstStyle/>
          <a:p>
            <a:pPr algn="ctr"/>
            <a:r>
              <a:rPr lang="en-US" altLang="zh-CN" sz="1100" b="1" dirty="0">
                <a:solidFill>
                  <a:srgbClr val="414143"/>
                </a:solidFill>
                <a:latin typeface="微软雅黑" panose="020B0503020204020204" pitchFamily="34" charset="-122"/>
                <a:ea typeface="微软雅黑" panose="020B0503020204020204" pitchFamily="34" charset="-122"/>
              </a:rPr>
              <a:t>【</a:t>
            </a:r>
            <a:r>
              <a:rPr lang="zh-CN" altLang="en-US" sz="1100" b="1" dirty="0">
                <a:solidFill>
                  <a:srgbClr val="414143"/>
                </a:solidFill>
                <a:latin typeface="微软雅黑" panose="020B0503020204020204" pitchFamily="34" charset="-122"/>
                <a:ea typeface="微软雅黑" panose="020B0503020204020204" pitchFamily="34" charset="-122"/>
              </a:rPr>
              <a:t>场景对话助手</a:t>
            </a:r>
            <a:r>
              <a:rPr lang="en-US" altLang="zh-CN" sz="1100" b="1" dirty="0">
                <a:solidFill>
                  <a:srgbClr val="414143"/>
                </a:solidFill>
                <a:latin typeface="微软雅黑" panose="020B0503020204020204" pitchFamily="34" charset="-122"/>
                <a:ea typeface="微软雅黑" panose="020B0503020204020204" pitchFamily="34" charset="-122"/>
              </a:rPr>
              <a:t>】AIOS</a:t>
            </a:r>
            <a:endParaRPr lang="zh-CN" altLang="en-US" sz="1100" b="1" dirty="0">
              <a:solidFill>
                <a:srgbClr val="414143"/>
              </a:solidFill>
              <a:latin typeface="微软雅黑" panose="020B0503020204020204" pitchFamily="34" charset="-122"/>
              <a:ea typeface="微软雅黑" panose="020B0503020204020204" pitchFamily="34" charset="-122"/>
            </a:endParaRPr>
          </a:p>
        </p:txBody>
      </p:sp>
      <p:sp>
        <p:nvSpPr>
          <p:cNvPr id="83" name="矩形: 圆角 50"/>
          <p:cNvSpPr/>
          <p:nvPr/>
        </p:nvSpPr>
        <p:spPr>
          <a:xfrm rot="5400000">
            <a:off x="7356795" y="2116111"/>
            <a:ext cx="432353" cy="1933663"/>
          </a:xfrm>
          <a:prstGeom prst="roundRect">
            <a:avLst/>
          </a:prstGeom>
          <a:noFill/>
          <a:ln w="19050">
            <a:solidFill>
              <a:srgbClr val="41414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84" name="文本框 83"/>
          <p:cNvSpPr txBox="1"/>
          <p:nvPr/>
        </p:nvSpPr>
        <p:spPr>
          <a:xfrm>
            <a:off x="6606139" y="2947517"/>
            <a:ext cx="1933663" cy="261610"/>
          </a:xfrm>
          <a:prstGeom prst="rect">
            <a:avLst/>
          </a:prstGeom>
          <a:noFill/>
        </p:spPr>
        <p:txBody>
          <a:bodyPr wrap="square" rtlCol="0">
            <a:spAutoFit/>
          </a:bodyPr>
          <a:lstStyle/>
          <a:p>
            <a:pPr algn="ctr"/>
            <a:r>
              <a:rPr lang="en-US" altLang="zh-CN" sz="1100" b="1" dirty="0">
                <a:solidFill>
                  <a:srgbClr val="414143"/>
                </a:solidFill>
                <a:latin typeface="微软雅黑" panose="020B0503020204020204" pitchFamily="34" charset="-122"/>
                <a:ea typeface="微软雅黑" panose="020B0503020204020204" pitchFamily="34" charset="-122"/>
              </a:rPr>
              <a:t>【</a:t>
            </a:r>
            <a:r>
              <a:rPr lang="zh-CN" altLang="en-US" sz="1100" b="1" dirty="0">
                <a:solidFill>
                  <a:srgbClr val="414143"/>
                </a:solidFill>
                <a:latin typeface="微软雅黑" panose="020B0503020204020204" pitchFamily="34" charset="-122"/>
                <a:ea typeface="微软雅黑" panose="020B0503020204020204" pitchFamily="34" charset="-122"/>
              </a:rPr>
              <a:t>软硬一体化</a:t>
            </a:r>
            <a:r>
              <a:rPr lang="en-US" altLang="zh-CN" sz="1100" b="1" dirty="0">
                <a:solidFill>
                  <a:srgbClr val="414143"/>
                </a:solidFill>
                <a:latin typeface="微软雅黑" panose="020B0503020204020204" pitchFamily="34" charset="-122"/>
                <a:ea typeface="微软雅黑" panose="020B0503020204020204" pitchFamily="34" charset="-122"/>
              </a:rPr>
              <a:t>】AI</a:t>
            </a:r>
            <a:r>
              <a:rPr lang="zh-CN" altLang="en-US" sz="1100" b="1" dirty="0">
                <a:solidFill>
                  <a:srgbClr val="414143"/>
                </a:solidFill>
                <a:latin typeface="微软雅黑" panose="020B0503020204020204" pitchFamily="34" charset="-122"/>
                <a:ea typeface="微软雅黑" panose="020B0503020204020204" pitchFamily="34" charset="-122"/>
              </a:rPr>
              <a:t> </a:t>
            </a:r>
            <a:r>
              <a:rPr lang="en-US" altLang="zh-CN" sz="1100" b="1" dirty="0">
                <a:solidFill>
                  <a:srgbClr val="414143"/>
                </a:solidFill>
                <a:latin typeface="微软雅黑" panose="020B0503020204020204" pitchFamily="34" charset="-122"/>
                <a:ea typeface="微软雅黑" panose="020B0503020204020204" pitchFamily="34" charset="-122"/>
              </a:rPr>
              <a:t>Turnkey</a:t>
            </a:r>
            <a:endParaRPr lang="zh-CN" altLang="en-US" sz="1100" b="1" dirty="0">
              <a:solidFill>
                <a:srgbClr val="414143"/>
              </a:solidFill>
              <a:latin typeface="微软雅黑" panose="020B0503020204020204" pitchFamily="34" charset="-122"/>
              <a:ea typeface="微软雅黑" panose="020B0503020204020204" pitchFamily="34" charset="-122"/>
            </a:endParaRPr>
          </a:p>
        </p:txBody>
      </p:sp>
      <p:sp>
        <p:nvSpPr>
          <p:cNvPr id="85" name="矩形: 圆角 50"/>
          <p:cNvSpPr/>
          <p:nvPr/>
        </p:nvSpPr>
        <p:spPr>
          <a:xfrm rot="5400000">
            <a:off x="1003772" y="1552326"/>
            <a:ext cx="432353" cy="1231499"/>
          </a:xfrm>
          <a:prstGeom prst="roundRect">
            <a:avLst/>
          </a:prstGeom>
          <a:solidFill>
            <a:srgbClr val="414143"/>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pitchFamily="34" charset="-122"/>
              <a:ea typeface="微软雅黑" panose="020B0503020204020204" pitchFamily="34" charset="-122"/>
            </a:endParaRPr>
          </a:p>
        </p:txBody>
      </p:sp>
      <p:sp>
        <p:nvSpPr>
          <p:cNvPr id="87" name="文本框 86"/>
          <p:cNvSpPr txBox="1"/>
          <p:nvPr/>
        </p:nvSpPr>
        <p:spPr>
          <a:xfrm>
            <a:off x="604199" y="2065968"/>
            <a:ext cx="1231499" cy="230832"/>
          </a:xfrm>
          <a:prstGeom prst="rect">
            <a:avLst/>
          </a:prstGeom>
          <a:noFill/>
        </p:spPr>
        <p:txBody>
          <a:bodyPr wrap="square" rtlCol="0">
            <a:spAutoFit/>
          </a:bodyPr>
          <a:lstStyle/>
          <a:p>
            <a:pPr algn="ctr"/>
            <a:r>
              <a:rPr lang="zh-CN" altLang="en-US" sz="900" b="1" dirty="0">
                <a:solidFill>
                  <a:schemeClr val="bg1"/>
                </a:solidFill>
                <a:latin typeface="微软雅黑" panose="020B0503020204020204" pitchFamily="34" charset="-122"/>
                <a:ea typeface="微软雅黑" panose="020B0503020204020204" pitchFamily="34" charset="-122"/>
              </a:rPr>
              <a:t>全渠道企服方案</a:t>
            </a:r>
          </a:p>
        </p:txBody>
      </p:sp>
      <p:sp>
        <p:nvSpPr>
          <p:cNvPr id="88" name="矩形: 圆角 50"/>
          <p:cNvSpPr/>
          <p:nvPr/>
        </p:nvSpPr>
        <p:spPr>
          <a:xfrm rot="5400000">
            <a:off x="2667319" y="1552326"/>
            <a:ext cx="432353" cy="1231499"/>
          </a:xfrm>
          <a:prstGeom prst="roundRect">
            <a:avLst/>
          </a:prstGeom>
          <a:solidFill>
            <a:srgbClr val="414143"/>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pitchFamily="34" charset="-122"/>
              <a:ea typeface="微软雅黑" panose="020B0503020204020204" pitchFamily="34" charset="-122"/>
            </a:endParaRPr>
          </a:p>
        </p:txBody>
      </p:sp>
      <p:sp>
        <p:nvSpPr>
          <p:cNvPr id="89" name="文本框 88"/>
          <p:cNvSpPr txBox="1"/>
          <p:nvPr/>
        </p:nvSpPr>
        <p:spPr>
          <a:xfrm>
            <a:off x="2267746" y="2066577"/>
            <a:ext cx="1231499" cy="230832"/>
          </a:xfrm>
          <a:prstGeom prst="rect">
            <a:avLst/>
          </a:prstGeom>
          <a:noFill/>
        </p:spPr>
        <p:txBody>
          <a:bodyPr wrap="square" rtlCol="0">
            <a:spAutoFit/>
          </a:bodyPr>
          <a:lstStyle/>
          <a:p>
            <a:pPr algn="ctr"/>
            <a:r>
              <a:rPr lang="en-US" altLang="zh-CN" sz="900" b="1" dirty="0">
                <a:solidFill>
                  <a:schemeClr val="bg1"/>
                </a:solidFill>
                <a:latin typeface="微软雅黑" panose="020B0503020204020204" pitchFamily="34" charset="-122"/>
                <a:ea typeface="微软雅黑" panose="020B0503020204020204" pitchFamily="34" charset="-122"/>
              </a:rPr>
              <a:t>IOT Turnkey</a:t>
            </a:r>
            <a:r>
              <a:rPr lang="zh-CN" altLang="en-US" sz="900" b="1" dirty="0">
                <a:solidFill>
                  <a:schemeClr val="bg1"/>
                </a:solidFill>
                <a:latin typeface="微软雅黑" panose="020B0503020204020204" pitchFamily="34" charset="-122"/>
                <a:ea typeface="微软雅黑" panose="020B0503020204020204" pitchFamily="34" charset="-122"/>
              </a:rPr>
              <a:t>方案</a:t>
            </a:r>
          </a:p>
        </p:txBody>
      </p:sp>
      <p:sp>
        <p:nvSpPr>
          <p:cNvPr id="91" name="矩形: 圆角 50"/>
          <p:cNvSpPr/>
          <p:nvPr/>
        </p:nvSpPr>
        <p:spPr>
          <a:xfrm rot="5400000">
            <a:off x="4388148" y="1552326"/>
            <a:ext cx="432353" cy="1231499"/>
          </a:xfrm>
          <a:prstGeom prst="roundRect">
            <a:avLst/>
          </a:prstGeom>
          <a:solidFill>
            <a:srgbClr val="414143"/>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pitchFamily="34" charset="-122"/>
              <a:ea typeface="微软雅黑" panose="020B0503020204020204" pitchFamily="34" charset="-122"/>
            </a:endParaRPr>
          </a:p>
        </p:txBody>
      </p:sp>
      <p:sp>
        <p:nvSpPr>
          <p:cNvPr id="92" name="文本框 91"/>
          <p:cNvSpPr txBox="1"/>
          <p:nvPr/>
        </p:nvSpPr>
        <p:spPr>
          <a:xfrm>
            <a:off x="3988575" y="2065968"/>
            <a:ext cx="1231499" cy="230832"/>
          </a:xfrm>
          <a:prstGeom prst="rect">
            <a:avLst/>
          </a:prstGeom>
          <a:noFill/>
        </p:spPr>
        <p:txBody>
          <a:bodyPr wrap="square" rtlCol="0">
            <a:spAutoFit/>
          </a:bodyPr>
          <a:lstStyle/>
          <a:p>
            <a:pPr algn="ctr"/>
            <a:r>
              <a:rPr lang="zh-CN" altLang="en-US" sz="900" b="1" dirty="0">
                <a:solidFill>
                  <a:schemeClr val="bg1"/>
                </a:solidFill>
                <a:latin typeface="微软雅黑" panose="020B0503020204020204" pitchFamily="34" charset="-122"/>
                <a:ea typeface="微软雅黑" panose="020B0503020204020204" pitchFamily="34" charset="-122"/>
              </a:rPr>
              <a:t>车联网</a:t>
            </a:r>
            <a:r>
              <a:rPr lang="en-US" altLang="zh-CN" sz="900" b="1" dirty="0">
                <a:solidFill>
                  <a:schemeClr val="bg1"/>
                </a:solidFill>
                <a:latin typeface="微软雅黑" panose="020B0503020204020204" pitchFamily="34" charset="-122"/>
                <a:ea typeface="微软雅黑" panose="020B0503020204020204" pitchFamily="34" charset="-122"/>
              </a:rPr>
              <a:t>Turnkey</a:t>
            </a:r>
            <a:r>
              <a:rPr lang="zh-CN" altLang="en-US" sz="900" b="1" dirty="0">
                <a:solidFill>
                  <a:schemeClr val="bg1"/>
                </a:solidFill>
                <a:latin typeface="微软雅黑" panose="020B0503020204020204" pitchFamily="34" charset="-122"/>
                <a:ea typeface="微软雅黑" panose="020B0503020204020204" pitchFamily="34" charset="-122"/>
              </a:rPr>
              <a:t>方案</a:t>
            </a:r>
          </a:p>
        </p:txBody>
      </p:sp>
      <p:sp>
        <p:nvSpPr>
          <p:cNvPr id="93" name="矩形: 圆角 50"/>
          <p:cNvSpPr/>
          <p:nvPr/>
        </p:nvSpPr>
        <p:spPr>
          <a:xfrm rot="5400000">
            <a:off x="6044332" y="1552326"/>
            <a:ext cx="432353" cy="1231499"/>
          </a:xfrm>
          <a:prstGeom prst="roundRect">
            <a:avLst/>
          </a:prstGeom>
          <a:solidFill>
            <a:srgbClr val="414143"/>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pitchFamily="34" charset="-122"/>
              <a:ea typeface="微软雅黑" panose="020B0503020204020204" pitchFamily="34" charset="-122"/>
            </a:endParaRPr>
          </a:p>
        </p:txBody>
      </p:sp>
      <p:sp>
        <p:nvSpPr>
          <p:cNvPr id="94" name="文本框 93"/>
          <p:cNvSpPr txBox="1"/>
          <p:nvPr/>
        </p:nvSpPr>
        <p:spPr>
          <a:xfrm>
            <a:off x="5644759" y="2068277"/>
            <a:ext cx="1231499" cy="230832"/>
          </a:xfrm>
          <a:prstGeom prst="rect">
            <a:avLst/>
          </a:prstGeom>
          <a:noFill/>
        </p:spPr>
        <p:txBody>
          <a:bodyPr wrap="square" rtlCol="0">
            <a:spAutoFit/>
          </a:bodyPr>
          <a:lstStyle/>
          <a:p>
            <a:pPr algn="ctr"/>
            <a:r>
              <a:rPr lang="zh-CN" altLang="en-US" sz="900" b="1" dirty="0">
                <a:solidFill>
                  <a:schemeClr val="bg1"/>
                </a:solidFill>
                <a:latin typeface="微软雅黑" panose="020B0503020204020204" pitchFamily="34" charset="-122"/>
                <a:ea typeface="微软雅黑" panose="020B0503020204020204" pitchFamily="34" charset="-122"/>
              </a:rPr>
              <a:t>机器人</a:t>
            </a:r>
            <a:r>
              <a:rPr lang="en-US" altLang="zh-CN" sz="900" b="1" dirty="0">
                <a:solidFill>
                  <a:schemeClr val="bg1"/>
                </a:solidFill>
                <a:latin typeface="微软雅黑" panose="020B0503020204020204" pitchFamily="34" charset="-122"/>
                <a:ea typeface="微软雅黑" panose="020B0503020204020204" pitchFamily="34" charset="-122"/>
              </a:rPr>
              <a:t>Turnkey</a:t>
            </a:r>
            <a:r>
              <a:rPr lang="zh-CN" altLang="en-US" sz="900" b="1" dirty="0">
                <a:solidFill>
                  <a:schemeClr val="bg1"/>
                </a:solidFill>
                <a:latin typeface="微软雅黑" panose="020B0503020204020204" pitchFamily="34" charset="-122"/>
                <a:ea typeface="微软雅黑" panose="020B0503020204020204" pitchFamily="34" charset="-122"/>
              </a:rPr>
              <a:t>方案</a:t>
            </a:r>
          </a:p>
        </p:txBody>
      </p:sp>
      <p:sp>
        <p:nvSpPr>
          <p:cNvPr id="96" name="矩形: 圆角 50"/>
          <p:cNvSpPr/>
          <p:nvPr/>
        </p:nvSpPr>
        <p:spPr>
          <a:xfrm rot="5400000">
            <a:off x="7707876" y="1552326"/>
            <a:ext cx="432353" cy="1231499"/>
          </a:xfrm>
          <a:prstGeom prst="roundRect">
            <a:avLst/>
          </a:prstGeom>
          <a:solidFill>
            <a:srgbClr val="414143"/>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微软雅黑" panose="020B0503020204020204" pitchFamily="34" charset="-122"/>
              <a:ea typeface="微软雅黑" panose="020B0503020204020204" pitchFamily="34" charset="-122"/>
            </a:endParaRPr>
          </a:p>
        </p:txBody>
      </p:sp>
      <p:sp>
        <p:nvSpPr>
          <p:cNvPr id="97" name="文本框 96"/>
          <p:cNvSpPr txBox="1"/>
          <p:nvPr/>
        </p:nvSpPr>
        <p:spPr>
          <a:xfrm>
            <a:off x="7308303" y="2067983"/>
            <a:ext cx="1231499" cy="230832"/>
          </a:xfrm>
          <a:prstGeom prst="rect">
            <a:avLst/>
          </a:prstGeom>
          <a:noFill/>
        </p:spPr>
        <p:txBody>
          <a:bodyPr wrap="square" rtlCol="0">
            <a:spAutoFit/>
          </a:bodyPr>
          <a:lstStyle/>
          <a:p>
            <a:pPr algn="ctr"/>
            <a:r>
              <a:rPr lang="zh-CN" altLang="en-US" sz="900" b="1" dirty="0">
                <a:solidFill>
                  <a:schemeClr val="bg1"/>
                </a:solidFill>
                <a:latin typeface="微软雅黑" panose="020B0503020204020204" pitchFamily="34" charset="-122"/>
                <a:ea typeface="微软雅黑" panose="020B0503020204020204" pitchFamily="34" charset="-122"/>
              </a:rPr>
              <a:t>场景整机产品方案</a:t>
            </a:r>
          </a:p>
        </p:txBody>
      </p:sp>
      <p:sp>
        <p:nvSpPr>
          <p:cNvPr id="98" name="矩形: 圆角 50"/>
          <p:cNvSpPr/>
          <p:nvPr/>
        </p:nvSpPr>
        <p:spPr>
          <a:xfrm rot="5400000">
            <a:off x="4355826" y="-168643"/>
            <a:ext cx="432353" cy="1933663"/>
          </a:xfrm>
          <a:prstGeom prst="roundRect">
            <a:avLst/>
          </a:prstGeom>
          <a:solidFill>
            <a:srgbClr val="399CD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99" name="文本框 98"/>
          <p:cNvSpPr txBox="1"/>
          <p:nvPr/>
        </p:nvSpPr>
        <p:spPr>
          <a:xfrm>
            <a:off x="3605170" y="666851"/>
            <a:ext cx="193366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沟通万物  打理万事</a:t>
            </a:r>
          </a:p>
        </p:txBody>
      </p:sp>
      <p:pic>
        <p:nvPicPr>
          <p:cNvPr id="100" name="图片 99"/>
          <p:cNvPicPr>
            <a:picLocks noChangeAspect="1"/>
          </p:cNvPicPr>
          <p:nvPr/>
        </p:nvPicPr>
        <p:blipFill>
          <a:blip r:embed="rId2" cstate="print"/>
          <a:stretch>
            <a:fillRect/>
          </a:stretch>
        </p:blipFill>
        <p:spPr>
          <a:xfrm>
            <a:off x="6120589" y="1185854"/>
            <a:ext cx="540000" cy="540000"/>
          </a:xfrm>
          <a:prstGeom prst="rect">
            <a:avLst/>
          </a:prstGeom>
        </p:spPr>
      </p:pic>
      <p:pic>
        <p:nvPicPr>
          <p:cNvPr id="102" name="图片 101"/>
          <p:cNvPicPr>
            <a:picLocks noChangeAspect="1"/>
          </p:cNvPicPr>
          <p:nvPr/>
        </p:nvPicPr>
        <p:blipFill>
          <a:blip r:embed="rId3" cstate="print"/>
          <a:stretch>
            <a:fillRect/>
          </a:stretch>
        </p:blipFill>
        <p:spPr>
          <a:xfrm>
            <a:off x="4509404" y="1185854"/>
            <a:ext cx="540000" cy="540000"/>
          </a:xfrm>
          <a:prstGeom prst="rect">
            <a:avLst/>
          </a:prstGeom>
        </p:spPr>
      </p:pic>
      <p:pic>
        <p:nvPicPr>
          <p:cNvPr id="103" name="图片 102"/>
          <p:cNvPicPr>
            <a:picLocks noChangeAspect="1"/>
          </p:cNvPicPr>
          <p:nvPr/>
        </p:nvPicPr>
        <p:blipFill>
          <a:blip r:embed="rId4" cstate="print"/>
          <a:stretch>
            <a:fillRect/>
          </a:stretch>
        </p:blipFill>
        <p:spPr>
          <a:xfrm>
            <a:off x="7026767" y="1161974"/>
            <a:ext cx="540000" cy="540000"/>
          </a:xfrm>
          <a:prstGeom prst="rect">
            <a:avLst/>
          </a:prstGeom>
        </p:spPr>
      </p:pic>
      <p:pic>
        <p:nvPicPr>
          <p:cNvPr id="104" name="图片 103"/>
          <p:cNvPicPr>
            <a:picLocks noChangeAspect="1"/>
          </p:cNvPicPr>
          <p:nvPr/>
        </p:nvPicPr>
        <p:blipFill>
          <a:blip r:embed="rId5" cstate="print"/>
          <a:stretch>
            <a:fillRect/>
          </a:stretch>
        </p:blipFill>
        <p:spPr>
          <a:xfrm>
            <a:off x="5288209" y="1175223"/>
            <a:ext cx="540000" cy="540000"/>
          </a:xfrm>
          <a:prstGeom prst="rect">
            <a:avLst/>
          </a:prstGeom>
        </p:spPr>
      </p:pic>
      <p:pic>
        <p:nvPicPr>
          <p:cNvPr id="106" name="图片 105"/>
          <p:cNvPicPr>
            <a:picLocks noChangeAspect="1"/>
          </p:cNvPicPr>
          <p:nvPr/>
        </p:nvPicPr>
        <p:blipFill>
          <a:blip r:embed="rId6" cstate="print"/>
          <a:stretch>
            <a:fillRect/>
          </a:stretch>
        </p:blipFill>
        <p:spPr>
          <a:xfrm>
            <a:off x="629829" y="1188227"/>
            <a:ext cx="545400" cy="540000"/>
          </a:xfrm>
          <a:prstGeom prst="rect">
            <a:avLst/>
          </a:prstGeom>
        </p:spPr>
      </p:pic>
      <p:pic>
        <p:nvPicPr>
          <p:cNvPr id="107" name="图片 106"/>
          <p:cNvPicPr>
            <a:picLocks noChangeAspect="1"/>
          </p:cNvPicPr>
          <p:nvPr/>
        </p:nvPicPr>
        <p:blipFill>
          <a:blip r:embed="rId7" cstate="print"/>
          <a:stretch>
            <a:fillRect/>
          </a:stretch>
        </p:blipFill>
        <p:spPr>
          <a:xfrm>
            <a:off x="7882598" y="1175223"/>
            <a:ext cx="540000" cy="540000"/>
          </a:xfrm>
          <a:prstGeom prst="rect">
            <a:avLst/>
          </a:prstGeom>
        </p:spPr>
      </p:pic>
      <p:pic>
        <p:nvPicPr>
          <p:cNvPr id="108" name="图片 107"/>
          <p:cNvPicPr>
            <a:picLocks noChangeAspect="1"/>
          </p:cNvPicPr>
          <p:nvPr/>
        </p:nvPicPr>
        <p:blipFill>
          <a:blip r:embed="rId8" cstate="print"/>
          <a:stretch>
            <a:fillRect/>
          </a:stretch>
        </p:blipFill>
        <p:spPr>
          <a:xfrm>
            <a:off x="2824596" y="1150682"/>
            <a:ext cx="540000" cy="540000"/>
          </a:xfrm>
          <a:prstGeom prst="rect">
            <a:avLst/>
          </a:prstGeom>
        </p:spPr>
      </p:pic>
      <p:pic>
        <p:nvPicPr>
          <p:cNvPr id="109" name="图片 108"/>
          <p:cNvPicPr>
            <a:picLocks noChangeAspect="1"/>
          </p:cNvPicPr>
          <p:nvPr/>
        </p:nvPicPr>
        <p:blipFill>
          <a:blip r:embed="rId9" cstate="print"/>
          <a:stretch>
            <a:fillRect/>
          </a:stretch>
        </p:blipFill>
        <p:spPr>
          <a:xfrm>
            <a:off x="1423101" y="1158538"/>
            <a:ext cx="540000" cy="540000"/>
          </a:xfrm>
          <a:prstGeom prst="rect">
            <a:avLst/>
          </a:prstGeom>
        </p:spPr>
      </p:pic>
      <p:pic>
        <p:nvPicPr>
          <p:cNvPr id="111" name="图片 110"/>
          <p:cNvPicPr>
            <a:picLocks noChangeAspect="1"/>
          </p:cNvPicPr>
          <p:nvPr/>
        </p:nvPicPr>
        <p:blipFill>
          <a:blip r:embed="rId10" cstate="print"/>
          <a:stretch>
            <a:fillRect/>
          </a:stretch>
        </p:blipFill>
        <p:spPr>
          <a:xfrm>
            <a:off x="3647909" y="1237840"/>
            <a:ext cx="540000" cy="540000"/>
          </a:xfrm>
          <a:prstGeom prst="rect">
            <a:avLst/>
          </a:prstGeom>
        </p:spPr>
      </p:pic>
      <p:pic>
        <p:nvPicPr>
          <p:cNvPr id="112" name="图片 111"/>
          <p:cNvPicPr>
            <a:picLocks noChangeAspect="1"/>
          </p:cNvPicPr>
          <p:nvPr/>
        </p:nvPicPr>
        <p:blipFill>
          <a:blip r:embed="rId11" cstate="print"/>
          <a:stretch>
            <a:fillRect/>
          </a:stretch>
        </p:blipFill>
        <p:spPr>
          <a:xfrm>
            <a:off x="2187512" y="1204067"/>
            <a:ext cx="432000" cy="432000"/>
          </a:xfrm>
          <a:prstGeom prst="rect">
            <a:avLst/>
          </a:prstGeom>
        </p:spPr>
      </p:pic>
      <p:sp>
        <p:nvSpPr>
          <p:cNvPr id="113" name="right-thin-arrowheads_32738"/>
          <p:cNvSpPr>
            <a:spLocks noChangeAspect="1"/>
          </p:cNvSpPr>
          <p:nvPr/>
        </p:nvSpPr>
        <p:spPr bwMode="auto">
          <a:xfrm rot="16200000">
            <a:off x="2455949" y="4142252"/>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15" name="right-thin-arrowheads_32738"/>
          <p:cNvSpPr>
            <a:spLocks noChangeAspect="1"/>
          </p:cNvSpPr>
          <p:nvPr/>
        </p:nvSpPr>
        <p:spPr bwMode="auto">
          <a:xfrm rot="16200000">
            <a:off x="6449599" y="4142252"/>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16" name="right-thin-arrowheads_32738"/>
          <p:cNvSpPr>
            <a:spLocks noChangeAspect="1"/>
          </p:cNvSpPr>
          <p:nvPr/>
        </p:nvSpPr>
        <p:spPr bwMode="auto">
          <a:xfrm rot="16200000">
            <a:off x="7481073" y="3416312"/>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17" name="right-thin-arrowheads_32738"/>
          <p:cNvSpPr>
            <a:spLocks noChangeAspect="1"/>
          </p:cNvSpPr>
          <p:nvPr/>
        </p:nvSpPr>
        <p:spPr bwMode="auto">
          <a:xfrm rot="16200000">
            <a:off x="4571962" y="3397379"/>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19" name="right-thin-arrowheads_32738"/>
          <p:cNvSpPr>
            <a:spLocks noChangeAspect="1"/>
          </p:cNvSpPr>
          <p:nvPr/>
        </p:nvSpPr>
        <p:spPr bwMode="auto">
          <a:xfrm rot="16200000">
            <a:off x="1477542" y="3399809"/>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21" name="right-thin-arrowheads_32738"/>
          <p:cNvSpPr>
            <a:spLocks noChangeAspect="1"/>
          </p:cNvSpPr>
          <p:nvPr/>
        </p:nvSpPr>
        <p:spPr bwMode="auto">
          <a:xfrm rot="16200000">
            <a:off x="1831933" y="1750625"/>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22" name="right-thin-arrowheads_32738"/>
          <p:cNvSpPr>
            <a:spLocks noChangeAspect="1"/>
          </p:cNvSpPr>
          <p:nvPr/>
        </p:nvSpPr>
        <p:spPr bwMode="auto">
          <a:xfrm rot="16200000">
            <a:off x="4506127" y="1743092"/>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24" name="right-thin-arrowheads_32738"/>
          <p:cNvSpPr>
            <a:spLocks noChangeAspect="1"/>
          </p:cNvSpPr>
          <p:nvPr/>
        </p:nvSpPr>
        <p:spPr bwMode="auto">
          <a:xfrm rot="16200000">
            <a:off x="7168548" y="1758908"/>
            <a:ext cx="157422" cy="157347"/>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rgbClr val="414143"/>
          </a:solidFill>
          <a:ln>
            <a:solidFill>
              <a:srgbClr val="414143"/>
            </a:solidFill>
          </a:ln>
        </p:spPr>
      </p:sp>
      <p:sp>
        <p:nvSpPr>
          <p:cNvPr id="125" name="矩形: 圆角 49"/>
          <p:cNvSpPr/>
          <p:nvPr/>
        </p:nvSpPr>
        <p:spPr>
          <a:xfrm rot="5400000">
            <a:off x="6599546" y="2104421"/>
            <a:ext cx="432353" cy="3448157"/>
          </a:xfrm>
          <a:prstGeom prst="roundRect">
            <a:avLst/>
          </a:prstGeom>
          <a:solidFill>
            <a:srgbClr val="399CD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126" name="文本框 125"/>
          <p:cNvSpPr txBox="1"/>
          <p:nvPr/>
        </p:nvSpPr>
        <p:spPr>
          <a:xfrm>
            <a:off x="5091647" y="3669452"/>
            <a:ext cx="3433253" cy="369332"/>
          </a:xfrm>
          <a:prstGeom prst="rect">
            <a:avLst/>
          </a:prstGeom>
          <a:noFill/>
        </p:spPr>
        <p:txBody>
          <a:bodyPr wrap="square" rtlCol="0">
            <a:spAutoFit/>
          </a:bodyPr>
          <a:lstStyle/>
          <a:p>
            <a:pPr algn="ctr"/>
            <a:r>
              <a:rPr lang="en-US" altLang="zh-CN" sz="1800" b="1" dirty="0">
                <a:solidFill>
                  <a:schemeClr val="bg1"/>
                </a:solidFill>
                <a:latin typeface="微软雅黑" panose="020B0503020204020204" pitchFamily="34" charset="-122"/>
                <a:ea typeface="微软雅黑" panose="020B0503020204020204" pitchFamily="34" charset="-122"/>
              </a:rPr>
              <a:t>AI</a:t>
            </a:r>
            <a:r>
              <a:rPr lang="zh-CN" altLang="en-US" sz="1800" b="1" dirty="0">
                <a:solidFill>
                  <a:schemeClr val="bg1"/>
                </a:solidFill>
                <a:latin typeface="微软雅黑" panose="020B0503020204020204" pitchFamily="34" charset="-122"/>
                <a:ea typeface="微软雅黑" panose="020B0503020204020204" pitchFamily="34" charset="-122"/>
              </a:rPr>
              <a:t>芯片</a:t>
            </a:r>
          </a:p>
        </p:txBody>
      </p:sp>
      <p:cxnSp>
        <p:nvCxnSpPr>
          <p:cNvPr id="127" name="直线连接符 126"/>
          <p:cNvCxnSpPr/>
          <p:nvPr/>
        </p:nvCxnSpPr>
        <p:spPr>
          <a:xfrm>
            <a:off x="1219947" y="2643758"/>
            <a:ext cx="6808438" cy="0"/>
          </a:xfrm>
          <a:prstGeom prst="line">
            <a:avLst/>
          </a:prstGeom>
          <a:ln>
            <a:solidFill>
              <a:srgbClr val="414143"/>
            </a:solidFill>
          </a:ln>
        </p:spPr>
        <p:style>
          <a:lnRef idx="1">
            <a:schemeClr val="accent1"/>
          </a:lnRef>
          <a:fillRef idx="0">
            <a:schemeClr val="accent1"/>
          </a:fillRef>
          <a:effectRef idx="0">
            <a:schemeClr val="accent1"/>
          </a:effectRef>
          <a:fontRef idx="minor">
            <a:schemeClr val="tx1"/>
          </a:fontRef>
        </p:style>
      </p:cxnSp>
      <p:cxnSp>
        <p:nvCxnSpPr>
          <p:cNvPr id="128" name="直线连接符 127"/>
          <p:cNvCxnSpPr>
            <a:stCxn id="83" idx="1"/>
          </p:cNvCxnSpPr>
          <p:nvPr/>
        </p:nvCxnSpPr>
        <p:spPr>
          <a:xfrm flipH="1" flipV="1">
            <a:off x="7566768" y="2643759"/>
            <a:ext cx="6202" cy="223006"/>
          </a:xfrm>
          <a:prstGeom prst="line">
            <a:avLst/>
          </a:prstGeom>
          <a:ln>
            <a:solidFill>
              <a:srgbClr val="414143"/>
            </a:solidFill>
          </a:ln>
        </p:spPr>
        <p:style>
          <a:lnRef idx="1">
            <a:schemeClr val="accent1"/>
          </a:lnRef>
          <a:fillRef idx="0">
            <a:schemeClr val="accent1"/>
          </a:fillRef>
          <a:effectRef idx="0">
            <a:schemeClr val="accent1"/>
          </a:effectRef>
          <a:fontRef idx="minor">
            <a:schemeClr val="tx1"/>
          </a:fontRef>
        </p:style>
      </p:cxnSp>
      <p:cxnSp>
        <p:nvCxnSpPr>
          <p:cNvPr id="129" name="直线连接符 128"/>
          <p:cNvCxnSpPr>
            <a:stCxn id="80" idx="1"/>
          </p:cNvCxnSpPr>
          <p:nvPr/>
        </p:nvCxnSpPr>
        <p:spPr>
          <a:xfrm flipH="1" flipV="1">
            <a:off x="4568901" y="2643759"/>
            <a:ext cx="3100" cy="223006"/>
          </a:xfrm>
          <a:prstGeom prst="line">
            <a:avLst/>
          </a:prstGeom>
          <a:ln>
            <a:solidFill>
              <a:srgbClr val="414143"/>
            </a:solidFill>
          </a:ln>
        </p:spPr>
        <p:style>
          <a:lnRef idx="1">
            <a:schemeClr val="accent1"/>
          </a:lnRef>
          <a:fillRef idx="0">
            <a:schemeClr val="accent1"/>
          </a:fillRef>
          <a:effectRef idx="0">
            <a:schemeClr val="accent1"/>
          </a:effectRef>
          <a:fontRef idx="minor">
            <a:schemeClr val="tx1"/>
          </a:fontRef>
        </p:style>
      </p:cxnSp>
      <p:cxnSp>
        <p:nvCxnSpPr>
          <p:cNvPr id="130" name="直线连接符 129"/>
          <p:cNvCxnSpPr>
            <a:endCxn id="85" idx="3"/>
          </p:cNvCxnSpPr>
          <p:nvPr/>
        </p:nvCxnSpPr>
        <p:spPr>
          <a:xfrm flipV="1">
            <a:off x="1219946" y="2384251"/>
            <a:ext cx="0" cy="256544"/>
          </a:xfrm>
          <a:prstGeom prst="line">
            <a:avLst/>
          </a:prstGeom>
          <a:ln>
            <a:solidFill>
              <a:srgbClr val="41414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直线连接符 130"/>
          <p:cNvCxnSpPr>
            <a:stCxn id="71" idx="1"/>
          </p:cNvCxnSpPr>
          <p:nvPr/>
        </p:nvCxnSpPr>
        <p:spPr>
          <a:xfrm flipH="1" flipV="1">
            <a:off x="1571031" y="2637609"/>
            <a:ext cx="1" cy="231222"/>
          </a:xfrm>
          <a:prstGeom prst="line">
            <a:avLst/>
          </a:prstGeom>
          <a:ln>
            <a:solidFill>
              <a:srgbClr val="414143"/>
            </a:solidFill>
          </a:ln>
        </p:spPr>
        <p:style>
          <a:lnRef idx="1">
            <a:schemeClr val="accent1"/>
          </a:lnRef>
          <a:fillRef idx="0">
            <a:schemeClr val="accent1"/>
          </a:fillRef>
          <a:effectRef idx="0">
            <a:schemeClr val="accent1"/>
          </a:effectRef>
          <a:fontRef idx="minor">
            <a:schemeClr val="tx1"/>
          </a:fontRef>
        </p:style>
      </p:cxnSp>
      <p:cxnSp>
        <p:nvCxnSpPr>
          <p:cNvPr id="132" name="直线连接符 131"/>
          <p:cNvCxnSpPr/>
          <p:nvPr/>
        </p:nvCxnSpPr>
        <p:spPr>
          <a:xfrm flipV="1">
            <a:off x="2915816" y="2381065"/>
            <a:ext cx="0" cy="256544"/>
          </a:xfrm>
          <a:prstGeom prst="line">
            <a:avLst/>
          </a:prstGeom>
          <a:ln>
            <a:solidFill>
              <a:srgbClr val="41414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直线连接符 132"/>
          <p:cNvCxnSpPr/>
          <p:nvPr/>
        </p:nvCxnSpPr>
        <p:spPr>
          <a:xfrm flipV="1">
            <a:off x="4568899" y="2381065"/>
            <a:ext cx="0" cy="256544"/>
          </a:xfrm>
          <a:prstGeom prst="line">
            <a:avLst/>
          </a:prstGeom>
          <a:ln>
            <a:solidFill>
              <a:srgbClr val="41414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直线连接符 133"/>
          <p:cNvCxnSpPr/>
          <p:nvPr/>
        </p:nvCxnSpPr>
        <p:spPr>
          <a:xfrm flipV="1">
            <a:off x="6260506" y="2381065"/>
            <a:ext cx="0" cy="256544"/>
          </a:xfrm>
          <a:prstGeom prst="line">
            <a:avLst/>
          </a:prstGeom>
          <a:ln>
            <a:solidFill>
              <a:srgbClr val="41414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直线连接符 134"/>
          <p:cNvCxnSpPr/>
          <p:nvPr/>
        </p:nvCxnSpPr>
        <p:spPr>
          <a:xfrm flipV="1">
            <a:off x="8028384" y="2381065"/>
            <a:ext cx="0" cy="256544"/>
          </a:xfrm>
          <a:prstGeom prst="line">
            <a:avLst/>
          </a:prstGeom>
          <a:ln>
            <a:solidFill>
              <a:srgbClr val="41414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50673" y="910513"/>
            <a:ext cx="7871834" cy="1179660"/>
          </a:xfrm>
          <a:prstGeom prst="rect">
            <a:avLst/>
          </a:prstGeom>
          <a:noFill/>
          <a:ln>
            <a:solidFill>
              <a:srgbClr val="596C7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12" name="矩形 11"/>
          <p:cNvSpPr/>
          <p:nvPr/>
        </p:nvSpPr>
        <p:spPr>
          <a:xfrm>
            <a:off x="4083042" y="692712"/>
            <a:ext cx="1153083" cy="435601"/>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 name="矩形 1"/>
          <p:cNvSpPr/>
          <p:nvPr/>
        </p:nvSpPr>
        <p:spPr>
          <a:xfrm>
            <a:off x="1" y="195486"/>
            <a:ext cx="684213" cy="360040"/>
          </a:xfrm>
          <a:prstGeom prst="rect">
            <a:avLst/>
          </a:prstGeom>
          <a:solidFill>
            <a:srgbClr val="39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 name="矩形 2"/>
          <p:cNvSpPr/>
          <p:nvPr/>
        </p:nvSpPr>
        <p:spPr>
          <a:xfrm>
            <a:off x="684214" y="195486"/>
            <a:ext cx="6798765" cy="415498"/>
          </a:xfrm>
          <a:prstGeom prst="rect">
            <a:avLst/>
          </a:prstGeom>
        </p:spPr>
        <p:txBody>
          <a:bodyPr wrap="square">
            <a:spAutoFit/>
          </a:bodyPr>
          <a:lstStyle/>
          <a:p>
            <a:r>
              <a:rPr kumimoji="1" lang="en-US" altLang="zh-CN" sz="2000" b="1" dirty="0">
                <a:solidFill>
                  <a:srgbClr val="414143"/>
                </a:solidFill>
                <a:latin typeface="Microsoft YaHei" panose="020B0503020204020204" pitchFamily="34" charset="-122"/>
                <a:ea typeface="Microsoft YaHei" panose="020B0503020204020204" pitchFamily="34" charset="-122"/>
              </a:rPr>
              <a:t>DUI</a:t>
            </a:r>
            <a:r>
              <a:rPr kumimoji="1" lang="zh-CN" altLang="en-US" sz="2000" b="1" dirty="0">
                <a:solidFill>
                  <a:srgbClr val="414143"/>
                </a:solidFill>
                <a:latin typeface="Microsoft YaHei" panose="020B0503020204020204" pitchFamily="34" charset="-122"/>
                <a:ea typeface="Microsoft YaHei" panose="020B0503020204020204" pitchFamily="34" charset="-122"/>
              </a:rPr>
              <a:t>平台：</a:t>
            </a:r>
            <a:r>
              <a:rPr kumimoji="1" lang="zh-CN" altLang="en-US" sz="2100" b="1" dirty="0">
                <a:solidFill>
                  <a:srgbClr val="414143"/>
                </a:solidFill>
                <a:latin typeface="Microsoft YaHei" charset="0"/>
                <a:ea typeface="Microsoft YaHei" charset="0"/>
                <a:cs typeface="Microsoft YaHei" charset="0"/>
              </a:rPr>
              <a:t>全链路智能对话定制平台</a:t>
            </a:r>
            <a:r>
              <a:rPr kumimoji="1" lang="zh-CN" altLang="en-US" sz="2100" dirty="0">
                <a:solidFill>
                  <a:srgbClr val="414143"/>
                </a:solidFill>
                <a:latin typeface="微软雅黑" charset="0"/>
                <a:ea typeface="微软雅黑" charset="0"/>
                <a:cs typeface="Microsoft YaHei" charset="0"/>
              </a:rPr>
              <a:t> </a:t>
            </a:r>
            <a:r>
              <a:rPr kumimoji="1" lang="en-US" altLang="zh-CN" sz="2000" b="1" dirty="0" err="1">
                <a:solidFill>
                  <a:srgbClr val="414143"/>
                </a:solidFill>
                <a:latin typeface="Microsoft YaHei" panose="020B0503020204020204" pitchFamily="34" charset="-122"/>
                <a:ea typeface="Microsoft YaHei" panose="020B0503020204020204" pitchFamily="34" charset="-122"/>
              </a:rPr>
              <a:t>www.dui.ai</a:t>
            </a:r>
            <a:endParaRPr kumimoji="1" lang="en-US" altLang="zh-CN" sz="2000" b="1" dirty="0">
              <a:solidFill>
                <a:srgbClr val="414143"/>
              </a:solidFill>
              <a:latin typeface="Microsoft YaHei" panose="020B0503020204020204" pitchFamily="34" charset="-122"/>
              <a:ea typeface="Microsoft YaHei" panose="020B0503020204020204" pitchFamily="34" charset="-122"/>
            </a:endParaRPr>
          </a:p>
        </p:txBody>
      </p:sp>
      <p:cxnSp>
        <p:nvCxnSpPr>
          <p:cNvPr id="4" name="直线连接符 3"/>
          <p:cNvCxnSpPr/>
          <p:nvPr/>
        </p:nvCxnSpPr>
        <p:spPr>
          <a:xfrm>
            <a:off x="0" y="552999"/>
            <a:ext cx="6505063" cy="0"/>
          </a:xfrm>
          <a:prstGeom prst="line">
            <a:avLst/>
          </a:prstGeom>
          <a:ln>
            <a:solidFill>
              <a:srgbClr val="399CD8"/>
            </a:solidFill>
            <a:beve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2" cstate="print"/>
          <a:srcRect/>
          <a:stretch>
            <a:fillRect/>
          </a:stretch>
        </p:blipFill>
        <p:spPr>
          <a:xfrm>
            <a:off x="4161768" y="692712"/>
            <a:ext cx="1037159" cy="435601"/>
          </a:xfrm>
          <a:prstGeom prst="rect">
            <a:avLst/>
          </a:prstGeom>
        </p:spPr>
      </p:pic>
      <p:pic>
        <p:nvPicPr>
          <p:cNvPr id="9" name="图片 8"/>
          <p:cNvPicPr>
            <a:picLocks noChangeAspect="1"/>
          </p:cNvPicPr>
          <p:nvPr/>
        </p:nvPicPr>
        <p:blipFill rotWithShape="1">
          <a:blip r:embed="rId3" cstate="print"/>
          <a:srcRect/>
          <a:stretch>
            <a:fillRect/>
          </a:stretch>
        </p:blipFill>
        <p:spPr>
          <a:xfrm>
            <a:off x="6180699" y="1202405"/>
            <a:ext cx="704300" cy="697447"/>
          </a:xfrm>
          <a:prstGeom prst="ellipse">
            <a:avLst/>
          </a:prstGeom>
          <a:ln w="76200" cap="rnd">
            <a:solidFill>
              <a:srgbClr val="399CD8"/>
            </a:solidFill>
            <a:prstDash val="solid"/>
          </a:ln>
          <a:effectLst/>
        </p:spPr>
      </p:pic>
      <p:pic>
        <p:nvPicPr>
          <p:cNvPr id="10" name="图片 9"/>
          <p:cNvPicPr>
            <a:picLocks noChangeAspect="1"/>
          </p:cNvPicPr>
          <p:nvPr/>
        </p:nvPicPr>
        <p:blipFill rotWithShape="1">
          <a:blip r:embed="rId4" cstate="print"/>
          <a:srcRect/>
          <a:stretch>
            <a:fillRect/>
          </a:stretch>
        </p:blipFill>
        <p:spPr>
          <a:xfrm>
            <a:off x="3758678" y="1202405"/>
            <a:ext cx="704300" cy="697447"/>
          </a:xfrm>
          <a:prstGeom prst="ellipse">
            <a:avLst/>
          </a:prstGeom>
          <a:ln w="76200" cap="rnd">
            <a:solidFill>
              <a:srgbClr val="399CD8"/>
            </a:solidFill>
            <a:prstDash val="solid"/>
          </a:ln>
          <a:effectLst/>
        </p:spPr>
      </p:pic>
      <p:pic>
        <p:nvPicPr>
          <p:cNvPr id="11" name="图片 10"/>
          <p:cNvPicPr>
            <a:picLocks noChangeAspect="1"/>
          </p:cNvPicPr>
          <p:nvPr/>
        </p:nvPicPr>
        <p:blipFill rotWithShape="1">
          <a:blip r:embed="rId5" cstate="print"/>
          <a:srcRect/>
          <a:stretch>
            <a:fillRect/>
          </a:stretch>
        </p:blipFill>
        <p:spPr>
          <a:xfrm>
            <a:off x="1334656" y="1209769"/>
            <a:ext cx="699632" cy="697447"/>
          </a:xfrm>
          <a:prstGeom prst="ellipse">
            <a:avLst/>
          </a:prstGeom>
          <a:ln w="76200" cap="rnd">
            <a:solidFill>
              <a:srgbClr val="399CD8"/>
            </a:solidFill>
            <a:prstDash val="solid"/>
          </a:ln>
          <a:effectLst/>
        </p:spPr>
      </p:pic>
      <p:sp>
        <p:nvSpPr>
          <p:cNvPr id="13" name="矩形 12"/>
          <p:cNvSpPr/>
          <p:nvPr/>
        </p:nvSpPr>
        <p:spPr>
          <a:xfrm>
            <a:off x="2167119" y="1442001"/>
            <a:ext cx="1146468" cy="323165"/>
          </a:xfrm>
          <a:prstGeom prst="rect">
            <a:avLst/>
          </a:prstGeom>
        </p:spPr>
        <p:txBody>
          <a:bodyPr wrap="none">
            <a:spAutoFit/>
          </a:bodyPr>
          <a:lstStyle/>
          <a:p>
            <a:r>
              <a:rPr lang="zh-CN" altLang="zh-CN" sz="1500" b="1" kern="100" dirty="0">
                <a:solidFill>
                  <a:srgbClr val="414143"/>
                </a:solidFill>
                <a:latin typeface="Microsoft YaHei" charset="0"/>
                <a:ea typeface="Microsoft YaHei" charset="0"/>
                <a:cs typeface="Microsoft YaHei" charset="0"/>
              </a:rPr>
              <a:t>高可用定制</a:t>
            </a:r>
            <a:endParaRPr lang="zh-CN" altLang="en-US" sz="1500" b="1" dirty="0"/>
          </a:p>
        </p:txBody>
      </p:sp>
      <p:sp>
        <p:nvSpPr>
          <p:cNvPr id="14" name="矩形 13"/>
          <p:cNvSpPr/>
          <p:nvPr/>
        </p:nvSpPr>
        <p:spPr>
          <a:xfrm>
            <a:off x="4597702" y="1442001"/>
            <a:ext cx="1338828" cy="323165"/>
          </a:xfrm>
          <a:prstGeom prst="rect">
            <a:avLst/>
          </a:prstGeom>
        </p:spPr>
        <p:txBody>
          <a:bodyPr wrap="none">
            <a:spAutoFit/>
          </a:bodyPr>
          <a:lstStyle/>
          <a:p>
            <a:r>
              <a:rPr lang="zh-CN" altLang="en-US" sz="1500" b="1" kern="100" dirty="0">
                <a:solidFill>
                  <a:srgbClr val="414143"/>
                </a:solidFill>
                <a:latin typeface="Microsoft YaHei" charset="0"/>
                <a:ea typeface="Microsoft YaHei" charset="0"/>
              </a:rPr>
              <a:t>以对话为核心</a:t>
            </a:r>
            <a:endParaRPr lang="zh-CN" altLang="en-US" sz="1500" b="1" dirty="0"/>
          </a:p>
        </p:txBody>
      </p:sp>
      <p:sp>
        <p:nvSpPr>
          <p:cNvPr id="15" name="矩形 14"/>
          <p:cNvSpPr/>
          <p:nvPr/>
        </p:nvSpPr>
        <p:spPr>
          <a:xfrm>
            <a:off x="7027271" y="1442001"/>
            <a:ext cx="1146468" cy="323165"/>
          </a:xfrm>
          <a:prstGeom prst="rect">
            <a:avLst/>
          </a:prstGeom>
        </p:spPr>
        <p:txBody>
          <a:bodyPr wrap="none">
            <a:spAutoFit/>
          </a:bodyPr>
          <a:lstStyle/>
          <a:p>
            <a:r>
              <a:rPr lang="zh-CN" altLang="en-US" sz="1500" b="1" kern="100" dirty="0">
                <a:solidFill>
                  <a:srgbClr val="414143"/>
                </a:solidFill>
                <a:latin typeface="Microsoft YaHei" charset="0"/>
                <a:ea typeface="Microsoft YaHei" charset="0"/>
              </a:rPr>
              <a:t>定制规模化</a:t>
            </a:r>
            <a:endParaRPr lang="zh-CN" altLang="en-US" sz="1500" b="1" dirty="0"/>
          </a:p>
        </p:txBody>
      </p:sp>
      <p:sp>
        <p:nvSpPr>
          <p:cNvPr id="17" name="矩形 16"/>
          <p:cNvSpPr/>
          <p:nvPr/>
        </p:nvSpPr>
        <p:spPr>
          <a:xfrm>
            <a:off x="781722" y="2340070"/>
            <a:ext cx="1552654" cy="615852"/>
          </a:xfrm>
          <a:prstGeom prst="rect">
            <a:avLst/>
          </a:prstGeom>
          <a:solidFill>
            <a:srgbClr val="399CD8"/>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18" name="矩形 17"/>
          <p:cNvSpPr/>
          <p:nvPr/>
        </p:nvSpPr>
        <p:spPr>
          <a:xfrm>
            <a:off x="766593" y="3133161"/>
            <a:ext cx="1552654" cy="615852"/>
          </a:xfrm>
          <a:prstGeom prst="rect">
            <a:avLst/>
          </a:prstGeom>
          <a:solidFill>
            <a:srgbClr val="399CD8"/>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19" name="矩形 18"/>
          <p:cNvSpPr/>
          <p:nvPr/>
        </p:nvSpPr>
        <p:spPr>
          <a:xfrm>
            <a:off x="750673" y="3938462"/>
            <a:ext cx="1552654" cy="615852"/>
          </a:xfrm>
          <a:prstGeom prst="rect">
            <a:avLst/>
          </a:prstGeom>
          <a:solidFill>
            <a:srgbClr val="399CD8"/>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1" name="矩形 20"/>
          <p:cNvSpPr/>
          <p:nvPr/>
        </p:nvSpPr>
        <p:spPr>
          <a:xfrm>
            <a:off x="5270420" y="3240034"/>
            <a:ext cx="769763" cy="1061829"/>
          </a:xfrm>
          <a:prstGeom prst="rect">
            <a:avLst/>
          </a:prstGeom>
        </p:spPr>
        <p:txBody>
          <a:bodyPr wrap="none">
            <a:spAutoFit/>
          </a:bodyPr>
          <a:lstStyle/>
          <a:p>
            <a:pPr>
              <a:lnSpc>
                <a:spcPct val="150000"/>
              </a:lnSpc>
            </a:pP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DUI</a:t>
            </a:r>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 </a:t>
            </a: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Free</a:t>
            </a:r>
            <a:endPar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endParaRPr>
          </a:p>
          <a:p>
            <a:pPr>
              <a:lnSpc>
                <a:spcPct val="150000"/>
              </a:lnSpc>
            </a:pP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DUI</a:t>
            </a:r>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 </a:t>
            </a: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Lite</a:t>
            </a:r>
            <a:endPar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endParaRPr>
          </a:p>
          <a:p>
            <a:pPr>
              <a:lnSpc>
                <a:spcPct val="150000"/>
              </a:lnSpc>
            </a:pP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DUI</a:t>
            </a:r>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 </a:t>
            </a: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Pro</a:t>
            </a:r>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 </a:t>
            </a:r>
          </a:p>
          <a:p>
            <a:pPr>
              <a:lnSpc>
                <a:spcPct val="150000"/>
              </a:lnSpc>
            </a:pP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DUI</a:t>
            </a:r>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 </a:t>
            </a:r>
            <a:r>
              <a:rPr kumimoji="1" lang="en-US" altLang="zh-CN" sz="1050" b="1" dirty="0">
                <a:solidFill>
                  <a:srgbClr val="414143"/>
                </a:solidFill>
                <a:latin typeface="Microsoft YaHei" panose="020B0503020204020204" pitchFamily="34" charset="-122"/>
                <a:ea typeface="Microsoft YaHei" panose="020B0503020204020204" pitchFamily="34" charset="-122"/>
                <a:cs typeface="Microsoft YaHei" charset="0"/>
              </a:rPr>
              <a:t>Ent.</a:t>
            </a:r>
            <a:endPar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endParaRPr>
          </a:p>
        </p:txBody>
      </p:sp>
      <p:sp>
        <p:nvSpPr>
          <p:cNvPr id="22" name="矩形 21"/>
          <p:cNvSpPr/>
          <p:nvPr/>
        </p:nvSpPr>
        <p:spPr>
          <a:xfrm>
            <a:off x="2513494" y="2340070"/>
            <a:ext cx="6109013" cy="2219441"/>
          </a:xfrm>
          <a:prstGeom prst="rect">
            <a:avLst/>
          </a:prstGeom>
          <a:noFill/>
          <a:ln>
            <a:solidFill>
              <a:srgbClr val="596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3" name="矩形 22"/>
          <p:cNvSpPr/>
          <p:nvPr/>
        </p:nvSpPr>
        <p:spPr>
          <a:xfrm>
            <a:off x="2742937" y="2460676"/>
            <a:ext cx="725796" cy="1222022"/>
          </a:xfrm>
          <a:prstGeom prst="rect">
            <a:avLst/>
          </a:prstGeom>
          <a:noFill/>
          <a:ln>
            <a:solidFill>
              <a:srgbClr val="596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4" name="矩形 23"/>
          <p:cNvSpPr/>
          <p:nvPr/>
        </p:nvSpPr>
        <p:spPr>
          <a:xfrm>
            <a:off x="3675502" y="2460677"/>
            <a:ext cx="1392881" cy="557003"/>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5" name="矩形 24"/>
          <p:cNvSpPr/>
          <p:nvPr/>
        </p:nvSpPr>
        <p:spPr>
          <a:xfrm>
            <a:off x="3675499" y="3139079"/>
            <a:ext cx="1392881" cy="543617"/>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6" name="矩形 25"/>
          <p:cNvSpPr/>
          <p:nvPr/>
        </p:nvSpPr>
        <p:spPr>
          <a:xfrm>
            <a:off x="2742937" y="3845708"/>
            <a:ext cx="1392881" cy="547096"/>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7" name="矩形 26"/>
          <p:cNvSpPr/>
          <p:nvPr/>
        </p:nvSpPr>
        <p:spPr>
          <a:xfrm>
            <a:off x="4362321" y="3845708"/>
            <a:ext cx="706060" cy="547096"/>
          </a:xfrm>
          <a:prstGeom prst="rect">
            <a:avLst/>
          </a:prstGeom>
          <a:noFill/>
          <a:ln>
            <a:solidFill>
              <a:srgbClr val="414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8" name="矩形 27"/>
          <p:cNvSpPr/>
          <p:nvPr/>
        </p:nvSpPr>
        <p:spPr>
          <a:xfrm>
            <a:off x="5250341" y="2460675"/>
            <a:ext cx="1392881" cy="547096"/>
          </a:xfrm>
          <a:prstGeom prst="rect">
            <a:avLst/>
          </a:prstGeom>
          <a:noFill/>
          <a:ln>
            <a:solidFill>
              <a:srgbClr val="596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29" name="矩形 28"/>
          <p:cNvSpPr/>
          <p:nvPr/>
        </p:nvSpPr>
        <p:spPr>
          <a:xfrm>
            <a:off x="5267693" y="3139080"/>
            <a:ext cx="725796" cy="1253725"/>
          </a:xfrm>
          <a:prstGeom prst="rect">
            <a:avLst/>
          </a:prstGeom>
          <a:noFill/>
          <a:ln>
            <a:solidFill>
              <a:srgbClr val="596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30" name="矩形 29"/>
          <p:cNvSpPr/>
          <p:nvPr/>
        </p:nvSpPr>
        <p:spPr>
          <a:xfrm>
            <a:off x="7699034" y="2460674"/>
            <a:ext cx="725796" cy="1222022"/>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31" name="矩形 30"/>
          <p:cNvSpPr/>
          <p:nvPr/>
        </p:nvSpPr>
        <p:spPr>
          <a:xfrm>
            <a:off x="6168746" y="3135600"/>
            <a:ext cx="1392881" cy="547096"/>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32" name="矩形 31"/>
          <p:cNvSpPr/>
          <p:nvPr/>
        </p:nvSpPr>
        <p:spPr>
          <a:xfrm>
            <a:off x="6803894" y="2460675"/>
            <a:ext cx="757733" cy="547096"/>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33" name="矩形 32"/>
          <p:cNvSpPr/>
          <p:nvPr/>
        </p:nvSpPr>
        <p:spPr>
          <a:xfrm>
            <a:off x="6175835" y="3845708"/>
            <a:ext cx="757733" cy="547096"/>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34" name="矩形 33"/>
          <p:cNvSpPr/>
          <p:nvPr/>
        </p:nvSpPr>
        <p:spPr>
          <a:xfrm>
            <a:off x="7081126" y="3847323"/>
            <a:ext cx="1343705" cy="547096"/>
          </a:xfrm>
          <a:prstGeom prst="rect">
            <a:avLst/>
          </a:prstGeom>
          <a:noFill/>
          <a:ln>
            <a:solidFill>
              <a:srgbClr val="596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latin typeface="Microsoft YaHei" panose="020B0503020204020204" pitchFamily="34" charset="-122"/>
              <a:ea typeface="Microsoft YaHei" panose="020B0503020204020204" pitchFamily="34" charset="-122"/>
            </a:endParaRPr>
          </a:p>
        </p:txBody>
      </p:sp>
      <p:sp>
        <p:nvSpPr>
          <p:cNvPr id="35" name="矩形 34"/>
          <p:cNvSpPr/>
          <p:nvPr/>
        </p:nvSpPr>
        <p:spPr>
          <a:xfrm>
            <a:off x="3682317" y="2481823"/>
            <a:ext cx="857927" cy="253916"/>
          </a:xfrm>
          <a:prstGeom prst="rect">
            <a:avLst/>
          </a:prstGeom>
        </p:spPr>
        <p:txBody>
          <a:bodyPr wrap="none">
            <a:spAutoFit/>
          </a:bodyPr>
          <a:lstStyle/>
          <a:p>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超高度定制</a:t>
            </a:r>
          </a:p>
        </p:txBody>
      </p:sp>
      <p:sp>
        <p:nvSpPr>
          <p:cNvPr id="36" name="矩形 35"/>
          <p:cNvSpPr/>
          <p:nvPr/>
        </p:nvSpPr>
        <p:spPr>
          <a:xfrm>
            <a:off x="3661440" y="3179499"/>
            <a:ext cx="857927" cy="253916"/>
          </a:xfrm>
          <a:prstGeom prst="rect">
            <a:avLst/>
          </a:prstGeom>
        </p:spPr>
        <p:txBody>
          <a:bodyPr wrap="none">
            <a:spAutoFit/>
          </a:bodyPr>
          <a:lstStyle/>
          <a:p>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全链路开发</a:t>
            </a:r>
          </a:p>
        </p:txBody>
      </p:sp>
      <p:sp>
        <p:nvSpPr>
          <p:cNvPr id="37" name="矩形 36"/>
          <p:cNvSpPr/>
          <p:nvPr/>
        </p:nvSpPr>
        <p:spPr>
          <a:xfrm>
            <a:off x="2733845" y="3883851"/>
            <a:ext cx="723275" cy="253916"/>
          </a:xfrm>
          <a:prstGeom prst="rect">
            <a:avLst/>
          </a:prstGeom>
        </p:spPr>
        <p:txBody>
          <a:bodyPr wrap="none">
            <a:spAutoFit/>
          </a:bodyPr>
          <a:lstStyle/>
          <a:p>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专业技能</a:t>
            </a:r>
          </a:p>
        </p:txBody>
      </p:sp>
      <p:sp>
        <p:nvSpPr>
          <p:cNvPr id="38" name="矩形 37"/>
          <p:cNvSpPr/>
          <p:nvPr/>
        </p:nvSpPr>
        <p:spPr>
          <a:xfrm>
            <a:off x="6182048" y="3184553"/>
            <a:ext cx="992579" cy="253916"/>
          </a:xfrm>
          <a:prstGeom prst="rect">
            <a:avLst/>
          </a:prstGeom>
        </p:spPr>
        <p:txBody>
          <a:bodyPr wrap="none">
            <a:spAutoFit/>
          </a:bodyPr>
          <a:lstStyle/>
          <a:p>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大数据可视化</a:t>
            </a:r>
          </a:p>
        </p:txBody>
      </p:sp>
      <p:sp>
        <p:nvSpPr>
          <p:cNvPr id="39" name="矩形 38"/>
          <p:cNvSpPr/>
          <p:nvPr/>
        </p:nvSpPr>
        <p:spPr>
          <a:xfrm>
            <a:off x="6896896" y="2542089"/>
            <a:ext cx="588624" cy="415498"/>
          </a:xfrm>
          <a:prstGeom prst="rect">
            <a:avLst/>
          </a:prstGeom>
        </p:spPr>
        <p:txBody>
          <a:bodyPr wrap="none">
            <a:spAutoFit/>
          </a:bodyPr>
          <a:lstStyle/>
          <a:p>
            <a:pPr algn="ctr"/>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定   制</a:t>
            </a:r>
          </a:p>
          <a:p>
            <a:pPr algn="ctr"/>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规模化</a:t>
            </a:r>
          </a:p>
        </p:txBody>
      </p:sp>
      <p:sp>
        <p:nvSpPr>
          <p:cNvPr id="40" name="矩形 39"/>
          <p:cNvSpPr/>
          <p:nvPr/>
        </p:nvSpPr>
        <p:spPr>
          <a:xfrm>
            <a:off x="6175582" y="3920710"/>
            <a:ext cx="735128" cy="415498"/>
          </a:xfrm>
          <a:prstGeom prst="rect">
            <a:avLst/>
          </a:prstGeom>
        </p:spPr>
        <p:txBody>
          <a:bodyPr wrap="square">
            <a:spAutoFit/>
          </a:bodyPr>
          <a:lstStyle/>
          <a:p>
            <a:pPr algn="ctr"/>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团  队</a:t>
            </a:r>
          </a:p>
          <a:p>
            <a:pPr algn="ctr"/>
            <a:r>
              <a:rPr kumimoji="1" lang="zh-CN" altLang="en-US" sz="1050" b="1" dirty="0">
                <a:solidFill>
                  <a:schemeClr val="bg1"/>
                </a:solidFill>
                <a:latin typeface="Microsoft YaHei" panose="020B0503020204020204" pitchFamily="34" charset="-122"/>
                <a:ea typeface="Microsoft YaHei" panose="020B0503020204020204" pitchFamily="34" charset="-122"/>
                <a:cs typeface="Microsoft YaHei" charset="0"/>
              </a:rPr>
              <a:t>协  作</a:t>
            </a:r>
          </a:p>
        </p:txBody>
      </p:sp>
      <p:sp>
        <p:nvSpPr>
          <p:cNvPr id="41" name="Shape 137"/>
          <p:cNvSpPr>
            <a:spLocks noChangeAspect="1"/>
          </p:cNvSpPr>
          <p:nvPr/>
        </p:nvSpPr>
        <p:spPr>
          <a:xfrm>
            <a:off x="2972073" y="2838429"/>
            <a:ext cx="300308" cy="466513"/>
          </a:xfrm>
          <a:custGeom>
            <a:avLst/>
            <a:gdLst/>
            <a:ahLst/>
            <a:cxnLst/>
            <a:rect l="0" t="0" r="0" b="0"/>
            <a:pathLst>
              <a:path w="120000" h="120000" extrusionOk="0">
                <a:moveTo>
                  <a:pt x="30000" y="49088"/>
                </a:moveTo>
                <a:lnTo>
                  <a:pt x="90000" y="49088"/>
                </a:lnTo>
                <a:lnTo>
                  <a:pt x="90000" y="65455"/>
                </a:lnTo>
                <a:cubicBezTo>
                  <a:pt x="90000" y="74494"/>
                  <a:pt x="76572" y="81816"/>
                  <a:pt x="60000" y="81816"/>
                </a:cubicBezTo>
                <a:cubicBezTo>
                  <a:pt x="43427" y="81816"/>
                  <a:pt x="30000" y="74494"/>
                  <a:pt x="30000" y="65455"/>
                </a:cubicBezTo>
                <a:cubicBezTo>
                  <a:pt x="30000" y="65455"/>
                  <a:pt x="30000" y="49088"/>
                  <a:pt x="30000" y="49088"/>
                </a:cubicBezTo>
                <a:close/>
                <a:moveTo>
                  <a:pt x="30000" y="21816"/>
                </a:moveTo>
                <a:cubicBezTo>
                  <a:pt x="30000" y="12783"/>
                  <a:pt x="43427" y="5455"/>
                  <a:pt x="60000" y="5455"/>
                </a:cubicBezTo>
                <a:cubicBezTo>
                  <a:pt x="76572" y="5455"/>
                  <a:pt x="90000" y="12783"/>
                  <a:pt x="90000" y="21816"/>
                </a:cubicBezTo>
                <a:lnTo>
                  <a:pt x="90000" y="43638"/>
                </a:lnTo>
                <a:lnTo>
                  <a:pt x="30000" y="43638"/>
                </a:lnTo>
                <a:cubicBezTo>
                  <a:pt x="30000" y="43638"/>
                  <a:pt x="30000" y="21816"/>
                  <a:pt x="30000" y="21816"/>
                </a:cubicBezTo>
                <a:close/>
                <a:moveTo>
                  <a:pt x="60000" y="87272"/>
                </a:moveTo>
                <a:cubicBezTo>
                  <a:pt x="82094" y="87272"/>
                  <a:pt x="100000" y="77505"/>
                  <a:pt x="100000" y="65455"/>
                </a:cubicBezTo>
                <a:lnTo>
                  <a:pt x="100000" y="21816"/>
                </a:lnTo>
                <a:cubicBezTo>
                  <a:pt x="100000" y="9766"/>
                  <a:pt x="82094" y="0"/>
                  <a:pt x="60000" y="0"/>
                </a:cubicBezTo>
                <a:cubicBezTo>
                  <a:pt x="37905" y="0"/>
                  <a:pt x="20000" y="9766"/>
                  <a:pt x="20000" y="21816"/>
                </a:cubicBezTo>
                <a:lnTo>
                  <a:pt x="20000" y="65455"/>
                </a:lnTo>
                <a:cubicBezTo>
                  <a:pt x="20000" y="77505"/>
                  <a:pt x="37905" y="87272"/>
                  <a:pt x="60000" y="87272"/>
                </a:cubicBezTo>
                <a:moveTo>
                  <a:pt x="120000" y="65455"/>
                </a:moveTo>
                <a:lnTo>
                  <a:pt x="120000" y="57272"/>
                </a:lnTo>
                <a:cubicBezTo>
                  <a:pt x="120000" y="55766"/>
                  <a:pt x="117761" y="54544"/>
                  <a:pt x="115000" y="54544"/>
                </a:cubicBezTo>
                <a:cubicBezTo>
                  <a:pt x="112238" y="54544"/>
                  <a:pt x="110000" y="55766"/>
                  <a:pt x="110000" y="57272"/>
                </a:cubicBezTo>
                <a:lnTo>
                  <a:pt x="110000" y="65455"/>
                </a:lnTo>
                <a:cubicBezTo>
                  <a:pt x="110000" y="80516"/>
                  <a:pt x="87616" y="92727"/>
                  <a:pt x="60000" y="92727"/>
                </a:cubicBezTo>
                <a:cubicBezTo>
                  <a:pt x="32383" y="92727"/>
                  <a:pt x="10000" y="80516"/>
                  <a:pt x="10000" y="65455"/>
                </a:cubicBezTo>
                <a:lnTo>
                  <a:pt x="10000" y="57272"/>
                </a:lnTo>
                <a:cubicBezTo>
                  <a:pt x="10000" y="55766"/>
                  <a:pt x="7761" y="54544"/>
                  <a:pt x="5000" y="54544"/>
                </a:cubicBezTo>
                <a:cubicBezTo>
                  <a:pt x="2238" y="54544"/>
                  <a:pt x="0" y="55766"/>
                  <a:pt x="0" y="57272"/>
                </a:cubicBezTo>
                <a:lnTo>
                  <a:pt x="0" y="65455"/>
                </a:lnTo>
                <a:cubicBezTo>
                  <a:pt x="0" y="82611"/>
                  <a:pt x="24211" y="96655"/>
                  <a:pt x="55000" y="98044"/>
                </a:cubicBezTo>
                <a:lnTo>
                  <a:pt x="55000" y="114544"/>
                </a:lnTo>
                <a:lnTo>
                  <a:pt x="20000" y="114544"/>
                </a:lnTo>
                <a:cubicBezTo>
                  <a:pt x="17238" y="114544"/>
                  <a:pt x="15000" y="115766"/>
                  <a:pt x="15000" y="117277"/>
                </a:cubicBezTo>
                <a:cubicBezTo>
                  <a:pt x="15000" y="118783"/>
                  <a:pt x="17238" y="120000"/>
                  <a:pt x="20000" y="120000"/>
                </a:cubicBezTo>
                <a:lnTo>
                  <a:pt x="100000" y="120000"/>
                </a:lnTo>
                <a:cubicBezTo>
                  <a:pt x="102761" y="120000"/>
                  <a:pt x="105000" y="118783"/>
                  <a:pt x="105000" y="117277"/>
                </a:cubicBezTo>
                <a:cubicBezTo>
                  <a:pt x="105000" y="115766"/>
                  <a:pt x="102761" y="114544"/>
                  <a:pt x="100000" y="114544"/>
                </a:cubicBezTo>
                <a:lnTo>
                  <a:pt x="65000" y="114544"/>
                </a:lnTo>
                <a:lnTo>
                  <a:pt x="65000" y="98044"/>
                </a:lnTo>
                <a:cubicBezTo>
                  <a:pt x="95794" y="96655"/>
                  <a:pt x="120000" y="82611"/>
                  <a:pt x="120000" y="65455"/>
                </a:cubicBezTo>
              </a:path>
            </a:pathLst>
          </a:custGeom>
          <a:solidFill>
            <a:srgbClr val="414143"/>
          </a:solidFill>
          <a:ln>
            <a:noFill/>
          </a:ln>
        </p:spPr>
        <p:txBody>
          <a:bodyPr lIns="28556" tIns="28556" rIns="28556" bIns="28556" anchor="ctr" anchorCtr="0">
            <a:noAutofit/>
          </a:bodyPr>
          <a:lstStyle/>
          <a:p>
            <a:endParaRPr sz="2250">
              <a:solidFill>
                <a:schemeClr val="dk1"/>
              </a:solidFill>
              <a:latin typeface="Microsoft YaHei" panose="020B0503020204020204" pitchFamily="34" charset="-122"/>
              <a:ea typeface="Microsoft YaHei" panose="020B0503020204020204" pitchFamily="34" charset="-122"/>
              <a:cs typeface="Microsoft YaHei" panose="020B0503020204020204" pitchFamily="34" charset="-122"/>
              <a:sym typeface="Lato" panose="020F0502020204030203"/>
            </a:endParaRPr>
          </a:p>
        </p:txBody>
      </p:sp>
      <p:sp>
        <p:nvSpPr>
          <p:cNvPr id="42" name="矩形 41"/>
          <p:cNvSpPr/>
          <p:nvPr/>
        </p:nvSpPr>
        <p:spPr>
          <a:xfrm>
            <a:off x="7132009" y="3884705"/>
            <a:ext cx="723275" cy="253916"/>
          </a:xfrm>
          <a:prstGeom prst="rect">
            <a:avLst/>
          </a:prstGeom>
        </p:spPr>
        <p:txBody>
          <a:bodyPr wrap="none">
            <a:spAutoFit/>
          </a:bodyPr>
          <a:lstStyle/>
          <a:p>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生态合作</a:t>
            </a:r>
          </a:p>
        </p:txBody>
      </p:sp>
      <p:pic>
        <p:nvPicPr>
          <p:cNvPr id="43" name="图片 42"/>
          <p:cNvPicPr>
            <a:picLocks noChangeAspect="1"/>
          </p:cNvPicPr>
          <p:nvPr/>
        </p:nvPicPr>
        <p:blipFill>
          <a:blip r:embed="rId6" cstate="print">
            <a:grayscl/>
          </a:blip>
          <a:stretch>
            <a:fillRect/>
          </a:stretch>
        </p:blipFill>
        <p:spPr>
          <a:xfrm>
            <a:off x="4570275" y="3988258"/>
            <a:ext cx="327688" cy="277661"/>
          </a:xfrm>
          <a:prstGeom prst="rect">
            <a:avLst/>
          </a:prstGeom>
        </p:spPr>
      </p:pic>
      <p:sp>
        <p:nvSpPr>
          <p:cNvPr id="44" name="矩形 43"/>
          <p:cNvSpPr/>
          <p:nvPr/>
        </p:nvSpPr>
        <p:spPr>
          <a:xfrm>
            <a:off x="5454751" y="2525014"/>
            <a:ext cx="992579" cy="415498"/>
          </a:xfrm>
          <a:prstGeom prst="rect">
            <a:avLst/>
          </a:prstGeom>
        </p:spPr>
        <p:txBody>
          <a:bodyPr wrap="none">
            <a:spAutoFit/>
          </a:bodyPr>
          <a:lstStyle/>
          <a:p>
            <a:pPr algn="dist"/>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端到端的自然</a:t>
            </a:r>
          </a:p>
          <a:p>
            <a:pPr algn="dist"/>
            <a:r>
              <a:rPr kumimoji="1" lang="zh-CN" altLang="en-US" sz="1050" b="1" dirty="0">
                <a:solidFill>
                  <a:srgbClr val="414143"/>
                </a:solidFill>
                <a:latin typeface="Microsoft YaHei" panose="020B0503020204020204" pitchFamily="34" charset="-122"/>
                <a:ea typeface="Microsoft YaHei" panose="020B0503020204020204" pitchFamily="34" charset="-122"/>
                <a:cs typeface="Microsoft YaHei" charset="0"/>
              </a:rPr>
              <a:t>口语对话交互</a:t>
            </a:r>
          </a:p>
        </p:txBody>
      </p:sp>
      <p:sp>
        <p:nvSpPr>
          <p:cNvPr id="45" name="矩形 44"/>
          <p:cNvSpPr/>
          <p:nvPr/>
        </p:nvSpPr>
        <p:spPr>
          <a:xfrm>
            <a:off x="2733846" y="4084369"/>
            <a:ext cx="1390526" cy="323165"/>
          </a:xfrm>
          <a:prstGeom prst="rect">
            <a:avLst/>
          </a:prstGeom>
        </p:spPr>
        <p:txBody>
          <a:bodyPr wrap="square">
            <a:spAutoFit/>
          </a:bodyPr>
          <a:lstStyle/>
          <a:p>
            <a:r>
              <a:rPr lang="zh-CN" altLang="zh-CN" sz="750" dirty="0">
                <a:solidFill>
                  <a:schemeClr val="bg1"/>
                </a:solidFill>
                <a:latin typeface="Microsoft YaHei" panose="020B0503020204020204" pitchFamily="34" charset="-122"/>
                <a:ea typeface="Microsoft YaHei" panose="020B0503020204020204" pitchFamily="34" charset="-122"/>
                <a:cs typeface="Microsoft YaHei" charset="0"/>
              </a:rPr>
              <a:t>七大类实用高频</a:t>
            </a:r>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内置</a:t>
            </a:r>
            <a:r>
              <a:rPr lang="zh-CN" altLang="zh-CN" sz="750" dirty="0">
                <a:solidFill>
                  <a:schemeClr val="bg1"/>
                </a:solidFill>
                <a:latin typeface="Microsoft YaHei" panose="020B0503020204020204" pitchFamily="34" charset="-122"/>
                <a:ea typeface="Microsoft YaHei" panose="020B0503020204020204" pitchFamily="34" charset="-122"/>
                <a:cs typeface="Microsoft YaHei" charset="0"/>
              </a:rPr>
              <a:t>技能</a:t>
            </a:r>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a:t>
            </a:r>
          </a:p>
          <a:p>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支持第三方服务资源接入。</a:t>
            </a:r>
          </a:p>
        </p:txBody>
      </p:sp>
      <p:sp>
        <p:nvSpPr>
          <p:cNvPr id="46" name="矩形 45"/>
          <p:cNvSpPr/>
          <p:nvPr/>
        </p:nvSpPr>
        <p:spPr>
          <a:xfrm>
            <a:off x="3676847" y="2698109"/>
            <a:ext cx="1390526" cy="323165"/>
          </a:xfrm>
          <a:prstGeom prst="rect">
            <a:avLst/>
          </a:prstGeom>
        </p:spPr>
        <p:txBody>
          <a:bodyPr wrap="square">
            <a:spAutoFit/>
          </a:bodyPr>
          <a:lstStyle/>
          <a:p>
            <a:r>
              <a:rPr lang="en-US" altLang="zh-CN" sz="750" dirty="0">
                <a:solidFill>
                  <a:schemeClr val="bg1"/>
                </a:solidFill>
                <a:latin typeface="Microsoft YaHei" panose="020B0503020204020204" pitchFamily="34" charset="-122"/>
                <a:ea typeface="Microsoft YaHei" panose="020B0503020204020204" pitchFamily="34" charset="-122"/>
                <a:cs typeface="Microsoft YaHei" charset="0"/>
              </a:rPr>
              <a:t>GUI</a:t>
            </a:r>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自定义，唤醒定制，对话逻辑和技能定制。</a:t>
            </a:r>
          </a:p>
        </p:txBody>
      </p:sp>
      <p:sp>
        <p:nvSpPr>
          <p:cNvPr id="47" name="矩形 46"/>
          <p:cNvSpPr/>
          <p:nvPr/>
        </p:nvSpPr>
        <p:spPr>
          <a:xfrm>
            <a:off x="3682316" y="3366106"/>
            <a:ext cx="1390940" cy="323165"/>
          </a:xfrm>
          <a:prstGeom prst="rect">
            <a:avLst/>
          </a:prstGeom>
        </p:spPr>
        <p:txBody>
          <a:bodyPr wrap="square">
            <a:spAutoFit/>
          </a:bodyPr>
          <a:lstStyle/>
          <a:p>
            <a:pPr algn="just"/>
            <a:r>
              <a:rPr lang="zh-CN" altLang="en-US" sz="750" kern="100" dirty="0">
                <a:solidFill>
                  <a:schemeClr val="bg1"/>
                </a:solidFill>
                <a:latin typeface="Microsoft YaHei" panose="020B0503020204020204" pitchFamily="34" charset="-122"/>
                <a:ea typeface="Microsoft YaHei" panose="020B0503020204020204" pitchFamily="34" charset="-122"/>
                <a:cs typeface="Microsoft YaHei" charset="0"/>
              </a:rPr>
              <a:t>在线编辑，技能内置，聚合类</a:t>
            </a:r>
            <a:r>
              <a:rPr lang="en-US" altLang="zh-CN" sz="750" kern="100" dirty="0">
                <a:solidFill>
                  <a:schemeClr val="bg1"/>
                </a:solidFill>
                <a:latin typeface="Microsoft YaHei" panose="020B0503020204020204" pitchFamily="34" charset="-122"/>
                <a:ea typeface="Microsoft YaHei" panose="020B0503020204020204" pitchFamily="34" charset="-122"/>
                <a:cs typeface="Microsoft YaHei" charset="0"/>
              </a:rPr>
              <a:t>API</a:t>
            </a:r>
            <a:r>
              <a:rPr lang="zh-CN" altLang="en-US" sz="750" kern="100" dirty="0">
                <a:solidFill>
                  <a:schemeClr val="bg1"/>
                </a:solidFill>
                <a:latin typeface="Microsoft YaHei" panose="020B0503020204020204" pitchFamily="34" charset="-122"/>
                <a:ea typeface="Microsoft YaHei" panose="020B0503020204020204" pitchFamily="34" charset="-122"/>
                <a:cs typeface="Microsoft YaHei" charset="0"/>
              </a:rPr>
              <a:t>，提供交互内核。</a:t>
            </a:r>
            <a:endParaRPr lang="zh-CN" altLang="zh-CN" sz="750" kern="100" dirty="0">
              <a:solidFill>
                <a:schemeClr val="bg1"/>
              </a:solidFill>
              <a:latin typeface="Microsoft YaHei" panose="020B0503020204020204" pitchFamily="34" charset="-122"/>
              <a:ea typeface="Microsoft YaHei" panose="020B0503020204020204" pitchFamily="34" charset="-122"/>
              <a:cs typeface="Microsoft YaHei" charset="0"/>
            </a:endParaRPr>
          </a:p>
        </p:txBody>
      </p:sp>
      <p:sp>
        <p:nvSpPr>
          <p:cNvPr id="48" name="矩形 47"/>
          <p:cNvSpPr/>
          <p:nvPr/>
        </p:nvSpPr>
        <p:spPr>
          <a:xfrm>
            <a:off x="6162979" y="3373350"/>
            <a:ext cx="1463699" cy="323165"/>
          </a:xfrm>
          <a:prstGeom prst="rect">
            <a:avLst/>
          </a:prstGeom>
        </p:spPr>
        <p:txBody>
          <a:bodyPr wrap="square">
            <a:spAutoFit/>
          </a:bodyPr>
          <a:lstStyle/>
          <a:p>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基于语音</a:t>
            </a:r>
            <a:r>
              <a:rPr lang="en-US" altLang="zh-CN" sz="750" dirty="0">
                <a:solidFill>
                  <a:schemeClr val="bg1"/>
                </a:solidFill>
                <a:latin typeface="Microsoft YaHei" panose="020B0503020204020204" pitchFamily="34" charset="-122"/>
                <a:ea typeface="Microsoft YaHei" panose="020B0503020204020204" pitchFamily="34" charset="-122"/>
                <a:cs typeface="Microsoft YaHei" charset="0"/>
              </a:rPr>
              <a:t>/</a:t>
            </a:r>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文本交互的大数据平台，分析可</a:t>
            </a:r>
            <a:r>
              <a:rPr lang="zh-CN" altLang="zh-CN" sz="750" dirty="0">
                <a:solidFill>
                  <a:schemeClr val="bg1"/>
                </a:solidFill>
                <a:latin typeface="Microsoft YaHei" panose="020B0503020204020204" pitchFamily="34" charset="-122"/>
                <a:ea typeface="Microsoft YaHei" panose="020B0503020204020204" pitchFamily="34" charset="-122"/>
                <a:cs typeface="Microsoft YaHei" charset="0"/>
              </a:rPr>
              <a:t>自定义</a:t>
            </a:r>
            <a:r>
              <a:rPr lang="zh-CN" altLang="en-US" sz="750" dirty="0">
                <a:solidFill>
                  <a:schemeClr val="bg1"/>
                </a:solidFill>
                <a:latin typeface="Microsoft YaHei" panose="020B0503020204020204" pitchFamily="34" charset="-122"/>
                <a:ea typeface="Microsoft YaHei" panose="020B0503020204020204" pitchFamily="34" charset="-122"/>
                <a:cs typeface="Microsoft YaHei" charset="0"/>
              </a:rPr>
              <a:t>。</a:t>
            </a:r>
          </a:p>
        </p:txBody>
      </p:sp>
      <p:sp>
        <p:nvSpPr>
          <p:cNvPr id="49" name="矩形 48"/>
          <p:cNvSpPr/>
          <p:nvPr/>
        </p:nvSpPr>
        <p:spPr>
          <a:xfrm>
            <a:off x="7124945" y="4084361"/>
            <a:ext cx="1299886" cy="323165"/>
          </a:xfrm>
          <a:prstGeom prst="rect">
            <a:avLst/>
          </a:prstGeom>
        </p:spPr>
        <p:txBody>
          <a:bodyPr wrap="square">
            <a:spAutoFit/>
          </a:bodyPr>
          <a:lstStyle/>
          <a:p>
            <a:r>
              <a:rPr lang="zh-CN" altLang="en-US" sz="750" dirty="0">
                <a:solidFill>
                  <a:srgbClr val="414143"/>
                </a:solidFill>
                <a:latin typeface="Microsoft YaHei" panose="020B0503020204020204" pitchFamily="34" charset="-122"/>
                <a:ea typeface="Microsoft YaHei" panose="020B0503020204020204" pitchFamily="34" charset="-122"/>
                <a:cs typeface="Microsoft YaHei" charset="0"/>
              </a:rPr>
              <a:t>覆盖广泛第三方内容，</a:t>
            </a:r>
          </a:p>
          <a:p>
            <a:r>
              <a:rPr lang="zh-CN" altLang="en-US" sz="750" dirty="0">
                <a:solidFill>
                  <a:srgbClr val="414143"/>
                </a:solidFill>
                <a:latin typeface="Microsoft YaHei" panose="020B0503020204020204" pitchFamily="34" charset="-122"/>
                <a:ea typeface="Microsoft YaHei" panose="020B0503020204020204" pitchFamily="34" charset="-122"/>
                <a:cs typeface="Microsoft YaHei" charset="0"/>
              </a:rPr>
              <a:t>支持友商的合作共赢。</a:t>
            </a:r>
          </a:p>
        </p:txBody>
      </p:sp>
      <p:pic>
        <p:nvPicPr>
          <p:cNvPr id="50" name="图片 49"/>
          <p:cNvPicPr>
            <a:picLocks noChangeAspect="1"/>
          </p:cNvPicPr>
          <p:nvPr/>
        </p:nvPicPr>
        <p:blipFill>
          <a:blip r:embed="rId7">
            <a:biLevel thresh="25000"/>
          </a:blip>
          <a:stretch>
            <a:fillRect/>
          </a:stretch>
        </p:blipFill>
        <p:spPr>
          <a:xfrm>
            <a:off x="889479" y="2431213"/>
            <a:ext cx="565193" cy="2035358"/>
          </a:xfrm>
          <a:prstGeom prst="rect">
            <a:avLst/>
          </a:prstGeom>
        </p:spPr>
      </p:pic>
      <p:sp>
        <p:nvSpPr>
          <p:cNvPr id="51" name="矩形 50"/>
          <p:cNvSpPr/>
          <p:nvPr/>
        </p:nvSpPr>
        <p:spPr>
          <a:xfrm>
            <a:off x="1433749" y="2450056"/>
            <a:ext cx="913301" cy="461665"/>
          </a:xfrm>
          <a:prstGeom prst="rect">
            <a:avLst/>
          </a:prstGeom>
        </p:spPr>
        <p:txBody>
          <a:bodyPr wrap="square">
            <a:spAutoFit/>
          </a:bodyPr>
          <a:lstStyle/>
          <a:p>
            <a:r>
              <a:rPr kumimoji="1" lang="zh-CN" altLang="en-US" sz="1200" b="1" dirty="0">
                <a:solidFill>
                  <a:schemeClr val="bg1"/>
                </a:solidFill>
                <a:latin typeface="Microsoft YaHei" panose="020B0503020204020204" pitchFamily="34" charset="-122"/>
                <a:ea typeface="Microsoft YaHei" panose="020B0503020204020204" pitchFamily="34" charset="-122"/>
                <a:cs typeface="Microsoft YaHei" charset="0"/>
              </a:rPr>
              <a:t>核心对话</a:t>
            </a:r>
          </a:p>
          <a:p>
            <a:r>
              <a:rPr kumimoji="1" lang="zh-CN" altLang="en-US" sz="1200" b="1" dirty="0">
                <a:solidFill>
                  <a:schemeClr val="bg1"/>
                </a:solidFill>
                <a:latin typeface="Microsoft YaHei" panose="020B0503020204020204" pitchFamily="34" charset="-122"/>
                <a:ea typeface="Microsoft YaHei" panose="020B0503020204020204" pitchFamily="34" charset="-122"/>
                <a:cs typeface="Microsoft YaHei" charset="0"/>
              </a:rPr>
              <a:t>交互系统</a:t>
            </a:r>
          </a:p>
        </p:txBody>
      </p:sp>
      <p:sp>
        <p:nvSpPr>
          <p:cNvPr id="52" name="矩形 51"/>
          <p:cNvSpPr/>
          <p:nvPr/>
        </p:nvSpPr>
        <p:spPr>
          <a:xfrm>
            <a:off x="7757025" y="2537227"/>
            <a:ext cx="854159" cy="1061829"/>
          </a:xfrm>
          <a:prstGeom prst="rect">
            <a:avLst/>
          </a:prstGeom>
        </p:spPr>
        <p:txBody>
          <a:bodyPr wrap="square">
            <a:spAutoFit/>
          </a:bodyPr>
          <a:lstStyle/>
          <a:p>
            <a:pPr>
              <a:lnSpc>
                <a:spcPct val="150000"/>
              </a:lnSpc>
            </a:pPr>
            <a:r>
              <a:rPr kumimoji="1" lang="zh-CN" altLang="en-US" sz="1050" b="1" dirty="0">
                <a:solidFill>
                  <a:schemeClr val="bg1"/>
                </a:solidFill>
                <a:latin typeface="Microsoft YaHei" charset="0"/>
                <a:ea typeface="Microsoft YaHei" charset="0"/>
                <a:cs typeface="Microsoft YaHei" charset="0"/>
              </a:rPr>
              <a:t>智能终端</a:t>
            </a:r>
            <a:endParaRPr kumimoji="1" lang="en-US" altLang="zh-CN" sz="1050" b="1" dirty="0">
              <a:solidFill>
                <a:schemeClr val="bg1"/>
              </a:solidFill>
              <a:latin typeface="Microsoft YaHei" charset="0"/>
              <a:ea typeface="Microsoft YaHei" charset="0"/>
              <a:cs typeface="Microsoft YaHei" charset="0"/>
            </a:endParaRPr>
          </a:p>
          <a:p>
            <a:pPr>
              <a:lnSpc>
                <a:spcPct val="150000"/>
              </a:lnSpc>
            </a:pPr>
            <a:r>
              <a:rPr kumimoji="1" lang="zh-CN" altLang="en-US" sz="1050" b="1" dirty="0">
                <a:solidFill>
                  <a:schemeClr val="bg1"/>
                </a:solidFill>
                <a:latin typeface="Microsoft YaHei" charset="0"/>
                <a:ea typeface="Microsoft YaHei" charset="0"/>
                <a:cs typeface="Microsoft YaHei" charset="0"/>
              </a:rPr>
              <a:t>微信端</a:t>
            </a:r>
            <a:endParaRPr kumimoji="1" lang="en-US" altLang="zh-CN" sz="1050" b="1" dirty="0">
              <a:solidFill>
                <a:schemeClr val="bg1"/>
              </a:solidFill>
              <a:latin typeface="Microsoft YaHei" charset="0"/>
              <a:ea typeface="Microsoft YaHei" charset="0"/>
              <a:cs typeface="Microsoft YaHei" charset="0"/>
            </a:endParaRPr>
          </a:p>
          <a:p>
            <a:pPr>
              <a:lnSpc>
                <a:spcPct val="150000"/>
              </a:lnSpc>
            </a:pPr>
            <a:r>
              <a:rPr kumimoji="1" lang="en-US" altLang="zh-CN" sz="1050" b="1" dirty="0">
                <a:solidFill>
                  <a:schemeClr val="bg1"/>
                </a:solidFill>
                <a:latin typeface="Microsoft YaHei" charset="0"/>
                <a:ea typeface="Microsoft YaHei" charset="0"/>
                <a:cs typeface="Microsoft YaHei" charset="0"/>
              </a:rPr>
              <a:t>APP</a:t>
            </a:r>
            <a:r>
              <a:rPr kumimoji="1" lang="zh-CN" altLang="en-US" sz="1050" b="1" dirty="0">
                <a:solidFill>
                  <a:schemeClr val="bg1"/>
                </a:solidFill>
                <a:latin typeface="Microsoft YaHei" charset="0"/>
                <a:ea typeface="Microsoft YaHei" charset="0"/>
                <a:cs typeface="Microsoft YaHei" charset="0"/>
              </a:rPr>
              <a:t>端</a:t>
            </a:r>
            <a:endParaRPr kumimoji="1" lang="en-US" altLang="zh-CN" sz="1050" b="1" dirty="0">
              <a:solidFill>
                <a:schemeClr val="bg1"/>
              </a:solidFill>
              <a:latin typeface="Microsoft YaHei" charset="0"/>
              <a:ea typeface="Microsoft YaHei" charset="0"/>
              <a:cs typeface="Microsoft YaHei" charset="0"/>
            </a:endParaRPr>
          </a:p>
          <a:p>
            <a:pPr>
              <a:lnSpc>
                <a:spcPct val="150000"/>
              </a:lnSpc>
            </a:pPr>
            <a:r>
              <a:rPr kumimoji="1" lang="zh-CN" altLang="en-US" sz="1050" b="1" dirty="0">
                <a:solidFill>
                  <a:schemeClr val="bg1"/>
                </a:solidFill>
                <a:latin typeface="Microsoft YaHei" charset="0"/>
                <a:ea typeface="Microsoft YaHei" charset="0"/>
                <a:cs typeface="Microsoft YaHei" charset="0"/>
              </a:rPr>
              <a:t>网页端</a:t>
            </a:r>
          </a:p>
        </p:txBody>
      </p:sp>
      <p:sp>
        <p:nvSpPr>
          <p:cNvPr id="54" name="矩形 53"/>
          <p:cNvSpPr/>
          <p:nvPr/>
        </p:nvSpPr>
        <p:spPr>
          <a:xfrm>
            <a:off x="1433771" y="3250107"/>
            <a:ext cx="1236987" cy="461665"/>
          </a:xfrm>
          <a:prstGeom prst="rect">
            <a:avLst/>
          </a:prstGeom>
        </p:spPr>
        <p:txBody>
          <a:bodyPr wrap="square">
            <a:spAutoFit/>
          </a:bodyPr>
          <a:lstStyle/>
          <a:p>
            <a:r>
              <a:rPr kumimoji="1" lang="zh-CN" altLang="en-US" sz="1200" b="1" dirty="0">
                <a:solidFill>
                  <a:schemeClr val="bg1"/>
                </a:solidFill>
                <a:latin typeface="Microsoft YaHei" panose="020B0503020204020204" pitchFamily="34" charset="-122"/>
                <a:ea typeface="Microsoft YaHei" panose="020B0503020204020204" pitchFamily="34" charset="-122"/>
                <a:cs typeface="Microsoft YaHei" charset="0"/>
              </a:rPr>
              <a:t>云端混合</a:t>
            </a:r>
          </a:p>
          <a:p>
            <a:r>
              <a:rPr kumimoji="1" lang="zh-CN" altLang="en-US" sz="1200" b="1" dirty="0">
                <a:solidFill>
                  <a:schemeClr val="bg1"/>
                </a:solidFill>
                <a:latin typeface="Microsoft YaHei" panose="020B0503020204020204" pitchFamily="34" charset="-122"/>
                <a:ea typeface="Microsoft YaHei" panose="020B0503020204020204" pitchFamily="34" charset="-122"/>
                <a:cs typeface="Microsoft YaHei" charset="0"/>
              </a:rPr>
              <a:t>技能服务</a:t>
            </a:r>
          </a:p>
        </p:txBody>
      </p:sp>
      <p:sp>
        <p:nvSpPr>
          <p:cNvPr id="55" name="矩形 54"/>
          <p:cNvSpPr/>
          <p:nvPr/>
        </p:nvSpPr>
        <p:spPr>
          <a:xfrm>
            <a:off x="1433771" y="4027990"/>
            <a:ext cx="1236987" cy="461665"/>
          </a:xfrm>
          <a:prstGeom prst="rect">
            <a:avLst/>
          </a:prstGeom>
        </p:spPr>
        <p:txBody>
          <a:bodyPr wrap="square">
            <a:spAutoFit/>
          </a:bodyPr>
          <a:lstStyle/>
          <a:p>
            <a:r>
              <a:rPr kumimoji="1" lang="zh-CN" altLang="en-US" sz="1200" b="1" dirty="0">
                <a:solidFill>
                  <a:schemeClr val="bg1"/>
                </a:solidFill>
                <a:latin typeface="Microsoft YaHei" panose="020B0503020204020204" pitchFamily="34" charset="-122"/>
                <a:ea typeface="Microsoft YaHei" panose="020B0503020204020204" pitchFamily="34" charset="-122"/>
                <a:cs typeface="Microsoft YaHei" charset="0"/>
              </a:rPr>
              <a:t>场景应用</a:t>
            </a:r>
          </a:p>
          <a:p>
            <a:r>
              <a:rPr kumimoji="1" lang="zh-CN" altLang="en-US" sz="1200" b="1" dirty="0">
                <a:solidFill>
                  <a:schemeClr val="bg1"/>
                </a:solidFill>
                <a:latin typeface="Microsoft YaHei" panose="020B0503020204020204" pitchFamily="34" charset="-122"/>
                <a:ea typeface="Microsoft YaHei" panose="020B0503020204020204" pitchFamily="34" charset="-122"/>
                <a:cs typeface="Microsoft YaHei" charset="0"/>
              </a:rPr>
              <a:t>和开发件</a:t>
            </a:r>
            <a:endParaRPr lang="zh-CN" altLang="en-US" sz="12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803141914"/>
  <p:tag name="MH_LIBRARY" val="GRAPHIC"/>
  <p:tag name="MH_TYPE" val="Text"/>
  <p:tag name="MH_ORDER" val="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活字">
  <a:themeElements>
    <a:clrScheme name="木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活字">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98</TotalTime>
  <Words>2380</Words>
  <Application>Microsoft Macintosh PowerPoint</Application>
  <PresentationFormat>全屏显示(16:9)</PresentationFormat>
  <Paragraphs>400</Paragraphs>
  <Slides>28</Slides>
  <Notes>12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Calibri</vt:lpstr>
      <vt:lpstr>Helvetica</vt:lpstr>
      <vt:lpstr>Helvetica Light</vt:lpstr>
      <vt:lpstr>Lantinghei SC Demibold</vt:lpstr>
      <vt:lpstr>Lato</vt:lpstr>
      <vt:lpstr>Microsoft YaHei</vt:lpstr>
      <vt:lpstr>PingFang SC Semibold</vt:lpstr>
      <vt:lpstr>Rockwell</vt:lpstr>
      <vt:lpstr>Rockwell Condensed</vt:lpstr>
      <vt:lpstr>Rockwell Extra Bold</vt:lpstr>
      <vt:lpstr>Wingdings</vt:lpstr>
      <vt:lpstr>等线</vt:lpstr>
      <vt:lpstr>方正姚体</vt:lpstr>
      <vt:lpstr>宋体</vt:lpstr>
      <vt:lpstr>微软雅黑</vt:lpstr>
      <vt:lpstr>Arial</vt:lpstr>
      <vt:lpstr>木活字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技能丰富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夏酷工作室</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CoolSummer</dc:creator>
  <cp:lastModifiedBy>Chan Cristiano</cp:lastModifiedBy>
  <cp:revision>532</cp:revision>
  <dcterms:created xsi:type="dcterms:W3CDTF">2019-09-17T09:45:25Z</dcterms:created>
  <dcterms:modified xsi:type="dcterms:W3CDTF">2019-09-18T02:34:39Z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2052-1.4.0.1935</vt:lpwstr>
  </property>
</Properties>
</file>