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156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autoCompressPictures="0">
  <p:sldMasterIdLst>
    <p:sldMasterId id="2147483829" r:id="rId1"/>
  </p:sldMasterIdLst>
  <p:notesMasterIdLst>
    <p:notesMasterId r:id="rId46"/>
  </p:notesMasterIdLst>
  <p:handoutMasterIdLst>
    <p:handoutMasterId r:id="rId47"/>
  </p:handoutMasterIdLst>
  <p:sldIdLst>
    <p:sldId id="1126" r:id="rId2"/>
    <p:sldId id="1127" r:id="rId3"/>
    <p:sldId id="1150" r:id="rId4"/>
    <p:sldId id="1160" r:id="rId5"/>
    <p:sldId id="1161" r:id="rId6"/>
    <p:sldId id="1151" r:id="rId7"/>
    <p:sldId id="1200" r:id="rId8"/>
    <p:sldId id="1208" r:id="rId9"/>
    <p:sldId id="1206" r:id="rId10"/>
    <p:sldId id="1207" r:id="rId11"/>
    <p:sldId id="1166" r:id="rId12"/>
    <p:sldId id="1153" r:id="rId13"/>
    <p:sldId id="1154" r:id="rId14"/>
    <p:sldId id="1155" r:id="rId15"/>
    <p:sldId id="1156" r:id="rId16"/>
    <p:sldId id="1157" r:id="rId17"/>
    <p:sldId id="1158" r:id="rId18"/>
    <p:sldId id="1159" r:id="rId19"/>
    <p:sldId id="1167" r:id="rId20"/>
    <p:sldId id="1169" r:id="rId21"/>
    <p:sldId id="1165" r:id="rId22"/>
    <p:sldId id="1170" r:id="rId23"/>
    <p:sldId id="1203" r:id="rId24"/>
    <p:sldId id="1171" r:id="rId25"/>
    <p:sldId id="1172" r:id="rId26"/>
    <p:sldId id="1173" r:id="rId27"/>
    <p:sldId id="1205" r:id="rId28"/>
    <p:sldId id="1204" r:id="rId29"/>
    <p:sldId id="1178" r:id="rId30"/>
    <p:sldId id="1180" r:id="rId31"/>
    <p:sldId id="1181" r:id="rId32"/>
    <p:sldId id="1182" r:id="rId33"/>
    <p:sldId id="1184" r:id="rId34"/>
    <p:sldId id="1186" r:id="rId35"/>
    <p:sldId id="1191" r:id="rId36"/>
    <p:sldId id="1202" r:id="rId37"/>
    <p:sldId id="1168" r:id="rId38"/>
    <p:sldId id="1192" r:id="rId39"/>
    <p:sldId id="1193" r:id="rId40"/>
    <p:sldId id="1194" r:id="rId41"/>
    <p:sldId id="1195" r:id="rId42"/>
    <p:sldId id="1196" r:id="rId43"/>
    <p:sldId id="1197" r:id="rId44"/>
    <p:sldId id="1198" r:id="rId45"/>
  </p:sldIdLst>
  <p:sldSz cx="12192000" cy="6858000"/>
  <p:notesSz cx="6735763" cy="9866313"/>
  <p:defaultTextStyle>
    <a:defPPr>
      <a:defRPr lang="ja-JP"/>
    </a:defPPr>
    <a:lvl1pPr marL="0" algn="l" defTabSz="914228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114" algn="l" defTabSz="914228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228" algn="l" defTabSz="914228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342" algn="l" defTabSz="914228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456" algn="l" defTabSz="914228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5570" algn="l" defTabSz="914228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2684" algn="l" defTabSz="914228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199798" algn="l" defTabSz="914228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6913" algn="l" defTabSz="914228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タイトルなしのセクション" id="{2F4BA839-033F-419D-9E08-5AE3146C958D}">
          <p14:sldIdLst>
            <p14:sldId id="1126"/>
            <p14:sldId id="1127"/>
            <p14:sldId id="1150"/>
            <p14:sldId id="1160"/>
            <p14:sldId id="1161"/>
            <p14:sldId id="1151"/>
            <p14:sldId id="1200"/>
            <p14:sldId id="1208"/>
            <p14:sldId id="1206"/>
            <p14:sldId id="1207"/>
            <p14:sldId id="1166"/>
            <p14:sldId id="1153"/>
            <p14:sldId id="1154"/>
            <p14:sldId id="1155"/>
            <p14:sldId id="1156"/>
            <p14:sldId id="1157"/>
            <p14:sldId id="1158"/>
            <p14:sldId id="1159"/>
            <p14:sldId id="1167"/>
            <p14:sldId id="1169"/>
            <p14:sldId id="1165"/>
            <p14:sldId id="1170"/>
            <p14:sldId id="1203"/>
            <p14:sldId id="1171"/>
            <p14:sldId id="1172"/>
            <p14:sldId id="1173"/>
            <p14:sldId id="1205"/>
            <p14:sldId id="1204"/>
            <p14:sldId id="1178"/>
            <p14:sldId id="1180"/>
            <p14:sldId id="1181"/>
            <p14:sldId id="1182"/>
            <p14:sldId id="1184"/>
            <p14:sldId id="1186"/>
            <p14:sldId id="1191"/>
            <p14:sldId id="1202"/>
            <p14:sldId id="1168"/>
            <p14:sldId id="1192"/>
            <p14:sldId id="1193"/>
            <p14:sldId id="1194"/>
            <p14:sldId id="1195"/>
            <p14:sldId id="1196"/>
            <p14:sldId id="1197"/>
            <p14:sldId id="11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5" orient="horz" pos="4020" userDrawn="1">
          <p15:clr>
            <a:srgbClr val="A4A3A4"/>
          </p15:clr>
        </p15:guide>
        <p15:guide id="6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64D2"/>
    <a:srgbClr val="007580"/>
    <a:srgbClr val="D9D9D9"/>
    <a:srgbClr val="E61E1E"/>
    <a:srgbClr val="644080"/>
    <a:srgbClr val="916E0F"/>
    <a:srgbClr val="505054"/>
    <a:srgbClr val="265C80"/>
    <a:srgbClr val="B94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濃色スタイル 1 - アクセント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濃色スタイル 1 - アクセント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淡色スタイル 1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7CE84F3-28C3-443E-9E96-99CF82512B78}" styleName="濃色スタイル 1 - アクセント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75DCB02-9BB8-47FD-8907-85C794F793BA}" styleName="テーマ スタイル 1 - アクセント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淡色スタイル 2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FECB4D8-DB02-4DC6-A0A2-4F2EBAE1DC90}" styleName="中間スタイル 1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929F9F4-4A8F-4326-A1B4-22849713DDAB}" styleName="濃色スタイル 1 - アクセント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淡色スタイル 2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中間スタイル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095" autoAdjust="0"/>
  </p:normalViewPr>
  <p:slideViewPr>
    <p:cSldViewPr snapToGrid="0">
      <p:cViewPr>
        <p:scale>
          <a:sx n="63" d="100"/>
          <a:sy n="63" d="100"/>
        </p:scale>
        <p:origin x="32" y="88"/>
      </p:cViewPr>
      <p:guideLst>
        <p:guide orient="horz" pos="2160"/>
        <p:guide orient="horz" pos="402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0" d="100"/>
          <a:sy n="50" d="100"/>
        </p:scale>
        <p:origin x="289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okuyama\AppData\Local\Microsoft\Windows\Temporary%20Internet%20Files\Content.Outlook\N411WNOL\&#26481;&#33437;&#12539;&#12523;&#12493;&#12469;&#12473;&#38651;&#27969;&#35336;&#28204;&#32080;&#26524;20160208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okuyama\AppData\Local\Microsoft\Windows\Temporary%20Internet%20Files\Content.Outlook\N411WNOL\&#26481;&#33437;&#12539;&#12523;&#12493;&#12469;&#12473;&#38651;&#27969;&#35336;&#28204;&#32080;&#26524;20160208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6003510\Documents\0Lougi\2Customer\0TELS\0TELS_Promotion\Fotile\&#35413;&#20385;&#22577;&#21578;_18031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167203837541011"/>
          <c:y val="0"/>
          <c:w val="0.67665592324917978"/>
          <c:h val="0.63285925418210642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solidFill>
                <a:sysClr val="windowText" lastClr="000000"/>
              </a:solidFill>
            </a:ln>
          </c:spPr>
          <c:invertIfNegative val="0"/>
          <c:dLbls>
            <c:delete val="1"/>
          </c:dLbls>
          <c:cat>
            <c:strRef>
              <c:f>Sheet1!$D$18:$D$19</c:f>
              <c:strCache>
                <c:ptCount val="2"/>
                <c:pt idx="0">
                  <c:v>TX</c:v>
                </c:pt>
                <c:pt idx="1">
                  <c:v>TXZ</c:v>
                </c:pt>
              </c:strCache>
            </c:strRef>
          </c:cat>
          <c:val>
            <c:numRef>
              <c:f>Sheet1!$E$18:$E$19</c:f>
              <c:numCache>
                <c:formatCode>General</c:formatCode>
                <c:ptCount val="2"/>
                <c:pt idx="0">
                  <c:v>3.2</c:v>
                </c:pt>
                <c:pt idx="1">
                  <c:v>0.70000000000000062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3FA-4132-9C9A-C3F132FB26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overlap val="100"/>
        <c:axId val="1923285104"/>
        <c:axId val="1923280752"/>
      </c:barChart>
      <c:catAx>
        <c:axId val="19232851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ja-JP" sz="1000"/>
            </a:pPr>
            <a:endParaRPr lang="zh-CN"/>
          </a:p>
        </c:txPr>
        <c:crossAx val="1923280752"/>
        <c:crosses val="autoZero"/>
        <c:auto val="1"/>
        <c:lblAlgn val="ctr"/>
        <c:lblOffset val="100"/>
        <c:noMultiLvlLbl val="0"/>
      </c:catAx>
      <c:valAx>
        <c:axId val="1923280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232851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852050554084202"/>
          <c:y val="0.12459642175487415"/>
          <c:w val="0.68295898891831597"/>
          <c:h val="0.56965269973778565"/>
        </c:manualLayout>
      </c:layout>
      <c:barChart>
        <c:barDir val="col"/>
        <c:grouping val="clustered"/>
        <c:varyColors val="0"/>
        <c:ser>
          <c:idx val="0"/>
          <c:order val="0"/>
          <c:spPr>
            <a:noFill/>
            <a:ln>
              <a:solidFill>
                <a:sysClr val="windowText" lastClr="000000"/>
              </a:solidFill>
            </a:ln>
          </c:spPr>
          <c:invertIfNegative val="0"/>
          <c:dLbls>
            <c:delete val="1"/>
          </c:dLbls>
          <c:cat>
            <c:strRef>
              <c:f>Sheet1!$D$6:$D$7</c:f>
              <c:strCache>
                <c:ptCount val="2"/>
                <c:pt idx="0">
                  <c:v>TX</c:v>
                </c:pt>
                <c:pt idx="1">
                  <c:v>TXZ</c:v>
                </c:pt>
              </c:strCache>
            </c:strRef>
          </c:cat>
          <c:val>
            <c:numRef>
              <c:f>Sheet1!$E$6:$E$7</c:f>
              <c:numCache>
                <c:formatCode>General</c:formatCode>
                <c:ptCount val="2"/>
                <c:pt idx="0">
                  <c:v>11.5</c:v>
                </c:pt>
                <c:pt idx="1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DE-4BC2-8E31-E7974C349CD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923286736"/>
        <c:axId val="1923291632"/>
      </c:barChart>
      <c:catAx>
        <c:axId val="1923286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lang="ja-JP"/>
            </a:pPr>
            <a:endParaRPr lang="zh-CN"/>
          </a:p>
        </c:txPr>
        <c:crossAx val="1923291632"/>
        <c:crosses val="autoZero"/>
        <c:auto val="1"/>
        <c:lblAlgn val="ctr"/>
        <c:lblOffset val="100"/>
        <c:noMultiLvlLbl val="0"/>
      </c:catAx>
      <c:valAx>
        <c:axId val="19232916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232867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83966113146743E-2"/>
          <c:y val="0.1768378891647461"/>
          <c:w val="0.87477238117512535"/>
          <c:h val="0.3272032091052005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东芝黑体 Regular" panose="020B0500000000000000" pitchFamily="34" charset="-122"/>
                    <a:ea typeface="东芝黑体 Regular" panose="020B0500000000000000" pitchFamily="34" charset="-122"/>
                    <a:cs typeface="Meiryo UI" panose="020B0604030504040204" pitchFamily="50" charset="-128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'評価まとめAirCon (ido arrange) (3)'!$A$3:$B$7</c:f>
              <c:multiLvlStrCache>
                <c:ptCount val="5"/>
                <c:lvl>
                  <c:pt idx="0">
                    <c:v>AC_high_1m</c:v>
                  </c:pt>
                  <c:pt idx="2">
                    <c:v>AC_high_3m</c:v>
                  </c:pt>
                  <c:pt idx="4">
                    <c:v>AC_high_5m</c:v>
                  </c:pt>
                </c:lvl>
                <c:lvl>
                  <c:pt idx="0">
                    <c:v>Air Conditioner</c:v>
                  </c:pt>
                </c:lvl>
              </c:multiLvlStrCache>
            </c:multiLvlStrRef>
          </c:cat>
          <c:val>
            <c:numRef>
              <c:f>'評価まとめAirCon (ido arrange) (3)'!$C$3:$C$7</c:f>
              <c:numCache>
                <c:formatCode>General</c:formatCode>
                <c:ptCount val="5"/>
                <c:pt idx="0" formatCode="#,##0.00_);[Red]\(#,##0.00\)">
                  <c:v>0.98</c:v>
                </c:pt>
                <c:pt idx="2" formatCode="#,##0.00_);[Red]\(#,##0.00\)">
                  <c:v>0.94</c:v>
                </c:pt>
                <c:pt idx="4" formatCode="#,##0.00_);[Red]\(#,##0.00\)">
                  <c:v>0.91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59-43A1-8E5A-F13A2CA3FC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23277488"/>
        <c:axId val="1923276944"/>
      </c:barChart>
      <c:catAx>
        <c:axId val="192327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defRPr>
            </a:pPr>
            <a:endParaRPr lang="zh-CN"/>
          </a:p>
        </c:txPr>
        <c:crossAx val="1923276944"/>
        <c:crosses val="autoZero"/>
        <c:auto val="1"/>
        <c:lblAlgn val="ctr"/>
        <c:lblOffset val="100"/>
        <c:noMultiLvlLbl val="0"/>
      </c:catAx>
      <c:valAx>
        <c:axId val="1923276944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defRPr>
            </a:pPr>
            <a:endParaRPr lang="zh-CN"/>
          </a:p>
        </c:txPr>
        <c:crossAx val="192327748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东芝黑体 Regular" panose="020B0500000000000000" pitchFamily="34" charset="-122"/>
          <a:ea typeface="东芝黑体 Regular" panose="020B0500000000000000" pitchFamily="34" charset="-122"/>
          <a:cs typeface="Meiryo UI" panose="020B0604030504040204" pitchFamily="50" charset="-128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0745" tIns="45373" rIns="90745" bIns="4537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95029"/>
          </a:xfrm>
          <a:prstGeom prst="rect">
            <a:avLst/>
          </a:prstGeom>
        </p:spPr>
        <p:txBody>
          <a:bodyPr vert="horz" lIns="90745" tIns="45373" rIns="90745" bIns="45373" rtlCol="0"/>
          <a:lstStyle>
            <a:lvl1pPr algn="r">
              <a:defRPr sz="1200"/>
            </a:lvl1pPr>
          </a:lstStyle>
          <a:p>
            <a:fld id="{7CFB3149-E8DE-4273-B7FB-EDFEB61AC35F}" type="datetimeFigureOut">
              <a:rPr kumimoji="1" lang="ja-JP" altLang="en-US" smtClean="0"/>
              <a:t>2019/7/12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371286"/>
            <a:ext cx="2918830" cy="495028"/>
          </a:xfrm>
          <a:prstGeom prst="rect">
            <a:avLst/>
          </a:prstGeom>
        </p:spPr>
        <p:txBody>
          <a:bodyPr vert="horz" lIns="90745" tIns="45373" rIns="90745" bIns="4537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4" y="9371286"/>
            <a:ext cx="2918830" cy="495028"/>
          </a:xfrm>
          <a:prstGeom prst="rect">
            <a:avLst/>
          </a:prstGeom>
        </p:spPr>
        <p:txBody>
          <a:bodyPr vert="horz" lIns="90745" tIns="45373" rIns="90745" bIns="45373" rtlCol="0" anchor="b"/>
          <a:lstStyle>
            <a:lvl1pPr algn="r">
              <a:defRPr sz="1200"/>
            </a:lvl1pPr>
          </a:lstStyle>
          <a:p>
            <a:fld id="{089EE7E6-CB3C-464D-9B0F-2338681C77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7210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029"/>
          </a:xfrm>
          <a:prstGeom prst="rect">
            <a:avLst/>
          </a:prstGeom>
        </p:spPr>
        <p:txBody>
          <a:bodyPr vert="horz" lIns="90745" tIns="45373" rIns="90745" bIns="45373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5029"/>
          </a:xfrm>
          <a:prstGeom prst="rect">
            <a:avLst/>
          </a:prstGeom>
        </p:spPr>
        <p:txBody>
          <a:bodyPr vert="horz" lIns="90745" tIns="45373" rIns="90745" bIns="45373" rtlCol="0"/>
          <a:lstStyle>
            <a:lvl1pPr algn="r">
              <a:defRPr sz="1200"/>
            </a:lvl1pPr>
          </a:lstStyle>
          <a:p>
            <a:fld id="{D9F6548A-C6CF-4C6A-8E66-898AA5274F21}" type="datetimeFigureOut">
              <a:rPr kumimoji="1" lang="ja-JP" altLang="en-US" smtClean="0"/>
              <a:t>2019/7/12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45" tIns="45373" rIns="90745" bIns="45373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0745" tIns="45373" rIns="90745" bIns="45373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5028"/>
          </a:xfrm>
          <a:prstGeom prst="rect">
            <a:avLst/>
          </a:prstGeom>
        </p:spPr>
        <p:txBody>
          <a:bodyPr vert="horz" lIns="90745" tIns="45373" rIns="90745" bIns="45373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0" cy="495028"/>
          </a:xfrm>
          <a:prstGeom prst="rect">
            <a:avLst/>
          </a:prstGeom>
        </p:spPr>
        <p:txBody>
          <a:bodyPr vert="horz" lIns="90745" tIns="45373" rIns="90745" bIns="45373" rtlCol="0" anchor="b"/>
          <a:lstStyle>
            <a:lvl1pPr algn="r">
              <a:defRPr sz="1200"/>
            </a:lvl1pPr>
          </a:lstStyle>
          <a:p>
            <a:fld id="{5457576B-81D0-4568-B3CF-C3F7AD81B6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215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114" algn="l" defTabSz="91422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228" algn="l" defTabSz="91422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342" algn="l" defTabSz="91422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456" algn="l" defTabSz="91422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5570" algn="l" defTabSz="91422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2684" algn="l" defTabSz="91422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199798" algn="l" defTabSz="91422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6913" algn="l" defTabSz="914228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576B-81D0-4568-B3CF-C3F7AD81B6E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159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576B-81D0-4568-B3CF-C3F7AD81B6EA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437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576B-81D0-4568-B3CF-C3F7AD81B6EA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3255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200" dirty="0" smtClean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CFB71-BC75-4B7E-A7BC-C4ED43362968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7820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576B-81D0-4568-B3CF-C3F7AD81B6EA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802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デザインファイル形式については確認必要。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FCFB71-BC75-4B7E-A7BC-C4ED4336296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pPr marL="0" marR="0" lvl="0" indent="0" algn="r" defTabSz="9142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27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sz="1200" dirty="0" smtClean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CFB71-BC75-4B7E-A7BC-C4ED43362968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229609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576B-81D0-4568-B3CF-C3F7AD81B6EA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2116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CFB71-BC75-4B7E-A7BC-C4ED4336296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398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この機能がないと、</a:t>
            </a:r>
            <a:r>
              <a:rPr kumimoji="1" lang="en-US" altLang="ja-JP" dirty="0" smtClean="0"/>
              <a:t>both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keyword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detection</a:t>
            </a:r>
            <a:r>
              <a:rPr kumimoji="1" lang="ja-JP" altLang="en-US" dirty="0" smtClean="0"/>
              <a:t> 又は、</a:t>
            </a:r>
            <a:r>
              <a:rPr kumimoji="1" lang="en-US" altLang="ja-JP" dirty="0" smtClean="0"/>
              <a:t>false acceptance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CFB71-BC75-4B7E-A7BC-C4ED4336296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6269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CFB71-BC75-4B7E-A7BC-C4ED43362968}" type="slidenum">
              <a:rPr lang="ja-JP" altLang="en-US" smtClean="0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576B-81D0-4568-B3CF-C3F7AD81B6E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63846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zh-CN" dirty="0" smtClean="0"/>
              <a:t>NB-</a:t>
            </a:r>
            <a:r>
              <a:rPr lang="en-US" altLang="zh-CN" dirty="0" err="1" smtClean="0"/>
              <a:t>IoT</a:t>
            </a:r>
            <a:r>
              <a:rPr lang="zh-CN" altLang="en-US" dirty="0" smtClean="0"/>
              <a:t>智能锁是将传统智能锁终端接入</a:t>
            </a:r>
            <a:r>
              <a:rPr lang="en-US" altLang="zh-CN" dirty="0" smtClean="0"/>
              <a:t>NB-IOT</a:t>
            </a:r>
            <a:r>
              <a:rPr lang="zh-CN" altLang="en-US" dirty="0" smtClean="0"/>
              <a:t>终端网络，相对传统智能锁具有、深度覆盖、大量连接、数据传输速度快、超低功耗、更加安全、更加稳定等优势，实现电子锁电脑</a:t>
            </a:r>
            <a:r>
              <a:rPr lang="en-US" altLang="zh-CN" dirty="0" smtClean="0"/>
              <a:t>NB</a:t>
            </a:r>
            <a:r>
              <a:rPr lang="zh-CN" altLang="en-US" dirty="0" smtClean="0"/>
              <a:t>远程开锁、手机蓝牙开锁、手机</a:t>
            </a:r>
            <a:r>
              <a:rPr lang="en-US" altLang="zh-CN" dirty="0" smtClean="0"/>
              <a:t>NB</a:t>
            </a:r>
            <a:r>
              <a:rPr lang="zh-CN" altLang="en-US" dirty="0" smtClean="0"/>
              <a:t>开锁、门锁状态监测的智能管理。</a:t>
            </a:r>
            <a:r>
              <a:rPr lang="en-US" altLang="zh-CN" dirty="0" smtClean="0"/>
              <a:t>2018</a:t>
            </a:r>
            <a:r>
              <a:rPr lang="zh-CN" altLang="en-US" dirty="0" smtClean="0"/>
              <a:t>年，</a:t>
            </a:r>
            <a:r>
              <a:rPr lang="en-US" altLang="zh-CN" dirty="0" smtClean="0"/>
              <a:t>NB-</a:t>
            </a:r>
            <a:r>
              <a:rPr lang="en-US" altLang="zh-CN" dirty="0" err="1" smtClean="0"/>
              <a:t>IoT</a:t>
            </a:r>
            <a:r>
              <a:rPr lang="zh-CN" altLang="en-US" dirty="0" smtClean="0"/>
              <a:t>智能门锁 </a:t>
            </a:r>
            <a:r>
              <a:rPr lang="en-US" altLang="zh-CN" dirty="0" smtClean="0"/>
              <a:t> </a:t>
            </a:r>
            <a:r>
              <a:rPr lang="zh-CN" altLang="en-US" dirty="0" smtClean="0"/>
              <a:t>，已成为强夺世界物联网的制高点。</a:t>
            </a:r>
            <a:endParaRPr lang="en-US" altLang="zh-CN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CN" altLang="en-US" dirty="0" smtClean="0"/>
              <a:t>东芝与</a:t>
            </a:r>
            <a:r>
              <a:rPr lang="en-US" altLang="zh-CN" dirty="0" err="1" smtClean="0"/>
              <a:t>Befuture</a:t>
            </a:r>
            <a:r>
              <a:rPr lang="zh-CN" altLang="en-US" dirty="0" smtClean="0"/>
              <a:t>一起打造具备</a:t>
            </a:r>
            <a:r>
              <a:rPr lang="en-US" altLang="zh-CN" dirty="0" smtClean="0"/>
              <a:t>NB-</a:t>
            </a:r>
            <a:r>
              <a:rPr lang="en-US" altLang="zh-CN" dirty="0" err="1" smtClean="0"/>
              <a:t>IoT</a:t>
            </a:r>
            <a:r>
              <a:rPr lang="zh-CN" altLang="en-US" dirty="0" smtClean="0"/>
              <a:t>通讯功能的智能门锁主板，帮助传统锁企业快速形成智能锁产品，开发周期减少</a:t>
            </a:r>
            <a:r>
              <a:rPr lang="en-US" altLang="zh-CN" dirty="0" smtClean="0"/>
              <a:t>50%</a:t>
            </a:r>
            <a:r>
              <a:rPr lang="zh-CN" altLang="en-US" dirty="0" smtClean="0"/>
              <a:t>。并可以通过模块的设定，实现不同的开锁方式，满足用户不同应用场景的需求。</a:t>
            </a:r>
            <a:endParaRPr lang="en-US" altLang="zh-CN" dirty="0" smtClean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CN" altLang="en-US" dirty="0" smtClean="0"/>
              <a:t>此套解决方案能覆盖个人家用、公寓、酒店、办公等诸多应用场景，提供立体化安防服务与便捷的使用方式。智能门锁的升级提升传统锁厂的产品竞争力，不仅能让个人用户享受到安全舒心的使用体验，帮助地产公寓和酒店提升物业和客房管理水平，提供更优质的服务，还能通过统计搜集的大数据为政府决策、城市发展提供支撑，推动传统住房城乡建设领域的智慧化发展。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7</a:t>
            </a:r>
            <a:r>
              <a:rPr lang="zh-CN" altLang="en-US" dirty="0" smtClean="0"/>
              <a:t>种开锁方式，既方便又智能，既能满足现代化需求，又能免除消费者的后顾之忧。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指纹开锁是智能门锁的标配之一，拥有稳定性高，方便快捷等特点。 密码开锁中加入虚位密码技术，可防止有心人窥视。顾客日常可以自由选择自己喜欢的开锁方式，既可以单独使用，也可以自由组合，比如：密码</a:t>
            </a:r>
            <a:r>
              <a:rPr lang="en-US" altLang="zh-CN" dirty="0" smtClean="0"/>
              <a:t>+</a:t>
            </a:r>
            <a:r>
              <a:rPr lang="zh-CN" altLang="en-US" dirty="0" smtClean="0"/>
              <a:t>指纹，密码</a:t>
            </a:r>
            <a:r>
              <a:rPr lang="en-US" altLang="zh-CN" dirty="0" smtClean="0"/>
              <a:t>+</a:t>
            </a:r>
            <a:r>
              <a:rPr lang="zh-CN" altLang="en-US" dirty="0" smtClean="0"/>
              <a:t>磁卡，指纹</a:t>
            </a:r>
            <a:r>
              <a:rPr lang="en-US" altLang="zh-CN" dirty="0" smtClean="0"/>
              <a:t>+</a:t>
            </a:r>
            <a:r>
              <a:rPr lang="zh-CN" altLang="en-US" dirty="0" smtClean="0"/>
              <a:t>磁卡等等，安全灵活便捷大部分的宾馆使用的是磁卡开锁方式。按照公安部安全标准，所有的锁</a:t>
            </a:r>
            <a:r>
              <a:rPr lang="en-US" altLang="zh-CN" dirty="0" smtClean="0"/>
              <a:t>(</a:t>
            </a:r>
            <a:r>
              <a:rPr lang="zh-CN" altLang="en-US" dirty="0" smtClean="0"/>
              <a:t>包括所有智能锁</a:t>
            </a:r>
            <a:r>
              <a:rPr lang="en-US" altLang="zh-CN" dirty="0" smtClean="0"/>
              <a:t>)</a:t>
            </a:r>
            <a:r>
              <a:rPr lang="zh-CN" altLang="en-US" dirty="0" smtClean="0"/>
              <a:t>都必备配置机械锁芯，这是为了防止指纹锁，感应，密码等智能功能故障而导致无法开锁。</a:t>
            </a: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F45-97C4-4946-907C-7A5672A6234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945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NB-IOT </a:t>
            </a:r>
            <a:r>
              <a:rPr lang="zh-CN" altLang="en-US" dirty="0" smtClean="0"/>
              <a:t>深圳云程科技</a:t>
            </a:r>
            <a:r>
              <a:rPr lang="en-US" altLang="zh-CN" dirty="0" smtClean="0"/>
              <a:t>CFB-608</a:t>
            </a:r>
            <a:r>
              <a:rPr lang="zh-CN" altLang="en-US" dirty="0" smtClean="0"/>
              <a:t>，</a:t>
            </a:r>
            <a:r>
              <a:rPr lang="en-US" altLang="zh-CN" dirty="0" smtClean="0"/>
              <a:t>NFC</a:t>
            </a:r>
            <a:r>
              <a:rPr lang="zh-CN" altLang="en-US" dirty="0" smtClean="0"/>
              <a:t>读卡系统是</a:t>
            </a:r>
            <a:r>
              <a:rPr lang="en-US" altLang="zh-CN" dirty="0" smtClean="0"/>
              <a:t>NXP</a:t>
            </a:r>
            <a:r>
              <a:rPr lang="zh-CN" altLang="en-US" dirty="0" smtClean="0"/>
              <a:t> </a:t>
            </a:r>
            <a:r>
              <a:rPr lang="en-US" altLang="zh-CN" dirty="0" smtClean="0"/>
              <a:t>PN512</a:t>
            </a:r>
            <a:r>
              <a:rPr lang="zh-CN" altLang="en-US" dirty="0" smtClean="0"/>
              <a:t>， 语音控制芯片 广州九芯</a:t>
            </a:r>
            <a:r>
              <a:rPr lang="en-US" altLang="zh-CN" dirty="0" smtClean="0"/>
              <a:t>NV180C</a:t>
            </a:r>
            <a:r>
              <a:rPr lang="zh-CN" altLang="en-US" dirty="0" smtClean="0"/>
              <a:t>，指纹模块 国产，触摸是合泰</a:t>
            </a:r>
            <a:r>
              <a:rPr lang="en-US" altLang="zh-CN" dirty="0" smtClean="0"/>
              <a:t>BS83B12</a:t>
            </a:r>
            <a:r>
              <a:rPr lang="zh-CN" altLang="en-US" dirty="0" smtClean="0"/>
              <a:t>触控芯片。蓝牙模块 </a:t>
            </a:r>
            <a:r>
              <a:rPr lang="en-US" altLang="zh-CN" dirty="0" smtClean="0"/>
              <a:t>Nordic,</a:t>
            </a:r>
            <a:r>
              <a:rPr lang="en-US" altLang="zh-CN" baseline="0" dirty="0" smtClean="0"/>
              <a:t> MCD </a:t>
            </a:r>
            <a:r>
              <a:rPr lang="zh-CN" altLang="en-US" baseline="0" dirty="0" smtClean="0"/>
              <a:t>九齐（</a:t>
            </a:r>
            <a:r>
              <a:rPr lang="en-US" altLang="zh-CN" baseline="0" dirty="0" err="1" smtClean="0"/>
              <a:t>Nyquest</a:t>
            </a:r>
            <a:r>
              <a:rPr lang="en-US" altLang="zh-CN" baseline="0" dirty="0" smtClean="0"/>
              <a:t> NY9M008A, 9V/0.8A, SOP8)</a:t>
            </a:r>
            <a:endParaRPr lang="en-US" altLang="zh-C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F45-97C4-4946-907C-7A5672A6234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06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1AF45-97C4-4946-907C-7A5672A6234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21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576B-81D0-4568-B3CF-C3F7AD81B6E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309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576B-81D0-4568-B3CF-C3F7AD81B6E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745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576B-81D0-4568-B3CF-C3F7AD81B6E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9310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5088" y="731838"/>
            <a:ext cx="6486525" cy="3649662"/>
          </a:xfrm>
          <a:ln/>
        </p:spPr>
      </p:sp>
      <p:sp>
        <p:nvSpPr>
          <p:cNvPr id="43011" name="ノート プレースホルダ 2"/>
          <p:cNvSpPr>
            <a:spLocks noGrp="1"/>
          </p:cNvSpPr>
          <p:nvPr>
            <p:ph type="body" idx="1"/>
          </p:nvPr>
        </p:nvSpPr>
        <p:spPr>
          <a:xfrm>
            <a:off x="1110845" y="4656334"/>
            <a:ext cx="4451167" cy="44118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8" tIns="46660" rIns="93318" bIns="46660"/>
          <a:lstStyle/>
          <a:p>
            <a:pPr eaLnBrk="1" hangingPunct="1"/>
            <a:endParaRPr kumimoji="1" lang="ja-JP" altLang="en-US" smtClean="0">
              <a:ea typeface="HGP創英角ｺﾞｼｯｸUB" panose="020B0900000000000000" pitchFamily="50" charset="-128"/>
            </a:endParaRPr>
          </a:p>
        </p:txBody>
      </p:sp>
      <p:sp>
        <p:nvSpPr>
          <p:cNvPr id="43012" name="スライド番号プレースホルダ 3"/>
          <p:cNvSpPr txBox="1">
            <a:spLocks noGrp="1"/>
          </p:cNvSpPr>
          <p:nvPr/>
        </p:nvSpPr>
        <p:spPr bwMode="auto">
          <a:xfrm>
            <a:off x="3744634" y="9253581"/>
            <a:ext cx="2865902" cy="486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18" tIns="46660" rIns="93318" bIns="46660" anchor="b"/>
          <a:lstStyle>
            <a:lvl1pPr defTabSz="955675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defTabSz="955675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defTabSz="955675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defTabSz="955675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defTabSz="955675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fld id="{155F100C-BEC0-4680-B730-7AC7AC096C7E}" type="slidenum">
              <a:rPr lang="ja-JP" altLang="en-US" sz="1200">
                <a:solidFill>
                  <a:srgbClr val="000000"/>
                </a:solidFill>
                <a:latin typeface="Helvetica" panose="020B0604020202020204" pitchFamily="34" charset="0"/>
              </a:rPr>
              <a:pPr algn="r"/>
              <a:t>15</a:t>
            </a:fld>
            <a:endParaRPr lang="en-US" altLang="ja-JP" sz="1200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62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576B-81D0-4568-B3CF-C3F7AD81B6E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5548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576B-81D0-4568-B3CF-C3F7AD81B6E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3749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57576B-81D0-4568-B3CF-C3F7AD81B6E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483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0793" y="0"/>
            <a:ext cx="4061207" cy="6848475"/>
          </a:xfrm>
          <a:prstGeom prst="rect">
            <a:avLst/>
          </a:prstGeom>
        </p:spPr>
      </p:pic>
      <p:sp>
        <p:nvSpPr>
          <p:cNvPr id="7" name="テキスト プレースホルダー 6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3302000" cy="2921095"/>
          </a:xfrm>
          <a:prstGeom prst="rect">
            <a:avLst/>
          </a:prstGeom>
        </p:spPr>
        <p:txBody>
          <a:bodyPr vert="horz" wrap="none" lIns="468000" tIns="0" rIns="0" bIns="0" rtlCol="0" anchor="b" anchorCtr="0">
            <a:noAutofit/>
          </a:bodyPr>
          <a:lstStyle>
            <a:lvl1pPr>
              <a:defRPr lang="ja-JP" altLang="en-US" sz="12252" dirty="0" smtClean="0">
                <a:solidFill>
                  <a:schemeClr val="accent1"/>
                </a:solidFill>
                <a:latin typeface="+mn-ea"/>
                <a:ea typeface="+mn-ea"/>
                <a:cs typeface="Segoe UI Semilight" panose="020B0402040204020203" pitchFamily="34" charset="0"/>
              </a:defRPr>
            </a:lvl1pPr>
          </a:lstStyle>
          <a:p>
            <a:pPr marL="10658" lvl="0" defTabSz="914228"/>
            <a:r>
              <a:rPr kumimoji="1" lang="en-US" altLang="ja-JP" dirty="0" smtClean="0"/>
              <a:t>00</a:t>
            </a:r>
            <a:endParaRPr kumimoji="1" lang="ja-JP" altLang="en-US" dirty="0" smtClean="0"/>
          </a:p>
        </p:txBody>
      </p:sp>
      <p:sp>
        <p:nvSpPr>
          <p:cNvPr id="11" name="テキスト プレースホルダー 3"/>
          <p:cNvSpPr>
            <a:spLocks noGrp="1"/>
          </p:cNvSpPr>
          <p:nvPr>
            <p:ph type="body" sz="quarter" idx="12"/>
          </p:nvPr>
        </p:nvSpPr>
        <p:spPr>
          <a:xfrm>
            <a:off x="468000" y="3795932"/>
            <a:ext cx="5456050" cy="390525"/>
          </a:xfrm>
          <a:prstGeom prst="rect">
            <a:avLst/>
          </a:prstGeom>
        </p:spPr>
        <p:txBody>
          <a:bodyPr wrap="square" lIns="0"/>
          <a:lstStyle>
            <a:lvl1pPr marL="10658" defTabSz="914228">
              <a:lnSpc>
                <a:spcPct val="100000"/>
              </a:lnSpc>
              <a:spcBef>
                <a:spcPts val="0"/>
              </a:spcBef>
              <a:buFont typeface="Wingdings" charset="2"/>
              <a:buNone/>
              <a:tabLst>
                <a:tab pos="3929013" algn="l"/>
              </a:tabLst>
              <a:defRPr sz="1800">
                <a:latin typeface="+mj-lt"/>
                <a:ea typeface="+mn-ea"/>
                <a:cs typeface="Meiryo UI" panose="020B0604030504040204" pitchFamily="50" charset="-128"/>
              </a:defRPr>
            </a:lvl1pPr>
          </a:lstStyle>
          <a:p>
            <a:pPr marL="10658" defTabSz="914228">
              <a:lnSpc>
                <a:spcPct val="100000"/>
              </a:lnSpc>
              <a:spcBef>
                <a:spcPts val="0"/>
              </a:spcBef>
              <a:buFont typeface="Wingdings" charset="2"/>
              <a:buNone/>
              <a:tabLst>
                <a:tab pos="3929013" algn="l"/>
              </a:tabLst>
            </a:pPr>
            <a:r>
              <a:rPr lang="ja-JP" altLang="en-US" sz="2000" dirty="0" smtClean="0"/>
              <a:t>マスター テキストの書式設定</a:t>
            </a:r>
          </a:p>
        </p:txBody>
      </p:sp>
      <p:sp>
        <p:nvSpPr>
          <p:cNvPr id="12" name="タイトル 4"/>
          <p:cNvSpPr>
            <a:spLocks noGrp="1"/>
          </p:cNvSpPr>
          <p:nvPr>
            <p:ph type="title" hasCustomPrompt="1"/>
          </p:nvPr>
        </p:nvSpPr>
        <p:spPr>
          <a:xfrm>
            <a:off x="467999" y="3044920"/>
            <a:ext cx="5464265" cy="540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ja-JP" altLang="en-US" sz="3200" b="0" smtClean="0">
                <a:latin typeface="+mj-lt"/>
                <a:ea typeface="+mn-ea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10" name="スライド番号プレースホルダー 2"/>
          <p:cNvSpPr txBox="1">
            <a:spLocks/>
          </p:cNvSpPr>
          <p:nvPr userDrawn="1"/>
        </p:nvSpPr>
        <p:spPr>
          <a:xfrm>
            <a:off x="11638340" y="6430902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ea"/>
                <a:ea typeface="+mn-ea"/>
                <a:cs typeface="Segoe UI Semilight" panose="020B0402040204020203" pitchFamily="34" charset="0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ea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9" name="フッター プレースホルダー 3"/>
          <p:cNvSpPr txBox="1">
            <a:spLocks/>
          </p:cNvSpPr>
          <p:nvPr userDrawn="1"/>
        </p:nvSpPr>
        <p:spPr bwMode="auto">
          <a:xfrm>
            <a:off x="9455547" y="6557529"/>
            <a:ext cx="22570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© 2019 Toshiba </a:t>
            </a:r>
            <a:r>
              <a:rPr kumimoji="0" lang="en-US" altLang="zh-CN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Electronics</a:t>
            </a:r>
            <a:r>
              <a:rPr kumimoji="0" lang="en-US" altLang="zh-CN" sz="800" kern="1200" baseline="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 (China) Co., Ltd.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135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wer electron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73" y="-7962"/>
            <a:ext cx="1440499" cy="493887"/>
          </a:xfrm>
          <a:prstGeom prst="rect">
            <a:avLst/>
          </a:prstGeom>
        </p:spPr>
      </p:pic>
      <p:sp>
        <p:nvSpPr>
          <p:cNvPr id="12" name="タイトル 2"/>
          <p:cNvSpPr>
            <a:spLocks noGrp="1"/>
          </p:cNvSpPr>
          <p:nvPr>
            <p:ph type="title"/>
          </p:nvPr>
        </p:nvSpPr>
        <p:spPr>
          <a:xfrm>
            <a:off x="476250" y="727569"/>
            <a:ext cx="11237383" cy="535531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>
            <a:lvl1pPr algn="l">
              <a:defRPr lang="ja-JP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defRPr>
            </a:lvl1pPr>
          </a:lstStyle>
          <a:p>
            <a:pPr marL="0" lvl="0" defTabSz="914205"/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76375" r="-15889" b="-77451"/>
          <a:stretch/>
        </p:blipFill>
        <p:spPr>
          <a:xfrm flipH="1">
            <a:off x="4734561" y="0"/>
            <a:ext cx="7510271" cy="5340427"/>
          </a:xfrm>
          <a:prstGeom prst="rect">
            <a:avLst/>
          </a:prstGeom>
        </p:spPr>
      </p:pic>
      <p:sp>
        <p:nvSpPr>
          <p:cNvPr id="5" name="フッター プレースホルダー 3"/>
          <p:cNvSpPr txBox="1">
            <a:spLocks/>
          </p:cNvSpPr>
          <p:nvPr userDrawn="1"/>
        </p:nvSpPr>
        <p:spPr bwMode="auto">
          <a:xfrm>
            <a:off x="9455547" y="6557529"/>
            <a:ext cx="22570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© 2019 Toshiba </a:t>
            </a:r>
            <a:r>
              <a:rPr kumimoji="0" lang="en-US" altLang="zh-CN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Electronics</a:t>
            </a:r>
            <a:r>
              <a:rPr kumimoji="0" lang="en-US" altLang="zh-CN" sz="800" kern="1200" baseline="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 (China) Co., Ltd.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4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440"/>
          </a:xfrm>
          <a:prstGeom prst="rect">
            <a:avLst/>
          </a:prstGeom>
        </p:spPr>
      </p:pic>
      <p:sp>
        <p:nvSpPr>
          <p:cNvPr id="11" name="スライド番号プレースホルダー 2"/>
          <p:cNvSpPr txBox="1">
            <a:spLocks/>
          </p:cNvSpPr>
          <p:nvPr userDrawn="1"/>
        </p:nvSpPr>
        <p:spPr>
          <a:xfrm>
            <a:off x="11638340" y="6430902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>
                <a:cs typeface="Segoe UI Semilight" panose="020B0402040204020203" pitchFamily="34" charset="0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cs typeface="Segoe UI Semilight" panose="020B0402040204020203" pitchFamily="34" charset="0"/>
            </a:endParaRPr>
          </a:p>
        </p:txBody>
      </p:sp>
      <p:sp>
        <p:nvSpPr>
          <p:cNvPr id="4" name="フッター プレースホルダー 3"/>
          <p:cNvSpPr txBox="1">
            <a:spLocks/>
          </p:cNvSpPr>
          <p:nvPr userDrawn="1"/>
        </p:nvSpPr>
        <p:spPr bwMode="auto">
          <a:xfrm>
            <a:off x="9455547" y="6557529"/>
            <a:ext cx="22570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© 2019 Toshiba </a:t>
            </a:r>
            <a:r>
              <a:rPr kumimoji="0" lang="en-US" altLang="zh-CN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Electronics</a:t>
            </a:r>
            <a:r>
              <a:rPr kumimoji="0" lang="en-US" altLang="zh-CN" sz="800" kern="1200" baseline="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 (China) Co., Ltd.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893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基本レイアウト_見出し、本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7"/>
          <p:cNvSpPr>
            <a:spLocks noChangeShapeType="1"/>
          </p:cNvSpPr>
          <p:nvPr userDrawn="1"/>
        </p:nvSpPr>
        <p:spPr bwMode="gray">
          <a:xfrm>
            <a:off x="0" y="6381750"/>
            <a:ext cx="12192000" cy="0"/>
          </a:xfrm>
          <a:prstGeom prst="line">
            <a:avLst/>
          </a:prstGeom>
          <a:noFill/>
          <a:ln w="1270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9983" tIns="46791" rIns="89983" bIns="46791" anchor="ctr"/>
          <a:lstStyle/>
          <a:p>
            <a:pPr algn="ctr"/>
            <a:endParaRPr lang="ja-JP" altLang="en-US" sz="2500" dirty="0"/>
          </a:p>
        </p:txBody>
      </p:sp>
      <p:sp>
        <p:nvSpPr>
          <p:cNvPr id="18" name="スライド番号プレースホルダー 6"/>
          <p:cNvSpPr txBox="1">
            <a:spLocks/>
          </p:cNvSpPr>
          <p:nvPr userDrawn="1"/>
        </p:nvSpPr>
        <p:spPr bwMode="gray">
          <a:xfrm>
            <a:off x="11377614" y="6449008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Myriad Pro" pitchFamily="34" charset="0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/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5428357" y="6470169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  <a:latin typeface="+mj-ea"/>
                <a:ea typeface="+mj-ea"/>
                <a:cs typeface="Segoe UI" panose="020B0502040204020203" pitchFamily="34" charset="0"/>
              </a:rPr>
              <a:t>Confidential</a:t>
            </a:r>
            <a:endParaRPr lang="ja-JP" altLang="en-US" sz="1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690"/>
            <a:ext cx="12192000" cy="742177"/>
          </a:xfrm>
          <a:prstGeom prst="rect">
            <a:avLst/>
          </a:prstGeom>
        </p:spPr>
      </p:pic>
      <p:sp>
        <p:nvSpPr>
          <p:cNvPr id="8" name="フッター プレースホルダー 3"/>
          <p:cNvSpPr txBox="1">
            <a:spLocks/>
          </p:cNvSpPr>
          <p:nvPr userDrawn="1"/>
        </p:nvSpPr>
        <p:spPr bwMode="auto">
          <a:xfrm>
            <a:off x="9455547" y="6557529"/>
            <a:ext cx="22570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© 2019 Toshiba </a:t>
            </a:r>
            <a:r>
              <a:rPr kumimoji="0" lang="en-US" altLang="zh-CN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Electronics</a:t>
            </a:r>
            <a:r>
              <a:rPr kumimoji="0" lang="en-US" altLang="zh-CN" sz="800" kern="1200" baseline="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 (China) Co., Ltd.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606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基本レイアウト_色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7"/>
          <p:cNvSpPr>
            <a:spLocks noChangeShapeType="1"/>
          </p:cNvSpPr>
          <p:nvPr userDrawn="1"/>
        </p:nvSpPr>
        <p:spPr bwMode="gray">
          <a:xfrm>
            <a:off x="0" y="6381750"/>
            <a:ext cx="12192000" cy="0"/>
          </a:xfrm>
          <a:prstGeom prst="line">
            <a:avLst/>
          </a:prstGeom>
          <a:noFill/>
          <a:ln w="1270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9983" tIns="46791" rIns="89983" bIns="46791" anchor="ctr"/>
          <a:lstStyle/>
          <a:p>
            <a:pPr algn="ctr"/>
            <a:endParaRPr lang="ja-JP" altLang="en-US" sz="2500" dirty="0"/>
          </a:p>
        </p:txBody>
      </p:sp>
      <p:sp>
        <p:nvSpPr>
          <p:cNvPr id="19" name="テキスト プレースホルダー 3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5517750"/>
            <a:ext cx="12192000" cy="864000"/>
          </a:xfrm>
          <a:prstGeom prst="rect">
            <a:avLst/>
          </a:prstGeom>
          <a:solidFill>
            <a:schemeClr val="accent2"/>
          </a:solidFill>
        </p:spPr>
        <p:txBody>
          <a:bodyPr lIns="612000" rIns="612000" anchor="ctr" anchorCtr="0"/>
          <a:lstStyle>
            <a:lvl1pPr marL="0" indent="0" algn="ctr" defTabSz="18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180000" algn="l"/>
              </a:tabLst>
              <a:defRPr sz="2800">
                <a:solidFill>
                  <a:schemeClr val="bg1"/>
                </a:solidFill>
              </a:defRPr>
            </a:lvl1pPr>
            <a:lvl2pPr marL="0" indent="0" defTabSz="18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180000" algn="l"/>
              </a:tabLst>
              <a:defRPr sz="2000"/>
            </a:lvl2pPr>
            <a:lvl3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3pPr>
            <a:lvl4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4pPr>
            <a:lvl5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5pPr>
          </a:lstStyle>
          <a:p>
            <a:pPr lvl="0"/>
            <a:r>
              <a:rPr kumimoji="1" lang="ja-JP" altLang="en-US" dirty="0" smtClean="0"/>
              <a:t>スライドの結論</a:t>
            </a:r>
          </a:p>
        </p:txBody>
      </p:sp>
      <p:sp>
        <p:nvSpPr>
          <p:cNvPr id="22" name="テキスト プレースホルダー 33"/>
          <p:cNvSpPr>
            <a:spLocks noGrp="1"/>
          </p:cNvSpPr>
          <p:nvPr>
            <p:ph type="body" sz="quarter" idx="16"/>
          </p:nvPr>
        </p:nvSpPr>
        <p:spPr bwMode="gray">
          <a:xfrm>
            <a:off x="814919" y="1552407"/>
            <a:ext cx="10562165" cy="588211"/>
          </a:xfrm>
          <a:prstGeom prst="rect">
            <a:avLst/>
          </a:prstGeom>
        </p:spPr>
        <p:txBody>
          <a:bodyPr lIns="0" rIns="0"/>
          <a:lstStyle>
            <a:lvl1pPr marL="0" indent="0" algn="just" defTabSz="18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180000" algn="l"/>
              </a:tabLst>
              <a:defRPr sz="2000"/>
            </a:lvl1pPr>
            <a:lvl2pPr marL="0" indent="0" defTabSz="18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180000" algn="l"/>
              </a:tabLst>
              <a:defRPr sz="2000"/>
            </a:lvl2pPr>
            <a:lvl3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3pPr>
            <a:lvl4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4pPr>
            <a:lvl5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21" name="テキスト プレースホルダー 33"/>
          <p:cNvSpPr>
            <a:spLocks noGrp="1"/>
          </p:cNvSpPr>
          <p:nvPr>
            <p:ph type="body" sz="quarter" idx="14"/>
          </p:nvPr>
        </p:nvSpPr>
        <p:spPr bwMode="gray">
          <a:xfrm>
            <a:off x="814919" y="958851"/>
            <a:ext cx="10562165" cy="588211"/>
          </a:xfrm>
          <a:prstGeom prst="rect">
            <a:avLst/>
          </a:prstGeom>
        </p:spPr>
        <p:txBody>
          <a:bodyPr lIns="0" rIns="0"/>
          <a:lstStyle>
            <a:lvl1pPr marL="0" indent="0" algn="just" defTabSz="18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180000" algn="l"/>
              </a:tabLst>
              <a:defRPr/>
            </a:lvl1pPr>
            <a:lvl2pPr marL="0" indent="0" defTabSz="18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180000" algn="l"/>
              </a:tabLst>
              <a:defRPr sz="2000"/>
            </a:lvl2pPr>
            <a:lvl3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3pPr>
            <a:lvl4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4pPr>
            <a:lvl5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12222" y="6430969"/>
            <a:ext cx="1225455" cy="39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スライド番号プレースホルダー 6"/>
          <p:cNvSpPr txBox="1">
            <a:spLocks/>
          </p:cNvSpPr>
          <p:nvPr userDrawn="1"/>
        </p:nvSpPr>
        <p:spPr bwMode="gray">
          <a:xfrm>
            <a:off x="11377614" y="6449008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Myriad Pro" pitchFamily="34" charset="0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/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5428357" y="6470169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  <a:latin typeface="+mj-ea"/>
                <a:ea typeface="+mj-ea"/>
                <a:cs typeface="Segoe UI" panose="020B0502040204020203" pitchFamily="34" charset="0"/>
              </a:rPr>
              <a:t>Confidential</a:t>
            </a:r>
            <a:endParaRPr lang="ja-JP" altLang="en-US" sz="12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4" name="図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690"/>
            <a:ext cx="12192000" cy="742177"/>
          </a:xfrm>
          <a:prstGeom prst="rect">
            <a:avLst/>
          </a:prstGeom>
        </p:spPr>
      </p:pic>
      <p:sp>
        <p:nvSpPr>
          <p:cNvPr id="15" name="フッター プレースホルダー 3"/>
          <p:cNvSpPr txBox="1">
            <a:spLocks/>
          </p:cNvSpPr>
          <p:nvPr userDrawn="1"/>
        </p:nvSpPr>
        <p:spPr bwMode="auto">
          <a:xfrm>
            <a:off x="9455547" y="6557529"/>
            <a:ext cx="22570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© 2019 Toshiba </a:t>
            </a:r>
            <a:r>
              <a:rPr kumimoji="0" lang="en-US" altLang="zh-CN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Electronics</a:t>
            </a:r>
            <a:r>
              <a:rPr kumimoji="0" lang="en-US" altLang="zh-CN" sz="800" kern="1200" baseline="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 (China) Co., Ltd.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69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基本レイアウト_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2" y="1"/>
            <a:ext cx="12191999" cy="692149"/>
          </a:xfrm>
          <a:prstGeom prst="rect">
            <a:avLst/>
          </a:prstGeom>
          <a:noFill/>
          <a:extLst/>
        </p:spPr>
        <p:txBody>
          <a:bodyPr wrap="square" lIns="576000" tIns="107980" rIns="576000" bIns="36000" rtlCol="0" anchor="b" anchorCtr="0">
            <a:noAutofit/>
          </a:bodyPr>
          <a:lstStyle>
            <a:lvl1pPr>
              <a:defRPr sz="2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ja-JP" altLang="en-US" dirty="0" smtClean="0"/>
              <a:t>マスター タイトルの書式設定</a:t>
            </a:r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gray">
          <a:xfrm>
            <a:off x="0" y="697497"/>
            <a:ext cx="12192000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9983" tIns="46791" rIns="89983" bIns="46791" anchor="ctr"/>
          <a:lstStyle/>
          <a:p>
            <a:endParaRPr lang="ja-JP" altLang="en-US" sz="2500" b="0"/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12221" y="6430967"/>
            <a:ext cx="1225454" cy="39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7"/>
          <p:cNvSpPr>
            <a:spLocks noChangeShapeType="1"/>
          </p:cNvSpPr>
          <p:nvPr userDrawn="1"/>
        </p:nvSpPr>
        <p:spPr bwMode="gray">
          <a:xfrm>
            <a:off x="0" y="6381750"/>
            <a:ext cx="12192000" cy="0"/>
          </a:xfrm>
          <a:prstGeom prst="line">
            <a:avLst/>
          </a:prstGeom>
          <a:noFill/>
          <a:ln w="1270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9983" tIns="46791" rIns="89983" bIns="46791" anchor="ctr"/>
          <a:lstStyle/>
          <a:p>
            <a:pPr algn="ctr"/>
            <a:endParaRPr lang="ja-JP" altLang="en-US" sz="2500" dirty="0"/>
          </a:p>
        </p:txBody>
      </p:sp>
      <p:sp>
        <p:nvSpPr>
          <p:cNvPr id="15" name="テキスト プレースホルダー 33"/>
          <p:cNvSpPr>
            <a:spLocks noGrp="1"/>
          </p:cNvSpPr>
          <p:nvPr>
            <p:ph type="body" sz="quarter" idx="14"/>
          </p:nvPr>
        </p:nvSpPr>
        <p:spPr bwMode="gray">
          <a:xfrm>
            <a:off x="814918" y="958849"/>
            <a:ext cx="10562165" cy="588211"/>
          </a:xfrm>
          <a:prstGeom prst="rect">
            <a:avLst/>
          </a:prstGeom>
        </p:spPr>
        <p:txBody>
          <a:bodyPr lIns="0" rIns="0"/>
          <a:lstStyle>
            <a:lvl1pPr marL="0" indent="0" algn="just" defTabSz="18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180000" algn="l"/>
              </a:tabLst>
              <a:defRPr/>
            </a:lvl1pPr>
            <a:lvl2pPr marL="0" indent="0" defTabSz="18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180000" algn="l"/>
              </a:tabLst>
              <a:defRPr sz="2000"/>
            </a:lvl2pPr>
            <a:lvl3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3pPr>
            <a:lvl4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4pPr>
            <a:lvl5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5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5"/>
          </p:nvPr>
        </p:nvSpPr>
        <p:spPr>
          <a:xfrm>
            <a:off x="11377613" y="6449006"/>
            <a:ext cx="416981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/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8457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基本レイアウト_色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2" y="1"/>
            <a:ext cx="12191999" cy="692149"/>
          </a:xfrm>
          <a:prstGeom prst="rect">
            <a:avLst/>
          </a:prstGeom>
          <a:noFill/>
          <a:extLst/>
        </p:spPr>
        <p:txBody>
          <a:bodyPr wrap="square" lIns="576000" tIns="107980" rIns="576000" bIns="36000" rtlCol="0" anchor="b" anchorCtr="0">
            <a:noAutofit/>
          </a:bodyPr>
          <a:lstStyle>
            <a:lvl1pPr>
              <a:defRPr lang="ja-JP" altLang="en-US" dirty="0" smtClean="0"/>
            </a:lvl1pPr>
          </a:lstStyle>
          <a:p>
            <a:pPr lvl="0"/>
            <a:r>
              <a:rPr lang="ja-JP" altLang="en-US" smtClean="0"/>
              <a:t>マスター タイトルの書式設定</a:t>
            </a:r>
            <a:endParaRPr lang="ja-JP" altLang="en-US" dirty="0" smtClean="0"/>
          </a:p>
        </p:txBody>
      </p:sp>
      <p:sp>
        <p:nvSpPr>
          <p:cNvPr id="7" name="Line 7"/>
          <p:cNvSpPr>
            <a:spLocks noChangeShapeType="1"/>
          </p:cNvSpPr>
          <p:nvPr userDrawn="1"/>
        </p:nvSpPr>
        <p:spPr bwMode="gray">
          <a:xfrm>
            <a:off x="0" y="697497"/>
            <a:ext cx="12192000" cy="0"/>
          </a:xfrm>
          <a:prstGeom prst="line">
            <a:avLst/>
          </a:prstGeom>
          <a:noFill/>
          <a:ln w="1905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9983" tIns="46791" rIns="89983" bIns="46791" anchor="ctr"/>
          <a:lstStyle/>
          <a:p>
            <a:endParaRPr lang="ja-JP" altLang="en-US" sz="2500" b="0"/>
          </a:p>
        </p:txBody>
      </p:sp>
      <p:sp>
        <p:nvSpPr>
          <p:cNvPr id="12" name="Line 7"/>
          <p:cNvSpPr>
            <a:spLocks noChangeShapeType="1"/>
          </p:cNvSpPr>
          <p:nvPr userDrawn="1"/>
        </p:nvSpPr>
        <p:spPr bwMode="gray">
          <a:xfrm>
            <a:off x="0" y="6381750"/>
            <a:ext cx="12192000" cy="0"/>
          </a:xfrm>
          <a:prstGeom prst="line">
            <a:avLst/>
          </a:prstGeom>
          <a:noFill/>
          <a:ln w="12700">
            <a:solidFill>
              <a:srgbClr val="B2B2B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9983" tIns="46791" rIns="89983" bIns="46791" anchor="ctr"/>
          <a:lstStyle/>
          <a:p>
            <a:pPr algn="ctr"/>
            <a:endParaRPr lang="ja-JP" altLang="en-US" sz="2500" dirty="0"/>
          </a:p>
        </p:txBody>
      </p:sp>
      <p:sp>
        <p:nvSpPr>
          <p:cNvPr id="19" name="テキスト プレースホルダー 3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0" y="5517750"/>
            <a:ext cx="12192000" cy="864000"/>
          </a:xfrm>
          <a:prstGeom prst="rect">
            <a:avLst/>
          </a:prstGeom>
          <a:solidFill>
            <a:schemeClr val="accent2"/>
          </a:solidFill>
        </p:spPr>
        <p:txBody>
          <a:bodyPr lIns="612000" rIns="612000" anchor="ctr" anchorCtr="0"/>
          <a:lstStyle>
            <a:lvl1pPr marL="0" indent="0" algn="ctr" defTabSz="18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180000" algn="l"/>
              </a:tabLst>
              <a:defRPr sz="2800">
                <a:solidFill>
                  <a:schemeClr val="bg1"/>
                </a:solidFill>
              </a:defRPr>
            </a:lvl1pPr>
            <a:lvl2pPr marL="0" indent="0" defTabSz="18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180000" algn="l"/>
              </a:tabLst>
              <a:defRPr sz="2000"/>
            </a:lvl2pPr>
            <a:lvl3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3pPr>
            <a:lvl4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4pPr>
            <a:lvl5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5pPr>
          </a:lstStyle>
          <a:p>
            <a:pPr lvl="0"/>
            <a:r>
              <a:rPr kumimoji="1" lang="ja-JP" altLang="en-US" dirty="0" smtClean="0"/>
              <a:t>スライドの結論</a:t>
            </a:r>
          </a:p>
        </p:txBody>
      </p:sp>
      <p:sp>
        <p:nvSpPr>
          <p:cNvPr id="22" name="テキスト プレースホルダー 33"/>
          <p:cNvSpPr>
            <a:spLocks noGrp="1"/>
          </p:cNvSpPr>
          <p:nvPr>
            <p:ph type="body" sz="quarter" idx="16"/>
          </p:nvPr>
        </p:nvSpPr>
        <p:spPr bwMode="gray">
          <a:xfrm>
            <a:off x="814918" y="1552407"/>
            <a:ext cx="10562165" cy="588211"/>
          </a:xfrm>
          <a:prstGeom prst="rect">
            <a:avLst/>
          </a:prstGeom>
        </p:spPr>
        <p:txBody>
          <a:bodyPr lIns="0" rIns="0"/>
          <a:lstStyle>
            <a:lvl1pPr marL="0" indent="0" algn="just" defTabSz="18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180000" algn="l"/>
              </a:tabLst>
              <a:defRPr sz="2000"/>
            </a:lvl1pPr>
            <a:lvl2pPr marL="0" indent="0" defTabSz="18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180000" algn="l"/>
              </a:tabLst>
              <a:defRPr sz="2000"/>
            </a:lvl2pPr>
            <a:lvl3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3pPr>
            <a:lvl4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4pPr>
            <a:lvl5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21" name="テキスト プレースホルダー 33"/>
          <p:cNvSpPr>
            <a:spLocks noGrp="1"/>
          </p:cNvSpPr>
          <p:nvPr>
            <p:ph type="body" sz="quarter" idx="14"/>
          </p:nvPr>
        </p:nvSpPr>
        <p:spPr bwMode="gray">
          <a:xfrm>
            <a:off x="814918" y="958849"/>
            <a:ext cx="10562165" cy="588211"/>
          </a:xfrm>
          <a:prstGeom prst="rect">
            <a:avLst/>
          </a:prstGeom>
        </p:spPr>
        <p:txBody>
          <a:bodyPr lIns="0" rIns="0"/>
          <a:lstStyle>
            <a:lvl1pPr marL="0" indent="0" algn="just" defTabSz="180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180000" algn="l"/>
              </a:tabLst>
              <a:defRPr/>
            </a:lvl1pPr>
            <a:lvl2pPr marL="0" indent="0" defTabSz="180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180000" algn="l"/>
              </a:tabLst>
              <a:defRPr sz="2000"/>
            </a:lvl2pPr>
            <a:lvl3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3pPr>
            <a:lvl4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4pPr>
            <a:lvl5pPr marL="0" indent="0" defTabSz="1800">
              <a:lnSpc>
                <a:spcPct val="125000"/>
              </a:lnSpc>
              <a:spcBef>
                <a:spcPts val="0"/>
              </a:spcBef>
              <a:buNone/>
              <a:tabLst>
                <a:tab pos="180000" algn="l"/>
              </a:tabLst>
              <a:defRPr/>
            </a:lvl5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12221" y="6430967"/>
            <a:ext cx="1225454" cy="39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8"/>
          </p:nvPr>
        </p:nvSpPr>
        <p:spPr>
          <a:xfrm>
            <a:off x="11377613" y="6449006"/>
            <a:ext cx="416981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/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43430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440"/>
          </a:xfrm>
          <a:prstGeom prst="rect">
            <a:avLst/>
          </a:prstGeom>
        </p:spPr>
      </p:pic>
      <p:sp>
        <p:nvSpPr>
          <p:cNvPr id="7" name="タイトル 3"/>
          <p:cNvSpPr>
            <a:spLocks noGrp="1"/>
          </p:cNvSpPr>
          <p:nvPr>
            <p:ph type="title" hasCustomPrompt="1"/>
          </p:nvPr>
        </p:nvSpPr>
        <p:spPr>
          <a:xfrm>
            <a:off x="1" y="0"/>
            <a:ext cx="11445765" cy="749165"/>
          </a:xfrm>
          <a:prstGeom prst="rect">
            <a:avLst/>
          </a:prstGeom>
        </p:spPr>
        <p:txBody>
          <a:bodyPr lIns="468000" rIns="0" anchor="b" anchorCtr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charset="2"/>
              <a:buNone/>
              <a:defRPr kumimoji="1" lang="ja-JP" altLang="en-US" sz="2600" b="1" kern="1200" dirty="0">
                <a:solidFill>
                  <a:schemeClr val="tx1"/>
                </a:solidFill>
                <a:latin typeface="+mj-lt"/>
                <a:ea typeface="Toshiba Sans CN Medium" panose="020B0600000000000000" pitchFamily="34" charset="-128"/>
                <a:cs typeface="+mn-cs"/>
              </a:defRPr>
            </a:lvl1pPr>
          </a:lstStyle>
          <a:p>
            <a:pPr marL="171450" lvl="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charset="2"/>
              <a:buNone/>
            </a:pPr>
            <a:r>
              <a:rPr lang="en-US" altLang="ja-JP" dirty="0" smtClean="0"/>
              <a:t>Format for master title</a:t>
            </a:r>
          </a:p>
        </p:txBody>
      </p:sp>
      <p:sp>
        <p:nvSpPr>
          <p:cNvPr id="10" name="スライド番号プレースホルダー 2"/>
          <p:cNvSpPr txBox="1">
            <a:spLocks/>
          </p:cNvSpPr>
          <p:nvPr/>
        </p:nvSpPr>
        <p:spPr>
          <a:xfrm>
            <a:off x="11638340" y="6430902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lt"/>
                <a:ea typeface="+mn-ea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lt"/>
              <a:ea typeface="+mn-ea"/>
            </a:endParaRPr>
          </a:p>
        </p:txBody>
      </p:sp>
      <p:sp>
        <p:nvSpPr>
          <p:cNvPr id="9" name="フッター プレースホルダー 3"/>
          <p:cNvSpPr txBox="1">
            <a:spLocks/>
          </p:cNvSpPr>
          <p:nvPr/>
        </p:nvSpPr>
        <p:spPr bwMode="auto">
          <a:xfrm>
            <a:off x="9069223" y="6557529"/>
            <a:ext cx="264335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Segoe UI" pitchFamily="34" charset="0"/>
              </a:rPr>
              <a:t>© </a:t>
            </a:r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Segoe UI"/>
                <a:ea typeface="Segoe UI" pitchFamily="34" charset="0"/>
                <a:cs typeface="Segoe UI" pitchFamily="34" charset="0"/>
              </a:rPr>
              <a:t>2018</a:t>
            </a:r>
            <a:r>
              <a:rPr kumimoji="0" lang="en-US" altLang="ja-JP" sz="800" kern="1200" baseline="0" dirty="0" smtClean="0">
                <a:solidFill>
                  <a:srgbClr val="000000"/>
                </a:solidFill>
                <a:effectLst/>
                <a:latin typeface="Segoe UI"/>
                <a:ea typeface="Segoe UI" pitchFamily="34" charset="0"/>
                <a:cs typeface="Segoe UI" pitchFamily="34" charset="0"/>
              </a:rPr>
              <a:t> </a:t>
            </a:r>
            <a:r>
              <a:rPr lang="en-US" sz="800" dirty="0" smtClean="0">
                <a:effectLst/>
              </a:rPr>
              <a:t>Toshiba Electronic Devices &amp; Storage Corporation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28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6633" y="243662"/>
            <a:ext cx="11298732" cy="39179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7/12/2019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6621" y="6505634"/>
            <a:ext cx="3295015" cy="21209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eiryo UI"/>
                <a:cs typeface="Meiryo UI"/>
              </a:defRPr>
            </a:lvl1pPr>
          </a:lstStyle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3116580" algn="l"/>
              </a:tabLst>
            </a:pPr>
            <a:r>
              <a:rPr sz="1200" spc="-15" baseline="3472" dirty="0"/>
              <a:t>© </a:t>
            </a:r>
            <a:r>
              <a:rPr sz="1200" spc="-30" baseline="3472" dirty="0"/>
              <a:t>2019  </a:t>
            </a:r>
            <a:r>
              <a:rPr sz="1200" spc="-15" baseline="3472" dirty="0"/>
              <a:t>Toshiba Electronic </a:t>
            </a:r>
            <a:r>
              <a:rPr sz="1200" spc="-7" baseline="3472" dirty="0"/>
              <a:t>Devices </a:t>
            </a:r>
            <a:r>
              <a:rPr sz="1200" spc="-15" baseline="3472" dirty="0"/>
              <a:t>&amp;</a:t>
            </a:r>
            <a:r>
              <a:rPr sz="1200" spc="75" baseline="3472" dirty="0"/>
              <a:t> </a:t>
            </a:r>
            <a:r>
              <a:rPr sz="1200" spc="-7" baseline="3472" dirty="0"/>
              <a:t>Storage</a:t>
            </a:r>
            <a:r>
              <a:rPr sz="1200" spc="30" baseline="3472" dirty="0"/>
              <a:t> </a:t>
            </a:r>
            <a:r>
              <a:rPr sz="1200" spc="-7" baseline="3472" dirty="0"/>
              <a:t>Corporation	</a:t>
            </a:r>
            <a:fld id="{81D60167-4931-47E6-BA6A-407CBD079E47}" type="slidenum">
              <a:rPr sz="1100" dirty="0">
                <a:latin typeface="Segoe UI"/>
                <a:cs typeface="Segoe UI"/>
              </a:rPr>
              <a:t>‹#›</a:t>
            </a:fld>
            <a:endParaRPr sz="110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93758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440"/>
          </a:xfrm>
          <a:prstGeom prst="rect">
            <a:avLst/>
          </a:prstGeom>
        </p:spPr>
      </p:pic>
      <p:sp>
        <p:nvSpPr>
          <p:cNvPr id="8" name="テキスト プレースホルダー 5"/>
          <p:cNvSpPr>
            <a:spLocks noGrp="1"/>
          </p:cNvSpPr>
          <p:nvPr>
            <p:ph type="body" sz="quarter" idx="14"/>
          </p:nvPr>
        </p:nvSpPr>
        <p:spPr>
          <a:xfrm>
            <a:off x="468000" y="1802111"/>
            <a:ext cx="11244575" cy="588211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defRPr sz="2600">
                <a:latin typeface="+mn-ea"/>
                <a:ea typeface="+mn-ea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 dirty="0" smtClean="0"/>
              <a:t>マスター テキストの書式設定</a:t>
            </a:r>
            <a:endParaRPr kumimoji="1" lang="ja-JP" alt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" y="0"/>
            <a:ext cx="11445765" cy="749165"/>
          </a:xfrm>
          <a:prstGeom prst="rect">
            <a:avLst/>
          </a:prstGeom>
          <a:noFill/>
          <a:extLst/>
        </p:spPr>
        <p:txBody>
          <a:bodyPr wrap="square" lIns="468000" tIns="107980" rIns="431919" bIns="108000" rtlCol="0" anchor="b" anchorCtr="0">
            <a:noAutofit/>
          </a:bodyPr>
          <a:lstStyle>
            <a:lvl1pPr>
              <a:defRPr lang="ja-JP" altLang="en-US" sz="2400" b="1" dirty="0" smtClean="0">
                <a:latin typeface="+mj-ea"/>
                <a:ea typeface="+mj-ea"/>
              </a:defRPr>
            </a:lvl1pPr>
          </a:lstStyle>
          <a:p>
            <a:pPr lvl="0"/>
            <a:r>
              <a:rPr lang="ja-JP" altLang="en-US" dirty="0" smtClean="0"/>
              <a:t>マスター タイトルの書式設定</a:t>
            </a:r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9"/>
          </p:nvPr>
        </p:nvSpPr>
        <p:spPr>
          <a:xfrm>
            <a:off x="-5713" y="773297"/>
            <a:ext cx="12197713" cy="763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468000" tIns="180000" rIns="468000" bIns="180000" anchor="t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2600" b="1">
                <a:solidFill>
                  <a:schemeClr val="bg1"/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 dirty="0" smtClean="0"/>
              <a:t>マスター テキストの書式設定</a:t>
            </a:r>
            <a:endParaRPr kumimoji="1" lang="ja-JP" altLang="en-US" dirty="0"/>
          </a:p>
        </p:txBody>
      </p:sp>
      <p:sp>
        <p:nvSpPr>
          <p:cNvPr id="11" name="スライド番号プレースホルダー 2"/>
          <p:cNvSpPr txBox="1">
            <a:spLocks/>
          </p:cNvSpPr>
          <p:nvPr userDrawn="1"/>
        </p:nvSpPr>
        <p:spPr>
          <a:xfrm>
            <a:off x="11638340" y="6430902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ea"/>
                <a:ea typeface="+mn-ea"/>
                <a:cs typeface="Segoe UI Semilight" panose="020B0402040204020203" pitchFamily="34" charset="0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ea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10" name="フッター プレースホルダー 3"/>
          <p:cNvSpPr txBox="1">
            <a:spLocks/>
          </p:cNvSpPr>
          <p:nvPr userDrawn="1"/>
        </p:nvSpPr>
        <p:spPr bwMode="auto">
          <a:xfrm>
            <a:off x="9455547" y="6557529"/>
            <a:ext cx="22570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© 2019 Toshiba </a:t>
            </a:r>
            <a:r>
              <a:rPr kumimoji="0" lang="en-US" altLang="zh-CN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Electronics</a:t>
            </a:r>
            <a:r>
              <a:rPr kumimoji="0" lang="en-US" altLang="zh-CN" sz="800" kern="1200" baseline="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 (China) Co., Ltd.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506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440"/>
          </a:xfrm>
          <a:prstGeom prst="rect">
            <a:avLst/>
          </a:prstGeom>
        </p:spPr>
      </p:pic>
      <p:sp>
        <p:nvSpPr>
          <p:cNvPr id="8" name="テキスト プレースホルダー 2"/>
          <p:cNvSpPr>
            <a:spLocks noGrp="1"/>
          </p:cNvSpPr>
          <p:nvPr>
            <p:ph type="body" sz="quarter" idx="20"/>
          </p:nvPr>
        </p:nvSpPr>
        <p:spPr>
          <a:xfrm>
            <a:off x="468000" y="989477"/>
            <a:ext cx="11244575" cy="490202"/>
          </a:xfrm>
          <a:prstGeom prst="rect">
            <a:avLst/>
          </a:prstGeom>
        </p:spPr>
        <p:txBody>
          <a:bodyPr lIns="0" r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2600">
                <a:latin typeface="+mn-ea"/>
                <a:ea typeface="+mn-ea"/>
              </a:defRPr>
            </a:lvl1pPr>
          </a:lstStyle>
          <a:p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22"/>
          </p:nvPr>
        </p:nvSpPr>
        <p:spPr>
          <a:xfrm>
            <a:off x="0" y="5618125"/>
            <a:ext cx="12192000" cy="763625"/>
          </a:xfrm>
          <a:prstGeom prst="rect">
            <a:avLst/>
          </a:prstGeom>
          <a:solidFill>
            <a:srgbClr val="0064D2"/>
          </a:solidFill>
        </p:spPr>
        <p:txBody>
          <a:bodyPr wrap="square" lIns="468000" tIns="180000" rIns="468000" bIns="180000" anchor="b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defRPr sz="2600" b="1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kumimoji="1" lang="ja-JP" altLang="en-US" dirty="0" smtClean="0"/>
              <a:t>マスター テキストの書式設定</a:t>
            </a:r>
            <a:endParaRPr kumimoji="1" lang="ja-JP" altLang="en-US" dirty="0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" y="0"/>
            <a:ext cx="11429999" cy="749165"/>
          </a:xfrm>
          <a:prstGeom prst="rect">
            <a:avLst/>
          </a:prstGeom>
          <a:noFill/>
          <a:extLst/>
        </p:spPr>
        <p:txBody>
          <a:bodyPr wrap="square" lIns="468000" tIns="107980" rIns="431919" bIns="108000" rtlCol="0" anchor="b" anchorCtr="0">
            <a:noAutofit/>
          </a:bodyPr>
          <a:lstStyle>
            <a:lvl1pPr>
              <a:defRPr lang="ja-JP" altLang="en-US" sz="2400" b="1" dirty="0" smtClean="0">
                <a:latin typeface="+mj-ea"/>
                <a:ea typeface="+mj-ea"/>
              </a:defRPr>
            </a:lvl1pPr>
          </a:lstStyle>
          <a:p>
            <a:pPr lvl="0"/>
            <a:r>
              <a:rPr lang="ja-JP" altLang="en-US" dirty="0" smtClean="0"/>
              <a:t>マスター タイトルの書式設定</a:t>
            </a:r>
          </a:p>
        </p:txBody>
      </p:sp>
      <p:sp>
        <p:nvSpPr>
          <p:cNvPr id="13" name="スライド番号プレースホルダー 2"/>
          <p:cNvSpPr txBox="1">
            <a:spLocks/>
          </p:cNvSpPr>
          <p:nvPr userDrawn="1"/>
        </p:nvSpPr>
        <p:spPr>
          <a:xfrm>
            <a:off x="11638340" y="6430902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ea"/>
                <a:ea typeface="+mn-ea"/>
                <a:cs typeface="Segoe UI Semilight" panose="020B0402040204020203" pitchFamily="34" charset="0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ea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9" name="フッター プレースホルダー 3"/>
          <p:cNvSpPr txBox="1">
            <a:spLocks/>
          </p:cNvSpPr>
          <p:nvPr userDrawn="1"/>
        </p:nvSpPr>
        <p:spPr bwMode="auto">
          <a:xfrm>
            <a:off x="9455547" y="6557529"/>
            <a:ext cx="22570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© 2019 Toshiba </a:t>
            </a:r>
            <a:r>
              <a:rPr kumimoji="0" lang="en-US" altLang="zh-CN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Electronics</a:t>
            </a:r>
            <a:r>
              <a:rPr kumimoji="0" lang="en-US" altLang="zh-CN" sz="800" kern="1200" baseline="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 (China) Co., Ltd.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405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440"/>
          </a:xfrm>
          <a:prstGeom prst="rect">
            <a:avLst/>
          </a:prstGeom>
        </p:spPr>
      </p:pic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" y="0"/>
            <a:ext cx="11437882" cy="749165"/>
          </a:xfrm>
          <a:prstGeom prst="rect">
            <a:avLst/>
          </a:prstGeom>
          <a:noFill/>
          <a:extLst/>
        </p:spPr>
        <p:txBody>
          <a:bodyPr wrap="square" lIns="468000" tIns="107980" rIns="431919" bIns="108000" rtlCol="0" anchor="b" anchorCtr="0">
            <a:noAutofit/>
          </a:bodyPr>
          <a:lstStyle>
            <a:lvl1pPr>
              <a:defRPr lang="ja-JP" altLang="en-US" sz="2400" b="1" dirty="0" smtClean="0">
                <a:latin typeface="+mj-ea"/>
                <a:ea typeface="+mj-ea"/>
              </a:defRPr>
            </a:lvl1pPr>
          </a:lstStyle>
          <a:p>
            <a:pPr lvl="0"/>
            <a:r>
              <a:rPr lang="ja-JP" altLang="en-US" dirty="0" smtClean="0"/>
              <a:t>マスター タイトルの書式設定</a:t>
            </a:r>
          </a:p>
        </p:txBody>
      </p:sp>
      <p:sp>
        <p:nvSpPr>
          <p:cNvPr id="19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9425" y="944563"/>
            <a:ext cx="11244263" cy="5486338"/>
          </a:xfrm>
          <a:prstGeom prst="rect">
            <a:avLst/>
          </a:prstGeom>
        </p:spPr>
        <p:txBody>
          <a:bodyPr lIns="0" rIns="0"/>
          <a:lstStyle>
            <a:lvl1pPr marL="0" indent="-216000">
              <a:lnSpc>
                <a:spcPct val="100000"/>
              </a:lnSpc>
              <a:spcBef>
                <a:spcPts val="1200"/>
              </a:spcBef>
              <a:spcAft>
                <a:spcPts val="750"/>
              </a:spcAft>
              <a:buFont typeface="Arial" panose="020B0604020202020204" pitchFamily="34" charset="0"/>
              <a:buChar char="•"/>
              <a:defRPr sz="2600">
                <a:latin typeface="+mn-ea"/>
                <a:ea typeface="+mn-ea"/>
              </a:defRPr>
            </a:lvl1pPr>
            <a:lvl2pPr marL="792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400">
                <a:latin typeface="+mn-ea"/>
                <a:ea typeface="+mn-ea"/>
              </a:defRPr>
            </a:lvl2pPr>
            <a:lvl3pPr marL="14400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latin typeface="+mn-ea"/>
                <a:ea typeface="+mn-ea"/>
              </a:defRPr>
            </a:lvl3pPr>
            <a:lvl4pPr marL="1268550" indent="0">
              <a:buNone/>
              <a:defRPr/>
            </a:lvl4pPr>
            <a:lvl5pPr marL="1628550" indent="0">
              <a:buNone/>
              <a:defRPr/>
            </a:lvl5pPr>
            <a:lvl6pPr marL="1714500" indent="0">
              <a:buNone/>
              <a:defRPr/>
            </a:lvl6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</p:txBody>
      </p:sp>
      <p:sp>
        <p:nvSpPr>
          <p:cNvPr id="9" name="スライド番号プレースホルダー 2"/>
          <p:cNvSpPr txBox="1">
            <a:spLocks/>
          </p:cNvSpPr>
          <p:nvPr userDrawn="1"/>
        </p:nvSpPr>
        <p:spPr>
          <a:xfrm>
            <a:off x="11638340" y="6430902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ea"/>
                <a:ea typeface="+mn-ea"/>
                <a:cs typeface="Segoe UI Semilight" panose="020B0402040204020203" pitchFamily="34" charset="0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ea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7" name="フッター プレースホルダー 3"/>
          <p:cNvSpPr txBox="1">
            <a:spLocks/>
          </p:cNvSpPr>
          <p:nvPr userDrawn="1"/>
        </p:nvSpPr>
        <p:spPr bwMode="auto">
          <a:xfrm>
            <a:off x="9455547" y="6557529"/>
            <a:ext cx="22570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© 2019 Toshiba </a:t>
            </a:r>
            <a:r>
              <a:rPr kumimoji="0" lang="en-US" altLang="zh-CN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Electronics</a:t>
            </a:r>
            <a:r>
              <a:rPr kumimoji="0" lang="en-US" altLang="zh-CN" sz="800" kern="1200" baseline="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 (China) Co., Ltd.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155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80440"/>
          </a:xfrm>
          <a:prstGeom prst="rect">
            <a:avLst/>
          </a:prstGeom>
        </p:spPr>
      </p:pic>
      <p:sp>
        <p:nvSpPr>
          <p:cNvPr id="1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" y="0"/>
            <a:ext cx="11437882" cy="749165"/>
          </a:xfrm>
          <a:prstGeom prst="rect">
            <a:avLst/>
          </a:prstGeom>
          <a:noFill/>
          <a:extLst/>
        </p:spPr>
        <p:txBody>
          <a:bodyPr wrap="square" lIns="468000" tIns="107980" rIns="431919" bIns="108000" rtlCol="0" anchor="b" anchorCtr="0">
            <a:noAutofit/>
          </a:bodyPr>
          <a:lstStyle>
            <a:lvl1pPr>
              <a:defRPr lang="ja-JP" altLang="en-US" sz="2400" b="1" dirty="0" smtClean="0">
                <a:latin typeface="+mj-ea"/>
                <a:ea typeface="+mj-ea"/>
              </a:defRPr>
            </a:lvl1pPr>
          </a:lstStyle>
          <a:p>
            <a:pPr lvl="0"/>
            <a:r>
              <a:rPr lang="ja-JP" altLang="en-US" dirty="0" smtClean="0"/>
              <a:t>マスター タイトルの書式設定</a:t>
            </a:r>
          </a:p>
        </p:txBody>
      </p:sp>
      <p:sp>
        <p:nvSpPr>
          <p:cNvPr id="7" name="テキスト プレースホルダー 2"/>
          <p:cNvSpPr>
            <a:spLocks noGrp="1"/>
          </p:cNvSpPr>
          <p:nvPr>
            <p:ph type="body" sz="quarter" idx="20"/>
          </p:nvPr>
        </p:nvSpPr>
        <p:spPr>
          <a:xfrm>
            <a:off x="468000" y="989477"/>
            <a:ext cx="11244575" cy="490202"/>
          </a:xfrm>
          <a:prstGeom prst="rect">
            <a:avLst/>
          </a:prstGeom>
        </p:spPr>
        <p:txBody>
          <a:bodyPr lIns="0" rIns="0"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 sz="2600"/>
            </a:lvl1pPr>
          </a:lstStyle>
          <a:p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9" name="スライド番号プレースホルダー 2"/>
          <p:cNvSpPr txBox="1">
            <a:spLocks/>
          </p:cNvSpPr>
          <p:nvPr userDrawn="1"/>
        </p:nvSpPr>
        <p:spPr>
          <a:xfrm>
            <a:off x="11638340" y="6430902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ea"/>
                <a:ea typeface="+mn-ea"/>
                <a:cs typeface="Segoe UI Semilight" panose="020B0402040204020203" pitchFamily="34" charset="0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ea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8" name="フッター プレースホルダー 3"/>
          <p:cNvSpPr txBox="1">
            <a:spLocks/>
          </p:cNvSpPr>
          <p:nvPr userDrawn="1"/>
        </p:nvSpPr>
        <p:spPr bwMode="auto">
          <a:xfrm>
            <a:off x="9455547" y="6557529"/>
            <a:ext cx="22570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© 2019 Toshiba </a:t>
            </a:r>
            <a:r>
              <a:rPr kumimoji="0" lang="en-US" altLang="zh-CN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Electronics</a:t>
            </a:r>
            <a:r>
              <a:rPr kumimoji="0" lang="en-US" altLang="zh-CN" sz="800" kern="1200" baseline="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 (China) Co., Ltd.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084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2"/>
          <p:cNvSpPr txBox="1">
            <a:spLocks/>
          </p:cNvSpPr>
          <p:nvPr userDrawn="1"/>
        </p:nvSpPr>
        <p:spPr>
          <a:xfrm>
            <a:off x="11638340" y="6430902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ea"/>
                <a:ea typeface="+mn-ea"/>
                <a:cs typeface="Segoe UI Semilight" panose="020B0402040204020203" pitchFamily="34" charset="0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ea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4" name="フッター プレースホルダー 3"/>
          <p:cNvSpPr txBox="1">
            <a:spLocks/>
          </p:cNvSpPr>
          <p:nvPr userDrawn="1"/>
        </p:nvSpPr>
        <p:spPr bwMode="auto">
          <a:xfrm>
            <a:off x="9455547" y="6557529"/>
            <a:ext cx="22570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© 2019 Toshiba </a:t>
            </a:r>
            <a:r>
              <a:rPr kumimoji="0" lang="en-US" altLang="zh-CN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Electronics</a:t>
            </a:r>
            <a:r>
              <a:rPr kumimoji="0" lang="en-US" altLang="zh-CN" sz="800" kern="1200" baseline="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 (China) Co., Ltd.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90406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0793" y="0"/>
            <a:ext cx="4061207" cy="684847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22" y="157131"/>
            <a:ext cx="2518420" cy="863459"/>
          </a:xfrm>
          <a:prstGeom prst="rect">
            <a:avLst/>
          </a:prstGeom>
        </p:spPr>
      </p:pic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1" y="3064074"/>
            <a:ext cx="7535916" cy="523141"/>
          </a:xfrm>
          <a:prstGeom prst="rect">
            <a:avLst/>
          </a:prstGeom>
        </p:spPr>
        <p:txBody>
          <a:bodyPr lIns="468000" rIns="0"/>
          <a:lstStyle>
            <a:lvl1pPr>
              <a:defRPr sz="2800" b="0">
                <a:latin typeface="+mn-ea"/>
                <a:ea typeface="+mn-ea"/>
              </a:defRPr>
            </a:lvl1pPr>
          </a:lstStyle>
          <a:p>
            <a:pPr lvl="0"/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8" name="スライド番号プレースホルダー 2"/>
          <p:cNvSpPr txBox="1">
            <a:spLocks/>
          </p:cNvSpPr>
          <p:nvPr userDrawn="1"/>
        </p:nvSpPr>
        <p:spPr>
          <a:xfrm>
            <a:off x="11638340" y="6430902"/>
            <a:ext cx="416981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defPPr>
              <a:defRPr lang="ja-JP"/>
            </a:defPPr>
            <a:lvl1pPr marL="0" algn="r" defTabSz="914228" rtl="0" eaLnBrk="1" latinLnBrk="0" hangingPunct="1">
              <a:defRPr kumimoji="0" lang="ja-JP" altLang="en-US" sz="1100" kern="1200" smtClean="0">
                <a:solidFill>
                  <a:srgbClr val="000000"/>
                </a:solidFill>
                <a:latin typeface="+mj-lt"/>
                <a:ea typeface="Meiryo UI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tabLst>
                <a:tab pos="568218" algn="ctr"/>
                <a:tab pos="857089" algn="l"/>
                <a:tab pos="1088820" algn="l"/>
              </a:tabLst>
            </a:pPr>
            <a:fld id="{C0A530F1-D8C6-4A93-9917-2C1FE34DC798}" type="slidenum">
              <a:rPr lang="en-US" altLang="ja-JP" smtClean="0">
                <a:latin typeface="+mn-ea"/>
                <a:ea typeface="+mn-ea"/>
                <a:cs typeface="Segoe UI Semilight" panose="020B0402040204020203" pitchFamily="34" charset="0"/>
              </a:rPr>
              <a:pPr eaLnBrk="0" hangingPunct="0">
                <a:tabLst>
                  <a:tab pos="568218" algn="ctr"/>
                  <a:tab pos="857089" algn="l"/>
                  <a:tab pos="1088820" algn="l"/>
                </a:tabLst>
              </a:pPr>
              <a:t>‹#›</a:t>
            </a:fld>
            <a:endParaRPr lang="en-US" altLang="ja-JP" dirty="0">
              <a:latin typeface="+mn-ea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12" name="フッター プレースホルダー 3"/>
          <p:cNvSpPr txBox="1">
            <a:spLocks/>
          </p:cNvSpPr>
          <p:nvPr userDrawn="1"/>
        </p:nvSpPr>
        <p:spPr bwMode="auto">
          <a:xfrm>
            <a:off x="9455547" y="6557529"/>
            <a:ext cx="22570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© 2019 Toshiba </a:t>
            </a:r>
            <a:r>
              <a:rPr kumimoji="0" lang="en-US" altLang="zh-CN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Electronics</a:t>
            </a:r>
            <a:r>
              <a:rPr kumimoji="0" lang="en-US" altLang="zh-CN" sz="800" kern="1200" baseline="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 (China) Co., Ltd.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93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2 for th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xmlns="" id="{C12984B8-45EB-C543-A7DF-0A8EA7C2BE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2400" y="0"/>
            <a:ext cx="4063998" cy="685799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43" y="4866249"/>
            <a:ext cx="2518420" cy="863459"/>
          </a:xfrm>
          <a:prstGeom prst="rect">
            <a:avLst/>
          </a:prstGeom>
        </p:spPr>
      </p:pic>
      <p:sp>
        <p:nvSpPr>
          <p:cNvPr id="12" name="テキスト プレースホルダー 2"/>
          <p:cNvSpPr>
            <a:spLocks noGrp="1"/>
          </p:cNvSpPr>
          <p:nvPr>
            <p:ph type="body" sz="quarter" idx="17" hasCustomPrompt="1"/>
          </p:nvPr>
        </p:nvSpPr>
        <p:spPr>
          <a:xfrm>
            <a:off x="468000" y="466014"/>
            <a:ext cx="7091566" cy="407859"/>
          </a:xfrm>
          <a:prstGeom prst="rect">
            <a:avLst/>
          </a:prstGeom>
        </p:spPr>
        <p:txBody>
          <a:bodyPr lIns="0" anchor="t" anchorCtr="0"/>
          <a:lstStyle>
            <a:lvl1pPr>
              <a:defRPr sz="2000">
                <a:latin typeface="+mn-ea"/>
                <a:ea typeface="+mn-ea"/>
                <a:cs typeface="Meiryo UI" panose="020B0604030504040204" pitchFamily="50" charset="-128"/>
              </a:defRPr>
            </a:lvl1pPr>
          </a:lstStyle>
          <a:p>
            <a:pPr lvl="0"/>
            <a:r>
              <a:rPr kumimoji="1" lang="en-US" altLang="ja-JP" dirty="0" smtClean="0"/>
              <a:t>To ABCDE</a:t>
            </a:r>
            <a:endParaRPr kumimoji="1" lang="ja-JP" altLang="en-US" dirty="0" smtClean="0"/>
          </a:p>
        </p:txBody>
      </p:sp>
      <p:sp>
        <p:nvSpPr>
          <p:cNvPr id="14" name="テキスト プレースホルダー 3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-1" y="5721341"/>
            <a:ext cx="5377399" cy="1118659"/>
          </a:xfrm>
          <a:prstGeom prst="rect">
            <a:avLst/>
          </a:prstGeom>
        </p:spPr>
        <p:txBody>
          <a:bodyPr wrap="square" lIns="468000" tIns="0" rIns="0" bIns="864000" anchor="t" anchorCtr="0">
            <a:noAutofit/>
          </a:bodyPr>
          <a:lstStyle>
            <a:lvl1pPr mar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 sz="1600">
                <a:latin typeface="+mn-ea"/>
                <a:ea typeface="+mn-ea"/>
                <a:cs typeface="Meiryo UI" panose="020B0604030504040204" pitchFamily="50" charset="-128"/>
              </a:defRPr>
            </a:lvl1pPr>
            <a:lvl2pPr mar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/>
            </a:lvl2pPr>
            <a:lvl3pPr marL="0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lvl5pPr>
          </a:lstStyle>
          <a:p>
            <a:pPr lvl="0"/>
            <a:r>
              <a:rPr kumimoji="1" lang="en-US" altLang="ja-JP" dirty="0" smtClean="0"/>
              <a:t>Master text</a:t>
            </a:r>
            <a:endParaRPr kumimoji="1" lang="ja-JP" altLang="en-US" dirty="0" smtClean="0"/>
          </a:p>
        </p:txBody>
      </p:sp>
      <p:sp>
        <p:nvSpPr>
          <p:cNvPr id="16" name="テキスト プレースホルダー 24"/>
          <p:cNvSpPr>
            <a:spLocks noGrp="1"/>
          </p:cNvSpPr>
          <p:nvPr>
            <p:ph type="body" sz="quarter" idx="18"/>
          </p:nvPr>
        </p:nvSpPr>
        <p:spPr bwMode="auto">
          <a:xfrm>
            <a:off x="468000" y="2615165"/>
            <a:ext cx="9227793" cy="365577"/>
          </a:xfrm>
          <a:prstGeom prst="rect">
            <a:avLst/>
          </a:prstGeom>
        </p:spPr>
        <p:txBody>
          <a:bodyPr vert="horz" wrap="square" lIns="0" tIns="0" rIns="10800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defRPr lang="ja-JP" altLang="en-US" sz="2000" smtClean="0">
                <a:latin typeface="+mn-ea"/>
                <a:ea typeface="+mn-ea"/>
                <a:cs typeface="Meiryo UI" panose="020B0604030504040204" pitchFamily="50" charset="-128"/>
              </a:defRPr>
            </a:lvl1pPr>
            <a:lvl2pPr>
              <a:defRPr lang="ja-JP" altLang="en-US" smtClean="0"/>
            </a:lvl2pPr>
            <a:lvl3pPr>
              <a:defRPr lang="ja-JP" altLang="en-US" smtClean="0"/>
            </a:lvl3pPr>
            <a:lvl4pPr>
              <a:defRPr lang="ja-JP" altLang="en-US" smtClean="0"/>
            </a:lvl4pPr>
            <a:lvl5pPr>
              <a:defRPr lang="ja-JP" altLang="en-US"/>
            </a:lvl5pPr>
          </a:lstStyle>
          <a:p>
            <a:r>
              <a:rPr kumimoji="1" lang="ja-JP" altLang="en-US" dirty="0" smtClean="0"/>
              <a:t>マスター テキストの書式設定</a:t>
            </a:r>
          </a:p>
        </p:txBody>
      </p:sp>
      <p:sp>
        <p:nvSpPr>
          <p:cNvPr id="17" name="タイトル 4"/>
          <p:cNvSpPr>
            <a:spLocks noGrp="1"/>
          </p:cNvSpPr>
          <p:nvPr>
            <p:ph type="title" hasCustomPrompt="1"/>
          </p:nvPr>
        </p:nvSpPr>
        <p:spPr>
          <a:xfrm>
            <a:off x="467999" y="3162920"/>
            <a:ext cx="9227793" cy="540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ja-JP" altLang="en-US" sz="3200" b="1" smtClean="0">
                <a:latin typeface="+mj-ea"/>
                <a:ea typeface="+mj-ea"/>
                <a:cs typeface="Meiryo UI" panose="020B0604030504040204" pitchFamily="50" charset="-128"/>
              </a:defRPr>
            </a:lvl1pPr>
          </a:lstStyle>
          <a:p>
            <a:r>
              <a:rPr kumimoji="1" lang="ja-JP" altLang="en-US" dirty="0" smtClean="0"/>
              <a:t>マスターテキストの書式設定</a:t>
            </a:r>
          </a:p>
        </p:txBody>
      </p:sp>
      <p:sp>
        <p:nvSpPr>
          <p:cNvPr id="9" name="フッター プレースホルダー 3"/>
          <p:cNvSpPr txBox="1">
            <a:spLocks/>
          </p:cNvSpPr>
          <p:nvPr userDrawn="1"/>
        </p:nvSpPr>
        <p:spPr bwMode="auto">
          <a:xfrm>
            <a:off x="9455547" y="6557529"/>
            <a:ext cx="22570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© 2019 Toshiba </a:t>
            </a:r>
            <a:r>
              <a:rPr kumimoji="0" lang="en-US" altLang="zh-CN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Electronics</a:t>
            </a:r>
            <a:r>
              <a:rPr kumimoji="0" lang="en-US" altLang="zh-CN" sz="800" kern="1200" baseline="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 (China) Co., Ltd.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85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3"/>
          <p:cNvSpPr txBox="1">
            <a:spLocks/>
          </p:cNvSpPr>
          <p:nvPr userDrawn="1"/>
        </p:nvSpPr>
        <p:spPr bwMode="auto">
          <a:xfrm>
            <a:off x="9455547" y="6557529"/>
            <a:ext cx="225702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defPPr>
              <a:defRPr lang="ja-JP"/>
            </a:defPPr>
            <a:lvl1pPr marL="0" algn="l" defTabSz="914228" rtl="0" eaLnBrk="1" latinLnBrk="0" hangingPunct="1">
              <a:defRPr kumimoji="0" lang="en-US" altLang="ja-JP" sz="1100" kern="1200" smtClean="0">
                <a:solidFill>
                  <a:srgbClr val="000000"/>
                </a:solidFill>
                <a:latin typeface="Segoe UI"/>
                <a:ea typeface="Segoe UI" pitchFamily="34" charset="0"/>
                <a:cs typeface="Segoe UI" pitchFamily="34" charset="0"/>
              </a:defRPr>
            </a:lvl1pPr>
            <a:lvl2pPr marL="45711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2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42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56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70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84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98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13" algn="l" defTabSz="914228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0" lang="en-US" altLang="ja-JP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© 2019 Toshiba </a:t>
            </a:r>
            <a:r>
              <a:rPr kumimoji="0" lang="en-US" altLang="zh-CN" sz="800" kern="120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Electronics</a:t>
            </a:r>
            <a:r>
              <a:rPr kumimoji="0" lang="en-US" altLang="zh-CN" sz="800" kern="1200" baseline="0" dirty="0" smtClean="0">
                <a:solidFill>
                  <a:srgbClr val="000000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Segoe UI" pitchFamily="34" charset="0"/>
              </a:rPr>
              <a:t> (China) Co., Ltd.</a:t>
            </a:r>
            <a:endParaRPr kumimoji="0" lang="ja-JP" altLang="ja-JP" sz="800" kern="1200" dirty="0" smtClean="0">
              <a:solidFill>
                <a:srgbClr val="000000"/>
              </a:solidFill>
              <a:effectLst/>
              <a:latin typeface="Meiryo UI" panose="020B0604030504040204" pitchFamily="34" charset="-128"/>
              <a:ea typeface="Meiryo UI" panose="020B0604030504040204" pitchFamily="34" charset="-128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6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3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48" r:id="rId2"/>
    <p:sldLayoutId id="2147483837" r:id="rId3"/>
    <p:sldLayoutId id="2147483834" r:id="rId4"/>
    <p:sldLayoutId id="2147483851" r:id="rId5"/>
    <p:sldLayoutId id="2147483850" r:id="rId6"/>
    <p:sldLayoutId id="2147483845" r:id="rId7"/>
    <p:sldLayoutId id="2147483852" r:id="rId8"/>
    <p:sldLayoutId id="2147483933" r:id="rId9"/>
    <p:sldLayoutId id="2147483934" r:id="rId10"/>
    <p:sldLayoutId id="2147483974" r:id="rId11"/>
    <p:sldLayoutId id="2147483994" r:id="rId12"/>
    <p:sldLayoutId id="2147483995" r:id="rId13"/>
    <p:sldLayoutId id="2147483996" r:id="rId14"/>
    <p:sldLayoutId id="2147483997" r:id="rId15"/>
    <p:sldLayoutId id="2147483999" r:id="rId16"/>
    <p:sldLayoutId id="2147484000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lang="ja-JP" altLang="en-US"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" charset="2"/>
        <a:buNone/>
        <a:defRPr kumimoji="1" lang="ja-JP" altLang="en-US" sz="2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lang="ja-JP" altLang="en-US" sz="18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lang="ja-JP" altLang="en-US" sz="18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lang="ja-JP" altLang="en-US" sz="18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lang="ja-JP" altLang="en-U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5ACBF0"/>
          </p15:clr>
        </p15:guide>
        <p15:guide id="4" orient="horz" pos="4020" userDrawn="1">
          <p15:clr>
            <a:srgbClr val="5ACBF0"/>
          </p15:clr>
        </p15:guide>
        <p15:guide id="6" orient="horz" pos="459" userDrawn="1">
          <p15:clr>
            <a:srgbClr val="5ACBF0"/>
          </p15:clr>
        </p15:guide>
        <p15:guide id="8" pos="7378" userDrawn="1">
          <p15:clr>
            <a:srgbClr val="5ACBF0"/>
          </p15:clr>
        </p15:guide>
        <p15:guide id="9" pos="302" userDrawn="1">
          <p15:clr>
            <a:srgbClr val="5ACBF0"/>
          </p15:clr>
        </p15:guide>
        <p15:guide id="10" pos="3840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13" Type="http://schemas.openxmlformats.org/officeDocument/2006/relationships/image" Target="../media/image89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4.png"/><Relationship Id="rId18" Type="http://schemas.openxmlformats.org/officeDocument/2006/relationships/image" Target="../media/image108.jpeg"/><Relationship Id="rId26" Type="http://schemas.openxmlformats.org/officeDocument/2006/relationships/image" Target="../media/image115.jpeg"/><Relationship Id="rId21" Type="http://schemas.openxmlformats.org/officeDocument/2006/relationships/image" Target="../media/image110.png"/><Relationship Id="rId34" Type="http://schemas.openxmlformats.org/officeDocument/2006/relationships/image" Target="../media/image123.png"/><Relationship Id="rId7" Type="http://schemas.openxmlformats.org/officeDocument/2006/relationships/image" Target="../media/image98.emf"/><Relationship Id="rId12" Type="http://schemas.openxmlformats.org/officeDocument/2006/relationships/image" Target="../media/image103.jpeg"/><Relationship Id="rId17" Type="http://schemas.openxmlformats.org/officeDocument/2006/relationships/image" Target="../media/image107.jpeg"/><Relationship Id="rId25" Type="http://schemas.openxmlformats.org/officeDocument/2006/relationships/image" Target="../media/image114.png"/><Relationship Id="rId33" Type="http://schemas.openxmlformats.org/officeDocument/2006/relationships/image" Target="../media/image122.png"/><Relationship Id="rId2" Type="http://schemas.openxmlformats.org/officeDocument/2006/relationships/image" Target="../media/image93.jpeg"/><Relationship Id="rId16" Type="http://schemas.openxmlformats.org/officeDocument/2006/relationships/hyperlink" Target="http://www.nikon-image.com/jpn/products/camera/slr/digital/d700/index.htm" TargetMode="External"/><Relationship Id="rId20" Type="http://schemas.openxmlformats.org/officeDocument/2006/relationships/image" Target="../media/image109.jpe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11" Type="http://schemas.openxmlformats.org/officeDocument/2006/relationships/image" Target="../media/image102.jpeg"/><Relationship Id="rId24" Type="http://schemas.openxmlformats.org/officeDocument/2006/relationships/image" Target="../media/image113.jpeg"/><Relationship Id="rId32" Type="http://schemas.openxmlformats.org/officeDocument/2006/relationships/image" Target="../media/image121.png"/><Relationship Id="rId37" Type="http://schemas.openxmlformats.org/officeDocument/2006/relationships/image" Target="../media/image126.png"/><Relationship Id="rId5" Type="http://schemas.openxmlformats.org/officeDocument/2006/relationships/image" Target="../media/image96.jpeg"/><Relationship Id="rId15" Type="http://schemas.openxmlformats.org/officeDocument/2006/relationships/image" Target="../media/image106.emf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36" Type="http://schemas.openxmlformats.org/officeDocument/2006/relationships/image" Target="../media/image125.png"/><Relationship Id="rId10" Type="http://schemas.openxmlformats.org/officeDocument/2006/relationships/image" Target="../media/image101.png"/><Relationship Id="rId19" Type="http://schemas.openxmlformats.org/officeDocument/2006/relationships/hyperlink" Target="http://www.jp.onkyo.com/audiovisual/avcenter/txna808/index.htm" TargetMode="External"/><Relationship Id="rId31" Type="http://schemas.openxmlformats.org/officeDocument/2006/relationships/image" Target="../media/image120.jpeg"/><Relationship Id="rId4" Type="http://schemas.openxmlformats.org/officeDocument/2006/relationships/image" Target="../media/image95.jpeg"/><Relationship Id="rId9" Type="http://schemas.openxmlformats.org/officeDocument/2006/relationships/image" Target="../media/image100.png"/><Relationship Id="rId14" Type="http://schemas.openxmlformats.org/officeDocument/2006/relationships/image" Target="../media/image105.png"/><Relationship Id="rId22" Type="http://schemas.openxmlformats.org/officeDocument/2006/relationships/image" Target="../media/image111.jpeg"/><Relationship Id="rId27" Type="http://schemas.openxmlformats.org/officeDocument/2006/relationships/image" Target="../media/image116.png"/><Relationship Id="rId30" Type="http://schemas.openxmlformats.org/officeDocument/2006/relationships/image" Target="../media/image119.jpeg"/><Relationship Id="rId35" Type="http://schemas.openxmlformats.org/officeDocument/2006/relationships/image" Target="../media/image124.png"/><Relationship Id="rId8" Type="http://schemas.openxmlformats.org/officeDocument/2006/relationships/image" Target="../media/image99.emf"/><Relationship Id="rId3" Type="http://schemas.openxmlformats.org/officeDocument/2006/relationships/image" Target="../media/image9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png"/><Relationship Id="rId5" Type="http://schemas.openxmlformats.org/officeDocument/2006/relationships/image" Target="../media/image137.gif"/><Relationship Id="rId4" Type="http://schemas.openxmlformats.org/officeDocument/2006/relationships/image" Target="../media/image13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emf"/><Relationship Id="rId4" Type="http://schemas.openxmlformats.org/officeDocument/2006/relationships/image" Target="../media/image140.png"/><Relationship Id="rId9" Type="http://schemas.openxmlformats.org/officeDocument/2006/relationships/image" Target="../media/image145.emf"/><Relationship Id="rId14" Type="http://schemas.openxmlformats.org/officeDocument/2006/relationships/image" Target="../media/image1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gif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3.png"/><Relationship Id="rId5" Type="http://schemas.openxmlformats.org/officeDocument/2006/relationships/image" Target="../media/image138.png"/><Relationship Id="rId4" Type="http://schemas.openxmlformats.org/officeDocument/2006/relationships/image" Target="../media/image1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7" Type="http://schemas.openxmlformats.org/officeDocument/2006/relationships/image" Target="../media/image16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3.png"/><Relationship Id="rId7" Type="http://schemas.openxmlformats.org/officeDocument/2006/relationships/image" Target="../media/image176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75.png"/><Relationship Id="rId10" Type="http://schemas.openxmlformats.org/officeDocument/2006/relationships/image" Target="../media/image179.png"/><Relationship Id="rId4" Type="http://schemas.openxmlformats.org/officeDocument/2006/relationships/image" Target="../media/image174.png"/><Relationship Id="rId9" Type="http://schemas.openxmlformats.org/officeDocument/2006/relationships/image" Target="../media/image1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image" Target="../media/image181.jpe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notesSlide" Target="../notesSlides/notesSlide20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slideLayout" Target="../slideLayouts/slideLayout5.xml"/><Relationship Id="rId8" Type="http://schemas.openxmlformats.org/officeDocument/2006/relationships/tags" Target="../tags/tag8.xml"/><Relationship Id="rId3" Type="http://schemas.openxmlformats.org/officeDocument/2006/relationships/tags" Target="../tags/tag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" Type="http://schemas.openxmlformats.org/officeDocument/2006/relationships/image" Target="../media/image191.png"/><Relationship Id="rId16" Type="http://schemas.openxmlformats.org/officeDocument/2006/relationships/image" Target="../media/image205.png"/><Relationship Id="rId20" Type="http://schemas.openxmlformats.org/officeDocument/2006/relationships/image" Target="../media/image2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5" Type="http://schemas.openxmlformats.org/officeDocument/2006/relationships/image" Target="../media/image204.png"/><Relationship Id="rId10" Type="http://schemas.openxmlformats.org/officeDocument/2006/relationships/image" Target="../media/image199.png"/><Relationship Id="rId19" Type="http://schemas.openxmlformats.org/officeDocument/2006/relationships/image" Target="../media/image208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emf"/><Relationship Id="rId18" Type="http://schemas.openxmlformats.org/officeDocument/2006/relationships/image" Target="../media/image31.emf"/><Relationship Id="rId3" Type="http://schemas.openxmlformats.org/officeDocument/2006/relationships/image" Target="../media/image18.gif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4.emf"/><Relationship Id="rId5" Type="http://schemas.openxmlformats.org/officeDocument/2006/relationships/image" Target="../media/image10.png"/><Relationship Id="rId15" Type="http://schemas.openxmlformats.org/officeDocument/2006/relationships/image" Target="../media/image28.emf"/><Relationship Id="rId10" Type="http://schemas.openxmlformats.org/officeDocument/2006/relationships/image" Target="../media/image23.emf"/><Relationship Id="rId4" Type="http://schemas.openxmlformats.org/officeDocument/2006/relationships/image" Target="../media/image19.png"/><Relationship Id="rId9" Type="http://schemas.openxmlformats.org/officeDocument/2006/relationships/image" Target="../media/image22.emf"/><Relationship Id="rId1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jpg"/><Relationship Id="rId3" Type="http://schemas.openxmlformats.org/officeDocument/2006/relationships/image" Target="../media/image58.jpg"/><Relationship Id="rId21" Type="http://schemas.openxmlformats.org/officeDocument/2006/relationships/image" Target="../media/image76.jp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17" Type="http://schemas.openxmlformats.org/officeDocument/2006/relationships/image" Target="../media/image72.jpg"/><Relationship Id="rId2" Type="http://schemas.openxmlformats.org/officeDocument/2006/relationships/image" Target="../media/image57.png"/><Relationship Id="rId16" Type="http://schemas.openxmlformats.org/officeDocument/2006/relationships/image" Target="../media/image71.jpg"/><Relationship Id="rId20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11" Type="http://schemas.openxmlformats.org/officeDocument/2006/relationships/image" Target="../media/image66.jpg"/><Relationship Id="rId5" Type="http://schemas.openxmlformats.org/officeDocument/2006/relationships/image" Target="../media/image60.jpg"/><Relationship Id="rId15" Type="http://schemas.openxmlformats.org/officeDocument/2006/relationships/image" Target="../media/image70.jpg"/><Relationship Id="rId10" Type="http://schemas.openxmlformats.org/officeDocument/2006/relationships/image" Target="../media/image65.jpg"/><Relationship Id="rId19" Type="http://schemas.openxmlformats.org/officeDocument/2006/relationships/image" Target="../media/image74.jpg"/><Relationship Id="rId4" Type="http://schemas.openxmlformats.org/officeDocument/2006/relationships/image" Target="../media/image59.jpg"/><Relationship Id="rId9" Type="http://schemas.openxmlformats.org/officeDocument/2006/relationships/image" Target="../media/image64.jpg"/><Relationship Id="rId14" Type="http://schemas.openxmlformats.org/officeDocument/2006/relationships/image" Target="../media/image69.jpg"/><Relationship Id="rId22" Type="http://schemas.openxmlformats.org/officeDocument/2006/relationships/image" Target="../media/image7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67999" y="2115126"/>
            <a:ext cx="9174765" cy="15234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kumimoji="1" lang="zh-CN" altLang="en-US" b="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大比特</a:t>
            </a:r>
            <a:r>
              <a:rPr lang="zh-CN" altLang="en-US" b="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家</a:t>
            </a:r>
            <a:r>
              <a:rPr lang="zh-CN" altLang="en-US" b="0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电智能化与无线控制技术研讨会</a:t>
            </a:r>
            <a:r>
              <a:rPr kumimoji="1" lang="en-US" altLang="zh-CN" sz="3600" b="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/>
            </a:r>
            <a:br>
              <a:rPr kumimoji="1" lang="en-US" altLang="zh-CN" sz="3600" b="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</a:br>
            <a:r>
              <a:rPr kumimoji="1" lang="en-US" altLang="zh-CN" sz="36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/>
            </a:r>
            <a:br>
              <a:rPr kumimoji="1" lang="en-US" altLang="zh-CN" sz="36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</a:br>
            <a:r>
              <a:rPr lang="en-US" altLang="zh-CN" sz="36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—</a:t>
            </a:r>
            <a:r>
              <a:rPr kumimoji="1" lang="zh-CN" altLang="en-US" sz="36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基于东芝单片机的语音控制和智能门锁方案</a:t>
            </a:r>
            <a:endParaRPr kumimoji="1" lang="ja-JP" altLang="en-US" sz="36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999" y="562740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系统</a:t>
            </a:r>
            <a:r>
              <a:rPr lang="en-US" altLang="zh-CN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LSI</a:t>
            </a:r>
            <a:r>
              <a:rPr lang="zh-CN" altLang="en-US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战略策划部</a:t>
            </a:r>
            <a:endParaRPr lang="en-US" altLang="ja-JP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r>
              <a:rPr lang="zh-CN" altLang="en-US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东芝电</a:t>
            </a:r>
            <a:r>
              <a:rPr lang="zh-CN" altLang="en-US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子（中国）有限公司深圳分公司</a:t>
            </a:r>
            <a:endParaRPr lang="en-US" altLang="ja-JP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014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グループ化 425"/>
          <p:cNvGrpSpPr/>
          <p:nvPr/>
        </p:nvGrpSpPr>
        <p:grpSpPr>
          <a:xfrm>
            <a:off x="491693" y="2452799"/>
            <a:ext cx="11140580" cy="1999480"/>
            <a:chOff x="393029" y="1561568"/>
            <a:chExt cx="8355435" cy="1514238"/>
          </a:xfrm>
        </p:grpSpPr>
        <p:sp>
          <p:nvSpPr>
            <p:cNvPr id="138" name="正方形/長方形 426"/>
            <p:cNvSpPr/>
            <p:nvPr/>
          </p:nvSpPr>
          <p:spPr>
            <a:xfrm>
              <a:off x="395288" y="1613495"/>
              <a:ext cx="8353176" cy="1305721"/>
            </a:xfrm>
            <a:prstGeom prst="rect">
              <a:avLst/>
            </a:prstGeom>
            <a:pattFill prst="wdUpDiag">
              <a:fgClr>
                <a:schemeClr val="accent6">
                  <a:lumMod val="40000"/>
                  <a:lumOff val="6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FF"/>
                </a:solidFill>
                <a:ea typeface="Arial Unicode MS" panose="020B0604020202020204" pitchFamily="50" charset="-128"/>
              </a:endParaRPr>
            </a:p>
          </p:txBody>
        </p:sp>
        <p:sp>
          <p:nvSpPr>
            <p:cNvPr id="139" name="正方形/長方形 427"/>
            <p:cNvSpPr/>
            <p:nvPr/>
          </p:nvSpPr>
          <p:spPr>
            <a:xfrm>
              <a:off x="393029" y="1561568"/>
              <a:ext cx="8353176" cy="151423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FF"/>
                </a:solidFill>
                <a:ea typeface="Arial Unicode MS" panose="020B0604020202020204" pitchFamily="50" charset="-128"/>
              </a:endParaRPr>
            </a:p>
          </p:txBody>
        </p:sp>
      </p:grpSp>
      <p:grpSp>
        <p:nvGrpSpPr>
          <p:cNvPr id="131" name="グループ化 7"/>
          <p:cNvGrpSpPr/>
          <p:nvPr/>
        </p:nvGrpSpPr>
        <p:grpSpPr>
          <a:xfrm>
            <a:off x="491693" y="813174"/>
            <a:ext cx="11140580" cy="1675990"/>
            <a:chOff x="393029" y="1561568"/>
            <a:chExt cx="8355435" cy="1514238"/>
          </a:xfrm>
        </p:grpSpPr>
        <p:sp>
          <p:nvSpPr>
            <p:cNvPr id="135" name="正方形/長方形 6"/>
            <p:cNvSpPr/>
            <p:nvPr/>
          </p:nvSpPr>
          <p:spPr>
            <a:xfrm>
              <a:off x="395288" y="1613495"/>
              <a:ext cx="8353176" cy="1305721"/>
            </a:xfrm>
            <a:prstGeom prst="rect">
              <a:avLst/>
            </a:prstGeom>
            <a:pattFill prst="wdUpDiag">
              <a:fgClr>
                <a:schemeClr val="accent2">
                  <a:lumMod val="40000"/>
                  <a:lumOff val="60000"/>
                </a:schemeClr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FF"/>
                </a:solidFill>
                <a:ea typeface="Arial Unicode MS" panose="020B0604020202020204" pitchFamily="50" charset="-128"/>
              </a:endParaRPr>
            </a:p>
          </p:txBody>
        </p:sp>
        <p:sp>
          <p:nvSpPr>
            <p:cNvPr id="136" name="正方形/長方形 424"/>
            <p:cNvSpPr/>
            <p:nvPr/>
          </p:nvSpPr>
          <p:spPr>
            <a:xfrm>
              <a:off x="393029" y="1561568"/>
              <a:ext cx="8353176" cy="151423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50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2400" dirty="0">
                <a:solidFill>
                  <a:srgbClr val="FFFFFF"/>
                </a:solidFill>
                <a:ea typeface="Arial Unicode MS" panose="020B0604020202020204" pitchFamily="50" charset="-128"/>
              </a:endParaRPr>
            </a:p>
          </p:txBody>
        </p:sp>
      </p:grpSp>
      <p:sp>
        <p:nvSpPr>
          <p:cNvPr id="4" name="object 4"/>
          <p:cNvSpPr/>
          <p:nvPr/>
        </p:nvSpPr>
        <p:spPr>
          <a:xfrm>
            <a:off x="2161865" y="4626535"/>
            <a:ext cx="1620000" cy="1440000"/>
          </a:xfrm>
          <a:custGeom>
            <a:avLst/>
            <a:gdLst/>
            <a:ahLst/>
            <a:cxnLst/>
            <a:rect l="l" t="t" r="r" b="b"/>
            <a:pathLst>
              <a:path w="1697989" h="1295400">
                <a:moveTo>
                  <a:pt x="0" y="1295400"/>
                </a:moveTo>
                <a:lnTo>
                  <a:pt x="1697735" y="1295400"/>
                </a:lnTo>
                <a:lnTo>
                  <a:pt x="1697735" y="0"/>
                </a:lnTo>
                <a:lnTo>
                  <a:pt x="0" y="0"/>
                </a:lnTo>
                <a:lnTo>
                  <a:pt x="0" y="12954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7304" y="4626535"/>
            <a:ext cx="1620000" cy="1440000"/>
          </a:xfrm>
          <a:custGeom>
            <a:avLst/>
            <a:gdLst/>
            <a:ahLst/>
            <a:cxnLst/>
            <a:rect l="l" t="t" r="r" b="b"/>
            <a:pathLst>
              <a:path w="1914525" h="1295400">
                <a:moveTo>
                  <a:pt x="0" y="1295399"/>
                </a:moveTo>
                <a:lnTo>
                  <a:pt x="1914144" y="1295399"/>
                </a:lnTo>
                <a:lnTo>
                  <a:pt x="1914144" y="0"/>
                </a:lnTo>
                <a:lnTo>
                  <a:pt x="0" y="0"/>
                </a:lnTo>
                <a:lnTo>
                  <a:pt x="0" y="12953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4255" y="938783"/>
            <a:ext cx="11140440" cy="15514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54296" y="1024127"/>
            <a:ext cx="2883407" cy="1411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42032" y="2225039"/>
            <a:ext cx="3456431" cy="1731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81928" y="2246376"/>
            <a:ext cx="3358896" cy="1810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95494" y="1965241"/>
            <a:ext cx="1040765" cy="25776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wrap="square" lIns="0" tIns="1143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0"/>
              </a:spcBef>
            </a:pPr>
            <a:r>
              <a:rPr lang="zh-CN" altLang="en-US" sz="1600" spc="-15" dirty="0">
                <a:solidFill>
                  <a:srgbClr val="7E7E7E"/>
                </a:solidFill>
                <a:effectLst>
                  <a:glow rad="190500">
                    <a:schemeClr val="bg1">
                      <a:alpha val="95000"/>
                    </a:schemeClr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识别，理解</a:t>
            </a:r>
            <a:endParaRPr sz="1600" dirty="0">
              <a:effectLst>
                <a:glow rad="190500">
                  <a:schemeClr val="bg1">
                    <a:alpha val="95000"/>
                  </a:schemeClr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  <a:cs typeface="Segoe U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92280" y="1729131"/>
            <a:ext cx="2161140" cy="516808"/>
          </a:xfrm>
          <a:prstGeom prst="rect">
            <a:avLst/>
          </a:prstGeom>
          <a:effectLst/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lang="zh-CN" altLang="en-US" sz="1600" spc="-10" dirty="0">
                <a:solidFill>
                  <a:srgbClr val="7E7E7E"/>
                </a:solidFill>
                <a:effectLst>
                  <a:glow rad="190500">
                    <a:schemeClr val="bg1">
                      <a:alpha val="95000"/>
                    </a:schemeClr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分析，</a:t>
            </a:r>
            <a:r>
              <a:rPr lang="zh-CN" altLang="en-US" sz="1600" spc="-5" dirty="0">
                <a:solidFill>
                  <a:srgbClr val="7E7E7E"/>
                </a:solidFill>
                <a:effectLst>
                  <a:glow rad="190500">
                    <a:schemeClr val="bg1">
                      <a:alpha val="95000"/>
                    </a:schemeClr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推测</a:t>
            </a:r>
            <a:r>
              <a:rPr lang="zh-CN" altLang="en-US" sz="1600" spc="-5" dirty="0" smtClean="0">
                <a:solidFill>
                  <a:srgbClr val="7E7E7E"/>
                </a:solidFill>
                <a:effectLst>
                  <a:glow rad="190500">
                    <a:schemeClr val="bg1">
                      <a:alpha val="95000"/>
                    </a:schemeClr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，</a:t>
            </a:r>
            <a:endParaRPr lang="en-US" altLang="zh-CN" sz="1600" spc="-5" dirty="0" smtClean="0">
              <a:solidFill>
                <a:srgbClr val="7E7E7E"/>
              </a:solidFill>
              <a:effectLst>
                <a:glow rad="190500">
                  <a:schemeClr val="bg1">
                    <a:alpha val="95000"/>
                  </a:schemeClr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  <a:cs typeface="Segoe UI"/>
            </a:endParaRPr>
          </a:p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lang="zh-CN" altLang="en-US" sz="1600" spc="-10" dirty="0" smtClean="0">
                <a:solidFill>
                  <a:srgbClr val="7E7E7E"/>
                </a:solidFill>
                <a:effectLst>
                  <a:glow rad="190500">
                    <a:schemeClr val="bg1">
                      <a:alpha val="95000"/>
                    </a:schemeClr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优</a:t>
            </a:r>
            <a:r>
              <a:rPr lang="zh-CN" altLang="en-US" sz="1600" spc="-10" dirty="0">
                <a:solidFill>
                  <a:srgbClr val="7E7E7E"/>
                </a:solidFill>
                <a:effectLst>
                  <a:glow rad="190500">
                    <a:schemeClr val="bg1">
                      <a:alpha val="95000"/>
                    </a:schemeClr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化</a:t>
            </a:r>
            <a:r>
              <a:rPr sz="1600" spc="-10" dirty="0">
                <a:solidFill>
                  <a:srgbClr val="7E7E7E"/>
                </a:solidFill>
                <a:effectLst>
                  <a:glow rad="190500">
                    <a:schemeClr val="bg1">
                      <a:alpha val="95000"/>
                    </a:schemeClr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,</a:t>
            </a:r>
            <a:r>
              <a:rPr sz="1600" dirty="0">
                <a:solidFill>
                  <a:srgbClr val="7E7E7E"/>
                </a:solidFill>
                <a:effectLst>
                  <a:glow rad="190500">
                    <a:schemeClr val="bg1">
                      <a:alpha val="95000"/>
                    </a:schemeClr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 </a:t>
            </a:r>
            <a:r>
              <a:rPr lang="zh-CN" altLang="en-US" sz="1600" spc="-10" dirty="0">
                <a:solidFill>
                  <a:srgbClr val="7E7E7E"/>
                </a:solidFill>
                <a:effectLst>
                  <a:glow rad="190500">
                    <a:schemeClr val="bg1">
                      <a:alpha val="95000"/>
                    </a:schemeClr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计划</a:t>
            </a:r>
            <a:endParaRPr sz="1600" dirty="0">
              <a:effectLst>
                <a:glow rad="190500">
                  <a:schemeClr val="bg1">
                    <a:alpha val="95000"/>
                  </a:schemeClr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  <a:cs typeface="Segoe U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129784" y="2974848"/>
            <a:ext cx="27940" cy="24765"/>
          </a:xfrm>
          <a:custGeom>
            <a:avLst/>
            <a:gdLst/>
            <a:ahLst/>
            <a:cxnLst/>
            <a:rect l="l" t="t" r="r" b="b"/>
            <a:pathLst>
              <a:path w="27939" h="24764">
                <a:moveTo>
                  <a:pt x="21336" y="0"/>
                </a:moveTo>
                <a:lnTo>
                  <a:pt x="6095" y="0"/>
                </a:lnTo>
                <a:lnTo>
                  <a:pt x="0" y="5461"/>
                </a:lnTo>
                <a:lnTo>
                  <a:pt x="0" y="18923"/>
                </a:lnTo>
                <a:lnTo>
                  <a:pt x="6095" y="24384"/>
                </a:lnTo>
                <a:lnTo>
                  <a:pt x="21336" y="24384"/>
                </a:lnTo>
                <a:lnTo>
                  <a:pt x="27431" y="18923"/>
                </a:lnTo>
                <a:lnTo>
                  <a:pt x="27431" y="5461"/>
                </a:lnTo>
                <a:lnTo>
                  <a:pt x="21336" y="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199888" y="2974848"/>
            <a:ext cx="24765" cy="24765"/>
          </a:xfrm>
          <a:custGeom>
            <a:avLst/>
            <a:gdLst/>
            <a:ahLst/>
            <a:cxnLst/>
            <a:rect l="l" t="t" r="r" b="b"/>
            <a:pathLst>
              <a:path w="24764" h="24764">
                <a:moveTo>
                  <a:pt x="18923" y="0"/>
                </a:moveTo>
                <a:lnTo>
                  <a:pt x="5461" y="0"/>
                </a:lnTo>
                <a:lnTo>
                  <a:pt x="0" y="5461"/>
                </a:lnTo>
                <a:lnTo>
                  <a:pt x="0" y="18923"/>
                </a:lnTo>
                <a:lnTo>
                  <a:pt x="5461" y="24384"/>
                </a:lnTo>
                <a:lnTo>
                  <a:pt x="18923" y="24384"/>
                </a:lnTo>
                <a:lnTo>
                  <a:pt x="24384" y="18923"/>
                </a:lnTo>
                <a:lnTo>
                  <a:pt x="24384" y="5461"/>
                </a:lnTo>
                <a:lnTo>
                  <a:pt x="18923" y="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38928" y="3038855"/>
            <a:ext cx="76200" cy="27940"/>
          </a:xfrm>
          <a:custGeom>
            <a:avLst/>
            <a:gdLst/>
            <a:ahLst/>
            <a:cxnLst/>
            <a:rect l="l" t="t" r="r" b="b"/>
            <a:pathLst>
              <a:path w="76200" h="27939">
                <a:moveTo>
                  <a:pt x="8000" y="0"/>
                </a:moveTo>
                <a:lnTo>
                  <a:pt x="5969" y="0"/>
                </a:lnTo>
                <a:lnTo>
                  <a:pt x="2032" y="2159"/>
                </a:lnTo>
                <a:lnTo>
                  <a:pt x="0" y="4191"/>
                </a:lnTo>
                <a:lnTo>
                  <a:pt x="0" y="8382"/>
                </a:lnTo>
                <a:lnTo>
                  <a:pt x="38100" y="27432"/>
                </a:lnTo>
                <a:lnTo>
                  <a:pt x="48271" y="26275"/>
                </a:lnTo>
                <a:lnTo>
                  <a:pt x="57658" y="22939"/>
                </a:lnTo>
                <a:lnTo>
                  <a:pt x="66282" y="17627"/>
                </a:lnTo>
                <a:lnTo>
                  <a:pt x="69504" y="14732"/>
                </a:lnTo>
                <a:lnTo>
                  <a:pt x="38100" y="14732"/>
                </a:lnTo>
                <a:lnTo>
                  <a:pt x="30638" y="13946"/>
                </a:lnTo>
                <a:lnTo>
                  <a:pt x="23558" y="11588"/>
                </a:lnTo>
                <a:lnTo>
                  <a:pt x="17240" y="7659"/>
                </a:lnTo>
                <a:lnTo>
                  <a:pt x="12064" y="2159"/>
                </a:lnTo>
                <a:lnTo>
                  <a:pt x="8000" y="0"/>
                </a:lnTo>
                <a:close/>
              </a:path>
              <a:path w="76200" h="27939">
                <a:moveTo>
                  <a:pt x="72136" y="0"/>
                </a:moveTo>
                <a:lnTo>
                  <a:pt x="68199" y="0"/>
                </a:lnTo>
                <a:lnTo>
                  <a:pt x="64135" y="2159"/>
                </a:lnTo>
                <a:lnTo>
                  <a:pt x="58959" y="7659"/>
                </a:lnTo>
                <a:lnTo>
                  <a:pt x="52641" y="11588"/>
                </a:lnTo>
                <a:lnTo>
                  <a:pt x="45561" y="13946"/>
                </a:lnTo>
                <a:lnTo>
                  <a:pt x="38100" y="14732"/>
                </a:lnTo>
                <a:lnTo>
                  <a:pt x="69504" y="14732"/>
                </a:lnTo>
                <a:lnTo>
                  <a:pt x="74168" y="10541"/>
                </a:lnTo>
                <a:lnTo>
                  <a:pt x="76200" y="8382"/>
                </a:lnTo>
                <a:lnTo>
                  <a:pt x="76200" y="4191"/>
                </a:lnTo>
                <a:lnTo>
                  <a:pt x="74168" y="2159"/>
                </a:lnTo>
                <a:lnTo>
                  <a:pt x="72136" y="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977384" y="2822448"/>
            <a:ext cx="399415" cy="502920"/>
          </a:xfrm>
          <a:custGeom>
            <a:avLst/>
            <a:gdLst/>
            <a:ahLst/>
            <a:cxnLst/>
            <a:rect l="l" t="t" r="r" b="b"/>
            <a:pathLst>
              <a:path w="399414" h="502920">
                <a:moveTo>
                  <a:pt x="197612" y="0"/>
                </a:moveTo>
                <a:lnTo>
                  <a:pt x="168356" y="3550"/>
                </a:lnTo>
                <a:lnTo>
                  <a:pt x="144065" y="13446"/>
                </a:lnTo>
                <a:lnTo>
                  <a:pt x="126799" y="28557"/>
                </a:lnTo>
                <a:lnTo>
                  <a:pt x="118617" y="47751"/>
                </a:lnTo>
                <a:lnTo>
                  <a:pt x="105318" y="63718"/>
                </a:lnTo>
                <a:lnTo>
                  <a:pt x="95376" y="81756"/>
                </a:lnTo>
                <a:lnTo>
                  <a:pt x="89150" y="101651"/>
                </a:lnTo>
                <a:lnTo>
                  <a:pt x="86994" y="123189"/>
                </a:lnTo>
                <a:lnTo>
                  <a:pt x="86994" y="149098"/>
                </a:lnTo>
                <a:lnTo>
                  <a:pt x="80037" y="153425"/>
                </a:lnTo>
                <a:lnTo>
                  <a:pt x="74390" y="160004"/>
                </a:lnTo>
                <a:lnTo>
                  <a:pt x="70600" y="168082"/>
                </a:lnTo>
                <a:lnTo>
                  <a:pt x="69214" y="176911"/>
                </a:lnTo>
                <a:lnTo>
                  <a:pt x="71953" y="190632"/>
                </a:lnTo>
                <a:lnTo>
                  <a:pt x="79311" y="201533"/>
                </a:lnTo>
                <a:lnTo>
                  <a:pt x="90003" y="209075"/>
                </a:lnTo>
                <a:lnTo>
                  <a:pt x="102742" y="212725"/>
                </a:lnTo>
                <a:lnTo>
                  <a:pt x="108926" y="237134"/>
                </a:lnTo>
                <a:lnTo>
                  <a:pt x="121062" y="258937"/>
                </a:lnTo>
                <a:lnTo>
                  <a:pt x="138390" y="277000"/>
                </a:lnTo>
                <a:lnTo>
                  <a:pt x="160146" y="290194"/>
                </a:lnTo>
                <a:lnTo>
                  <a:pt x="160146" y="320039"/>
                </a:lnTo>
                <a:lnTo>
                  <a:pt x="158414" y="330719"/>
                </a:lnTo>
                <a:lnTo>
                  <a:pt x="153717" y="341185"/>
                </a:lnTo>
                <a:lnTo>
                  <a:pt x="146806" y="350508"/>
                </a:lnTo>
                <a:lnTo>
                  <a:pt x="138429" y="357759"/>
                </a:lnTo>
                <a:lnTo>
                  <a:pt x="138429" y="359790"/>
                </a:lnTo>
                <a:lnTo>
                  <a:pt x="136398" y="359790"/>
                </a:lnTo>
                <a:lnTo>
                  <a:pt x="132461" y="361823"/>
                </a:lnTo>
                <a:lnTo>
                  <a:pt x="128524" y="363727"/>
                </a:lnTo>
                <a:lnTo>
                  <a:pt x="126491" y="365760"/>
                </a:lnTo>
                <a:lnTo>
                  <a:pt x="84962" y="375665"/>
                </a:lnTo>
                <a:lnTo>
                  <a:pt x="51702" y="392955"/>
                </a:lnTo>
                <a:lnTo>
                  <a:pt x="24717" y="421401"/>
                </a:lnTo>
                <a:lnTo>
                  <a:pt x="6613" y="457301"/>
                </a:lnTo>
                <a:lnTo>
                  <a:pt x="0" y="496950"/>
                </a:lnTo>
                <a:lnTo>
                  <a:pt x="0" y="498982"/>
                </a:lnTo>
                <a:lnTo>
                  <a:pt x="2031" y="502919"/>
                </a:lnTo>
                <a:lnTo>
                  <a:pt x="7874" y="502919"/>
                </a:lnTo>
                <a:lnTo>
                  <a:pt x="11811" y="498982"/>
                </a:lnTo>
                <a:lnTo>
                  <a:pt x="11811" y="496950"/>
                </a:lnTo>
                <a:lnTo>
                  <a:pt x="17748" y="460595"/>
                </a:lnTo>
                <a:lnTo>
                  <a:pt x="58531" y="402742"/>
                </a:lnTo>
                <a:lnTo>
                  <a:pt x="114680" y="379729"/>
                </a:lnTo>
                <a:lnTo>
                  <a:pt x="128524" y="375665"/>
                </a:lnTo>
                <a:lnTo>
                  <a:pt x="132461" y="375665"/>
                </a:lnTo>
                <a:lnTo>
                  <a:pt x="136398" y="373761"/>
                </a:lnTo>
                <a:lnTo>
                  <a:pt x="138429" y="371728"/>
                </a:lnTo>
                <a:lnTo>
                  <a:pt x="153368" y="371728"/>
                </a:lnTo>
                <a:lnTo>
                  <a:pt x="148208" y="365760"/>
                </a:lnTo>
                <a:lnTo>
                  <a:pt x="157759" y="356098"/>
                </a:lnTo>
                <a:lnTo>
                  <a:pt x="165274" y="345138"/>
                </a:lnTo>
                <a:lnTo>
                  <a:pt x="170193" y="333059"/>
                </a:lnTo>
                <a:lnTo>
                  <a:pt x="171957" y="320039"/>
                </a:lnTo>
                <a:lnTo>
                  <a:pt x="171957" y="284225"/>
                </a:lnTo>
                <a:lnTo>
                  <a:pt x="168020" y="280288"/>
                </a:lnTo>
                <a:lnTo>
                  <a:pt x="145488" y="267866"/>
                </a:lnTo>
                <a:lnTo>
                  <a:pt x="128730" y="249491"/>
                </a:lnTo>
                <a:lnTo>
                  <a:pt x="118282" y="226639"/>
                </a:lnTo>
                <a:lnTo>
                  <a:pt x="114680" y="200787"/>
                </a:lnTo>
                <a:lnTo>
                  <a:pt x="100837" y="200787"/>
                </a:lnTo>
                <a:lnTo>
                  <a:pt x="93563" y="197877"/>
                </a:lnTo>
                <a:lnTo>
                  <a:pt x="87217" y="192563"/>
                </a:lnTo>
                <a:lnTo>
                  <a:pt x="82728" y="185392"/>
                </a:lnTo>
                <a:lnTo>
                  <a:pt x="81025" y="176911"/>
                </a:lnTo>
                <a:lnTo>
                  <a:pt x="81025" y="170941"/>
                </a:lnTo>
                <a:lnTo>
                  <a:pt x="86994" y="162940"/>
                </a:lnTo>
                <a:lnTo>
                  <a:pt x="92963" y="159003"/>
                </a:lnTo>
                <a:lnTo>
                  <a:pt x="114680" y="159003"/>
                </a:lnTo>
                <a:lnTo>
                  <a:pt x="114680" y="149098"/>
                </a:lnTo>
                <a:lnTo>
                  <a:pt x="100837" y="149098"/>
                </a:lnTo>
                <a:lnTo>
                  <a:pt x="98805" y="147065"/>
                </a:lnTo>
                <a:lnTo>
                  <a:pt x="98805" y="123189"/>
                </a:lnTo>
                <a:lnTo>
                  <a:pt x="100127" y="109347"/>
                </a:lnTo>
                <a:lnTo>
                  <a:pt x="100249" y="108245"/>
                </a:lnTo>
                <a:lnTo>
                  <a:pt x="104235" y="93662"/>
                </a:lnTo>
                <a:lnTo>
                  <a:pt x="110486" y="79363"/>
                </a:lnTo>
                <a:lnTo>
                  <a:pt x="118617" y="65659"/>
                </a:lnTo>
                <a:lnTo>
                  <a:pt x="128524" y="65659"/>
                </a:lnTo>
                <a:lnTo>
                  <a:pt x="128524" y="51688"/>
                </a:lnTo>
                <a:lnTo>
                  <a:pt x="134050" y="36262"/>
                </a:lnTo>
                <a:lnTo>
                  <a:pt x="149018" y="23621"/>
                </a:lnTo>
                <a:lnTo>
                  <a:pt x="171011" y="15077"/>
                </a:lnTo>
                <a:lnTo>
                  <a:pt x="197612" y="11937"/>
                </a:lnTo>
                <a:lnTo>
                  <a:pt x="249393" y="11937"/>
                </a:lnTo>
                <a:lnTo>
                  <a:pt x="244859" y="9038"/>
                </a:lnTo>
                <a:lnTo>
                  <a:pt x="197612" y="0"/>
                </a:lnTo>
                <a:close/>
              </a:path>
              <a:path w="399414" h="502920">
                <a:moveTo>
                  <a:pt x="300629" y="371728"/>
                </a:moveTo>
                <a:lnTo>
                  <a:pt x="260857" y="371728"/>
                </a:lnTo>
                <a:lnTo>
                  <a:pt x="264921" y="373761"/>
                </a:lnTo>
                <a:lnTo>
                  <a:pt x="266826" y="373761"/>
                </a:lnTo>
                <a:lnTo>
                  <a:pt x="270763" y="375665"/>
                </a:lnTo>
                <a:lnTo>
                  <a:pt x="310388" y="385699"/>
                </a:lnTo>
                <a:lnTo>
                  <a:pt x="365220" y="426878"/>
                </a:lnTo>
                <a:lnTo>
                  <a:pt x="387476" y="494918"/>
                </a:lnTo>
                <a:lnTo>
                  <a:pt x="387476" y="498982"/>
                </a:lnTo>
                <a:lnTo>
                  <a:pt x="391413" y="500888"/>
                </a:lnTo>
                <a:lnTo>
                  <a:pt x="397255" y="500888"/>
                </a:lnTo>
                <a:lnTo>
                  <a:pt x="399288" y="498982"/>
                </a:lnTo>
                <a:lnTo>
                  <a:pt x="399288" y="494918"/>
                </a:lnTo>
                <a:lnTo>
                  <a:pt x="392674" y="455354"/>
                </a:lnTo>
                <a:lnTo>
                  <a:pt x="374570" y="419671"/>
                </a:lnTo>
                <a:lnTo>
                  <a:pt x="347585" y="391798"/>
                </a:lnTo>
                <a:lnTo>
                  <a:pt x="314325" y="375665"/>
                </a:lnTo>
                <a:lnTo>
                  <a:pt x="300629" y="371728"/>
                </a:lnTo>
                <a:close/>
              </a:path>
              <a:path w="399414" h="502920">
                <a:moveTo>
                  <a:pt x="153368" y="371728"/>
                </a:moveTo>
                <a:lnTo>
                  <a:pt x="138429" y="371728"/>
                </a:lnTo>
                <a:lnTo>
                  <a:pt x="150173" y="386222"/>
                </a:lnTo>
                <a:lnTo>
                  <a:pt x="164560" y="396811"/>
                </a:lnTo>
                <a:lnTo>
                  <a:pt x="181185" y="403304"/>
                </a:lnTo>
                <a:lnTo>
                  <a:pt x="199643" y="405511"/>
                </a:lnTo>
                <a:lnTo>
                  <a:pt x="218102" y="403304"/>
                </a:lnTo>
                <a:lnTo>
                  <a:pt x="234727" y="396811"/>
                </a:lnTo>
                <a:lnTo>
                  <a:pt x="239127" y="393573"/>
                </a:lnTo>
                <a:lnTo>
                  <a:pt x="199643" y="393573"/>
                </a:lnTo>
                <a:lnTo>
                  <a:pt x="184927" y="391745"/>
                </a:lnTo>
                <a:lnTo>
                  <a:pt x="170973" y="386381"/>
                </a:lnTo>
                <a:lnTo>
                  <a:pt x="158495" y="377660"/>
                </a:lnTo>
                <a:lnTo>
                  <a:pt x="153368" y="371728"/>
                </a:lnTo>
                <a:close/>
              </a:path>
              <a:path w="399414" h="502920">
                <a:moveTo>
                  <a:pt x="296544" y="135127"/>
                </a:moveTo>
                <a:lnTo>
                  <a:pt x="266826" y="135127"/>
                </a:lnTo>
                <a:lnTo>
                  <a:pt x="280669" y="143128"/>
                </a:lnTo>
                <a:lnTo>
                  <a:pt x="286638" y="143128"/>
                </a:lnTo>
                <a:lnTo>
                  <a:pt x="286638" y="198754"/>
                </a:lnTo>
                <a:lnTo>
                  <a:pt x="282719" y="224639"/>
                </a:lnTo>
                <a:lnTo>
                  <a:pt x="271573" y="247713"/>
                </a:lnTo>
                <a:lnTo>
                  <a:pt x="254117" y="266692"/>
                </a:lnTo>
                <a:lnTo>
                  <a:pt x="231266" y="280288"/>
                </a:lnTo>
                <a:lnTo>
                  <a:pt x="229235" y="280288"/>
                </a:lnTo>
                <a:lnTo>
                  <a:pt x="227329" y="282321"/>
                </a:lnTo>
                <a:lnTo>
                  <a:pt x="227329" y="318007"/>
                </a:lnTo>
                <a:lnTo>
                  <a:pt x="229094" y="331313"/>
                </a:lnTo>
                <a:lnTo>
                  <a:pt x="234013" y="343868"/>
                </a:lnTo>
                <a:lnTo>
                  <a:pt x="241528" y="354923"/>
                </a:lnTo>
                <a:lnTo>
                  <a:pt x="251078" y="363727"/>
                </a:lnTo>
                <a:lnTo>
                  <a:pt x="241059" y="375945"/>
                </a:lnTo>
                <a:lnTo>
                  <a:pt x="229028" y="385365"/>
                </a:lnTo>
                <a:lnTo>
                  <a:pt x="215163" y="391427"/>
                </a:lnTo>
                <a:lnTo>
                  <a:pt x="199643" y="393573"/>
                </a:lnTo>
                <a:lnTo>
                  <a:pt x="239127" y="393573"/>
                </a:lnTo>
                <a:lnTo>
                  <a:pt x="249114" y="386222"/>
                </a:lnTo>
                <a:lnTo>
                  <a:pt x="260857" y="371728"/>
                </a:lnTo>
                <a:lnTo>
                  <a:pt x="300629" y="371728"/>
                </a:lnTo>
                <a:lnTo>
                  <a:pt x="260036" y="356870"/>
                </a:lnTo>
                <a:lnTo>
                  <a:pt x="239140" y="318007"/>
                </a:lnTo>
                <a:lnTo>
                  <a:pt x="239140" y="288289"/>
                </a:lnTo>
                <a:lnTo>
                  <a:pt x="260897" y="275339"/>
                </a:lnTo>
                <a:lnTo>
                  <a:pt x="278225" y="257936"/>
                </a:lnTo>
                <a:lnTo>
                  <a:pt x="290361" y="236819"/>
                </a:lnTo>
                <a:lnTo>
                  <a:pt x="296544" y="212725"/>
                </a:lnTo>
                <a:lnTo>
                  <a:pt x="309284" y="209932"/>
                </a:lnTo>
                <a:lnTo>
                  <a:pt x="319976" y="202295"/>
                </a:lnTo>
                <a:lnTo>
                  <a:pt x="320951" y="200787"/>
                </a:lnTo>
                <a:lnTo>
                  <a:pt x="298450" y="200787"/>
                </a:lnTo>
                <a:lnTo>
                  <a:pt x="298450" y="161036"/>
                </a:lnTo>
                <a:lnTo>
                  <a:pt x="302387" y="159003"/>
                </a:lnTo>
                <a:lnTo>
                  <a:pt x="324039" y="159003"/>
                </a:lnTo>
                <a:lnTo>
                  <a:pt x="319250" y="153425"/>
                </a:lnTo>
                <a:lnTo>
                  <a:pt x="312292" y="149098"/>
                </a:lnTo>
                <a:lnTo>
                  <a:pt x="298450" y="149098"/>
                </a:lnTo>
                <a:lnTo>
                  <a:pt x="298450" y="141097"/>
                </a:lnTo>
                <a:lnTo>
                  <a:pt x="296544" y="137160"/>
                </a:lnTo>
                <a:lnTo>
                  <a:pt x="296544" y="135127"/>
                </a:lnTo>
                <a:close/>
              </a:path>
              <a:path w="399414" h="502920">
                <a:moveTo>
                  <a:pt x="114680" y="159003"/>
                </a:moveTo>
                <a:lnTo>
                  <a:pt x="96900" y="159003"/>
                </a:lnTo>
                <a:lnTo>
                  <a:pt x="98805" y="161036"/>
                </a:lnTo>
                <a:lnTo>
                  <a:pt x="100837" y="161036"/>
                </a:lnTo>
                <a:lnTo>
                  <a:pt x="100837" y="200787"/>
                </a:lnTo>
                <a:lnTo>
                  <a:pt x="114680" y="200787"/>
                </a:lnTo>
                <a:lnTo>
                  <a:pt x="114680" y="159003"/>
                </a:lnTo>
                <a:close/>
              </a:path>
              <a:path w="399414" h="502920">
                <a:moveTo>
                  <a:pt x="324039" y="159003"/>
                </a:moveTo>
                <a:lnTo>
                  <a:pt x="308355" y="159003"/>
                </a:lnTo>
                <a:lnTo>
                  <a:pt x="314325" y="162940"/>
                </a:lnTo>
                <a:lnTo>
                  <a:pt x="318262" y="170941"/>
                </a:lnTo>
                <a:lnTo>
                  <a:pt x="318262" y="176911"/>
                </a:lnTo>
                <a:lnTo>
                  <a:pt x="316845" y="185392"/>
                </a:lnTo>
                <a:lnTo>
                  <a:pt x="312832" y="192563"/>
                </a:lnTo>
                <a:lnTo>
                  <a:pt x="306581" y="197877"/>
                </a:lnTo>
                <a:lnTo>
                  <a:pt x="298450" y="200787"/>
                </a:lnTo>
                <a:lnTo>
                  <a:pt x="320951" y="200787"/>
                </a:lnTo>
                <a:lnTo>
                  <a:pt x="327334" y="190918"/>
                </a:lnTo>
                <a:lnTo>
                  <a:pt x="330073" y="176911"/>
                </a:lnTo>
                <a:lnTo>
                  <a:pt x="328687" y="168082"/>
                </a:lnTo>
                <a:lnTo>
                  <a:pt x="324897" y="160004"/>
                </a:lnTo>
                <a:lnTo>
                  <a:pt x="324039" y="159003"/>
                </a:lnTo>
                <a:close/>
              </a:path>
              <a:path w="399414" h="502920">
                <a:moveTo>
                  <a:pt x="142177" y="97409"/>
                </a:moveTo>
                <a:lnTo>
                  <a:pt x="128524" y="97409"/>
                </a:lnTo>
                <a:lnTo>
                  <a:pt x="149215" y="119197"/>
                </a:lnTo>
                <a:lnTo>
                  <a:pt x="180133" y="136175"/>
                </a:lnTo>
                <a:lnTo>
                  <a:pt x="218838" y="147200"/>
                </a:lnTo>
                <a:lnTo>
                  <a:pt x="262889" y="151129"/>
                </a:lnTo>
                <a:lnTo>
                  <a:pt x="264921" y="151129"/>
                </a:lnTo>
                <a:lnTo>
                  <a:pt x="266826" y="149098"/>
                </a:lnTo>
                <a:lnTo>
                  <a:pt x="268858" y="147065"/>
                </a:lnTo>
                <a:lnTo>
                  <a:pt x="268858" y="143128"/>
                </a:lnTo>
                <a:lnTo>
                  <a:pt x="267859" y="139191"/>
                </a:lnTo>
                <a:lnTo>
                  <a:pt x="255015" y="139191"/>
                </a:lnTo>
                <a:lnTo>
                  <a:pt x="206051" y="132464"/>
                </a:lnTo>
                <a:lnTo>
                  <a:pt x="165814" y="116808"/>
                </a:lnTo>
                <a:lnTo>
                  <a:pt x="142177" y="97409"/>
                </a:lnTo>
                <a:close/>
              </a:path>
              <a:path w="399414" h="502920">
                <a:moveTo>
                  <a:pt x="128524" y="65659"/>
                </a:moveTo>
                <a:lnTo>
                  <a:pt x="118617" y="65659"/>
                </a:lnTo>
                <a:lnTo>
                  <a:pt x="118617" y="79501"/>
                </a:lnTo>
                <a:lnTo>
                  <a:pt x="122554" y="85471"/>
                </a:lnTo>
                <a:lnTo>
                  <a:pt x="113619" y="99262"/>
                </a:lnTo>
                <a:lnTo>
                  <a:pt x="107457" y="113792"/>
                </a:lnTo>
                <a:lnTo>
                  <a:pt x="103891" y="129083"/>
                </a:lnTo>
                <a:lnTo>
                  <a:pt x="102742" y="145161"/>
                </a:lnTo>
                <a:lnTo>
                  <a:pt x="102742" y="149098"/>
                </a:lnTo>
                <a:lnTo>
                  <a:pt x="114680" y="149098"/>
                </a:lnTo>
                <a:lnTo>
                  <a:pt x="114800" y="143128"/>
                </a:lnTo>
                <a:lnTo>
                  <a:pt x="115450" y="132109"/>
                </a:lnTo>
                <a:lnTo>
                  <a:pt x="117887" y="119808"/>
                </a:lnTo>
                <a:lnTo>
                  <a:pt x="122181" y="108245"/>
                </a:lnTo>
                <a:lnTo>
                  <a:pt x="128524" y="97409"/>
                </a:lnTo>
                <a:lnTo>
                  <a:pt x="142177" y="97409"/>
                </a:lnTo>
                <a:lnTo>
                  <a:pt x="138555" y="94436"/>
                </a:lnTo>
                <a:lnTo>
                  <a:pt x="128524" y="67563"/>
                </a:lnTo>
                <a:lnTo>
                  <a:pt x="128524" y="65659"/>
                </a:lnTo>
                <a:close/>
              </a:path>
              <a:path w="399414" h="502920">
                <a:moveTo>
                  <a:pt x="308355" y="147065"/>
                </a:moveTo>
                <a:lnTo>
                  <a:pt x="302387" y="147065"/>
                </a:lnTo>
                <a:lnTo>
                  <a:pt x="298450" y="149098"/>
                </a:lnTo>
                <a:lnTo>
                  <a:pt x="312292" y="149098"/>
                </a:lnTo>
                <a:lnTo>
                  <a:pt x="308355" y="147065"/>
                </a:lnTo>
                <a:close/>
              </a:path>
              <a:path w="399414" h="502920">
                <a:moveTo>
                  <a:pt x="260857" y="119252"/>
                </a:moveTo>
                <a:lnTo>
                  <a:pt x="255015" y="119252"/>
                </a:lnTo>
                <a:lnTo>
                  <a:pt x="255015" y="121285"/>
                </a:lnTo>
                <a:lnTo>
                  <a:pt x="252983" y="121285"/>
                </a:lnTo>
                <a:lnTo>
                  <a:pt x="251078" y="123189"/>
                </a:lnTo>
                <a:lnTo>
                  <a:pt x="252983" y="125222"/>
                </a:lnTo>
                <a:lnTo>
                  <a:pt x="255015" y="139191"/>
                </a:lnTo>
                <a:lnTo>
                  <a:pt x="267859" y="139191"/>
                </a:lnTo>
                <a:lnTo>
                  <a:pt x="266826" y="135127"/>
                </a:lnTo>
                <a:lnTo>
                  <a:pt x="302387" y="135127"/>
                </a:lnTo>
                <a:lnTo>
                  <a:pt x="304418" y="133223"/>
                </a:lnTo>
                <a:lnTo>
                  <a:pt x="306324" y="131190"/>
                </a:lnTo>
                <a:lnTo>
                  <a:pt x="306324" y="127253"/>
                </a:lnTo>
                <a:lnTo>
                  <a:pt x="272795" y="127253"/>
                </a:lnTo>
                <a:lnTo>
                  <a:pt x="260857" y="119252"/>
                </a:lnTo>
                <a:close/>
              </a:path>
              <a:path w="399414" h="502920">
                <a:moveTo>
                  <a:pt x="278764" y="107314"/>
                </a:moveTo>
                <a:lnTo>
                  <a:pt x="272795" y="107314"/>
                </a:lnTo>
                <a:lnTo>
                  <a:pt x="270763" y="109347"/>
                </a:lnTo>
                <a:lnTo>
                  <a:pt x="268858" y="111378"/>
                </a:lnTo>
                <a:lnTo>
                  <a:pt x="268858" y="115315"/>
                </a:lnTo>
                <a:lnTo>
                  <a:pt x="272795" y="127253"/>
                </a:lnTo>
                <a:lnTo>
                  <a:pt x="306324" y="127253"/>
                </a:lnTo>
                <a:lnTo>
                  <a:pt x="304418" y="121285"/>
                </a:lnTo>
                <a:lnTo>
                  <a:pt x="304418" y="117221"/>
                </a:lnTo>
                <a:lnTo>
                  <a:pt x="294513" y="117221"/>
                </a:lnTo>
                <a:lnTo>
                  <a:pt x="278764" y="109347"/>
                </a:lnTo>
                <a:lnTo>
                  <a:pt x="278764" y="107314"/>
                </a:lnTo>
                <a:close/>
              </a:path>
              <a:path w="399414" h="502920">
                <a:moveTo>
                  <a:pt x="318262" y="115315"/>
                </a:moveTo>
                <a:lnTo>
                  <a:pt x="304418" y="115315"/>
                </a:lnTo>
                <a:lnTo>
                  <a:pt x="310388" y="119252"/>
                </a:lnTo>
                <a:lnTo>
                  <a:pt x="316229" y="119252"/>
                </a:lnTo>
                <a:lnTo>
                  <a:pt x="318262" y="117221"/>
                </a:lnTo>
                <a:lnTo>
                  <a:pt x="318262" y="115315"/>
                </a:lnTo>
                <a:close/>
              </a:path>
              <a:path w="399414" h="502920">
                <a:moveTo>
                  <a:pt x="300481" y="95376"/>
                </a:moveTo>
                <a:lnTo>
                  <a:pt x="296544" y="95376"/>
                </a:lnTo>
                <a:lnTo>
                  <a:pt x="294513" y="97409"/>
                </a:lnTo>
                <a:lnTo>
                  <a:pt x="292607" y="97409"/>
                </a:lnTo>
                <a:lnTo>
                  <a:pt x="292607" y="111378"/>
                </a:lnTo>
                <a:lnTo>
                  <a:pt x="294513" y="117221"/>
                </a:lnTo>
                <a:lnTo>
                  <a:pt x="304418" y="117221"/>
                </a:lnTo>
                <a:lnTo>
                  <a:pt x="304418" y="115315"/>
                </a:lnTo>
                <a:lnTo>
                  <a:pt x="318262" y="115315"/>
                </a:lnTo>
                <a:lnTo>
                  <a:pt x="318262" y="113284"/>
                </a:lnTo>
                <a:lnTo>
                  <a:pt x="315697" y="101346"/>
                </a:lnTo>
                <a:lnTo>
                  <a:pt x="306324" y="101346"/>
                </a:lnTo>
                <a:lnTo>
                  <a:pt x="302387" y="97409"/>
                </a:lnTo>
                <a:lnTo>
                  <a:pt x="300481" y="95376"/>
                </a:lnTo>
                <a:close/>
              </a:path>
              <a:path w="399414" h="502920">
                <a:moveTo>
                  <a:pt x="249393" y="11937"/>
                </a:moveTo>
                <a:lnTo>
                  <a:pt x="197612" y="11937"/>
                </a:lnTo>
                <a:lnTo>
                  <a:pt x="237136" y="18924"/>
                </a:lnTo>
                <a:lnTo>
                  <a:pt x="270541" y="38020"/>
                </a:lnTo>
                <a:lnTo>
                  <a:pt x="294659" y="66426"/>
                </a:lnTo>
                <a:lnTo>
                  <a:pt x="306324" y="101346"/>
                </a:lnTo>
                <a:lnTo>
                  <a:pt x="315697" y="101346"/>
                </a:lnTo>
                <a:lnTo>
                  <a:pt x="308875" y="69597"/>
                </a:lnTo>
                <a:lnTo>
                  <a:pt x="283178" y="33543"/>
                </a:lnTo>
                <a:lnTo>
                  <a:pt x="249393" y="11937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511040" y="2837688"/>
            <a:ext cx="411480" cy="5029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99288" y="3493008"/>
            <a:ext cx="2240280" cy="8168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87680" y="3566159"/>
            <a:ext cx="2063750" cy="670560"/>
          </a:xfrm>
          <a:custGeom>
            <a:avLst/>
            <a:gdLst/>
            <a:ahLst/>
            <a:cxnLst/>
            <a:rect l="l" t="t" r="r" b="b"/>
            <a:pathLst>
              <a:path w="2063750" h="670560">
                <a:moveTo>
                  <a:pt x="1968627" y="0"/>
                </a:moveTo>
                <a:lnTo>
                  <a:pt x="94919" y="0"/>
                </a:lnTo>
                <a:lnTo>
                  <a:pt x="57971" y="7465"/>
                </a:lnTo>
                <a:lnTo>
                  <a:pt x="27800" y="27812"/>
                </a:lnTo>
                <a:lnTo>
                  <a:pt x="7458" y="57971"/>
                </a:lnTo>
                <a:lnTo>
                  <a:pt x="0" y="94868"/>
                </a:lnTo>
                <a:lnTo>
                  <a:pt x="0" y="575690"/>
                </a:lnTo>
                <a:lnTo>
                  <a:pt x="7458" y="612588"/>
                </a:lnTo>
                <a:lnTo>
                  <a:pt x="27800" y="642746"/>
                </a:lnTo>
                <a:lnTo>
                  <a:pt x="57971" y="663094"/>
                </a:lnTo>
                <a:lnTo>
                  <a:pt x="94919" y="670559"/>
                </a:lnTo>
                <a:lnTo>
                  <a:pt x="1968627" y="670559"/>
                </a:lnTo>
                <a:lnTo>
                  <a:pt x="2005524" y="663094"/>
                </a:lnTo>
                <a:lnTo>
                  <a:pt x="2035683" y="642746"/>
                </a:lnTo>
                <a:lnTo>
                  <a:pt x="2056030" y="612588"/>
                </a:lnTo>
                <a:lnTo>
                  <a:pt x="2063495" y="575690"/>
                </a:lnTo>
                <a:lnTo>
                  <a:pt x="2063495" y="94868"/>
                </a:lnTo>
                <a:lnTo>
                  <a:pt x="2056030" y="57971"/>
                </a:lnTo>
                <a:lnTo>
                  <a:pt x="2035683" y="27812"/>
                </a:lnTo>
                <a:lnTo>
                  <a:pt x="2005524" y="7465"/>
                </a:lnTo>
                <a:lnTo>
                  <a:pt x="1968627" y="0"/>
                </a:lnTo>
                <a:close/>
              </a:path>
            </a:pathLst>
          </a:custGeom>
          <a:solidFill>
            <a:srgbClr val="0063D2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36828" y="3663186"/>
            <a:ext cx="1758950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lang="zh-CN" altLang="en-US" b="1" spc="-5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传感器</a:t>
            </a:r>
            <a:endParaRPr lang="en-US" spc="-1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lang="zh-CN" altLang="en-US" sz="1400" spc="-10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高速</a:t>
            </a:r>
            <a:r>
              <a:rPr lang="zh-CN" altLang="en-US" sz="1400" spc="-5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／精准</a:t>
            </a:r>
            <a:endParaRPr sz="14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558528" y="3493008"/>
            <a:ext cx="2243328" cy="8168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646919" y="3566159"/>
            <a:ext cx="2066925" cy="670560"/>
          </a:xfrm>
          <a:custGeom>
            <a:avLst/>
            <a:gdLst/>
            <a:ahLst/>
            <a:cxnLst/>
            <a:rect l="l" t="t" r="r" b="b"/>
            <a:pathLst>
              <a:path w="2066925" h="670560">
                <a:moveTo>
                  <a:pt x="1971675" y="0"/>
                </a:moveTo>
                <a:lnTo>
                  <a:pt x="94869" y="0"/>
                </a:lnTo>
                <a:lnTo>
                  <a:pt x="57971" y="7465"/>
                </a:lnTo>
                <a:lnTo>
                  <a:pt x="27813" y="27812"/>
                </a:lnTo>
                <a:lnTo>
                  <a:pt x="7465" y="57971"/>
                </a:lnTo>
                <a:lnTo>
                  <a:pt x="0" y="94868"/>
                </a:lnTo>
                <a:lnTo>
                  <a:pt x="0" y="575690"/>
                </a:lnTo>
                <a:lnTo>
                  <a:pt x="7465" y="612588"/>
                </a:lnTo>
                <a:lnTo>
                  <a:pt x="27812" y="642746"/>
                </a:lnTo>
                <a:lnTo>
                  <a:pt x="57971" y="663094"/>
                </a:lnTo>
                <a:lnTo>
                  <a:pt x="94869" y="670559"/>
                </a:lnTo>
                <a:lnTo>
                  <a:pt x="1971675" y="670559"/>
                </a:lnTo>
                <a:lnTo>
                  <a:pt x="2008572" y="663094"/>
                </a:lnTo>
                <a:lnTo>
                  <a:pt x="2038730" y="642746"/>
                </a:lnTo>
                <a:lnTo>
                  <a:pt x="2059078" y="612588"/>
                </a:lnTo>
                <a:lnTo>
                  <a:pt x="2066544" y="575690"/>
                </a:lnTo>
                <a:lnTo>
                  <a:pt x="2066544" y="94868"/>
                </a:lnTo>
                <a:lnTo>
                  <a:pt x="2059078" y="57971"/>
                </a:lnTo>
                <a:lnTo>
                  <a:pt x="2038731" y="27812"/>
                </a:lnTo>
                <a:lnTo>
                  <a:pt x="2008572" y="7465"/>
                </a:lnTo>
                <a:lnTo>
                  <a:pt x="1971675" y="0"/>
                </a:lnTo>
                <a:close/>
              </a:path>
            </a:pathLst>
          </a:custGeom>
          <a:solidFill>
            <a:srgbClr val="50BDBD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768458" y="3616288"/>
            <a:ext cx="1818639" cy="52899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zh-CN" altLang="en-US" sz="1850" b="1" spc="10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控制</a:t>
            </a:r>
            <a:endParaRPr lang="en-US" altLang="zh-CN" sz="1850" b="1" spc="1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lang="zh-CN" altLang="en-US" sz="1400" spc="-10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高速</a:t>
            </a:r>
            <a:r>
              <a:rPr lang="zh-CN" altLang="en-US" sz="1400" spc="-5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／</a:t>
            </a:r>
            <a:r>
              <a:rPr lang="zh-CN" altLang="en-US" sz="1400" spc="-20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电压</a:t>
            </a:r>
            <a:r>
              <a:rPr lang="zh-CN" altLang="en-US" sz="1400" spc="-5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／</a:t>
            </a:r>
            <a:r>
              <a:rPr lang="zh-CN" altLang="en-US" sz="1400" spc="-10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电流</a:t>
            </a:r>
            <a:endParaRPr sz="14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971288" y="3477767"/>
            <a:ext cx="2240280" cy="8168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59679" y="3550920"/>
            <a:ext cx="2063750" cy="670560"/>
          </a:xfrm>
          <a:custGeom>
            <a:avLst/>
            <a:gdLst/>
            <a:ahLst/>
            <a:cxnLst/>
            <a:rect l="l" t="t" r="r" b="b"/>
            <a:pathLst>
              <a:path w="2063750" h="670560">
                <a:moveTo>
                  <a:pt x="1968627" y="0"/>
                </a:moveTo>
                <a:lnTo>
                  <a:pt x="94869" y="0"/>
                </a:lnTo>
                <a:lnTo>
                  <a:pt x="57971" y="7465"/>
                </a:lnTo>
                <a:lnTo>
                  <a:pt x="27812" y="27812"/>
                </a:lnTo>
                <a:lnTo>
                  <a:pt x="7465" y="57971"/>
                </a:lnTo>
                <a:lnTo>
                  <a:pt x="0" y="94868"/>
                </a:lnTo>
                <a:lnTo>
                  <a:pt x="0" y="575690"/>
                </a:lnTo>
                <a:lnTo>
                  <a:pt x="7465" y="612588"/>
                </a:lnTo>
                <a:lnTo>
                  <a:pt x="27813" y="642746"/>
                </a:lnTo>
                <a:lnTo>
                  <a:pt x="57971" y="663094"/>
                </a:lnTo>
                <a:lnTo>
                  <a:pt x="94869" y="670559"/>
                </a:lnTo>
                <a:lnTo>
                  <a:pt x="1968627" y="670559"/>
                </a:lnTo>
                <a:lnTo>
                  <a:pt x="2005524" y="663094"/>
                </a:lnTo>
                <a:lnTo>
                  <a:pt x="2035682" y="642746"/>
                </a:lnTo>
                <a:lnTo>
                  <a:pt x="2056030" y="612588"/>
                </a:lnTo>
                <a:lnTo>
                  <a:pt x="2063496" y="575690"/>
                </a:lnTo>
                <a:lnTo>
                  <a:pt x="2063496" y="94868"/>
                </a:lnTo>
                <a:lnTo>
                  <a:pt x="2056030" y="57971"/>
                </a:lnTo>
                <a:lnTo>
                  <a:pt x="2035683" y="27812"/>
                </a:lnTo>
                <a:lnTo>
                  <a:pt x="2005524" y="7465"/>
                </a:lnTo>
                <a:lnTo>
                  <a:pt x="1968627" y="0"/>
                </a:lnTo>
                <a:close/>
              </a:path>
            </a:pathLst>
          </a:custGeom>
          <a:solidFill>
            <a:srgbClr val="DA3587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32860" y="5140453"/>
            <a:ext cx="1008888" cy="3535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721930" y="5076444"/>
            <a:ext cx="499871" cy="4815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76250" y="896562"/>
            <a:ext cx="11239500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10" dirty="0">
                <a:solidFill>
                  <a:srgbClr val="0063D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我们的产品通过传感，处理和控制为</a:t>
            </a:r>
            <a:r>
              <a:rPr lang="en-US" altLang="zh-CN" sz="2000" b="1" spc="-10" dirty="0">
                <a:solidFill>
                  <a:srgbClr val="0063D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CPS</a:t>
            </a:r>
            <a:r>
              <a:rPr lang="zh-CN" altLang="en-US" sz="2000" b="1" spc="-10" dirty="0">
                <a:solidFill>
                  <a:srgbClr val="0063D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社会做出贡献</a:t>
            </a:r>
            <a:endParaRPr sz="20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71144" y="3157727"/>
            <a:ext cx="563880" cy="259079"/>
          </a:xfrm>
          <a:custGeom>
            <a:avLst/>
            <a:gdLst/>
            <a:ahLst/>
            <a:cxnLst/>
            <a:rect l="l" t="t" r="r" b="b"/>
            <a:pathLst>
              <a:path w="563880" h="259079">
                <a:moveTo>
                  <a:pt x="140969" y="192659"/>
                </a:moveTo>
                <a:lnTo>
                  <a:pt x="131013" y="192659"/>
                </a:lnTo>
                <a:lnTo>
                  <a:pt x="127698" y="194310"/>
                </a:lnTo>
                <a:lnTo>
                  <a:pt x="117754" y="197612"/>
                </a:lnTo>
                <a:lnTo>
                  <a:pt x="112775" y="202564"/>
                </a:lnTo>
                <a:lnTo>
                  <a:pt x="109461" y="207645"/>
                </a:lnTo>
                <a:lnTo>
                  <a:pt x="106146" y="210947"/>
                </a:lnTo>
                <a:lnTo>
                  <a:pt x="106146" y="212598"/>
                </a:lnTo>
                <a:lnTo>
                  <a:pt x="104482" y="217550"/>
                </a:lnTo>
                <a:lnTo>
                  <a:pt x="102819" y="220852"/>
                </a:lnTo>
                <a:lnTo>
                  <a:pt x="102819" y="225806"/>
                </a:lnTo>
                <a:lnTo>
                  <a:pt x="127698" y="259080"/>
                </a:lnTo>
                <a:lnTo>
                  <a:pt x="135991" y="259080"/>
                </a:lnTo>
                <a:lnTo>
                  <a:pt x="169164" y="232537"/>
                </a:lnTo>
                <a:lnTo>
                  <a:pt x="169164" y="220852"/>
                </a:lnTo>
                <a:lnTo>
                  <a:pt x="167500" y="217550"/>
                </a:lnTo>
                <a:lnTo>
                  <a:pt x="165849" y="212598"/>
                </a:lnTo>
                <a:lnTo>
                  <a:pt x="162534" y="205994"/>
                </a:lnTo>
                <a:lnTo>
                  <a:pt x="157556" y="199262"/>
                </a:lnTo>
                <a:lnTo>
                  <a:pt x="149263" y="195961"/>
                </a:lnTo>
                <a:lnTo>
                  <a:pt x="144284" y="194310"/>
                </a:lnTo>
                <a:lnTo>
                  <a:pt x="140969" y="192659"/>
                </a:lnTo>
                <a:close/>
              </a:path>
              <a:path w="563880" h="259079">
                <a:moveTo>
                  <a:pt x="432866" y="192659"/>
                </a:moveTo>
                <a:lnTo>
                  <a:pt x="422909" y="192659"/>
                </a:lnTo>
                <a:lnTo>
                  <a:pt x="419595" y="194310"/>
                </a:lnTo>
                <a:lnTo>
                  <a:pt x="409638" y="197612"/>
                </a:lnTo>
                <a:lnTo>
                  <a:pt x="404672" y="202564"/>
                </a:lnTo>
                <a:lnTo>
                  <a:pt x="401345" y="207645"/>
                </a:lnTo>
                <a:lnTo>
                  <a:pt x="398030" y="210947"/>
                </a:lnTo>
                <a:lnTo>
                  <a:pt x="398030" y="212598"/>
                </a:lnTo>
                <a:lnTo>
                  <a:pt x="396379" y="217550"/>
                </a:lnTo>
                <a:lnTo>
                  <a:pt x="394716" y="220852"/>
                </a:lnTo>
                <a:lnTo>
                  <a:pt x="394716" y="225806"/>
                </a:lnTo>
                <a:lnTo>
                  <a:pt x="419595" y="259080"/>
                </a:lnTo>
                <a:lnTo>
                  <a:pt x="427888" y="259080"/>
                </a:lnTo>
                <a:lnTo>
                  <a:pt x="461060" y="232537"/>
                </a:lnTo>
                <a:lnTo>
                  <a:pt x="461060" y="220852"/>
                </a:lnTo>
                <a:lnTo>
                  <a:pt x="459397" y="217550"/>
                </a:lnTo>
                <a:lnTo>
                  <a:pt x="457733" y="212598"/>
                </a:lnTo>
                <a:lnTo>
                  <a:pt x="454418" y="205994"/>
                </a:lnTo>
                <a:lnTo>
                  <a:pt x="449440" y="199262"/>
                </a:lnTo>
                <a:lnTo>
                  <a:pt x="441147" y="195961"/>
                </a:lnTo>
                <a:lnTo>
                  <a:pt x="436181" y="194310"/>
                </a:lnTo>
                <a:lnTo>
                  <a:pt x="432866" y="192659"/>
                </a:lnTo>
                <a:close/>
              </a:path>
              <a:path w="563880" h="259079">
                <a:moveTo>
                  <a:pt x="427888" y="172720"/>
                </a:moveTo>
                <a:lnTo>
                  <a:pt x="135991" y="172720"/>
                </a:lnTo>
                <a:lnTo>
                  <a:pt x="156880" y="177049"/>
                </a:lnTo>
                <a:lnTo>
                  <a:pt x="173724" y="188690"/>
                </a:lnTo>
                <a:lnTo>
                  <a:pt x="184970" y="205616"/>
                </a:lnTo>
                <a:lnTo>
                  <a:pt x="189064" y="225806"/>
                </a:lnTo>
                <a:lnTo>
                  <a:pt x="374815" y="225806"/>
                </a:lnTo>
                <a:lnTo>
                  <a:pt x="378909" y="205616"/>
                </a:lnTo>
                <a:lnTo>
                  <a:pt x="390155" y="188690"/>
                </a:lnTo>
                <a:lnTo>
                  <a:pt x="406999" y="177049"/>
                </a:lnTo>
                <a:lnTo>
                  <a:pt x="427888" y="172720"/>
                </a:lnTo>
                <a:close/>
              </a:path>
              <a:path w="563880" h="259079">
                <a:moveTo>
                  <a:pt x="563880" y="172720"/>
                </a:moveTo>
                <a:lnTo>
                  <a:pt x="427888" y="172720"/>
                </a:lnTo>
                <a:lnTo>
                  <a:pt x="448771" y="177049"/>
                </a:lnTo>
                <a:lnTo>
                  <a:pt x="465616" y="188690"/>
                </a:lnTo>
                <a:lnTo>
                  <a:pt x="476865" y="205616"/>
                </a:lnTo>
                <a:lnTo>
                  <a:pt x="480961" y="225806"/>
                </a:lnTo>
                <a:lnTo>
                  <a:pt x="563880" y="225806"/>
                </a:lnTo>
                <a:lnTo>
                  <a:pt x="563880" y="172720"/>
                </a:lnTo>
                <a:close/>
              </a:path>
              <a:path w="563880" h="259079">
                <a:moveTo>
                  <a:pt x="250431" y="0"/>
                </a:moveTo>
                <a:lnTo>
                  <a:pt x="154241" y="0"/>
                </a:lnTo>
                <a:lnTo>
                  <a:pt x="69659" y="98044"/>
                </a:lnTo>
                <a:lnTo>
                  <a:pt x="0" y="122936"/>
                </a:lnTo>
                <a:lnTo>
                  <a:pt x="0" y="194310"/>
                </a:lnTo>
                <a:lnTo>
                  <a:pt x="84581" y="210947"/>
                </a:lnTo>
                <a:lnTo>
                  <a:pt x="92146" y="195865"/>
                </a:lnTo>
                <a:lnTo>
                  <a:pt x="104066" y="183737"/>
                </a:lnTo>
                <a:lnTo>
                  <a:pt x="119097" y="175656"/>
                </a:lnTo>
                <a:lnTo>
                  <a:pt x="135991" y="172720"/>
                </a:lnTo>
                <a:lnTo>
                  <a:pt x="563880" y="172720"/>
                </a:lnTo>
                <a:lnTo>
                  <a:pt x="563880" y="164464"/>
                </a:lnTo>
                <a:lnTo>
                  <a:pt x="545020" y="126620"/>
                </a:lnTo>
                <a:lnTo>
                  <a:pt x="500875" y="109600"/>
                </a:lnTo>
                <a:lnTo>
                  <a:pt x="403009" y="109600"/>
                </a:lnTo>
                <a:lnTo>
                  <a:pt x="150926" y="84709"/>
                </a:lnTo>
                <a:lnTo>
                  <a:pt x="194043" y="33274"/>
                </a:lnTo>
                <a:lnTo>
                  <a:pt x="364852" y="33274"/>
                </a:lnTo>
                <a:lnTo>
                  <a:pt x="341644" y="19907"/>
                </a:lnTo>
                <a:lnTo>
                  <a:pt x="297125" y="5131"/>
                </a:lnTo>
                <a:lnTo>
                  <a:pt x="250431" y="0"/>
                </a:lnTo>
                <a:close/>
              </a:path>
              <a:path w="563880" h="259079">
                <a:moveTo>
                  <a:pt x="364852" y="33274"/>
                </a:moveTo>
                <a:lnTo>
                  <a:pt x="250431" y="33274"/>
                </a:lnTo>
                <a:lnTo>
                  <a:pt x="290671" y="37554"/>
                </a:lnTo>
                <a:lnTo>
                  <a:pt x="328580" y="50085"/>
                </a:lnTo>
                <a:lnTo>
                  <a:pt x="363070" y="70403"/>
                </a:lnTo>
                <a:lnTo>
                  <a:pt x="393052" y="98044"/>
                </a:lnTo>
                <a:lnTo>
                  <a:pt x="403009" y="107950"/>
                </a:lnTo>
                <a:lnTo>
                  <a:pt x="403009" y="109600"/>
                </a:lnTo>
                <a:lnTo>
                  <a:pt x="500875" y="109600"/>
                </a:lnTo>
                <a:lnTo>
                  <a:pt x="427888" y="86360"/>
                </a:lnTo>
                <a:lnTo>
                  <a:pt x="417931" y="74675"/>
                </a:lnTo>
                <a:lnTo>
                  <a:pt x="382431" y="43398"/>
                </a:lnTo>
                <a:lnTo>
                  <a:pt x="364852" y="33274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539239" y="3133344"/>
            <a:ext cx="582295" cy="283845"/>
          </a:xfrm>
          <a:custGeom>
            <a:avLst/>
            <a:gdLst/>
            <a:ahLst/>
            <a:cxnLst/>
            <a:rect l="l" t="t" r="r" b="b"/>
            <a:pathLst>
              <a:path w="582294" h="283845">
                <a:moveTo>
                  <a:pt x="66166" y="217550"/>
                </a:moveTo>
                <a:lnTo>
                  <a:pt x="0" y="217550"/>
                </a:lnTo>
                <a:lnTo>
                  <a:pt x="0" y="252094"/>
                </a:lnTo>
                <a:lnTo>
                  <a:pt x="66166" y="252094"/>
                </a:lnTo>
                <a:lnTo>
                  <a:pt x="66166" y="217550"/>
                </a:lnTo>
                <a:close/>
              </a:path>
              <a:path w="582294" h="283845">
                <a:moveTo>
                  <a:pt x="396874" y="0"/>
                </a:moveTo>
                <a:lnTo>
                  <a:pt x="16509" y="0"/>
                </a:lnTo>
                <a:lnTo>
                  <a:pt x="16509" y="197738"/>
                </a:lnTo>
                <a:lnTo>
                  <a:pt x="396874" y="197738"/>
                </a:lnTo>
                <a:lnTo>
                  <a:pt x="396874" y="0"/>
                </a:lnTo>
                <a:close/>
              </a:path>
              <a:path w="582294" h="283845">
                <a:moveTo>
                  <a:pt x="122428" y="217550"/>
                </a:moveTo>
                <a:lnTo>
                  <a:pt x="114172" y="217550"/>
                </a:lnTo>
                <a:lnTo>
                  <a:pt x="109220" y="219201"/>
                </a:lnTo>
                <a:lnTo>
                  <a:pt x="105790" y="220852"/>
                </a:lnTo>
                <a:lnTo>
                  <a:pt x="97535" y="224154"/>
                </a:lnTo>
                <a:lnTo>
                  <a:pt x="90932" y="230758"/>
                </a:lnTo>
                <a:lnTo>
                  <a:pt x="87629" y="237362"/>
                </a:lnTo>
                <a:lnTo>
                  <a:pt x="85978" y="242315"/>
                </a:lnTo>
                <a:lnTo>
                  <a:pt x="85978" y="260350"/>
                </a:lnTo>
                <a:lnTo>
                  <a:pt x="89280" y="266953"/>
                </a:lnTo>
                <a:lnTo>
                  <a:pt x="92583" y="271906"/>
                </a:lnTo>
                <a:lnTo>
                  <a:pt x="100837" y="280161"/>
                </a:lnTo>
                <a:lnTo>
                  <a:pt x="105790" y="281813"/>
                </a:lnTo>
                <a:lnTo>
                  <a:pt x="109220" y="283463"/>
                </a:lnTo>
                <a:lnTo>
                  <a:pt x="127380" y="283463"/>
                </a:lnTo>
                <a:lnTo>
                  <a:pt x="130683" y="281813"/>
                </a:lnTo>
                <a:lnTo>
                  <a:pt x="135635" y="280161"/>
                </a:lnTo>
                <a:lnTo>
                  <a:pt x="142240" y="273557"/>
                </a:lnTo>
                <a:lnTo>
                  <a:pt x="145541" y="271906"/>
                </a:lnTo>
                <a:lnTo>
                  <a:pt x="147192" y="266953"/>
                </a:lnTo>
                <a:lnTo>
                  <a:pt x="150495" y="260350"/>
                </a:lnTo>
                <a:lnTo>
                  <a:pt x="152146" y="255396"/>
                </a:lnTo>
                <a:lnTo>
                  <a:pt x="152146" y="245617"/>
                </a:lnTo>
                <a:lnTo>
                  <a:pt x="150495" y="242315"/>
                </a:lnTo>
                <a:lnTo>
                  <a:pt x="148843" y="237362"/>
                </a:lnTo>
                <a:lnTo>
                  <a:pt x="145541" y="230758"/>
                </a:lnTo>
                <a:lnTo>
                  <a:pt x="138937" y="224154"/>
                </a:lnTo>
                <a:lnTo>
                  <a:pt x="130683" y="220852"/>
                </a:lnTo>
                <a:lnTo>
                  <a:pt x="127380" y="219201"/>
                </a:lnTo>
                <a:lnTo>
                  <a:pt x="122428" y="217550"/>
                </a:lnTo>
                <a:close/>
              </a:path>
              <a:path w="582294" h="283845">
                <a:moveTo>
                  <a:pt x="396874" y="217550"/>
                </a:moveTo>
                <a:lnTo>
                  <a:pt x="198501" y="217550"/>
                </a:lnTo>
                <a:lnTo>
                  <a:pt x="198501" y="270255"/>
                </a:lnTo>
                <a:lnTo>
                  <a:pt x="396874" y="270255"/>
                </a:lnTo>
                <a:lnTo>
                  <a:pt x="396874" y="217550"/>
                </a:lnTo>
                <a:close/>
              </a:path>
              <a:path w="582294" h="283845">
                <a:moveTo>
                  <a:pt x="479678" y="217550"/>
                </a:moveTo>
                <a:lnTo>
                  <a:pt x="471297" y="217550"/>
                </a:lnTo>
                <a:lnTo>
                  <a:pt x="466343" y="219201"/>
                </a:lnTo>
                <a:lnTo>
                  <a:pt x="463041" y="220852"/>
                </a:lnTo>
                <a:lnTo>
                  <a:pt x="454786" y="224154"/>
                </a:lnTo>
                <a:lnTo>
                  <a:pt x="448183" y="230758"/>
                </a:lnTo>
                <a:lnTo>
                  <a:pt x="444880" y="237362"/>
                </a:lnTo>
                <a:lnTo>
                  <a:pt x="443229" y="242315"/>
                </a:lnTo>
                <a:lnTo>
                  <a:pt x="443229" y="260350"/>
                </a:lnTo>
                <a:lnTo>
                  <a:pt x="466343" y="283463"/>
                </a:lnTo>
                <a:lnTo>
                  <a:pt x="484632" y="283463"/>
                </a:lnTo>
                <a:lnTo>
                  <a:pt x="487934" y="281813"/>
                </a:lnTo>
                <a:lnTo>
                  <a:pt x="492886" y="280161"/>
                </a:lnTo>
                <a:lnTo>
                  <a:pt x="499491" y="273557"/>
                </a:lnTo>
                <a:lnTo>
                  <a:pt x="502792" y="271906"/>
                </a:lnTo>
                <a:lnTo>
                  <a:pt x="504443" y="266953"/>
                </a:lnTo>
                <a:lnTo>
                  <a:pt x="507746" y="260350"/>
                </a:lnTo>
                <a:lnTo>
                  <a:pt x="509397" y="255396"/>
                </a:lnTo>
                <a:lnTo>
                  <a:pt x="509397" y="245617"/>
                </a:lnTo>
                <a:lnTo>
                  <a:pt x="507746" y="242315"/>
                </a:lnTo>
                <a:lnTo>
                  <a:pt x="506095" y="237362"/>
                </a:lnTo>
                <a:lnTo>
                  <a:pt x="502792" y="230758"/>
                </a:lnTo>
                <a:lnTo>
                  <a:pt x="496189" y="224154"/>
                </a:lnTo>
                <a:lnTo>
                  <a:pt x="487934" y="220852"/>
                </a:lnTo>
                <a:lnTo>
                  <a:pt x="484632" y="219201"/>
                </a:lnTo>
                <a:lnTo>
                  <a:pt x="479678" y="217550"/>
                </a:lnTo>
                <a:close/>
              </a:path>
              <a:path w="582294" h="283845">
                <a:moveTo>
                  <a:pt x="527558" y="41147"/>
                </a:moveTo>
                <a:lnTo>
                  <a:pt x="418465" y="41147"/>
                </a:lnTo>
                <a:lnTo>
                  <a:pt x="418465" y="197738"/>
                </a:lnTo>
                <a:lnTo>
                  <a:pt x="476377" y="197738"/>
                </a:lnTo>
                <a:lnTo>
                  <a:pt x="496472" y="202045"/>
                </a:lnTo>
                <a:lnTo>
                  <a:pt x="513318" y="213613"/>
                </a:lnTo>
                <a:lnTo>
                  <a:pt x="524900" y="230421"/>
                </a:lnTo>
                <a:lnTo>
                  <a:pt x="529209" y="250443"/>
                </a:lnTo>
                <a:lnTo>
                  <a:pt x="529209" y="252094"/>
                </a:lnTo>
                <a:lnTo>
                  <a:pt x="582167" y="252094"/>
                </a:lnTo>
                <a:lnTo>
                  <a:pt x="582167" y="149986"/>
                </a:lnTo>
                <a:lnTo>
                  <a:pt x="451484" y="149986"/>
                </a:lnTo>
                <a:lnTo>
                  <a:pt x="451484" y="74167"/>
                </a:lnTo>
                <a:lnTo>
                  <a:pt x="544707" y="74167"/>
                </a:lnTo>
                <a:lnTo>
                  <a:pt x="529209" y="42798"/>
                </a:lnTo>
                <a:lnTo>
                  <a:pt x="527558" y="41147"/>
                </a:lnTo>
                <a:close/>
              </a:path>
              <a:path w="582294" h="283845">
                <a:moveTo>
                  <a:pt x="544707" y="74167"/>
                </a:moveTo>
                <a:lnTo>
                  <a:pt x="509397" y="74167"/>
                </a:lnTo>
                <a:lnTo>
                  <a:pt x="544067" y="149986"/>
                </a:lnTo>
                <a:lnTo>
                  <a:pt x="582167" y="149986"/>
                </a:lnTo>
                <a:lnTo>
                  <a:pt x="544707" y="74167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313432" y="3011423"/>
            <a:ext cx="563880" cy="405765"/>
          </a:xfrm>
          <a:custGeom>
            <a:avLst/>
            <a:gdLst/>
            <a:ahLst/>
            <a:cxnLst/>
            <a:rect l="l" t="t" r="r" b="b"/>
            <a:pathLst>
              <a:path w="563880" h="405764">
                <a:moveTo>
                  <a:pt x="368173" y="338963"/>
                </a:moveTo>
                <a:lnTo>
                  <a:pt x="195706" y="338963"/>
                </a:lnTo>
                <a:lnTo>
                  <a:pt x="195706" y="392049"/>
                </a:lnTo>
                <a:lnTo>
                  <a:pt x="368173" y="392049"/>
                </a:lnTo>
                <a:lnTo>
                  <a:pt x="368173" y="338963"/>
                </a:lnTo>
                <a:close/>
              </a:path>
              <a:path w="563880" h="405764">
                <a:moveTo>
                  <a:pt x="563880" y="113029"/>
                </a:moveTo>
                <a:lnTo>
                  <a:pt x="0" y="113029"/>
                </a:lnTo>
                <a:lnTo>
                  <a:pt x="0" y="312292"/>
                </a:lnTo>
                <a:lnTo>
                  <a:pt x="563880" y="312292"/>
                </a:lnTo>
                <a:lnTo>
                  <a:pt x="563880" y="262509"/>
                </a:lnTo>
                <a:lnTo>
                  <a:pt x="510794" y="262509"/>
                </a:lnTo>
                <a:lnTo>
                  <a:pt x="510794" y="222630"/>
                </a:lnTo>
                <a:lnTo>
                  <a:pt x="62992" y="222630"/>
                </a:lnTo>
                <a:lnTo>
                  <a:pt x="62992" y="169417"/>
                </a:lnTo>
                <a:lnTo>
                  <a:pt x="563880" y="169417"/>
                </a:lnTo>
                <a:lnTo>
                  <a:pt x="563880" y="113029"/>
                </a:lnTo>
                <a:close/>
              </a:path>
              <a:path w="563880" h="405764">
                <a:moveTo>
                  <a:pt x="169163" y="169417"/>
                </a:moveTo>
                <a:lnTo>
                  <a:pt x="116078" y="169417"/>
                </a:lnTo>
                <a:lnTo>
                  <a:pt x="116078" y="222630"/>
                </a:lnTo>
                <a:lnTo>
                  <a:pt x="169163" y="222630"/>
                </a:lnTo>
                <a:lnTo>
                  <a:pt x="169163" y="169417"/>
                </a:lnTo>
                <a:close/>
              </a:path>
              <a:path w="563880" h="405764">
                <a:moveTo>
                  <a:pt x="275336" y="169417"/>
                </a:moveTo>
                <a:lnTo>
                  <a:pt x="222250" y="169417"/>
                </a:lnTo>
                <a:lnTo>
                  <a:pt x="222250" y="222630"/>
                </a:lnTo>
                <a:lnTo>
                  <a:pt x="275336" y="222630"/>
                </a:lnTo>
                <a:lnTo>
                  <a:pt x="275336" y="169417"/>
                </a:lnTo>
                <a:close/>
              </a:path>
              <a:path w="563880" h="405764">
                <a:moveTo>
                  <a:pt x="381507" y="169417"/>
                </a:moveTo>
                <a:lnTo>
                  <a:pt x="328422" y="169417"/>
                </a:lnTo>
                <a:lnTo>
                  <a:pt x="328422" y="222630"/>
                </a:lnTo>
                <a:lnTo>
                  <a:pt x="381507" y="222630"/>
                </a:lnTo>
                <a:lnTo>
                  <a:pt x="381507" y="169417"/>
                </a:lnTo>
                <a:close/>
              </a:path>
              <a:path w="563880" h="405764">
                <a:moveTo>
                  <a:pt x="510794" y="169417"/>
                </a:moveTo>
                <a:lnTo>
                  <a:pt x="434467" y="169417"/>
                </a:lnTo>
                <a:lnTo>
                  <a:pt x="434467" y="222630"/>
                </a:lnTo>
                <a:lnTo>
                  <a:pt x="510794" y="222630"/>
                </a:lnTo>
                <a:lnTo>
                  <a:pt x="510794" y="169417"/>
                </a:lnTo>
                <a:close/>
              </a:path>
              <a:path w="563880" h="405764">
                <a:moveTo>
                  <a:pt x="348234" y="76453"/>
                </a:moveTo>
                <a:lnTo>
                  <a:pt x="215645" y="76453"/>
                </a:lnTo>
                <a:lnTo>
                  <a:pt x="194056" y="113029"/>
                </a:lnTo>
                <a:lnTo>
                  <a:pt x="369824" y="113029"/>
                </a:lnTo>
                <a:lnTo>
                  <a:pt x="348234" y="76453"/>
                </a:lnTo>
                <a:close/>
              </a:path>
              <a:path w="563880" h="405764">
                <a:moveTo>
                  <a:pt x="293435" y="26542"/>
                </a:moveTo>
                <a:lnTo>
                  <a:pt x="266954" y="26542"/>
                </a:lnTo>
                <a:lnTo>
                  <a:pt x="293497" y="54863"/>
                </a:lnTo>
                <a:lnTo>
                  <a:pt x="272034" y="76453"/>
                </a:lnTo>
                <a:lnTo>
                  <a:pt x="300228" y="76453"/>
                </a:lnTo>
                <a:lnTo>
                  <a:pt x="321691" y="54863"/>
                </a:lnTo>
                <a:lnTo>
                  <a:pt x="293435" y="26542"/>
                </a:lnTo>
                <a:close/>
              </a:path>
              <a:path w="563880" h="405764">
                <a:moveTo>
                  <a:pt x="266954" y="0"/>
                </a:moveTo>
                <a:lnTo>
                  <a:pt x="247142" y="0"/>
                </a:lnTo>
                <a:lnTo>
                  <a:pt x="247142" y="46481"/>
                </a:lnTo>
                <a:lnTo>
                  <a:pt x="266954" y="46481"/>
                </a:lnTo>
                <a:lnTo>
                  <a:pt x="266954" y="26542"/>
                </a:lnTo>
                <a:lnTo>
                  <a:pt x="293435" y="26542"/>
                </a:lnTo>
                <a:lnTo>
                  <a:pt x="266954" y="0"/>
                </a:lnTo>
                <a:close/>
              </a:path>
              <a:path w="563880" h="405764">
                <a:moveTo>
                  <a:pt x="447801" y="338963"/>
                </a:moveTo>
                <a:lnTo>
                  <a:pt x="434907" y="341570"/>
                </a:lnTo>
                <a:lnTo>
                  <a:pt x="424370" y="348678"/>
                </a:lnTo>
                <a:lnTo>
                  <a:pt x="417262" y="359215"/>
                </a:lnTo>
                <a:lnTo>
                  <a:pt x="414655" y="372110"/>
                </a:lnTo>
                <a:lnTo>
                  <a:pt x="417262" y="385024"/>
                </a:lnTo>
                <a:lnTo>
                  <a:pt x="424370" y="395605"/>
                </a:lnTo>
                <a:lnTo>
                  <a:pt x="434907" y="402756"/>
                </a:lnTo>
                <a:lnTo>
                  <a:pt x="447801" y="405384"/>
                </a:lnTo>
                <a:lnTo>
                  <a:pt x="458527" y="403627"/>
                </a:lnTo>
                <a:lnTo>
                  <a:pt x="467883" y="398764"/>
                </a:lnTo>
                <a:lnTo>
                  <a:pt x="475073" y="391400"/>
                </a:lnTo>
                <a:lnTo>
                  <a:pt x="479298" y="382142"/>
                </a:lnTo>
                <a:lnTo>
                  <a:pt x="561840" y="382142"/>
                </a:lnTo>
                <a:lnTo>
                  <a:pt x="563880" y="372110"/>
                </a:lnTo>
                <a:lnTo>
                  <a:pt x="561863" y="362203"/>
                </a:lnTo>
                <a:lnTo>
                  <a:pt x="479298" y="362203"/>
                </a:lnTo>
                <a:lnTo>
                  <a:pt x="475073" y="352946"/>
                </a:lnTo>
                <a:lnTo>
                  <a:pt x="467883" y="345582"/>
                </a:lnTo>
                <a:lnTo>
                  <a:pt x="458527" y="340719"/>
                </a:lnTo>
                <a:lnTo>
                  <a:pt x="447801" y="338963"/>
                </a:lnTo>
                <a:close/>
              </a:path>
              <a:path w="563880" h="405764">
                <a:moveTo>
                  <a:pt x="561840" y="382142"/>
                </a:moveTo>
                <a:lnTo>
                  <a:pt x="499237" y="382142"/>
                </a:lnTo>
                <a:lnTo>
                  <a:pt x="504140" y="391400"/>
                </a:lnTo>
                <a:lnTo>
                  <a:pt x="511222" y="398764"/>
                </a:lnTo>
                <a:lnTo>
                  <a:pt x="520186" y="403627"/>
                </a:lnTo>
                <a:lnTo>
                  <a:pt x="530732" y="405384"/>
                </a:lnTo>
                <a:lnTo>
                  <a:pt x="543573" y="402756"/>
                </a:lnTo>
                <a:lnTo>
                  <a:pt x="554116" y="395605"/>
                </a:lnTo>
                <a:lnTo>
                  <a:pt x="561254" y="385024"/>
                </a:lnTo>
                <a:lnTo>
                  <a:pt x="561840" y="382142"/>
                </a:lnTo>
                <a:close/>
              </a:path>
              <a:path w="563880" h="405764">
                <a:moveTo>
                  <a:pt x="530732" y="338963"/>
                </a:moveTo>
                <a:lnTo>
                  <a:pt x="520186" y="340719"/>
                </a:lnTo>
                <a:lnTo>
                  <a:pt x="511222" y="345582"/>
                </a:lnTo>
                <a:lnTo>
                  <a:pt x="504140" y="352946"/>
                </a:lnTo>
                <a:lnTo>
                  <a:pt x="499237" y="362203"/>
                </a:lnTo>
                <a:lnTo>
                  <a:pt x="561863" y="362203"/>
                </a:lnTo>
                <a:lnTo>
                  <a:pt x="561254" y="359215"/>
                </a:lnTo>
                <a:lnTo>
                  <a:pt x="554116" y="348678"/>
                </a:lnTo>
                <a:lnTo>
                  <a:pt x="543573" y="341570"/>
                </a:lnTo>
                <a:lnTo>
                  <a:pt x="530732" y="338963"/>
                </a:lnTo>
                <a:close/>
              </a:path>
              <a:path w="563880" h="405764">
                <a:moveTo>
                  <a:pt x="33147" y="338963"/>
                </a:moveTo>
                <a:lnTo>
                  <a:pt x="20306" y="341570"/>
                </a:lnTo>
                <a:lnTo>
                  <a:pt x="9763" y="348678"/>
                </a:lnTo>
                <a:lnTo>
                  <a:pt x="2625" y="359215"/>
                </a:lnTo>
                <a:lnTo>
                  <a:pt x="0" y="372110"/>
                </a:lnTo>
                <a:lnTo>
                  <a:pt x="2625" y="385024"/>
                </a:lnTo>
                <a:lnTo>
                  <a:pt x="9763" y="395605"/>
                </a:lnTo>
                <a:lnTo>
                  <a:pt x="20306" y="402756"/>
                </a:lnTo>
                <a:lnTo>
                  <a:pt x="33147" y="405384"/>
                </a:lnTo>
                <a:lnTo>
                  <a:pt x="43926" y="403627"/>
                </a:lnTo>
                <a:lnTo>
                  <a:pt x="53276" y="398764"/>
                </a:lnTo>
                <a:lnTo>
                  <a:pt x="60436" y="391400"/>
                </a:lnTo>
                <a:lnTo>
                  <a:pt x="64643" y="382142"/>
                </a:lnTo>
                <a:lnTo>
                  <a:pt x="147199" y="382142"/>
                </a:lnTo>
                <a:lnTo>
                  <a:pt x="149225" y="372110"/>
                </a:lnTo>
                <a:lnTo>
                  <a:pt x="147221" y="362203"/>
                </a:lnTo>
                <a:lnTo>
                  <a:pt x="64643" y="362203"/>
                </a:lnTo>
                <a:lnTo>
                  <a:pt x="60436" y="352946"/>
                </a:lnTo>
                <a:lnTo>
                  <a:pt x="53276" y="345582"/>
                </a:lnTo>
                <a:lnTo>
                  <a:pt x="43926" y="340719"/>
                </a:lnTo>
                <a:lnTo>
                  <a:pt x="33147" y="338963"/>
                </a:lnTo>
                <a:close/>
              </a:path>
              <a:path w="563880" h="405764">
                <a:moveTo>
                  <a:pt x="147199" y="382142"/>
                </a:moveTo>
                <a:lnTo>
                  <a:pt x="84581" y="382142"/>
                </a:lnTo>
                <a:lnTo>
                  <a:pt x="89503" y="391400"/>
                </a:lnTo>
                <a:lnTo>
                  <a:pt x="96615" y="398764"/>
                </a:lnTo>
                <a:lnTo>
                  <a:pt x="105584" y="403627"/>
                </a:lnTo>
                <a:lnTo>
                  <a:pt x="116078" y="405384"/>
                </a:lnTo>
                <a:lnTo>
                  <a:pt x="128972" y="402756"/>
                </a:lnTo>
                <a:lnTo>
                  <a:pt x="139509" y="395605"/>
                </a:lnTo>
                <a:lnTo>
                  <a:pt x="146617" y="385024"/>
                </a:lnTo>
                <a:lnTo>
                  <a:pt x="147199" y="382142"/>
                </a:lnTo>
                <a:close/>
              </a:path>
              <a:path w="563880" h="405764">
                <a:moveTo>
                  <a:pt x="116078" y="338963"/>
                </a:moveTo>
                <a:lnTo>
                  <a:pt x="105584" y="340719"/>
                </a:lnTo>
                <a:lnTo>
                  <a:pt x="96615" y="345582"/>
                </a:lnTo>
                <a:lnTo>
                  <a:pt x="89503" y="352946"/>
                </a:lnTo>
                <a:lnTo>
                  <a:pt x="84581" y="362203"/>
                </a:lnTo>
                <a:lnTo>
                  <a:pt x="147221" y="362203"/>
                </a:lnTo>
                <a:lnTo>
                  <a:pt x="146617" y="359215"/>
                </a:lnTo>
                <a:lnTo>
                  <a:pt x="139509" y="348678"/>
                </a:lnTo>
                <a:lnTo>
                  <a:pt x="128972" y="341570"/>
                </a:lnTo>
                <a:lnTo>
                  <a:pt x="116078" y="338963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971544" y="2865120"/>
            <a:ext cx="405765" cy="378460"/>
          </a:xfrm>
          <a:custGeom>
            <a:avLst/>
            <a:gdLst/>
            <a:ahLst/>
            <a:cxnLst/>
            <a:rect l="l" t="t" r="r" b="b"/>
            <a:pathLst>
              <a:path w="405764" h="378460">
                <a:moveTo>
                  <a:pt x="202691" y="0"/>
                </a:moveTo>
                <a:lnTo>
                  <a:pt x="0" y="203707"/>
                </a:lnTo>
                <a:lnTo>
                  <a:pt x="73405" y="203707"/>
                </a:lnTo>
                <a:lnTo>
                  <a:pt x="73405" y="375030"/>
                </a:lnTo>
                <a:lnTo>
                  <a:pt x="76326" y="377951"/>
                </a:lnTo>
                <a:lnTo>
                  <a:pt x="329056" y="377951"/>
                </a:lnTo>
                <a:lnTo>
                  <a:pt x="331977" y="375030"/>
                </a:lnTo>
                <a:lnTo>
                  <a:pt x="331977" y="302640"/>
                </a:lnTo>
                <a:lnTo>
                  <a:pt x="143890" y="302640"/>
                </a:lnTo>
                <a:lnTo>
                  <a:pt x="143890" y="255396"/>
                </a:lnTo>
                <a:lnTo>
                  <a:pt x="331977" y="255396"/>
                </a:lnTo>
                <a:lnTo>
                  <a:pt x="331977" y="231775"/>
                </a:lnTo>
                <a:lnTo>
                  <a:pt x="143890" y="231775"/>
                </a:lnTo>
                <a:lnTo>
                  <a:pt x="143890" y="184530"/>
                </a:lnTo>
                <a:lnTo>
                  <a:pt x="386302" y="184530"/>
                </a:lnTo>
                <a:lnTo>
                  <a:pt x="202691" y="0"/>
                </a:lnTo>
                <a:close/>
              </a:path>
              <a:path w="405764" h="378460">
                <a:moveTo>
                  <a:pt x="214502" y="255396"/>
                </a:moveTo>
                <a:lnTo>
                  <a:pt x="190880" y="255396"/>
                </a:lnTo>
                <a:lnTo>
                  <a:pt x="190880" y="302640"/>
                </a:lnTo>
                <a:lnTo>
                  <a:pt x="214502" y="302640"/>
                </a:lnTo>
                <a:lnTo>
                  <a:pt x="214502" y="255396"/>
                </a:lnTo>
                <a:close/>
              </a:path>
              <a:path w="405764" h="378460">
                <a:moveTo>
                  <a:pt x="331977" y="255396"/>
                </a:moveTo>
                <a:lnTo>
                  <a:pt x="261492" y="255396"/>
                </a:lnTo>
                <a:lnTo>
                  <a:pt x="261492" y="302640"/>
                </a:lnTo>
                <a:lnTo>
                  <a:pt x="331977" y="302640"/>
                </a:lnTo>
                <a:lnTo>
                  <a:pt x="331977" y="255396"/>
                </a:lnTo>
                <a:close/>
              </a:path>
              <a:path w="405764" h="378460">
                <a:moveTo>
                  <a:pt x="214502" y="184530"/>
                </a:moveTo>
                <a:lnTo>
                  <a:pt x="190880" y="184530"/>
                </a:lnTo>
                <a:lnTo>
                  <a:pt x="190880" y="231775"/>
                </a:lnTo>
                <a:lnTo>
                  <a:pt x="214502" y="231775"/>
                </a:lnTo>
                <a:lnTo>
                  <a:pt x="214502" y="184530"/>
                </a:lnTo>
                <a:close/>
              </a:path>
              <a:path w="405764" h="378460">
                <a:moveTo>
                  <a:pt x="386302" y="184530"/>
                </a:moveTo>
                <a:lnTo>
                  <a:pt x="261492" y="184530"/>
                </a:lnTo>
                <a:lnTo>
                  <a:pt x="261492" y="231775"/>
                </a:lnTo>
                <a:lnTo>
                  <a:pt x="331977" y="231775"/>
                </a:lnTo>
                <a:lnTo>
                  <a:pt x="331977" y="203707"/>
                </a:lnTo>
                <a:lnTo>
                  <a:pt x="405383" y="203707"/>
                </a:lnTo>
                <a:lnTo>
                  <a:pt x="386302" y="18453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389376" y="2673095"/>
            <a:ext cx="668020" cy="426720"/>
          </a:xfrm>
          <a:custGeom>
            <a:avLst/>
            <a:gdLst/>
            <a:ahLst/>
            <a:cxnLst/>
            <a:rect l="l" t="t" r="r" b="b"/>
            <a:pathLst>
              <a:path w="668020" h="426719">
                <a:moveTo>
                  <a:pt x="182879" y="216026"/>
                </a:moveTo>
                <a:lnTo>
                  <a:pt x="163322" y="216026"/>
                </a:lnTo>
                <a:lnTo>
                  <a:pt x="161544" y="258825"/>
                </a:lnTo>
                <a:lnTo>
                  <a:pt x="184658" y="258825"/>
                </a:lnTo>
                <a:lnTo>
                  <a:pt x="182879" y="216026"/>
                </a:lnTo>
                <a:close/>
              </a:path>
              <a:path w="668020" h="426719">
                <a:moveTo>
                  <a:pt x="504189" y="216026"/>
                </a:moveTo>
                <a:lnTo>
                  <a:pt x="486410" y="216026"/>
                </a:lnTo>
                <a:lnTo>
                  <a:pt x="482853" y="258825"/>
                </a:lnTo>
                <a:lnTo>
                  <a:pt x="507746" y="258825"/>
                </a:lnTo>
                <a:lnTo>
                  <a:pt x="504189" y="216026"/>
                </a:lnTo>
                <a:close/>
              </a:path>
              <a:path w="668020" h="426719">
                <a:moveTo>
                  <a:pt x="329005" y="74929"/>
                </a:moveTo>
                <a:lnTo>
                  <a:pt x="262763" y="74929"/>
                </a:lnTo>
                <a:lnTo>
                  <a:pt x="282523" y="86415"/>
                </a:lnTo>
                <a:lnTo>
                  <a:pt x="298259" y="103568"/>
                </a:lnTo>
                <a:lnTo>
                  <a:pt x="308661" y="124721"/>
                </a:lnTo>
                <a:lnTo>
                  <a:pt x="312420" y="148208"/>
                </a:lnTo>
                <a:lnTo>
                  <a:pt x="312420" y="242824"/>
                </a:lnTo>
                <a:lnTo>
                  <a:pt x="355091" y="242824"/>
                </a:lnTo>
                <a:lnTo>
                  <a:pt x="355091" y="148208"/>
                </a:lnTo>
                <a:lnTo>
                  <a:pt x="358850" y="124971"/>
                </a:lnTo>
                <a:lnTo>
                  <a:pt x="369252" y="104235"/>
                </a:lnTo>
                <a:lnTo>
                  <a:pt x="384988" y="87165"/>
                </a:lnTo>
                <a:lnTo>
                  <a:pt x="395929" y="80390"/>
                </a:lnTo>
                <a:lnTo>
                  <a:pt x="333756" y="80390"/>
                </a:lnTo>
                <a:lnTo>
                  <a:pt x="329005" y="74929"/>
                </a:lnTo>
                <a:close/>
              </a:path>
              <a:path w="668020" h="426719">
                <a:moveTo>
                  <a:pt x="81661" y="178562"/>
                </a:moveTo>
                <a:lnTo>
                  <a:pt x="51435" y="210692"/>
                </a:lnTo>
                <a:lnTo>
                  <a:pt x="58547" y="216026"/>
                </a:lnTo>
                <a:lnTo>
                  <a:pt x="63881" y="221361"/>
                </a:lnTo>
                <a:lnTo>
                  <a:pt x="70993" y="224916"/>
                </a:lnTo>
                <a:lnTo>
                  <a:pt x="95885" y="191007"/>
                </a:lnTo>
                <a:lnTo>
                  <a:pt x="90550" y="187451"/>
                </a:lnTo>
                <a:lnTo>
                  <a:pt x="81661" y="178562"/>
                </a:lnTo>
                <a:close/>
              </a:path>
              <a:path w="668020" h="426719">
                <a:moveTo>
                  <a:pt x="585851" y="178562"/>
                </a:moveTo>
                <a:lnTo>
                  <a:pt x="582295" y="183895"/>
                </a:lnTo>
                <a:lnTo>
                  <a:pt x="571626" y="191007"/>
                </a:lnTo>
                <a:lnTo>
                  <a:pt x="598297" y="224916"/>
                </a:lnTo>
                <a:lnTo>
                  <a:pt x="603631" y="221361"/>
                </a:lnTo>
                <a:lnTo>
                  <a:pt x="610743" y="216026"/>
                </a:lnTo>
                <a:lnTo>
                  <a:pt x="616076" y="210692"/>
                </a:lnTo>
                <a:lnTo>
                  <a:pt x="585851" y="178562"/>
                </a:lnTo>
                <a:close/>
              </a:path>
              <a:path w="668020" h="426719">
                <a:moveTo>
                  <a:pt x="177546" y="0"/>
                </a:moveTo>
                <a:lnTo>
                  <a:pt x="130093" y="14305"/>
                </a:lnTo>
                <a:lnTo>
                  <a:pt x="98774" y="52657"/>
                </a:lnTo>
                <a:lnTo>
                  <a:pt x="92328" y="85725"/>
                </a:lnTo>
                <a:lnTo>
                  <a:pt x="99143" y="118675"/>
                </a:lnTo>
                <a:lnTo>
                  <a:pt x="117601" y="145970"/>
                </a:lnTo>
                <a:lnTo>
                  <a:pt x="144728" y="164574"/>
                </a:lnTo>
                <a:lnTo>
                  <a:pt x="177546" y="171450"/>
                </a:lnTo>
                <a:lnTo>
                  <a:pt x="194472" y="169791"/>
                </a:lnTo>
                <a:lnTo>
                  <a:pt x="210375" y="164941"/>
                </a:lnTo>
                <a:lnTo>
                  <a:pt x="224944" y="157091"/>
                </a:lnTo>
                <a:lnTo>
                  <a:pt x="237871" y="146430"/>
                </a:lnTo>
                <a:lnTo>
                  <a:pt x="240776" y="142875"/>
                </a:lnTo>
                <a:lnTo>
                  <a:pt x="177546" y="142875"/>
                </a:lnTo>
                <a:lnTo>
                  <a:pt x="155924" y="138463"/>
                </a:lnTo>
                <a:lnTo>
                  <a:pt x="137826" y="126349"/>
                </a:lnTo>
                <a:lnTo>
                  <a:pt x="125396" y="108209"/>
                </a:lnTo>
                <a:lnTo>
                  <a:pt x="120776" y="85725"/>
                </a:lnTo>
                <a:lnTo>
                  <a:pt x="120776" y="78612"/>
                </a:lnTo>
                <a:lnTo>
                  <a:pt x="122554" y="69595"/>
                </a:lnTo>
                <a:lnTo>
                  <a:pt x="125984" y="62483"/>
                </a:lnTo>
                <a:lnTo>
                  <a:pt x="318180" y="62483"/>
                </a:lnTo>
                <a:lnTo>
                  <a:pt x="315551" y="59461"/>
                </a:lnTo>
                <a:lnTo>
                  <a:pt x="293370" y="42878"/>
                </a:lnTo>
                <a:lnTo>
                  <a:pt x="267854" y="31652"/>
                </a:lnTo>
                <a:lnTo>
                  <a:pt x="239649" y="26796"/>
                </a:lnTo>
                <a:lnTo>
                  <a:pt x="226695" y="15805"/>
                </a:lnTo>
                <a:lnTo>
                  <a:pt x="211931" y="7350"/>
                </a:lnTo>
                <a:lnTo>
                  <a:pt x="195500" y="1918"/>
                </a:lnTo>
                <a:lnTo>
                  <a:pt x="177546" y="0"/>
                </a:lnTo>
                <a:close/>
              </a:path>
              <a:path w="668020" h="426719">
                <a:moveTo>
                  <a:pt x="433664" y="74929"/>
                </a:moveTo>
                <a:lnTo>
                  <a:pt x="404749" y="74929"/>
                </a:lnTo>
                <a:lnTo>
                  <a:pt x="404749" y="85725"/>
                </a:lnTo>
                <a:lnTo>
                  <a:pt x="411581" y="119425"/>
                </a:lnTo>
                <a:lnTo>
                  <a:pt x="430069" y="146637"/>
                </a:lnTo>
                <a:lnTo>
                  <a:pt x="457201" y="164824"/>
                </a:lnTo>
                <a:lnTo>
                  <a:pt x="489965" y="171450"/>
                </a:lnTo>
                <a:lnTo>
                  <a:pt x="523811" y="164824"/>
                </a:lnTo>
                <a:lnTo>
                  <a:pt x="551465" y="146637"/>
                </a:lnTo>
                <a:lnTo>
                  <a:pt x="554044" y="142875"/>
                </a:lnTo>
                <a:lnTo>
                  <a:pt x="489965" y="142875"/>
                </a:lnTo>
                <a:lnTo>
                  <a:pt x="467647" y="138463"/>
                </a:lnTo>
                <a:lnTo>
                  <a:pt x="449627" y="126349"/>
                </a:lnTo>
                <a:lnTo>
                  <a:pt x="437584" y="108209"/>
                </a:lnTo>
                <a:lnTo>
                  <a:pt x="433197" y="85725"/>
                </a:lnTo>
                <a:lnTo>
                  <a:pt x="433197" y="76834"/>
                </a:lnTo>
                <a:lnTo>
                  <a:pt x="433664" y="74929"/>
                </a:lnTo>
                <a:close/>
              </a:path>
              <a:path w="668020" h="426719">
                <a:moveTo>
                  <a:pt x="318180" y="62483"/>
                </a:moveTo>
                <a:lnTo>
                  <a:pt x="228981" y="62483"/>
                </a:lnTo>
                <a:lnTo>
                  <a:pt x="232537" y="69595"/>
                </a:lnTo>
                <a:lnTo>
                  <a:pt x="234314" y="76834"/>
                </a:lnTo>
                <a:lnTo>
                  <a:pt x="225313" y="116586"/>
                </a:lnTo>
                <a:lnTo>
                  <a:pt x="189184" y="141577"/>
                </a:lnTo>
                <a:lnTo>
                  <a:pt x="177546" y="142875"/>
                </a:lnTo>
                <a:lnTo>
                  <a:pt x="240776" y="142875"/>
                </a:lnTo>
                <a:lnTo>
                  <a:pt x="261123" y="102746"/>
                </a:lnTo>
                <a:lnTo>
                  <a:pt x="262763" y="74929"/>
                </a:lnTo>
                <a:lnTo>
                  <a:pt x="329005" y="74929"/>
                </a:lnTo>
                <a:lnTo>
                  <a:pt x="318180" y="62483"/>
                </a:lnTo>
                <a:close/>
              </a:path>
              <a:path w="668020" h="426719">
                <a:moveTo>
                  <a:pt x="572249" y="62483"/>
                </a:moveTo>
                <a:lnTo>
                  <a:pt x="543178" y="62483"/>
                </a:lnTo>
                <a:lnTo>
                  <a:pt x="546735" y="69595"/>
                </a:lnTo>
                <a:lnTo>
                  <a:pt x="548513" y="76834"/>
                </a:lnTo>
                <a:lnTo>
                  <a:pt x="548513" y="85725"/>
                </a:lnTo>
                <a:lnTo>
                  <a:pt x="543865" y="108209"/>
                </a:lnTo>
                <a:lnTo>
                  <a:pt x="531240" y="126349"/>
                </a:lnTo>
                <a:lnTo>
                  <a:pt x="512615" y="138463"/>
                </a:lnTo>
                <a:lnTo>
                  <a:pt x="489965" y="142875"/>
                </a:lnTo>
                <a:lnTo>
                  <a:pt x="554044" y="142875"/>
                </a:lnTo>
                <a:lnTo>
                  <a:pt x="570118" y="119425"/>
                </a:lnTo>
                <a:lnTo>
                  <a:pt x="576961" y="85725"/>
                </a:lnTo>
                <a:lnTo>
                  <a:pt x="572249" y="62483"/>
                </a:lnTo>
                <a:close/>
              </a:path>
              <a:path w="668020" h="426719">
                <a:moveTo>
                  <a:pt x="489965" y="0"/>
                </a:moveTo>
                <a:lnTo>
                  <a:pt x="471733" y="1946"/>
                </a:lnTo>
                <a:lnTo>
                  <a:pt x="454691" y="7572"/>
                </a:lnTo>
                <a:lnTo>
                  <a:pt x="439316" y="16555"/>
                </a:lnTo>
                <a:lnTo>
                  <a:pt x="426085" y="28575"/>
                </a:lnTo>
                <a:lnTo>
                  <a:pt x="398907" y="33152"/>
                </a:lnTo>
                <a:lnTo>
                  <a:pt x="373919" y="43767"/>
                </a:lnTo>
                <a:lnTo>
                  <a:pt x="351932" y="59739"/>
                </a:lnTo>
                <a:lnTo>
                  <a:pt x="333756" y="80390"/>
                </a:lnTo>
                <a:lnTo>
                  <a:pt x="395929" y="80390"/>
                </a:lnTo>
                <a:lnTo>
                  <a:pt x="404749" y="74929"/>
                </a:lnTo>
                <a:lnTo>
                  <a:pt x="433664" y="74929"/>
                </a:lnTo>
                <a:lnTo>
                  <a:pt x="434975" y="69595"/>
                </a:lnTo>
                <a:lnTo>
                  <a:pt x="436752" y="62483"/>
                </a:lnTo>
                <a:lnTo>
                  <a:pt x="572249" y="62483"/>
                </a:lnTo>
                <a:lnTo>
                  <a:pt x="570118" y="51970"/>
                </a:lnTo>
                <a:lnTo>
                  <a:pt x="551465" y="24764"/>
                </a:lnTo>
                <a:lnTo>
                  <a:pt x="523811" y="6607"/>
                </a:lnTo>
                <a:lnTo>
                  <a:pt x="489965" y="0"/>
                </a:lnTo>
                <a:close/>
              </a:path>
              <a:path w="668020" h="426719">
                <a:moveTo>
                  <a:pt x="42545" y="98170"/>
                </a:moveTo>
                <a:lnTo>
                  <a:pt x="0" y="101726"/>
                </a:lnTo>
                <a:lnTo>
                  <a:pt x="1333" y="108190"/>
                </a:lnTo>
                <a:lnTo>
                  <a:pt x="4000" y="120354"/>
                </a:lnTo>
                <a:lnTo>
                  <a:pt x="5334" y="126745"/>
                </a:lnTo>
                <a:lnTo>
                  <a:pt x="46100" y="116077"/>
                </a:lnTo>
                <a:lnTo>
                  <a:pt x="44323" y="110743"/>
                </a:lnTo>
                <a:lnTo>
                  <a:pt x="44323" y="103504"/>
                </a:lnTo>
                <a:lnTo>
                  <a:pt x="42545" y="98170"/>
                </a:lnTo>
                <a:close/>
              </a:path>
              <a:path w="668020" h="426719">
                <a:moveTo>
                  <a:pt x="624966" y="98170"/>
                </a:moveTo>
                <a:lnTo>
                  <a:pt x="624966" y="103504"/>
                </a:lnTo>
                <a:lnTo>
                  <a:pt x="623188" y="110743"/>
                </a:lnTo>
                <a:lnTo>
                  <a:pt x="621411" y="116077"/>
                </a:lnTo>
                <a:lnTo>
                  <a:pt x="663956" y="126745"/>
                </a:lnTo>
                <a:lnTo>
                  <a:pt x="665734" y="117855"/>
                </a:lnTo>
                <a:lnTo>
                  <a:pt x="667512" y="110743"/>
                </a:lnTo>
                <a:lnTo>
                  <a:pt x="667512" y="101726"/>
                </a:lnTo>
                <a:lnTo>
                  <a:pt x="624966" y="98170"/>
                </a:lnTo>
                <a:close/>
              </a:path>
              <a:path w="668020" h="426719">
                <a:moveTo>
                  <a:pt x="355091" y="264287"/>
                </a:moveTo>
                <a:lnTo>
                  <a:pt x="312420" y="264287"/>
                </a:lnTo>
                <a:lnTo>
                  <a:pt x="312420" y="426719"/>
                </a:lnTo>
                <a:lnTo>
                  <a:pt x="355091" y="426719"/>
                </a:lnTo>
                <a:lnTo>
                  <a:pt x="355091" y="264287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145535" y="3448050"/>
            <a:ext cx="597535" cy="0"/>
          </a:xfrm>
          <a:custGeom>
            <a:avLst/>
            <a:gdLst/>
            <a:ahLst/>
            <a:cxnLst/>
            <a:rect l="l" t="t" r="r" b="b"/>
            <a:pathLst>
              <a:path w="597535">
                <a:moveTo>
                  <a:pt x="0" y="0"/>
                </a:moveTo>
                <a:lnTo>
                  <a:pt x="597408" y="0"/>
                </a:lnTo>
              </a:path>
            </a:pathLst>
          </a:custGeom>
          <a:ln w="83820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145535" y="3394709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0" y="0"/>
                </a:moveTo>
                <a:lnTo>
                  <a:pt x="523621" y="0"/>
                </a:lnTo>
              </a:path>
            </a:pathLst>
          </a:custGeom>
          <a:ln w="22860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145535" y="3373754"/>
            <a:ext cx="434975" cy="0"/>
          </a:xfrm>
          <a:custGeom>
            <a:avLst/>
            <a:gdLst/>
            <a:ahLst/>
            <a:cxnLst/>
            <a:rect l="l" t="t" r="r" b="b"/>
            <a:pathLst>
              <a:path w="434975">
                <a:moveTo>
                  <a:pt x="0" y="0"/>
                </a:moveTo>
                <a:lnTo>
                  <a:pt x="434466" y="0"/>
                </a:lnTo>
              </a:path>
            </a:pathLst>
          </a:custGeom>
          <a:ln w="19050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219323" y="3363595"/>
            <a:ext cx="360680" cy="0"/>
          </a:xfrm>
          <a:custGeom>
            <a:avLst/>
            <a:gdLst/>
            <a:ahLst/>
            <a:cxnLst/>
            <a:rect l="l" t="t" r="r" b="b"/>
            <a:pathLst>
              <a:path w="360679">
                <a:moveTo>
                  <a:pt x="0" y="0"/>
                </a:moveTo>
                <a:lnTo>
                  <a:pt x="360679" y="0"/>
                </a:lnTo>
              </a:path>
            </a:pathLst>
          </a:custGeom>
          <a:ln w="3175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219323" y="3336290"/>
            <a:ext cx="288290" cy="0"/>
          </a:xfrm>
          <a:custGeom>
            <a:avLst/>
            <a:gdLst/>
            <a:ahLst/>
            <a:cxnLst/>
            <a:rect l="l" t="t" r="r" b="b"/>
            <a:pathLst>
              <a:path w="288289">
                <a:moveTo>
                  <a:pt x="0" y="0"/>
                </a:moveTo>
                <a:lnTo>
                  <a:pt x="288289" y="0"/>
                </a:lnTo>
              </a:path>
            </a:pathLst>
          </a:custGeom>
          <a:ln w="53340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290061" y="3163570"/>
            <a:ext cx="217804" cy="146050"/>
          </a:xfrm>
          <a:custGeom>
            <a:avLst/>
            <a:gdLst/>
            <a:ahLst/>
            <a:cxnLst/>
            <a:rect l="l" t="t" r="r" b="b"/>
            <a:pathLst>
              <a:path w="217804" h="146050">
                <a:moveTo>
                  <a:pt x="0" y="146050"/>
                </a:moveTo>
                <a:lnTo>
                  <a:pt x="217550" y="146050"/>
                </a:lnTo>
                <a:lnTo>
                  <a:pt x="217550" y="0"/>
                </a:lnTo>
                <a:lnTo>
                  <a:pt x="0" y="0"/>
                </a:lnTo>
                <a:lnTo>
                  <a:pt x="0" y="14605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290061" y="3141979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4" h="21589">
                <a:moveTo>
                  <a:pt x="0" y="21589"/>
                </a:moveTo>
                <a:lnTo>
                  <a:pt x="39877" y="21589"/>
                </a:lnTo>
                <a:lnTo>
                  <a:pt x="39877" y="0"/>
                </a:lnTo>
                <a:lnTo>
                  <a:pt x="0" y="0"/>
                </a:lnTo>
                <a:lnTo>
                  <a:pt x="0" y="21589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290061" y="3131820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550" y="0"/>
                </a:lnTo>
              </a:path>
            </a:pathLst>
          </a:custGeom>
          <a:ln w="20319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290061" y="3100070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4" h="21589">
                <a:moveTo>
                  <a:pt x="0" y="21590"/>
                </a:moveTo>
                <a:lnTo>
                  <a:pt x="39877" y="21590"/>
                </a:lnTo>
                <a:lnTo>
                  <a:pt x="39877" y="0"/>
                </a:lnTo>
                <a:lnTo>
                  <a:pt x="0" y="0"/>
                </a:lnTo>
                <a:lnTo>
                  <a:pt x="0" y="2159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290061" y="3070860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550" y="0"/>
                </a:lnTo>
              </a:path>
            </a:pathLst>
          </a:custGeom>
          <a:ln w="58419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614673" y="3348482"/>
            <a:ext cx="54610" cy="35560"/>
          </a:xfrm>
          <a:custGeom>
            <a:avLst/>
            <a:gdLst/>
            <a:ahLst/>
            <a:cxnLst/>
            <a:rect l="l" t="t" r="r" b="b"/>
            <a:pathLst>
              <a:path w="54610" h="35560">
                <a:moveTo>
                  <a:pt x="54483" y="0"/>
                </a:moveTo>
                <a:lnTo>
                  <a:pt x="0" y="0"/>
                </a:lnTo>
                <a:lnTo>
                  <a:pt x="0" y="35305"/>
                </a:lnTo>
                <a:lnTo>
                  <a:pt x="54483" y="35305"/>
                </a:lnTo>
                <a:lnTo>
                  <a:pt x="54483" y="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540886" y="3348990"/>
            <a:ext cx="39370" cy="13970"/>
          </a:xfrm>
          <a:custGeom>
            <a:avLst/>
            <a:gdLst/>
            <a:ahLst/>
            <a:cxnLst/>
            <a:rect l="l" t="t" r="r" b="b"/>
            <a:pathLst>
              <a:path w="39370" h="13970">
                <a:moveTo>
                  <a:pt x="0" y="13970"/>
                </a:moveTo>
                <a:lnTo>
                  <a:pt x="39115" y="13970"/>
                </a:lnTo>
                <a:lnTo>
                  <a:pt x="39115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540886" y="3338195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270" y="0"/>
                </a:lnTo>
              </a:path>
            </a:pathLst>
          </a:custGeom>
          <a:ln w="21589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540886" y="3293109"/>
            <a:ext cx="39370" cy="34290"/>
          </a:xfrm>
          <a:custGeom>
            <a:avLst/>
            <a:gdLst/>
            <a:ahLst/>
            <a:cxnLst/>
            <a:rect l="l" t="t" r="r" b="b"/>
            <a:pathLst>
              <a:path w="39370" h="34289">
                <a:moveTo>
                  <a:pt x="0" y="34289"/>
                </a:moveTo>
                <a:lnTo>
                  <a:pt x="39115" y="34289"/>
                </a:lnTo>
                <a:lnTo>
                  <a:pt x="39115" y="0"/>
                </a:lnTo>
                <a:lnTo>
                  <a:pt x="0" y="0"/>
                </a:lnTo>
                <a:lnTo>
                  <a:pt x="0" y="34289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540886" y="3263900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270" y="0"/>
                </a:lnTo>
              </a:path>
            </a:pathLst>
          </a:custGeom>
          <a:ln w="58420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614673" y="3292475"/>
            <a:ext cx="54610" cy="35560"/>
          </a:xfrm>
          <a:custGeom>
            <a:avLst/>
            <a:gdLst/>
            <a:ahLst/>
            <a:cxnLst/>
            <a:rect l="l" t="t" r="r" b="b"/>
            <a:pathLst>
              <a:path w="54610" h="35560">
                <a:moveTo>
                  <a:pt x="54483" y="0"/>
                </a:moveTo>
                <a:lnTo>
                  <a:pt x="0" y="0"/>
                </a:lnTo>
                <a:lnTo>
                  <a:pt x="0" y="35305"/>
                </a:lnTo>
                <a:lnTo>
                  <a:pt x="54483" y="35305"/>
                </a:lnTo>
                <a:lnTo>
                  <a:pt x="54483" y="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470783" y="3142107"/>
            <a:ext cx="36830" cy="21590"/>
          </a:xfrm>
          <a:custGeom>
            <a:avLst/>
            <a:gdLst/>
            <a:ahLst/>
            <a:cxnLst/>
            <a:rect l="l" t="t" r="r" b="b"/>
            <a:pathLst>
              <a:path w="36829" h="21589">
                <a:moveTo>
                  <a:pt x="36829" y="0"/>
                </a:moveTo>
                <a:lnTo>
                  <a:pt x="0" y="0"/>
                </a:lnTo>
                <a:lnTo>
                  <a:pt x="0" y="21335"/>
                </a:lnTo>
                <a:lnTo>
                  <a:pt x="36829" y="21335"/>
                </a:lnTo>
                <a:lnTo>
                  <a:pt x="36829" y="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3470783" y="3100070"/>
            <a:ext cx="36830" cy="21590"/>
          </a:xfrm>
          <a:custGeom>
            <a:avLst/>
            <a:gdLst/>
            <a:ahLst/>
            <a:cxnLst/>
            <a:rect l="l" t="t" r="r" b="b"/>
            <a:pathLst>
              <a:path w="36829" h="21589">
                <a:moveTo>
                  <a:pt x="36829" y="0"/>
                </a:moveTo>
                <a:lnTo>
                  <a:pt x="0" y="0"/>
                </a:lnTo>
                <a:lnTo>
                  <a:pt x="0" y="21462"/>
                </a:lnTo>
                <a:lnTo>
                  <a:pt x="36829" y="21462"/>
                </a:lnTo>
                <a:lnTo>
                  <a:pt x="36829" y="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815071" y="3227832"/>
            <a:ext cx="637540" cy="411480"/>
          </a:xfrm>
          <a:custGeom>
            <a:avLst/>
            <a:gdLst/>
            <a:ahLst/>
            <a:cxnLst/>
            <a:rect l="l" t="t" r="r" b="b"/>
            <a:pathLst>
              <a:path w="637540" h="411479">
                <a:moveTo>
                  <a:pt x="112775" y="187070"/>
                </a:moveTo>
                <a:lnTo>
                  <a:pt x="75183" y="187070"/>
                </a:lnTo>
                <a:lnTo>
                  <a:pt x="73278" y="194563"/>
                </a:lnTo>
                <a:lnTo>
                  <a:pt x="3809" y="400303"/>
                </a:lnTo>
                <a:lnTo>
                  <a:pt x="0" y="411479"/>
                </a:lnTo>
                <a:lnTo>
                  <a:pt x="32003" y="411479"/>
                </a:lnTo>
                <a:lnTo>
                  <a:pt x="110932" y="370331"/>
                </a:lnTo>
                <a:lnTo>
                  <a:pt x="45084" y="370331"/>
                </a:lnTo>
                <a:lnTo>
                  <a:pt x="69469" y="301116"/>
                </a:lnTo>
                <a:lnTo>
                  <a:pt x="132205" y="301116"/>
                </a:lnTo>
                <a:lnTo>
                  <a:pt x="88264" y="278638"/>
                </a:lnTo>
                <a:lnTo>
                  <a:pt x="152559" y="244982"/>
                </a:lnTo>
                <a:lnTo>
                  <a:pt x="88264" y="244982"/>
                </a:lnTo>
                <a:lnTo>
                  <a:pt x="97662" y="213232"/>
                </a:lnTo>
                <a:lnTo>
                  <a:pt x="241253" y="213232"/>
                </a:lnTo>
                <a:lnTo>
                  <a:pt x="239967" y="209422"/>
                </a:lnTo>
                <a:lnTo>
                  <a:pt x="155955" y="209422"/>
                </a:lnTo>
                <a:lnTo>
                  <a:pt x="112775" y="187070"/>
                </a:lnTo>
                <a:close/>
              </a:path>
              <a:path w="637540" h="411479">
                <a:moveTo>
                  <a:pt x="218986" y="347852"/>
                </a:moveTo>
                <a:lnTo>
                  <a:pt x="154050" y="347852"/>
                </a:lnTo>
                <a:lnTo>
                  <a:pt x="276225" y="411479"/>
                </a:lnTo>
                <a:lnTo>
                  <a:pt x="308228" y="411479"/>
                </a:lnTo>
                <a:lnTo>
                  <a:pt x="304419" y="400303"/>
                </a:lnTo>
                <a:lnTo>
                  <a:pt x="294298" y="370331"/>
                </a:lnTo>
                <a:lnTo>
                  <a:pt x="263144" y="370331"/>
                </a:lnTo>
                <a:lnTo>
                  <a:pt x="218986" y="347852"/>
                </a:lnTo>
                <a:close/>
              </a:path>
              <a:path w="637540" h="411479">
                <a:moveTo>
                  <a:pt x="132205" y="301116"/>
                </a:moveTo>
                <a:lnTo>
                  <a:pt x="69469" y="301116"/>
                </a:lnTo>
                <a:lnTo>
                  <a:pt x="122174" y="331088"/>
                </a:lnTo>
                <a:lnTo>
                  <a:pt x="45084" y="370331"/>
                </a:lnTo>
                <a:lnTo>
                  <a:pt x="110932" y="370331"/>
                </a:lnTo>
                <a:lnTo>
                  <a:pt x="154050" y="347852"/>
                </a:lnTo>
                <a:lnTo>
                  <a:pt x="218986" y="347852"/>
                </a:lnTo>
                <a:lnTo>
                  <a:pt x="186054" y="331088"/>
                </a:lnTo>
                <a:lnTo>
                  <a:pt x="220222" y="312292"/>
                </a:lnTo>
                <a:lnTo>
                  <a:pt x="154050" y="312292"/>
                </a:lnTo>
                <a:lnTo>
                  <a:pt x="132205" y="301116"/>
                </a:lnTo>
                <a:close/>
              </a:path>
              <a:path w="637540" h="411479">
                <a:moveTo>
                  <a:pt x="270928" y="301116"/>
                </a:moveTo>
                <a:lnTo>
                  <a:pt x="240537" y="301116"/>
                </a:lnTo>
                <a:lnTo>
                  <a:pt x="263144" y="370331"/>
                </a:lnTo>
                <a:lnTo>
                  <a:pt x="294298" y="370331"/>
                </a:lnTo>
                <a:lnTo>
                  <a:pt x="270928" y="301116"/>
                </a:lnTo>
                <a:close/>
              </a:path>
              <a:path w="637540" h="411479">
                <a:moveTo>
                  <a:pt x="241253" y="213232"/>
                </a:moveTo>
                <a:lnTo>
                  <a:pt x="210438" y="213232"/>
                </a:lnTo>
                <a:lnTo>
                  <a:pt x="219836" y="243204"/>
                </a:lnTo>
                <a:lnTo>
                  <a:pt x="155955" y="243204"/>
                </a:lnTo>
                <a:lnTo>
                  <a:pt x="221742" y="278638"/>
                </a:lnTo>
                <a:lnTo>
                  <a:pt x="154050" y="312292"/>
                </a:lnTo>
                <a:lnTo>
                  <a:pt x="220222" y="312292"/>
                </a:lnTo>
                <a:lnTo>
                  <a:pt x="240537" y="301116"/>
                </a:lnTo>
                <a:lnTo>
                  <a:pt x="270928" y="301116"/>
                </a:lnTo>
                <a:lnTo>
                  <a:pt x="241253" y="213232"/>
                </a:lnTo>
                <a:close/>
              </a:path>
              <a:path w="637540" h="411479">
                <a:moveTo>
                  <a:pt x="300608" y="215137"/>
                </a:moveTo>
                <a:lnTo>
                  <a:pt x="280034" y="235712"/>
                </a:lnTo>
                <a:lnTo>
                  <a:pt x="296804" y="250400"/>
                </a:lnTo>
                <a:lnTo>
                  <a:pt x="315896" y="260921"/>
                </a:lnTo>
                <a:lnTo>
                  <a:pt x="336774" y="267251"/>
                </a:lnTo>
                <a:lnTo>
                  <a:pt x="358901" y="269366"/>
                </a:lnTo>
                <a:lnTo>
                  <a:pt x="381059" y="267251"/>
                </a:lnTo>
                <a:lnTo>
                  <a:pt x="402145" y="260921"/>
                </a:lnTo>
                <a:lnTo>
                  <a:pt x="421802" y="250400"/>
                </a:lnTo>
                <a:lnTo>
                  <a:pt x="435192" y="239394"/>
                </a:lnTo>
                <a:lnTo>
                  <a:pt x="358901" y="239394"/>
                </a:lnTo>
                <a:lnTo>
                  <a:pt x="342435" y="237694"/>
                </a:lnTo>
                <a:lnTo>
                  <a:pt x="326993" y="232838"/>
                </a:lnTo>
                <a:lnTo>
                  <a:pt x="312931" y="225196"/>
                </a:lnTo>
                <a:lnTo>
                  <a:pt x="300608" y="215137"/>
                </a:lnTo>
                <a:close/>
              </a:path>
              <a:path w="637540" h="411479">
                <a:moveTo>
                  <a:pt x="210438" y="213232"/>
                </a:moveTo>
                <a:lnTo>
                  <a:pt x="97662" y="213232"/>
                </a:lnTo>
                <a:lnTo>
                  <a:pt x="124078" y="226313"/>
                </a:lnTo>
                <a:lnTo>
                  <a:pt x="88264" y="244982"/>
                </a:lnTo>
                <a:lnTo>
                  <a:pt x="152559" y="244982"/>
                </a:lnTo>
                <a:lnTo>
                  <a:pt x="155955" y="243204"/>
                </a:lnTo>
                <a:lnTo>
                  <a:pt x="219836" y="243204"/>
                </a:lnTo>
                <a:lnTo>
                  <a:pt x="187959" y="226313"/>
                </a:lnTo>
                <a:lnTo>
                  <a:pt x="210438" y="213232"/>
                </a:lnTo>
                <a:close/>
              </a:path>
              <a:path w="637540" h="411479">
                <a:moveTo>
                  <a:pt x="417195" y="215137"/>
                </a:moveTo>
                <a:lnTo>
                  <a:pt x="404889" y="225196"/>
                </a:lnTo>
                <a:lnTo>
                  <a:pt x="390858" y="232838"/>
                </a:lnTo>
                <a:lnTo>
                  <a:pt x="375421" y="237694"/>
                </a:lnTo>
                <a:lnTo>
                  <a:pt x="358901" y="239394"/>
                </a:lnTo>
                <a:lnTo>
                  <a:pt x="435192" y="239394"/>
                </a:lnTo>
                <a:lnTo>
                  <a:pt x="439674" y="235712"/>
                </a:lnTo>
                <a:lnTo>
                  <a:pt x="417195" y="215137"/>
                </a:lnTo>
                <a:close/>
              </a:path>
              <a:path w="637540" h="411479">
                <a:moveTo>
                  <a:pt x="233045" y="187070"/>
                </a:moveTo>
                <a:lnTo>
                  <a:pt x="197357" y="187070"/>
                </a:lnTo>
                <a:lnTo>
                  <a:pt x="155955" y="209422"/>
                </a:lnTo>
                <a:lnTo>
                  <a:pt x="239967" y="209422"/>
                </a:lnTo>
                <a:lnTo>
                  <a:pt x="234950" y="194563"/>
                </a:lnTo>
                <a:lnTo>
                  <a:pt x="233045" y="187070"/>
                </a:lnTo>
                <a:close/>
              </a:path>
              <a:path w="637540" h="411479">
                <a:moveTo>
                  <a:pt x="289432" y="82295"/>
                </a:moveTo>
                <a:lnTo>
                  <a:pt x="18796" y="82295"/>
                </a:lnTo>
                <a:lnTo>
                  <a:pt x="41401" y="187070"/>
                </a:lnTo>
                <a:lnTo>
                  <a:pt x="266826" y="187070"/>
                </a:lnTo>
                <a:lnTo>
                  <a:pt x="273293" y="157098"/>
                </a:lnTo>
                <a:lnTo>
                  <a:pt x="65785" y="157098"/>
                </a:lnTo>
                <a:lnTo>
                  <a:pt x="56387" y="112267"/>
                </a:lnTo>
                <a:lnTo>
                  <a:pt x="282966" y="112267"/>
                </a:lnTo>
                <a:lnTo>
                  <a:pt x="289432" y="82295"/>
                </a:lnTo>
                <a:close/>
              </a:path>
              <a:path w="637540" h="411479">
                <a:moveTo>
                  <a:pt x="131572" y="112267"/>
                </a:moveTo>
                <a:lnTo>
                  <a:pt x="99568" y="112267"/>
                </a:lnTo>
                <a:lnTo>
                  <a:pt x="86486" y="157098"/>
                </a:lnTo>
                <a:lnTo>
                  <a:pt x="116458" y="157098"/>
                </a:lnTo>
                <a:lnTo>
                  <a:pt x="131572" y="112267"/>
                </a:lnTo>
                <a:close/>
              </a:path>
              <a:path w="637540" h="411479">
                <a:moveTo>
                  <a:pt x="208533" y="112267"/>
                </a:moveTo>
                <a:lnTo>
                  <a:pt x="176656" y="112267"/>
                </a:lnTo>
                <a:lnTo>
                  <a:pt x="191643" y="157098"/>
                </a:lnTo>
                <a:lnTo>
                  <a:pt x="223647" y="157098"/>
                </a:lnTo>
                <a:lnTo>
                  <a:pt x="208533" y="112267"/>
                </a:lnTo>
                <a:close/>
              </a:path>
              <a:path w="637540" h="411479">
                <a:moveTo>
                  <a:pt x="282966" y="112267"/>
                </a:moveTo>
                <a:lnTo>
                  <a:pt x="251841" y="112267"/>
                </a:lnTo>
                <a:lnTo>
                  <a:pt x="242443" y="157098"/>
                </a:lnTo>
                <a:lnTo>
                  <a:pt x="273293" y="157098"/>
                </a:lnTo>
                <a:lnTo>
                  <a:pt x="282966" y="112267"/>
                </a:lnTo>
                <a:close/>
              </a:path>
              <a:path w="637540" h="411479">
                <a:moveTo>
                  <a:pt x="154050" y="0"/>
                </a:moveTo>
                <a:lnTo>
                  <a:pt x="124078" y="39242"/>
                </a:lnTo>
                <a:lnTo>
                  <a:pt x="110871" y="82295"/>
                </a:lnTo>
                <a:lnTo>
                  <a:pt x="142875" y="82295"/>
                </a:lnTo>
                <a:lnTo>
                  <a:pt x="154050" y="48640"/>
                </a:lnTo>
                <a:lnTo>
                  <a:pt x="154050" y="46735"/>
                </a:lnTo>
                <a:lnTo>
                  <a:pt x="186758" y="46735"/>
                </a:lnTo>
                <a:lnTo>
                  <a:pt x="172035" y="8679"/>
                </a:lnTo>
                <a:lnTo>
                  <a:pt x="160982" y="1019"/>
                </a:lnTo>
                <a:lnTo>
                  <a:pt x="154050" y="0"/>
                </a:lnTo>
                <a:close/>
              </a:path>
              <a:path w="637540" h="411479">
                <a:moveTo>
                  <a:pt x="186758" y="46735"/>
                </a:moveTo>
                <a:lnTo>
                  <a:pt x="154050" y="46735"/>
                </a:lnTo>
                <a:lnTo>
                  <a:pt x="155955" y="48640"/>
                </a:lnTo>
                <a:lnTo>
                  <a:pt x="167258" y="82295"/>
                </a:lnTo>
                <a:lnTo>
                  <a:pt x="199135" y="82295"/>
                </a:lnTo>
                <a:lnTo>
                  <a:pt x="186758" y="46735"/>
                </a:lnTo>
                <a:close/>
              </a:path>
              <a:path w="637540" h="411479">
                <a:moveTo>
                  <a:pt x="501776" y="187070"/>
                </a:moveTo>
                <a:lnTo>
                  <a:pt x="471677" y="187070"/>
                </a:lnTo>
                <a:lnTo>
                  <a:pt x="471677" y="357250"/>
                </a:lnTo>
                <a:lnTo>
                  <a:pt x="501776" y="357250"/>
                </a:lnTo>
                <a:lnTo>
                  <a:pt x="501776" y="187070"/>
                </a:lnTo>
                <a:close/>
              </a:path>
              <a:path w="637540" h="411479">
                <a:moveTo>
                  <a:pt x="528066" y="157098"/>
                </a:moveTo>
                <a:lnTo>
                  <a:pt x="445388" y="157098"/>
                </a:lnTo>
                <a:lnTo>
                  <a:pt x="445388" y="187070"/>
                </a:lnTo>
                <a:lnTo>
                  <a:pt x="528066" y="187070"/>
                </a:lnTo>
                <a:lnTo>
                  <a:pt x="528066" y="157098"/>
                </a:lnTo>
                <a:close/>
              </a:path>
              <a:path w="637540" h="411479">
                <a:moveTo>
                  <a:pt x="501776" y="125348"/>
                </a:moveTo>
                <a:lnTo>
                  <a:pt x="471677" y="125348"/>
                </a:lnTo>
                <a:lnTo>
                  <a:pt x="471677" y="157098"/>
                </a:lnTo>
                <a:lnTo>
                  <a:pt x="501776" y="157098"/>
                </a:lnTo>
                <a:lnTo>
                  <a:pt x="501776" y="125348"/>
                </a:lnTo>
                <a:close/>
              </a:path>
              <a:path w="637540" h="411479">
                <a:moveTo>
                  <a:pt x="610743" y="187070"/>
                </a:moveTo>
                <a:lnTo>
                  <a:pt x="580644" y="187070"/>
                </a:lnTo>
                <a:lnTo>
                  <a:pt x="580644" y="357250"/>
                </a:lnTo>
                <a:lnTo>
                  <a:pt x="610743" y="357250"/>
                </a:lnTo>
                <a:lnTo>
                  <a:pt x="610743" y="187070"/>
                </a:lnTo>
                <a:close/>
              </a:path>
              <a:path w="637540" h="411479">
                <a:moveTo>
                  <a:pt x="637031" y="157098"/>
                </a:moveTo>
                <a:lnTo>
                  <a:pt x="554354" y="157098"/>
                </a:lnTo>
                <a:lnTo>
                  <a:pt x="554354" y="187070"/>
                </a:lnTo>
                <a:lnTo>
                  <a:pt x="637031" y="187070"/>
                </a:lnTo>
                <a:lnTo>
                  <a:pt x="637031" y="157098"/>
                </a:lnTo>
                <a:close/>
              </a:path>
              <a:path w="637540" h="411479">
                <a:moveTo>
                  <a:pt x="610743" y="125348"/>
                </a:moveTo>
                <a:lnTo>
                  <a:pt x="580644" y="125348"/>
                </a:lnTo>
                <a:lnTo>
                  <a:pt x="580644" y="157098"/>
                </a:lnTo>
                <a:lnTo>
                  <a:pt x="610743" y="157098"/>
                </a:lnTo>
                <a:lnTo>
                  <a:pt x="610743" y="125348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159752" y="2953511"/>
            <a:ext cx="527685" cy="445134"/>
          </a:xfrm>
          <a:custGeom>
            <a:avLst/>
            <a:gdLst/>
            <a:ahLst/>
            <a:cxnLst/>
            <a:rect l="l" t="t" r="r" b="b"/>
            <a:pathLst>
              <a:path w="527684" h="445135">
                <a:moveTo>
                  <a:pt x="509904" y="276987"/>
                </a:moveTo>
                <a:lnTo>
                  <a:pt x="438530" y="276987"/>
                </a:lnTo>
                <a:lnTo>
                  <a:pt x="426339" y="351536"/>
                </a:lnTo>
                <a:lnTo>
                  <a:pt x="495934" y="351536"/>
                </a:lnTo>
                <a:lnTo>
                  <a:pt x="509904" y="276987"/>
                </a:lnTo>
                <a:close/>
              </a:path>
              <a:path w="527684" h="445135">
                <a:moveTo>
                  <a:pt x="435101" y="183514"/>
                </a:moveTo>
                <a:lnTo>
                  <a:pt x="360299" y="183514"/>
                </a:lnTo>
                <a:lnTo>
                  <a:pt x="346328" y="256286"/>
                </a:lnTo>
                <a:lnTo>
                  <a:pt x="421131" y="256286"/>
                </a:lnTo>
                <a:lnTo>
                  <a:pt x="435101" y="183514"/>
                </a:lnTo>
                <a:close/>
              </a:path>
              <a:path w="527684" h="445135">
                <a:moveTo>
                  <a:pt x="243586" y="183514"/>
                </a:moveTo>
                <a:lnTo>
                  <a:pt x="172339" y="183514"/>
                </a:lnTo>
                <a:lnTo>
                  <a:pt x="158369" y="256286"/>
                </a:lnTo>
                <a:lnTo>
                  <a:pt x="229743" y="256286"/>
                </a:lnTo>
                <a:lnTo>
                  <a:pt x="243586" y="183514"/>
                </a:lnTo>
                <a:close/>
              </a:path>
              <a:path w="527684" h="445135">
                <a:moveTo>
                  <a:pt x="226187" y="276987"/>
                </a:moveTo>
                <a:lnTo>
                  <a:pt x="154940" y="276987"/>
                </a:lnTo>
                <a:lnTo>
                  <a:pt x="140970" y="351536"/>
                </a:lnTo>
                <a:lnTo>
                  <a:pt x="212344" y="351536"/>
                </a:lnTo>
                <a:lnTo>
                  <a:pt x="226187" y="276987"/>
                </a:lnTo>
                <a:close/>
              </a:path>
              <a:path w="527684" h="445135">
                <a:moveTo>
                  <a:pt x="417702" y="276987"/>
                </a:moveTo>
                <a:lnTo>
                  <a:pt x="342773" y="276987"/>
                </a:lnTo>
                <a:lnTo>
                  <a:pt x="328929" y="351536"/>
                </a:lnTo>
                <a:lnTo>
                  <a:pt x="403732" y="351536"/>
                </a:lnTo>
                <a:lnTo>
                  <a:pt x="417702" y="276987"/>
                </a:lnTo>
                <a:close/>
              </a:path>
              <a:path w="527684" h="445135">
                <a:moveTo>
                  <a:pt x="321945" y="276987"/>
                </a:moveTo>
                <a:lnTo>
                  <a:pt x="247142" y="276987"/>
                </a:lnTo>
                <a:lnTo>
                  <a:pt x="233172" y="351536"/>
                </a:lnTo>
                <a:lnTo>
                  <a:pt x="307975" y="351536"/>
                </a:lnTo>
                <a:lnTo>
                  <a:pt x="321945" y="276987"/>
                </a:lnTo>
                <a:close/>
              </a:path>
              <a:path w="527684" h="445135">
                <a:moveTo>
                  <a:pt x="339344" y="183514"/>
                </a:moveTo>
                <a:lnTo>
                  <a:pt x="264541" y="183514"/>
                </a:lnTo>
                <a:lnTo>
                  <a:pt x="250571" y="256286"/>
                </a:lnTo>
                <a:lnTo>
                  <a:pt x="325374" y="256286"/>
                </a:lnTo>
                <a:lnTo>
                  <a:pt x="339344" y="183514"/>
                </a:lnTo>
                <a:close/>
              </a:path>
              <a:path w="527684" h="445135">
                <a:moveTo>
                  <a:pt x="492505" y="372237"/>
                </a:moveTo>
                <a:lnTo>
                  <a:pt x="421131" y="372237"/>
                </a:lnTo>
                <a:lnTo>
                  <a:pt x="408940" y="445008"/>
                </a:lnTo>
                <a:lnTo>
                  <a:pt x="480314" y="445008"/>
                </a:lnTo>
                <a:lnTo>
                  <a:pt x="492505" y="372237"/>
                </a:lnTo>
                <a:close/>
              </a:path>
              <a:path w="527684" h="445135">
                <a:moveTo>
                  <a:pt x="527303" y="183514"/>
                </a:moveTo>
                <a:lnTo>
                  <a:pt x="455929" y="183514"/>
                </a:lnTo>
                <a:lnTo>
                  <a:pt x="443738" y="256286"/>
                </a:lnTo>
                <a:lnTo>
                  <a:pt x="513333" y="256286"/>
                </a:lnTo>
                <a:lnTo>
                  <a:pt x="527303" y="183514"/>
                </a:lnTo>
                <a:close/>
              </a:path>
              <a:path w="527684" h="445135">
                <a:moveTo>
                  <a:pt x="400303" y="372237"/>
                </a:moveTo>
                <a:lnTo>
                  <a:pt x="325374" y="372237"/>
                </a:lnTo>
                <a:lnTo>
                  <a:pt x="313308" y="445008"/>
                </a:lnTo>
                <a:lnTo>
                  <a:pt x="388112" y="445008"/>
                </a:lnTo>
                <a:lnTo>
                  <a:pt x="400303" y="372237"/>
                </a:lnTo>
                <a:close/>
              </a:path>
              <a:path w="527684" h="445135">
                <a:moveTo>
                  <a:pt x="208788" y="372237"/>
                </a:moveTo>
                <a:lnTo>
                  <a:pt x="137541" y="372237"/>
                </a:lnTo>
                <a:lnTo>
                  <a:pt x="125349" y="445008"/>
                </a:lnTo>
                <a:lnTo>
                  <a:pt x="196596" y="445008"/>
                </a:lnTo>
                <a:lnTo>
                  <a:pt x="208788" y="372237"/>
                </a:lnTo>
                <a:close/>
              </a:path>
              <a:path w="527684" h="445135">
                <a:moveTo>
                  <a:pt x="304546" y="372237"/>
                </a:moveTo>
                <a:lnTo>
                  <a:pt x="229743" y="372237"/>
                </a:lnTo>
                <a:lnTo>
                  <a:pt x="217550" y="445008"/>
                </a:lnTo>
                <a:lnTo>
                  <a:pt x="292353" y="445008"/>
                </a:lnTo>
                <a:lnTo>
                  <a:pt x="304546" y="372237"/>
                </a:lnTo>
                <a:close/>
              </a:path>
              <a:path w="527684" h="445135">
                <a:moveTo>
                  <a:pt x="121793" y="0"/>
                </a:moveTo>
                <a:lnTo>
                  <a:pt x="100965" y="0"/>
                </a:lnTo>
                <a:lnTo>
                  <a:pt x="100965" y="29463"/>
                </a:lnTo>
                <a:lnTo>
                  <a:pt x="121793" y="29463"/>
                </a:lnTo>
                <a:lnTo>
                  <a:pt x="121793" y="0"/>
                </a:lnTo>
                <a:close/>
              </a:path>
              <a:path w="527684" h="445135">
                <a:moveTo>
                  <a:pt x="121793" y="199136"/>
                </a:moveTo>
                <a:lnTo>
                  <a:pt x="100965" y="199136"/>
                </a:lnTo>
                <a:lnTo>
                  <a:pt x="100965" y="228600"/>
                </a:lnTo>
                <a:lnTo>
                  <a:pt x="121793" y="228600"/>
                </a:lnTo>
                <a:lnTo>
                  <a:pt x="121793" y="199136"/>
                </a:lnTo>
                <a:close/>
              </a:path>
              <a:path w="527684" h="445135">
                <a:moveTo>
                  <a:pt x="45212" y="166242"/>
                </a:moveTo>
                <a:lnTo>
                  <a:pt x="24383" y="186943"/>
                </a:lnTo>
                <a:lnTo>
                  <a:pt x="38226" y="200913"/>
                </a:lnTo>
                <a:lnTo>
                  <a:pt x="59181" y="180086"/>
                </a:lnTo>
                <a:lnTo>
                  <a:pt x="45212" y="166242"/>
                </a:lnTo>
                <a:close/>
              </a:path>
              <a:path w="527684" h="445135">
                <a:moveTo>
                  <a:pt x="111378" y="51942"/>
                </a:moveTo>
                <a:lnTo>
                  <a:pt x="87665" y="56810"/>
                </a:lnTo>
                <a:lnTo>
                  <a:pt x="67691" y="70119"/>
                </a:lnTo>
                <a:lnTo>
                  <a:pt x="53907" y="89929"/>
                </a:lnTo>
                <a:lnTo>
                  <a:pt x="48768" y="114300"/>
                </a:lnTo>
                <a:lnTo>
                  <a:pt x="53907" y="138670"/>
                </a:lnTo>
                <a:lnTo>
                  <a:pt x="67691" y="158480"/>
                </a:lnTo>
                <a:lnTo>
                  <a:pt x="87665" y="171789"/>
                </a:lnTo>
                <a:lnTo>
                  <a:pt x="111378" y="176657"/>
                </a:lnTo>
                <a:lnTo>
                  <a:pt x="135842" y="171789"/>
                </a:lnTo>
                <a:lnTo>
                  <a:pt x="155733" y="158480"/>
                </a:lnTo>
                <a:lnTo>
                  <a:pt x="169100" y="138670"/>
                </a:lnTo>
                <a:lnTo>
                  <a:pt x="173990" y="114300"/>
                </a:lnTo>
                <a:lnTo>
                  <a:pt x="169100" y="89929"/>
                </a:lnTo>
                <a:lnTo>
                  <a:pt x="155733" y="70119"/>
                </a:lnTo>
                <a:lnTo>
                  <a:pt x="135842" y="56810"/>
                </a:lnTo>
                <a:lnTo>
                  <a:pt x="111378" y="51942"/>
                </a:lnTo>
                <a:close/>
              </a:path>
              <a:path w="527684" h="445135">
                <a:moveTo>
                  <a:pt x="29591" y="103886"/>
                </a:moveTo>
                <a:lnTo>
                  <a:pt x="0" y="103886"/>
                </a:lnTo>
                <a:lnTo>
                  <a:pt x="0" y="124713"/>
                </a:lnTo>
                <a:lnTo>
                  <a:pt x="29591" y="124713"/>
                </a:lnTo>
                <a:lnTo>
                  <a:pt x="29591" y="103886"/>
                </a:lnTo>
                <a:close/>
              </a:path>
              <a:path w="527684" h="445135">
                <a:moveTo>
                  <a:pt x="226187" y="103886"/>
                </a:moveTo>
                <a:lnTo>
                  <a:pt x="196596" y="103886"/>
                </a:lnTo>
                <a:lnTo>
                  <a:pt x="196596" y="124713"/>
                </a:lnTo>
                <a:lnTo>
                  <a:pt x="226187" y="124713"/>
                </a:lnTo>
                <a:lnTo>
                  <a:pt x="226187" y="103886"/>
                </a:lnTo>
                <a:close/>
              </a:path>
              <a:path w="527684" h="445135">
                <a:moveTo>
                  <a:pt x="38226" y="26035"/>
                </a:moveTo>
                <a:lnTo>
                  <a:pt x="24383" y="39877"/>
                </a:lnTo>
                <a:lnTo>
                  <a:pt x="45212" y="60578"/>
                </a:lnTo>
                <a:lnTo>
                  <a:pt x="59181" y="46736"/>
                </a:lnTo>
                <a:lnTo>
                  <a:pt x="38226" y="26035"/>
                </a:lnTo>
                <a:close/>
              </a:path>
              <a:path w="527684" h="445135">
                <a:moveTo>
                  <a:pt x="186181" y="26035"/>
                </a:moveTo>
                <a:lnTo>
                  <a:pt x="165353" y="46736"/>
                </a:lnTo>
                <a:lnTo>
                  <a:pt x="179197" y="60578"/>
                </a:lnTo>
                <a:lnTo>
                  <a:pt x="200151" y="39877"/>
                </a:lnTo>
                <a:lnTo>
                  <a:pt x="186181" y="26035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723631" y="2654807"/>
            <a:ext cx="372745" cy="424180"/>
          </a:xfrm>
          <a:custGeom>
            <a:avLst/>
            <a:gdLst/>
            <a:ahLst/>
            <a:cxnLst/>
            <a:rect l="l" t="t" r="r" b="b"/>
            <a:pathLst>
              <a:path w="372745" h="424180">
                <a:moveTo>
                  <a:pt x="242697" y="261492"/>
                </a:moveTo>
                <a:lnTo>
                  <a:pt x="236093" y="266445"/>
                </a:lnTo>
                <a:lnTo>
                  <a:pt x="227711" y="269747"/>
                </a:lnTo>
                <a:lnTo>
                  <a:pt x="221107" y="273050"/>
                </a:lnTo>
                <a:lnTo>
                  <a:pt x="199517" y="423671"/>
                </a:lnTo>
                <a:lnTo>
                  <a:pt x="264287" y="423671"/>
                </a:lnTo>
                <a:lnTo>
                  <a:pt x="242697" y="261492"/>
                </a:lnTo>
                <a:close/>
              </a:path>
              <a:path w="372745" h="424180">
                <a:moveTo>
                  <a:pt x="264287" y="188721"/>
                </a:moveTo>
                <a:lnTo>
                  <a:pt x="251078" y="188721"/>
                </a:lnTo>
                <a:lnTo>
                  <a:pt x="244348" y="190372"/>
                </a:lnTo>
                <a:lnTo>
                  <a:pt x="246562" y="196822"/>
                </a:lnTo>
                <a:lnTo>
                  <a:pt x="247967" y="203580"/>
                </a:lnTo>
                <a:lnTo>
                  <a:pt x="236093" y="240029"/>
                </a:lnTo>
                <a:lnTo>
                  <a:pt x="251078" y="253237"/>
                </a:lnTo>
                <a:lnTo>
                  <a:pt x="362458" y="345947"/>
                </a:lnTo>
                <a:lnTo>
                  <a:pt x="372748" y="311052"/>
                </a:lnTo>
                <a:lnTo>
                  <a:pt x="371348" y="275383"/>
                </a:lnTo>
                <a:lnTo>
                  <a:pt x="334137" y="213487"/>
                </a:lnTo>
                <a:lnTo>
                  <a:pt x="282952" y="190269"/>
                </a:lnTo>
                <a:lnTo>
                  <a:pt x="264287" y="188721"/>
                </a:lnTo>
                <a:close/>
              </a:path>
              <a:path w="372745" h="424180">
                <a:moveTo>
                  <a:pt x="154559" y="225043"/>
                </a:moveTo>
                <a:lnTo>
                  <a:pt x="0" y="281304"/>
                </a:lnTo>
                <a:lnTo>
                  <a:pt x="24413" y="307794"/>
                </a:lnTo>
                <a:lnTo>
                  <a:pt x="55864" y="324342"/>
                </a:lnTo>
                <a:lnTo>
                  <a:pt x="91386" y="329721"/>
                </a:lnTo>
                <a:lnTo>
                  <a:pt x="128016" y="322706"/>
                </a:lnTo>
                <a:lnTo>
                  <a:pt x="161432" y="303704"/>
                </a:lnTo>
                <a:lnTo>
                  <a:pt x="186182" y="274700"/>
                </a:lnTo>
                <a:lnTo>
                  <a:pt x="191135" y="263143"/>
                </a:lnTo>
                <a:lnTo>
                  <a:pt x="194564" y="256539"/>
                </a:lnTo>
                <a:lnTo>
                  <a:pt x="191135" y="256539"/>
                </a:lnTo>
                <a:lnTo>
                  <a:pt x="181802" y="254138"/>
                </a:lnTo>
                <a:lnTo>
                  <a:pt x="173529" y="249713"/>
                </a:lnTo>
                <a:lnTo>
                  <a:pt x="166185" y="243716"/>
                </a:lnTo>
                <a:lnTo>
                  <a:pt x="159639" y="236600"/>
                </a:lnTo>
                <a:lnTo>
                  <a:pt x="157988" y="233299"/>
                </a:lnTo>
                <a:lnTo>
                  <a:pt x="154559" y="229996"/>
                </a:lnTo>
                <a:lnTo>
                  <a:pt x="154559" y="225043"/>
                </a:lnTo>
                <a:close/>
              </a:path>
              <a:path w="372745" h="424180">
                <a:moveTo>
                  <a:pt x="204470" y="180339"/>
                </a:moveTo>
                <a:lnTo>
                  <a:pt x="199517" y="180339"/>
                </a:lnTo>
                <a:lnTo>
                  <a:pt x="189948" y="182114"/>
                </a:lnTo>
                <a:lnTo>
                  <a:pt x="181641" y="187007"/>
                </a:lnTo>
                <a:lnTo>
                  <a:pt x="175192" y="194377"/>
                </a:lnTo>
                <a:lnTo>
                  <a:pt x="171196" y="203580"/>
                </a:lnTo>
                <a:lnTo>
                  <a:pt x="171346" y="215473"/>
                </a:lnTo>
                <a:lnTo>
                  <a:pt x="176022" y="225663"/>
                </a:lnTo>
                <a:lnTo>
                  <a:pt x="184126" y="233066"/>
                </a:lnTo>
                <a:lnTo>
                  <a:pt x="194564" y="236600"/>
                </a:lnTo>
                <a:lnTo>
                  <a:pt x="199517" y="236600"/>
                </a:lnTo>
                <a:lnTo>
                  <a:pt x="209083" y="235078"/>
                </a:lnTo>
                <a:lnTo>
                  <a:pt x="217376" y="230616"/>
                </a:lnTo>
                <a:lnTo>
                  <a:pt x="223787" y="223367"/>
                </a:lnTo>
                <a:lnTo>
                  <a:pt x="227711" y="213487"/>
                </a:lnTo>
                <a:lnTo>
                  <a:pt x="227633" y="202503"/>
                </a:lnTo>
                <a:lnTo>
                  <a:pt x="222996" y="192579"/>
                </a:lnTo>
                <a:lnTo>
                  <a:pt x="214905" y="184822"/>
                </a:lnTo>
                <a:lnTo>
                  <a:pt x="204470" y="180339"/>
                </a:lnTo>
                <a:close/>
              </a:path>
              <a:path w="372745" h="424180">
                <a:moveTo>
                  <a:pt x="236093" y="0"/>
                </a:moveTo>
                <a:lnTo>
                  <a:pt x="171227" y="27527"/>
                </a:lnTo>
                <a:lnTo>
                  <a:pt x="136271" y="91058"/>
                </a:lnTo>
                <a:lnTo>
                  <a:pt x="134389" y="110555"/>
                </a:lnTo>
                <a:lnTo>
                  <a:pt x="136080" y="129301"/>
                </a:lnTo>
                <a:lnTo>
                  <a:pt x="141200" y="147119"/>
                </a:lnTo>
                <a:lnTo>
                  <a:pt x="149606" y="163829"/>
                </a:lnTo>
                <a:lnTo>
                  <a:pt x="152908" y="170433"/>
                </a:lnTo>
                <a:lnTo>
                  <a:pt x="156337" y="175387"/>
                </a:lnTo>
                <a:lnTo>
                  <a:pt x="161290" y="180339"/>
                </a:lnTo>
                <a:lnTo>
                  <a:pt x="168405" y="172368"/>
                </a:lnTo>
                <a:lnTo>
                  <a:pt x="177260" y="166100"/>
                </a:lnTo>
                <a:lnTo>
                  <a:pt x="187686" y="161998"/>
                </a:lnTo>
                <a:lnTo>
                  <a:pt x="199517" y="160527"/>
                </a:lnTo>
                <a:lnTo>
                  <a:pt x="208057" y="160527"/>
                </a:lnTo>
                <a:lnTo>
                  <a:pt x="211200" y="142366"/>
                </a:lnTo>
                <a:lnTo>
                  <a:pt x="236093" y="0"/>
                </a:lnTo>
                <a:close/>
              </a:path>
              <a:path w="372745" h="424180">
                <a:moveTo>
                  <a:pt x="208057" y="160527"/>
                </a:moveTo>
                <a:lnTo>
                  <a:pt x="204470" y="160527"/>
                </a:lnTo>
                <a:lnTo>
                  <a:pt x="207772" y="162178"/>
                </a:lnTo>
                <a:lnTo>
                  <a:pt x="208057" y="160527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421623" y="2688335"/>
            <a:ext cx="469900" cy="393700"/>
          </a:xfrm>
          <a:custGeom>
            <a:avLst/>
            <a:gdLst/>
            <a:ahLst/>
            <a:cxnLst/>
            <a:rect l="l" t="t" r="r" b="b"/>
            <a:pathLst>
              <a:path w="469900" h="393700">
                <a:moveTo>
                  <a:pt x="73659" y="0"/>
                </a:moveTo>
                <a:lnTo>
                  <a:pt x="0" y="0"/>
                </a:lnTo>
                <a:lnTo>
                  <a:pt x="0" y="393191"/>
                </a:lnTo>
                <a:lnTo>
                  <a:pt x="469392" y="393191"/>
                </a:lnTo>
                <a:lnTo>
                  <a:pt x="469392" y="274954"/>
                </a:lnTo>
                <a:lnTo>
                  <a:pt x="118618" y="274954"/>
                </a:lnTo>
                <a:lnTo>
                  <a:pt x="118618" y="216535"/>
                </a:lnTo>
                <a:lnTo>
                  <a:pt x="469392" y="216535"/>
                </a:lnTo>
                <a:lnTo>
                  <a:pt x="469392" y="149351"/>
                </a:lnTo>
                <a:lnTo>
                  <a:pt x="73659" y="149351"/>
                </a:lnTo>
                <a:lnTo>
                  <a:pt x="73659" y="0"/>
                </a:lnTo>
                <a:close/>
              </a:path>
              <a:path w="469900" h="393700">
                <a:moveTo>
                  <a:pt x="235966" y="216535"/>
                </a:moveTo>
                <a:lnTo>
                  <a:pt x="177292" y="216535"/>
                </a:lnTo>
                <a:lnTo>
                  <a:pt x="177292" y="274954"/>
                </a:lnTo>
                <a:lnTo>
                  <a:pt x="235966" y="274954"/>
                </a:lnTo>
                <a:lnTo>
                  <a:pt x="235966" y="216535"/>
                </a:lnTo>
                <a:close/>
              </a:path>
              <a:path w="469900" h="393700">
                <a:moveTo>
                  <a:pt x="354583" y="216535"/>
                </a:moveTo>
                <a:lnTo>
                  <a:pt x="294640" y="216535"/>
                </a:lnTo>
                <a:lnTo>
                  <a:pt x="294640" y="274954"/>
                </a:lnTo>
                <a:lnTo>
                  <a:pt x="354583" y="274954"/>
                </a:lnTo>
                <a:lnTo>
                  <a:pt x="354583" y="216535"/>
                </a:lnTo>
                <a:close/>
              </a:path>
              <a:path w="469900" h="393700">
                <a:moveTo>
                  <a:pt x="469392" y="216535"/>
                </a:moveTo>
                <a:lnTo>
                  <a:pt x="413257" y="216535"/>
                </a:lnTo>
                <a:lnTo>
                  <a:pt x="413257" y="274954"/>
                </a:lnTo>
                <a:lnTo>
                  <a:pt x="469392" y="274954"/>
                </a:lnTo>
                <a:lnTo>
                  <a:pt x="469392" y="216535"/>
                </a:lnTo>
                <a:close/>
              </a:path>
              <a:path w="469900" h="393700">
                <a:moveTo>
                  <a:pt x="205994" y="72136"/>
                </a:moveTo>
                <a:lnTo>
                  <a:pt x="73659" y="149351"/>
                </a:lnTo>
                <a:lnTo>
                  <a:pt x="205994" y="149351"/>
                </a:lnTo>
                <a:lnTo>
                  <a:pt x="205994" y="72136"/>
                </a:lnTo>
                <a:close/>
              </a:path>
              <a:path w="469900" h="393700">
                <a:moveTo>
                  <a:pt x="338327" y="72136"/>
                </a:moveTo>
                <a:lnTo>
                  <a:pt x="205994" y="149351"/>
                </a:lnTo>
                <a:lnTo>
                  <a:pt x="338327" y="149351"/>
                </a:lnTo>
                <a:lnTo>
                  <a:pt x="338327" y="72136"/>
                </a:lnTo>
                <a:close/>
              </a:path>
              <a:path w="469900" h="393700">
                <a:moveTo>
                  <a:pt x="469392" y="72136"/>
                </a:moveTo>
                <a:lnTo>
                  <a:pt x="338327" y="149351"/>
                </a:lnTo>
                <a:lnTo>
                  <a:pt x="469392" y="149351"/>
                </a:lnTo>
                <a:lnTo>
                  <a:pt x="469392" y="72136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8683752" y="3130295"/>
            <a:ext cx="585470" cy="399415"/>
          </a:xfrm>
          <a:custGeom>
            <a:avLst/>
            <a:gdLst/>
            <a:ahLst/>
            <a:cxnLst/>
            <a:rect l="l" t="t" r="r" b="b"/>
            <a:pathLst>
              <a:path w="585470" h="399414">
                <a:moveTo>
                  <a:pt x="345948" y="266191"/>
                </a:moveTo>
                <a:lnTo>
                  <a:pt x="66294" y="266191"/>
                </a:lnTo>
                <a:lnTo>
                  <a:pt x="40397" y="271393"/>
                </a:lnTo>
                <a:lnTo>
                  <a:pt x="19335" y="285607"/>
                </a:lnTo>
                <a:lnTo>
                  <a:pt x="5179" y="306750"/>
                </a:lnTo>
                <a:lnTo>
                  <a:pt x="0" y="332739"/>
                </a:lnTo>
                <a:lnTo>
                  <a:pt x="5179" y="358729"/>
                </a:lnTo>
                <a:lnTo>
                  <a:pt x="19335" y="379872"/>
                </a:lnTo>
                <a:lnTo>
                  <a:pt x="40397" y="394086"/>
                </a:lnTo>
                <a:lnTo>
                  <a:pt x="66294" y="399288"/>
                </a:lnTo>
                <a:lnTo>
                  <a:pt x="345948" y="399288"/>
                </a:lnTo>
                <a:lnTo>
                  <a:pt x="371844" y="394086"/>
                </a:lnTo>
                <a:lnTo>
                  <a:pt x="392906" y="379872"/>
                </a:lnTo>
                <a:lnTo>
                  <a:pt x="407062" y="358729"/>
                </a:lnTo>
                <a:lnTo>
                  <a:pt x="412242" y="332739"/>
                </a:lnTo>
                <a:lnTo>
                  <a:pt x="407062" y="306750"/>
                </a:lnTo>
                <a:lnTo>
                  <a:pt x="392906" y="285607"/>
                </a:lnTo>
                <a:lnTo>
                  <a:pt x="371844" y="271393"/>
                </a:lnTo>
                <a:lnTo>
                  <a:pt x="345948" y="266191"/>
                </a:lnTo>
                <a:close/>
              </a:path>
              <a:path w="585470" h="399414">
                <a:moveTo>
                  <a:pt x="552069" y="57276"/>
                </a:moveTo>
                <a:lnTo>
                  <a:pt x="507873" y="57276"/>
                </a:lnTo>
                <a:lnTo>
                  <a:pt x="507873" y="138683"/>
                </a:lnTo>
                <a:lnTo>
                  <a:pt x="393826" y="221868"/>
                </a:lnTo>
                <a:lnTo>
                  <a:pt x="489457" y="292100"/>
                </a:lnTo>
                <a:lnTo>
                  <a:pt x="585216" y="221868"/>
                </a:lnTo>
                <a:lnTo>
                  <a:pt x="552069" y="120141"/>
                </a:lnTo>
                <a:lnTo>
                  <a:pt x="552069" y="57276"/>
                </a:lnTo>
                <a:close/>
              </a:path>
              <a:path w="585470" h="399414">
                <a:moveTo>
                  <a:pt x="239268" y="133095"/>
                </a:moveTo>
                <a:lnTo>
                  <a:pt x="77343" y="133095"/>
                </a:lnTo>
                <a:lnTo>
                  <a:pt x="77343" y="266191"/>
                </a:lnTo>
                <a:lnTo>
                  <a:pt x="333121" y="266191"/>
                </a:lnTo>
                <a:lnTo>
                  <a:pt x="333121" y="240283"/>
                </a:lnTo>
                <a:lnTo>
                  <a:pt x="128777" y="240283"/>
                </a:lnTo>
                <a:lnTo>
                  <a:pt x="128777" y="181101"/>
                </a:lnTo>
                <a:lnTo>
                  <a:pt x="239268" y="181101"/>
                </a:lnTo>
                <a:lnTo>
                  <a:pt x="239268" y="133095"/>
                </a:lnTo>
                <a:close/>
              </a:path>
              <a:path w="585470" h="399414">
                <a:moveTo>
                  <a:pt x="239268" y="181101"/>
                </a:moveTo>
                <a:lnTo>
                  <a:pt x="187705" y="181101"/>
                </a:lnTo>
                <a:lnTo>
                  <a:pt x="187705" y="240283"/>
                </a:lnTo>
                <a:lnTo>
                  <a:pt x="333121" y="240283"/>
                </a:lnTo>
                <a:lnTo>
                  <a:pt x="333121" y="232917"/>
                </a:lnTo>
                <a:lnTo>
                  <a:pt x="340336" y="210692"/>
                </a:lnTo>
                <a:lnTo>
                  <a:pt x="239268" y="210692"/>
                </a:lnTo>
                <a:lnTo>
                  <a:pt x="239268" y="181101"/>
                </a:lnTo>
                <a:close/>
              </a:path>
              <a:path w="585470" h="399414">
                <a:moveTo>
                  <a:pt x="552069" y="0"/>
                </a:moveTo>
                <a:lnTo>
                  <a:pt x="507873" y="0"/>
                </a:lnTo>
                <a:lnTo>
                  <a:pt x="507873" y="12953"/>
                </a:lnTo>
                <a:lnTo>
                  <a:pt x="358901" y="12953"/>
                </a:lnTo>
                <a:lnTo>
                  <a:pt x="294386" y="210692"/>
                </a:lnTo>
                <a:lnTo>
                  <a:pt x="340336" y="210692"/>
                </a:lnTo>
                <a:lnTo>
                  <a:pt x="390144" y="57276"/>
                </a:lnTo>
                <a:lnTo>
                  <a:pt x="552069" y="57276"/>
                </a:lnTo>
                <a:lnTo>
                  <a:pt x="552069" y="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186671" y="2663951"/>
            <a:ext cx="487680" cy="439420"/>
          </a:xfrm>
          <a:custGeom>
            <a:avLst/>
            <a:gdLst/>
            <a:ahLst/>
            <a:cxnLst/>
            <a:rect l="l" t="t" r="r" b="b"/>
            <a:pathLst>
              <a:path w="487679" h="439419">
                <a:moveTo>
                  <a:pt x="37719" y="101092"/>
                </a:moveTo>
                <a:lnTo>
                  <a:pt x="3889" y="130937"/>
                </a:lnTo>
                <a:lnTo>
                  <a:pt x="0" y="150875"/>
                </a:lnTo>
                <a:lnTo>
                  <a:pt x="974" y="161081"/>
                </a:lnTo>
                <a:lnTo>
                  <a:pt x="25780" y="195452"/>
                </a:lnTo>
                <a:lnTo>
                  <a:pt x="32638" y="198882"/>
                </a:lnTo>
                <a:lnTo>
                  <a:pt x="47920" y="242065"/>
                </a:lnTo>
                <a:lnTo>
                  <a:pt x="76406" y="276891"/>
                </a:lnTo>
                <a:lnTo>
                  <a:pt x="115202" y="300144"/>
                </a:lnTo>
                <a:lnTo>
                  <a:pt x="161417" y="308610"/>
                </a:lnTo>
                <a:lnTo>
                  <a:pt x="161417" y="438912"/>
                </a:lnTo>
                <a:lnTo>
                  <a:pt x="326262" y="438912"/>
                </a:lnTo>
                <a:lnTo>
                  <a:pt x="326262" y="308610"/>
                </a:lnTo>
                <a:lnTo>
                  <a:pt x="372477" y="300144"/>
                </a:lnTo>
                <a:lnTo>
                  <a:pt x="411273" y="276891"/>
                </a:lnTo>
                <a:lnTo>
                  <a:pt x="418986" y="267462"/>
                </a:lnTo>
                <a:lnTo>
                  <a:pt x="161417" y="267462"/>
                </a:lnTo>
                <a:lnTo>
                  <a:pt x="130829" y="262022"/>
                </a:lnTo>
                <a:lnTo>
                  <a:pt x="104743" y="247094"/>
                </a:lnTo>
                <a:lnTo>
                  <a:pt x="85086" y="224760"/>
                </a:lnTo>
                <a:lnTo>
                  <a:pt x="73786" y="197103"/>
                </a:lnTo>
                <a:lnTo>
                  <a:pt x="85637" y="189184"/>
                </a:lnTo>
                <a:lnTo>
                  <a:pt x="92080" y="181737"/>
                </a:lnTo>
                <a:lnTo>
                  <a:pt x="42925" y="181737"/>
                </a:lnTo>
                <a:lnTo>
                  <a:pt x="36068" y="178308"/>
                </a:lnTo>
                <a:lnTo>
                  <a:pt x="29209" y="173100"/>
                </a:lnTo>
                <a:lnTo>
                  <a:pt x="24002" y="166243"/>
                </a:lnTo>
                <a:lnTo>
                  <a:pt x="20574" y="159385"/>
                </a:lnTo>
                <a:lnTo>
                  <a:pt x="20574" y="142239"/>
                </a:lnTo>
                <a:lnTo>
                  <a:pt x="24002" y="135382"/>
                </a:lnTo>
                <a:lnTo>
                  <a:pt x="29209" y="128650"/>
                </a:lnTo>
                <a:lnTo>
                  <a:pt x="32638" y="126873"/>
                </a:lnTo>
                <a:lnTo>
                  <a:pt x="34289" y="125095"/>
                </a:lnTo>
                <a:lnTo>
                  <a:pt x="37719" y="123444"/>
                </a:lnTo>
                <a:lnTo>
                  <a:pt x="37719" y="101092"/>
                </a:lnTo>
                <a:close/>
              </a:path>
              <a:path w="487679" h="439419">
                <a:moveTo>
                  <a:pt x="326262" y="233172"/>
                </a:moveTo>
                <a:lnTo>
                  <a:pt x="161417" y="233172"/>
                </a:lnTo>
                <a:lnTo>
                  <a:pt x="161417" y="267462"/>
                </a:lnTo>
                <a:lnTo>
                  <a:pt x="326262" y="267462"/>
                </a:lnTo>
                <a:lnTo>
                  <a:pt x="326262" y="233172"/>
                </a:lnTo>
                <a:close/>
              </a:path>
              <a:path w="487679" h="439419">
                <a:moveTo>
                  <a:pt x="422401" y="101092"/>
                </a:moveTo>
                <a:lnTo>
                  <a:pt x="388508" y="130937"/>
                </a:lnTo>
                <a:lnTo>
                  <a:pt x="384682" y="150875"/>
                </a:lnTo>
                <a:lnTo>
                  <a:pt x="385637" y="161081"/>
                </a:lnTo>
                <a:lnTo>
                  <a:pt x="388508" y="170799"/>
                </a:lnTo>
                <a:lnTo>
                  <a:pt x="393309" y="179540"/>
                </a:lnTo>
                <a:lnTo>
                  <a:pt x="400050" y="186817"/>
                </a:lnTo>
                <a:lnTo>
                  <a:pt x="403478" y="192024"/>
                </a:lnTo>
                <a:lnTo>
                  <a:pt x="408685" y="193801"/>
                </a:lnTo>
                <a:lnTo>
                  <a:pt x="413893" y="197103"/>
                </a:lnTo>
                <a:lnTo>
                  <a:pt x="402593" y="224760"/>
                </a:lnTo>
                <a:lnTo>
                  <a:pt x="382936" y="247094"/>
                </a:lnTo>
                <a:lnTo>
                  <a:pt x="356850" y="262022"/>
                </a:lnTo>
                <a:lnTo>
                  <a:pt x="326262" y="267462"/>
                </a:lnTo>
                <a:lnTo>
                  <a:pt x="418986" y="267462"/>
                </a:lnTo>
                <a:lnTo>
                  <a:pt x="439759" y="242065"/>
                </a:lnTo>
                <a:lnTo>
                  <a:pt x="455041" y="198882"/>
                </a:lnTo>
                <a:lnTo>
                  <a:pt x="468123" y="191613"/>
                </a:lnTo>
                <a:lnTo>
                  <a:pt x="477425" y="181737"/>
                </a:lnTo>
                <a:lnTo>
                  <a:pt x="427608" y="181737"/>
                </a:lnTo>
                <a:lnTo>
                  <a:pt x="420750" y="178308"/>
                </a:lnTo>
                <a:lnTo>
                  <a:pt x="413893" y="173100"/>
                </a:lnTo>
                <a:lnTo>
                  <a:pt x="408685" y="166243"/>
                </a:lnTo>
                <a:lnTo>
                  <a:pt x="405256" y="159385"/>
                </a:lnTo>
                <a:lnTo>
                  <a:pt x="405256" y="142239"/>
                </a:lnTo>
                <a:lnTo>
                  <a:pt x="408685" y="135382"/>
                </a:lnTo>
                <a:lnTo>
                  <a:pt x="413893" y="128650"/>
                </a:lnTo>
                <a:lnTo>
                  <a:pt x="417322" y="126873"/>
                </a:lnTo>
                <a:lnTo>
                  <a:pt x="418973" y="125095"/>
                </a:lnTo>
                <a:lnTo>
                  <a:pt x="422401" y="123444"/>
                </a:lnTo>
                <a:lnTo>
                  <a:pt x="422401" y="101092"/>
                </a:lnTo>
                <a:close/>
              </a:path>
              <a:path w="487679" h="439419">
                <a:moveTo>
                  <a:pt x="267843" y="198882"/>
                </a:moveTo>
                <a:lnTo>
                  <a:pt x="219836" y="198882"/>
                </a:lnTo>
                <a:lnTo>
                  <a:pt x="219836" y="233172"/>
                </a:lnTo>
                <a:lnTo>
                  <a:pt x="267843" y="233172"/>
                </a:lnTo>
                <a:lnTo>
                  <a:pt x="267843" y="198882"/>
                </a:lnTo>
                <a:close/>
              </a:path>
              <a:path w="487679" h="439419">
                <a:moveTo>
                  <a:pt x="326262" y="171450"/>
                </a:moveTo>
                <a:lnTo>
                  <a:pt x="161417" y="171450"/>
                </a:lnTo>
                <a:lnTo>
                  <a:pt x="161417" y="198882"/>
                </a:lnTo>
                <a:lnTo>
                  <a:pt x="326262" y="198882"/>
                </a:lnTo>
                <a:lnTo>
                  <a:pt x="326262" y="171450"/>
                </a:lnTo>
                <a:close/>
              </a:path>
              <a:path w="487679" h="439419">
                <a:moveTo>
                  <a:pt x="65277" y="101092"/>
                </a:moveTo>
                <a:lnTo>
                  <a:pt x="65277" y="123444"/>
                </a:lnTo>
                <a:lnTo>
                  <a:pt x="68706" y="125095"/>
                </a:lnTo>
                <a:lnTo>
                  <a:pt x="70357" y="126873"/>
                </a:lnTo>
                <a:lnTo>
                  <a:pt x="73786" y="128650"/>
                </a:lnTo>
                <a:lnTo>
                  <a:pt x="78994" y="135382"/>
                </a:lnTo>
                <a:lnTo>
                  <a:pt x="82423" y="142239"/>
                </a:lnTo>
                <a:lnTo>
                  <a:pt x="82423" y="150875"/>
                </a:lnTo>
                <a:lnTo>
                  <a:pt x="80011" y="162931"/>
                </a:lnTo>
                <a:lnTo>
                  <a:pt x="73421" y="172735"/>
                </a:lnTo>
                <a:lnTo>
                  <a:pt x="63617" y="179325"/>
                </a:lnTo>
                <a:lnTo>
                  <a:pt x="51561" y="181737"/>
                </a:lnTo>
                <a:lnTo>
                  <a:pt x="92080" y="181737"/>
                </a:lnTo>
                <a:lnTo>
                  <a:pt x="94869" y="178514"/>
                </a:lnTo>
                <a:lnTo>
                  <a:pt x="100861" y="165582"/>
                </a:lnTo>
                <a:lnTo>
                  <a:pt x="102997" y="150875"/>
                </a:lnTo>
                <a:lnTo>
                  <a:pt x="102042" y="140668"/>
                </a:lnTo>
                <a:lnTo>
                  <a:pt x="77025" y="106092"/>
                </a:lnTo>
                <a:lnTo>
                  <a:pt x="71377" y="103038"/>
                </a:lnTo>
                <a:lnTo>
                  <a:pt x="65277" y="101092"/>
                </a:lnTo>
                <a:close/>
              </a:path>
              <a:path w="487679" h="439419">
                <a:moveTo>
                  <a:pt x="449960" y="101092"/>
                </a:moveTo>
                <a:lnTo>
                  <a:pt x="449960" y="123444"/>
                </a:lnTo>
                <a:lnTo>
                  <a:pt x="453389" y="125095"/>
                </a:lnTo>
                <a:lnTo>
                  <a:pt x="455041" y="126873"/>
                </a:lnTo>
                <a:lnTo>
                  <a:pt x="458470" y="128650"/>
                </a:lnTo>
                <a:lnTo>
                  <a:pt x="463676" y="135382"/>
                </a:lnTo>
                <a:lnTo>
                  <a:pt x="467105" y="142239"/>
                </a:lnTo>
                <a:lnTo>
                  <a:pt x="467105" y="150875"/>
                </a:lnTo>
                <a:lnTo>
                  <a:pt x="464692" y="162931"/>
                </a:lnTo>
                <a:lnTo>
                  <a:pt x="458088" y="172735"/>
                </a:lnTo>
                <a:lnTo>
                  <a:pt x="448246" y="179325"/>
                </a:lnTo>
                <a:lnTo>
                  <a:pt x="436118" y="181737"/>
                </a:lnTo>
                <a:lnTo>
                  <a:pt x="477425" y="181737"/>
                </a:lnTo>
                <a:lnTo>
                  <a:pt x="478456" y="180641"/>
                </a:lnTo>
                <a:lnTo>
                  <a:pt x="485241" y="166788"/>
                </a:lnTo>
                <a:lnTo>
                  <a:pt x="487679" y="150875"/>
                </a:lnTo>
                <a:lnTo>
                  <a:pt x="486705" y="140668"/>
                </a:lnTo>
                <a:lnTo>
                  <a:pt x="461692" y="106092"/>
                </a:lnTo>
                <a:lnTo>
                  <a:pt x="456058" y="103038"/>
                </a:lnTo>
                <a:lnTo>
                  <a:pt x="449960" y="101092"/>
                </a:lnTo>
                <a:close/>
              </a:path>
              <a:path w="487679" h="439419">
                <a:moveTo>
                  <a:pt x="367537" y="89153"/>
                </a:moveTo>
                <a:lnTo>
                  <a:pt x="120142" y="89153"/>
                </a:lnTo>
                <a:lnTo>
                  <a:pt x="120142" y="171450"/>
                </a:lnTo>
                <a:lnTo>
                  <a:pt x="202564" y="171450"/>
                </a:lnTo>
                <a:lnTo>
                  <a:pt x="202564" y="157734"/>
                </a:lnTo>
                <a:lnTo>
                  <a:pt x="367537" y="157734"/>
                </a:lnTo>
                <a:lnTo>
                  <a:pt x="367537" y="137160"/>
                </a:lnTo>
                <a:lnTo>
                  <a:pt x="202564" y="137160"/>
                </a:lnTo>
                <a:lnTo>
                  <a:pt x="194313" y="135641"/>
                </a:lnTo>
                <a:lnTo>
                  <a:pt x="187801" y="131397"/>
                </a:lnTo>
                <a:lnTo>
                  <a:pt x="183526" y="124890"/>
                </a:lnTo>
                <a:lnTo>
                  <a:pt x="181991" y="116586"/>
                </a:lnTo>
                <a:lnTo>
                  <a:pt x="183526" y="108281"/>
                </a:lnTo>
                <a:lnTo>
                  <a:pt x="187801" y="101774"/>
                </a:lnTo>
                <a:lnTo>
                  <a:pt x="194313" y="97530"/>
                </a:lnTo>
                <a:lnTo>
                  <a:pt x="202564" y="96012"/>
                </a:lnTo>
                <a:lnTo>
                  <a:pt x="367537" y="96012"/>
                </a:lnTo>
                <a:lnTo>
                  <a:pt x="367537" y="89153"/>
                </a:lnTo>
                <a:close/>
              </a:path>
              <a:path w="487679" h="439419">
                <a:moveTo>
                  <a:pt x="367537" y="157734"/>
                </a:moveTo>
                <a:lnTo>
                  <a:pt x="284987" y="157734"/>
                </a:lnTo>
                <a:lnTo>
                  <a:pt x="284987" y="171450"/>
                </a:lnTo>
                <a:lnTo>
                  <a:pt x="367537" y="171450"/>
                </a:lnTo>
                <a:lnTo>
                  <a:pt x="367537" y="157734"/>
                </a:lnTo>
                <a:close/>
              </a:path>
              <a:path w="487679" h="439419">
                <a:moveTo>
                  <a:pt x="284987" y="96012"/>
                </a:moveTo>
                <a:lnTo>
                  <a:pt x="202564" y="96012"/>
                </a:lnTo>
                <a:lnTo>
                  <a:pt x="210889" y="97530"/>
                </a:lnTo>
                <a:lnTo>
                  <a:pt x="217439" y="101774"/>
                </a:lnTo>
                <a:lnTo>
                  <a:pt x="221728" y="108281"/>
                </a:lnTo>
                <a:lnTo>
                  <a:pt x="223266" y="116586"/>
                </a:lnTo>
                <a:lnTo>
                  <a:pt x="221728" y="124890"/>
                </a:lnTo>
                <a:lnTo>
                  <a:pt x="217439" y="131397"/>
                </a:lnTo>
                <a:lnTo>
                  <a:pt x="210889" y="135641"/>
                </a:lnTo>
                <a:lnTo>
                  <a:pt x="202564" y="137160"/>
                </a:lnTo>
                <a:lnTo>
                  <a:pt x="284987" y="137160"/>
                </a:lnTo>
                <a:lnTo>
                  <a:pt x="276736" y="135641"/>
                </a:lnTo>
                <a:lnTo>
                  <a:pt x="270224" y="131397"/>
                </a:lnTo>
                <a:lnTo>
                  <a:pt x="265949" y="124890"/>
                </a:lnTo>
                <a:lnTo>
                  <a:pt x="264413" y="116586"/>
                </a:lnTo>
                <a:lnTo>
                  <a:pt x="265949" y="108281"/>
                </a:lnTo>
                <a:lnTo>
                  <a:pt x="270224" y="101774"/>
                </a:lnTo>
                <a:lnTo>
                  <a:pt x="276736" y="97530"/>
                </a:lnTo>
                <a:lnTo>
                  <a:pt x="284987" y="96012"/>
                </a:lnTo>
                <a:close/>
              </a:path>
              <a:path w="487679" h="439419">
                <a:moveTo>
                  <a:pt x="367537" y="96012"/>
                </a:moveTo>
                <a:lnTo>
                  <a:pt x="284987" y="96012"/>
                </a:lnTo>
                <a:lnTo>
                  <a:pt x="293312" y="97530"/>
                </a:lnTo>
                <a:lnTo>
                  <a:pt x="299862" y="101774"/>
                </a:lnTo>
                <a:lnTo>
                  <a:pt x="304151" y="108281"/>
                </a:lnTo>
                <a:lnTo>
                  <a:pt x="305688" y="116586"/>
                </a:lnTo>
                <a:lnTo>
                  <a:pt x="304151" y="124890"/>
                </a:lnTo>
                <a:lnTo>
                  <a:pt x="299862" y="131397"/>
                </a:lnTo>
                <a:lnTo>
                  <a:pt x="293312" y="135641"/>
                </a:lnTo>
                <a:lnTo>
                  <a:pt x="284987" y="137160"/>
                </a:lnTo>
                <a:lnTo>
                  <a:pt x="367537" y="137160"/>
                </a:lnTo>
                <a:lnTo>
                  <a:pt x="367537" y="96012"/>
                </a:lnTo>
                <a:close/>
              </a:path>
              <a:path w="487679" h="439419">
                <a:moveTo>
                  <a:pt x="326262" y="68580"/>
                </a:moveTo>
                <a:lnTo>
                  <a:pt x="161417" y="68580"/>
                </a:lnTo>
                <a:lnTo>
                  <a:pt x="161417" y="89153"/>
                </a:lnTo>
                <a:lnTo>
                  <a:pt x="326262" y="89153"/>
                </a:lnTo>
                <a:lnTo>
                  <a:pt x="326262" y="68580"/>
                </a:lnTo>
                <a:close/>
              </a:path>
              <a:path w="487679" h="439419">
                <a:moveTo>
                  <a:pt x="243839" y="0"/>
                </a:moveTo>
                <a:lnTo>
                  <a:pt x="222228" y="1232"/>
                </a:lnTo>
                <a:lnTo>
                  <a:pt x="204771" y="4714"/>
                </a:lnTo>
                <a:lnTo>
                  <a:pt x="193101" y="10126"/>
                </a:lnTo>
                <a:lnTo>
                  <a:pt x="188849" y="17145"/>
                </a:lnTo>
                <a:lnTo>
                  <a:pt x="192208" y="23181"/>
                </a:lnTo>
                <a:lnTo>
                  <a:pt x="201533" y="28289"/>
                </a:lnTo>
                <a:lnTo>
                  <a:pt x="215691" y="32111"/>
                </a:lnTo>
                <a:lnTo>
                  <a:pt x="233552" y="34289"/>
                </a:lnTo>
                <a:lnTo>
                  <a:pt x="233552" y="68580"/>
                </a:lnTo>
                <a:lnTo>
                  <a:pt x="254126" y="68580"/>
                </a:lnTo>
                <a:lnTo>
                  <a:pt x="254126" y="34289"/>
                </a:lnTo>
                <a:lnTo>
                  <a:pt x="271988" y="32111"/>
                </a:lnTo>
                <a:lnTo>
                  <a:pt x="286146" y="28289"/>
                </a:lnTo>
                <a:lnTo>
                  <a:pt x="295471" y="23181"/>
                </a:lnTo>
                <a:lnTo>
                  <a:pt x="298830" y="17145"/>
                </a:lnTo>
                <a:lnTo>
                  <a:pt x="294578" y="10126"/>
                </a:lnTo>
                <a:lnTo>
                  <a:pt x="282908" y="4714"/>
                </a:lnTo>
                <a:lnTo>
                  <a:pt x="265451" y="1232"/>
                </a:lnTo>
                <a:lnTo>
                  <a:pt x="243839" y="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0988040" y="2810255"/>
            <a:ext cx="463550" cy="350520"/>
          </a:xfrm>
          <a:custGeom>
            <a:avLst/>
            <a:gdLst/>
            <a:ahLst/>
            <a:cxnLst/>
            <a:rect l="l" t="t" r="r" b="b"/>
            <a:pathLst>
              <a:path w="463550" h="350519">
                <a:moveTo>
                  <a:pt x="238505" y="0"/>
                </a:moveTo>
                <a:lnTo>
                  <a:pt x="111759" y="0"/>
                </a:lnTo>
                <a:lnTo>
                  <a:pt x="111759" y="54737"/>
                </a:lnTo>
                <a:lnTo>
                  <a:pt x="351535" y="54737"/>
                </a:lnTo>
                <a:lnTo>
                  <a:pt x="351535" y="38354"/>
                </a:lnTo>
                <a:lnTo>
                  <a:pt x="265683" y="38354"/>
                </a:lnTo>
                <a:lnTo>
                  <a:pt x="249300" y="10922"/>
                </a:lnTo>
                <a:lnTo>
                  <a:pt x="245236" y="4064"/>
                </a:lnTo>
                <a:lnTo>
                  <a:pt x="238505" y="0"/>
                </a:lnTo>
                <a:close/>
              </a:path>
              <a:path w="463550" h="350519">
                <a:moveTo>
                  <a:pt x="351535" y="65659"/>
                </a:moveTo>
                <a:lnTo>
                  <a:pt x="111759" y="65659"/>
                </a:lnTo>
                <a:lnTo>
                  <a:pt x="111759" y="164338"/>
                </a:lnTo>
                <a:lnTo>
                  <a:pt x="354329" y="164338"/>
                </a:lnTo>
                <a:lnTo>
                  <a:pt x="362457" y="157480"/>
                </a:lnTo>
                <a:lnTo>
                  <a:pt x="389077" y="138303"/>
                </a:lnTo>
                <a:lnTo>
                  <a:pt x="351535" y="138303"/>
                </a:lnTo>
                <a:lnTo>
                  <a:pt x="351535" y="65659"/>
                </a:lnTo>
                <a:close/>
              </a:path>
              <a:path w="463550" h="350519">
                <a:moveTo>
                  <a:pt x="111759" y="117729"/>
                </a:moveTo>
                <a:lnTo>
                  <a:pt x="0" y="117729"/>
                </a:lnTo>
                <a:lnTo>
                  <a:pt x="0" y="139700"/>
                </a:lnTo>
                <a:lnTo>
                  <a:pt x="111759" y="139700"/>
                </a:lnTo>
                <a:lnTo>
                  <a:pt x="111759" y="117729"/>
                </a:lnTo>
                <a:close/>
              </a:path>
              <a:path w="463550" h="350519">
                <a:moveTo>
                  <a:pt x="463295" y="65659"/>
                </a:moveTo>
                <a:lnTo>
                  <a:pt x="452374" y="65659"/>
                </a:lnTo>
                <a:lnTo>
                  <a:pt x="362457" y="131445"/>
                </a:lnTo>
                <a:lnTo>
                  <a:pt x="351535" y="138303"/>
                </a:lnTo>
                <a:lnTo>
                  <a:pt x="389077" y="138303"/>
                </a:lnTo>
                <a:lnTo>
                  <a:pt x="463295" y="84836"/>
                </a:lnTo>
                <a:lnTo>
                  <a:pt x="463295" y="65659"/>
                </a:lnTo>
                <a:close/>
              </a:path>
              <a:path w="463550" h="350519">
                <a:moveTo>
                  <a:pt x="351535" y="175260"/>
                </a:moveTo>
                <a:lnTo>
                  <a:pt x="111759" y="175260"/>
                </a:lnTo>
                <a:lnTo>
                  <a:pt x="111759" y="225933"/>
                </a:lnTo>
                <a:lnTo>
                  <a:pt x="351535" y="225933"/>
                </a:lnTo>
                <a:lnTo>
                  <a:pt x="351535" y="175260"/>
                </a:lnTo>
                <a:close/>
              </a:path>
              <a:path w="463550" h="350519">
                <a:moveTo>
                  <a:pt x="351535" y="236855"/>
                </a:moveTo>
                <a:lnTo>
                  <a:pt x="111759" y="236855"/>
                </a:lnTo>
                <a:lnTo>
                  <a:pt x="111759" y="288925"/>
                </a:lnTo>
                <a:lnTo>
                  <a:pt x="351535" y="288925"/>
                </a:lnTo>
                <a:lnTo>
                  <a:pt x="351535" y="236855"/>
                </a:lnTo>
                <a:close/>
              </a:path>
              <a:path w="463550" h="350519">
                <a:moveTo>
                  <a:pt x="351535" y="299847"/>
                </a:moveTo>
                <a:lnTo>
                  <a:pt x="111759" y="299847"/>
                </a:lnTo>
                <a:lnTo>
                  <a:pt x="111759" y="350520"/>
                </a:lnTo>
                <a:lnTo>
                  <a:pt x="351535" y="350520"/>
                </a:lnTo>
                <a:lnTo>
                  <a:pt x="351535" y="299847"/>
                </a:lnTo>
                <a:close/>
              </a:path>
              <a:path w="463550" h="350519">
                <a:moveTo>
                  <a:pt x="96774" y="169799"/>
                </a:moveTo>
                <a:lnTo>
                  <a:pt x="9525" y="169799"/>
                </a:lnTo>
                <a:lnTo>
                  <a:pt x="9525" y="350520"/>
                </a:lnTo>
                <a:lnTo>
                  <a:pt x="96774" y="350520"/>
                </a:lnTo>
                <a:lnTo>
                  <a:pt x="96774" y="169799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9860280" y="2855976"/>
            <a:ext cx="426720" cy="280670"/>
          </a:xfrm>
          <a:custGeom>
            <a:avLst/>
            <a:gdLst/>
            <a:ahLst/>
            <a:cxnLst/>
            <a:rect l="l" t="t" r="r" b="b"/>
            <a:pathLst>
              <a:path w="426720" h="280669">
                <a:moveTo>
                  <a:pt x="426720" y="236474"/>
                </a:moveTo>
                <a:lnTo>
                  <a:pt x="0" y="236474"/>
                </a:lnTo>
                <a:lnTo>
                  <a:pt x="0" y="245999"/>
                </a:lnTo>
                <a:lnTo>
                  <a:pt x="2641" y="259520"/>
                </a:lnTo>
                <a:lnTo>
                  <a:pt x="9890" y="270446"/>
                </a:lnTo>
                <a:lnTo>
                  <a:pt x="20734" y="277752"/>
                </a:lnTo>
                <a:lnTo>
                  <a:pt x="34163" y="280415"/>
                </a:lnTo>
                <a:lnTo>
                  <a:pt x="392556" y="280415"/>
                </a:lnTo>
                <a:lnTo>
                  <a:pt x="405985" y="277752"/>
                </a:lnTo>
                <a:lnTo>
                  <a:pt x="416829" y="270446"/>
                </a:lnTo>
                <a:lnTo>
                  <a:pt x="424078" y="259520"/>
                </a:lnTo>
                <a:lnTo>
                  <a:pt x="426720" y="245999"/>
                </a:lnTo>
                <a:lnTo>
                  <a:pt x="426720" y="236474"/>
                </a:lnTo>
                <a:close/>
              </a:path>
              <a:path w="426720" h="280669">
                <a:moveTo>
                  <a:pt x="388366" y="0"/>
                </a:moveTo>
                <a:lnTo>
                  <a:pt x="38353" y="0"/>
                </a:lnTo>
                <a:lnTo>
                  <a:pt x="38353" y="236474"/>
                </a:lnTo>
                <a:lnTo>
                  <a:pt x="388366" y="236474"/>
                </a:lnTo>
                <a:lnTo>
                  <a:pt x="388366" y="214375"/>
                </a:lnTo>
                <a:lnTo>
                  <a:pt x="65659" y="214375"/>
                </a:lnTo>
                <a:lnTo>
                  <a:pt x="65659" y="27432"/>
                </a:lnTo>
                <a:lnTo>
                  <a:pt x="388366" y="27432"/>
                </a:lnTo>
                <a:lnTo>
                  <a:pt x="388366" y="0"/>
                </a:lnTo>
                <a:close/>
              </a:path>
              <a:path w="426720" h="280669">
                <a:moveTo>
                  <a:pt x="388366" y="27432"/>
                </a:moveTo>
                <a:lnTo>
                  <a:pt x="361061" y="27432"/>
                </a:lnTo>
                <a:lnTo>
                  <a:pt x="361061" y="214375"/>
                </a:lnTo>
                <a:lnTo>
                  <a:pt x="388366" y="214375"/>
                </a:lnTo>
                <a:lnTo>
                  <a:pt x="388366" y="27432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0360152" y="3347720"/>
            <a:ext cx="597535" cy="0"/>
          </a:xfrm>
          <a:custGeom>
            <a:avLst/>
            <a:gdLst/>
            <a:ahLst/>
            <a:cxnLst/>
            <a:rect l="l" t="t" r="r" b="b"/>
            <a:pathLst>
              <a:path w="597534">
                <a:moveTo>
                  <a:pt x="0" y="0"/>
                </a:moveTo>
                <a:lnTo>
                  <a:pt x="597407" y="0"/>
                </a:lnTo>
              </a:path>
            </a:pathLst>
          </a:custGeom>
          <a:ln w="83819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0360152" y="3294379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0" y="0"/>
                </a:moveTo>
                <a:lnTo>
                  <a:pt x="523621" y="0"/>
                </a:lnTo>
              </a:path>
            </a:pathLst>
          </a:custGeom>
          <a:ln w="22860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0360152" y="3273425"/>
            <a:ext cx="434975" cy="0"/>
          </a:xfrm>
          <a:custGeom>
            <a:avLst/>
            <a:gdLst/>
            <a:ahLst/>
            <a:cxnLst/>
            <a:rect l="l" t="t" r="r" b="b"/>
            <a:pathLst>
              <a:path w="434975">
                <a:moveTo>
                  <a:pt x="0" y="0"/>
                </a:moveTo>
                <a:lnTo>
                  <a:pt x="434467" y="0"/>
                </a:lnTo>
              </a:path>
            </a:pathLst>
          </a:custGeom>
          <a:ln w="19050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10433939" y="3262629"/>
            <a:ext cx="360680" cy="0"/>
          </a:xfrm>
          <a:custGeom>
            <a:avLst/>
            <a:gdLst/>
            <a:ahLst/>
            <a:cxnLst/>
            <a:rect l="l" t="t" r="r" b="b"/>
            <a:pathLst>
              <a:path w="360679">
                <a:moveTo>
                  <a:pt x="0" y="0"/>
                </a:moveTo>
                <a:lnTo>
                  <a:pt x="360679" y="0"/>
                </a:lnTo>
              </a:path>
            </a:pathLst>
          </a:custGeom>
          <a:ln w="3175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0433939" y="3235325"/>
            <a:ext cx="288290" cy="0"/>
          </a:xfrm>
          <a:custGeom>
            <a:avLst/>
            <a:gdLst/>
            <a:ahLst/>
            <a:cxnLst/>
            <a:rect l="l" t="t" r="r" b="b"/>
            <a:pathLst>
              <a:path w="288290">
                <a:moveTo>
                  <a:pt x="0" y="0"/>
                </a:moveTo>
                <a:lnTo>
                  <a:pt x="288289" y="0"/>
                </a:lnTo>
              </a:path>
            </a:pathLst>
          </a:custGeom>
          <a:ln w="52070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0504678" y="3063239"/>
            <a:ext cx="217804" cy="146050"/>
          </a:xfrm>
          <a:custGeom>
            <a:avLst/>
            <a:gdLst/>
            <a:ahLst/>
            <a:cxnLst/>
            <a:rect l="l" t="t" r="r" b="b"/>
            <a:pathLst>
              <a:path w="217804" h="146050">
                <a:moveTo>
                  <a:pt x="0" y="146050"/>
                </a:moveTo>
                <a:lnTo>
                  <a:pt x="217550" y="146050"/>
                </a:lnTo>
                <a:lnTo>
                  <a:pt x="217550" y="0"/>
                </a:lnTo>
                <a:lnTo>
                  <a:pt x="0" y="0"/>
                </a:lnTo>
                <a:lnTo>
                  <a:pt x="0" y="14605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10504678" y="3041650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4" h="21589">
                <a:moveTo>
                  <a:pt x="0" y="21589"/>
                </a:moveTo>
                <a:lnTo>
                  <a:pt x="39877" y="21589"/>
                </a:lnTo>
                <a:lnTo>
                  <a:pt x="39877" y="0"/>
                </a:lnTo>
                <a:lnTo>
                  <a:pt x="0" y="0"/>
                </a:lnTo>
                <a:lnTo>
                  <a:pt x="0" y="21589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0504678" y="3031489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550" y="0"/>
                </a:lnTo>
              </a:path>
            </a:pathLst>
          </a:custGeom>
          <a:ln w="20320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0504678" y="2999739"/>
            <a:ext cx="40005" cy="21590"/>
          </a:xfrm>
          <a:custGeom>
            <a:avLst/>
            <a:gdLst/>
            <a:ahLst/>
            <a:cxnLst/>
            <a:rect l="l" t="t" r="r" b="b"/>
            <a:pathLst>
              <a:path w="40004" h="21589">
                <a:moveTo>
                  <a:pt x="0" y="21589"/>
                </a:moveTo>
                <a:lnTo>
                  <a:pt x="39877" y="21589"/>
                </a:lnTo>
                <a:lnTo>
                  <a:pt x="39877" y="0"/>
                </a:lnTo>
                <a:lnTo>
                  <a:pt x="0" y="0"/>
                </a:lnTo>
                <a:lnTo>
                  <a:pt x="0" y="21589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10504678" y="2970529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550" y="0"/>
                </a:lnTo>
              </a:path>
            </a:pathLst>
          </a:custGeom>
          <a:ln w="58420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10829290" y="3247898"/>
            <a:ext cx="54610" cy="35560"/>
          </a:xfrm>
          <a:custGeom>
            <a:avLst/>
            <a:gdLst/>
            <a:ahLst/>
            <a:cxnLst/>
            <a:rect l="l" t="t" r="r" b="b"/>
            <a:pathLst>
              <a:path w="54609" h="35560">
                <a:moveTo>
                  <a:pt x="54482" y="0"/>
                </a:moveTo>
                <a:lnTo>
                  <a:pt x="0" y="0"/>
                </a:lnTo>
                <a:lnTo>
                  <a:pt x="0" y="35305"/>
                </a:lnTo>
                <a:lnTo>
                  <a:pt x="54482" y="35305"/>
                </a:lnTo>
                <a:lnTo>
                  <a:pt x="54482" y="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10755503" y="3247389"/>
            <a:ext cx="39370" cy="13970"/>
          </a:xfrm>
          <a:custGeom>
            <a:avLst/>
            <a:gdLst/>
            <a:ahLst/>
            <a:cxnLst/>
            <a:rect l="l" t="t" r="r" b="b"/>
            <a:pathLst>
              <a:path w="39370" h="13970">
                <a:moveTo>
                  <a:pt x="0" y="13970"/>
                </a:moveTo>
                <a:lnTo>
                  <a:pt x="39116" y="13970"/>
                </a:lnTo>
                <a:lnTo>
                  <a:pt x="39116" y="0"/>
                </a:lnTo>
                <a:lnTo>
                  <a:pt x="0" y="0"/>
                </a:lnTo>
                <a:lnTo>
                  <a:pt x="0" y="1397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10755503" y="3237229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270" y="0"/>
                </a:lnTo>
              </a:path>
            </a:pathLst>
          </a:custGeom>
          <a:ln w="20320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10755503" y="3191510"/>
            <a:ext cx="39370" cy="35560"/>
          </a:xfrm>
          <a:custGeom>
            <a:avLst/>
            <a:gdLst/>
            <a:ahLst/>
            <a:cxnLst/>
            <a:rect l="l" t="t" r="r" b="b"/>
            <a:pathLst>
              <a:path w="39370" h="35560">
                <a:moveTo>
                  <a:pt x="0" y="35559"/>
                </a:moveTo>
                <a:lnTo>
                  <a:pt x="39116" y="35559"/>
                </a:lnTo>
                <a:lnTo>
                  <a:pt x="39116" y="0"/>
                </a:lnTo>
                <a:lnTo>
                  <a:pt x="0" y="0"/>
                </a:lnTo>
                <a:lnTo>
                  <a:pt x="0" y="35559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10755503" y="3162300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270" y="0"/>
                </a:lnTo>
              </a:path>
            </a:pathLst>
          </a:custGeom>
          <a:ln w="58420">
            <a:solidFill>
              <a:srgbClr val="F99528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10829290" y="3191891"/>
            <a:ext cx="54610" cy="35560"/>
          </a:xfrm>
          <a:custGeom>
            <a:avLst/>
            <a:gdLst/>
            <a:ahLst/>
            <a:cxnLst/>
            <a:rect l="l" t="t" r="r" b="b"/>
            <a:pathLst>
              <a:path w="54609" h="35560">
                <a:moveTo>
                  <a:pt x="54482" y="0"/>
                </a:moveTo>
                <a:lnTo>
                  <a:pt x="0" y="0"/>
                </a:lnTo>
                <a:lnTo>
                  <a:pt x="0" y="35306"/>
                </a:lnTo>
                <a:lnTo>
                  <a:pt x="54482" y="35306"/>
                </a:lnTo>
                <a:lnTo>
                  <a:pt x="54482" y="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0685398" y="3041523"/>
            <a:ext cx="36830" cy="21590"/>
          </a:xfrm>
          <a:custGeom>
            <a:avLst/>
            <a:gdLst/>
            <a:ahLst/>
            <a:cxnLst/>
            <a:rect l="l" t="t" r="r" b="b"/>
            <a:pathLst>
              <a:path w="36829" h="21589">
                <a:moveTo>
                  <a:pt x="36829" y="0"/>
                </a:moveTo>
                <a:lnTo>
                  <a:pt x="0" y="0"/>
                </a:lnTo>
                <a:lnTo>
                  <a:pt x="0" y="21336"/>
                </a:lnTo>
                <a:lnTo>
                  <a:pt x="36829" y="21336"/>
                </a:lnTo>
                <a:lnTo>
                  <a:pt x="36829" y="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10685398" y="2999485"/>
            <a:ext cx="36830" cy="21590"/>
          </a:xfrm>
          <a:custGeom>
            <a:avLst/>
            <a:gdLst/>
            <a:ahLst/>
            <a:cxnLst/>
            <a:rect l="l" t="t" r="r" b="b"/>
            <a:pathLst>
              <a:path w="36829" h="21589">
                <a:moveTo>
                  <a:pt x="36829" y="0"/>
                </a:moveTo>
                <a:lnTo>
                  <a:pt x="0" y="0"/>
                </a:lnTo>
                <a:lnTo>
                  <a:pt x="0" y="21462"/>
                </a:lnTo>
                <a:lnTo>
                  <a:pt x="36829" y="21462"/>
                </a:lnTo>
                <a:lnTo>
                  <a:pt x="36829" y="0"/>
                </a:lnTo>
                <a:close/>
              </a:path>
            </a:pathLst>
          </a:custGeom>
          <a:solidFill>
            <a:srgbClr val="F9952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7351098" y="3617260"/>
            <a:ext cx="1685289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zh-CN" altLang="en-US" sz="1400" spc="-1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驱动，调整，控制</a:t>
            </a:r>
            <a:endParaRPr sz="14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241163" y="3177505"/>
            <a:ext cx="63690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zh-CN" altLang="en-US" sz="14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传感</a:t>
            </a:r>
            <a:endParaRPr sz="14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109462" y="3630709"/>
            <a:ext cx="1951355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前沿，数据处理</a:t>
            </a:r>
            <a:endParaRPr lang="en-US" altLang="zh-CN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algn="ctr"/>
            <a:r>
              <a:rPr lang="zh-CN" altLang="en-US" sz="145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低功耗</a:t>
            </a:r>
            <a:r>
              <a:rPr lang="zh-CN" altLang="en-US" sz="1600" spc="-5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／</a:t>
            </a:r>
            <a:r>
              <a:rPr lang="zh-CN" altLang="en-US" sz="145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安全</a:t>
            </a:r>
            <a:endParaRPr sz="14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35099" y="6170298"/>
            <a:ext cx="5585410" cy="33663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84150" indent="-171450"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sz="1000" spc="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Visconti</a:t>
            </a:r>
            <a:r>
              <a:rPr sz="1000" spc="5" dirty="0" smtClean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™</a:t>
            </a:r>
            <a:r>
              <a:rPr lang="zh-CN" altLang="en-US" sz="1000" spc="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／</a:t>
            </a:r>
            <a:r>
              <a:rPr sz="1000" spc="5" dirty="0" smtClean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FFSA</a:t>
            </a:r>
            <a:r>
              <a:rPr sz="1000" spc="7" baseline="2469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TM </a:t>
            </a:r>
            <a:r>
              <a:rPr lang="zh-CN" altLang="en-US" sz="1000" spc="5" dirty="0" smtClean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是东芝电子元件及存储装置株式会社的商标。</a:t>
            </a:r>
            <a:endParaRPr lang="en-US" sz="1000" dirty="0">
              <a:solidFill>
                <a:srgbClr val="40404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84150" indent="-171450">
              <a:spcBef>
                <a:spcPts val="125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lang="en-US" altLang="zh-CN" sz="1000" spc="10" dirty="0" smtClean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Arm</a:t>
            </a:r>
            <a:r>
              <a:rPr lang="zh-CN" altLang="en-US" sz="1000" spc="10" dirty="0" smtClean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是</a:t>
            </a:r>
            <a:r>
              <a:rPr lang="en-US" altLang="zh-CN" sz="1000" spc="10" dirty="0" smtClean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Arm </a:t>
            </a:r>
            <a:r>
              <a:rPr lang="en-US" altLang="zh-CN" sz="1000" spc="5" dirty="0" smtClean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Limited</a:t>
            </a:r>
            <a:r>
              <a:rPr lang="zh-CN" altLang="en-US" sz="1000" spc="5" dirty="0" smtClean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（或其子公司）</a:t>
            </a:r>
            <a:r>
              <a:rPr lang="en-US" altLang="zh-CN" sz="1000" dirty="0" smtClean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lang="zh-CN" altLang="en-US" sz="1000" dirty="0" smtClean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在美</a:t>
            </a:r>
            <a:r>
              <a:rPr lang="zh-CN" altLang="en-US" sz="1000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国或／和</a:t>
            </a:r>
            <a:r>
              <a:rPr lang="zh-CN" altLang="en-US" sz="1000" dirty="0" smtClean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其他地区的商标。</a:t>
            </a:r>
            <a:endParaRPr lang="en-US" altLang="zh-CN" sz="10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857808" y="2520540"/>
            <a:ext cx="2931110" cy="58990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zh-CN" altLang="en-US" spc="10" dirty="0">
                <a:solidFill>
                  <a:srgbClr val="F99528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物理空间（真实</a:t>
            </a:r>
            <a:r>
              <a:rPr lang="zh-CN" altLang="en-US" spc="10" dirty="0" smtClean="0">
                <a:solidFill>
                  <a:srgbClr val="F99528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）</a:t>
            </a:r>
            <a:endParaRPr lang="en-US" altLang="zh-CN" spc="10" dirty="0" smtClean="0">
              <a:solidFill>
                <a:srgbClr val="F99528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/>
            </a:endParaRPr>
          </a:p>
          <a:p>
            <a:pPr marL="12700">
              <a:spcBef>
                <a:spcPts val="120"/>
              </a:spcBef>
            </a:pPr>
            <a:r>
              <a:rPr lang="en-US" altLang="ja-JP" dirty="0">
                <a:solidFill>
                  <a:srgbClr val="FA9628"/>
                </a:solidFill>
                <a:effectLst>
                  <a:glow rad="635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Physical</a:t>
            </a:r>
            <a:r>
              <a:rPr lang="ja-JP" altLang="en-US" dirty="0">
                <a:solidFill>
                  <a:srgbClr val="FA9628"/>
                </a:solidFill>
                <a:effectLst>
                  <a:glow rad="635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 </a:t>
            </a:r>
            <a:r>
              <a:rPr lang="en-US" altLang="ja-JP" dirty="0" smtClean="0">
                <a:solidFill>
                  <a:srgbClr val="FA9628"/>
                </a:solidFill>
                <a:effectLst>
                  <a:glow rad="635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Space</a:t>
            </a:r>
            <a:r>
              <a:rPr lang="zh-CN" altLang="en-US" dirty="0" smtClean="0">
                <a:solidFill>
                  <a:srgbClr val="FA9628"/>
                </a:solidFill>
                <a:effectLst>
                  <a:glow rad="635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（</a:t>
            </a:r>
            <a:r>
              <a:rPr lang="en-US" altLang="ja-JP" dirty="0" smtClean="0">
                <a:solidFill>
                  <a:srgbClr val="FA9628"/>
                </a:solidFill>
                <a:effectLst>
                  <a:glow rad="635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Real</a:t>
            </a:r>
            <a:r>
              <a:rPr lang="zh-CN" altLang="en-US" dirty="0" smtClean="0">
                <a:solidFill>
                  <a:srgbClr val="FA9628"/>
                </a:solidFill>
                <a:effectLst>
                  <a:glow rad="635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）</a:t>
            </a:r>
            <a:endParaRPr dirty="0">
              <a:latin typeface="东芝黑体 Bold" panose="020B0800000000000000" pitchFamily="34" charset="-122"/>
              <a:ea typeface="东芝黑体 Bold" panose="020B0800000000000000" pitchFamily="34" charset="-122"/>
              <a:cs typeface="Segoe U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828800" y="4707855"/>
            <a:ext cx="65722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zh-CN" altLang="en-US" sz="1600" b="1" spc="5" dirty="0">
                <a:solidFill>
                  <a:srgbClr val="0063D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传感器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2568132" y="5650124"/>
            <a:ext cx="807466" cy="3488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05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MEMS</a:t>
            </a:r>
            <a:r>
              <a:rPr lang="zh-CN" altLang="en-US" sz="105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传感器</a:t>
            </a:r>
            <a:endParaRPr lang="en-US" altLang="zh-CN" sz="1050" spc="-5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zh-CN" altLang="en-US" sz="1050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开发中</a:t>
            </a:r>
            <a:endParaRPr sz="105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20509" y="4626535"/>
            <a:ext cx="1620000" cy="1440000"/>
          </a:xfrm>
          <a:custGeom>
            <a:avLst/>
            <a:gdLst/>
            <a:ahLst/>
            <a:cxnLst/>
            <a:rect l="l" t="t" r="r" b="b"/>
            <a:pathLst>
              <a:path w="1697990" h="1295400">
                <a:moveTo>
                  <a:pt x="0" y="1295400"/>
                </a:moveTo>
                <a:lnTo>
                  <a:pt x="1697735" y="1295400"/>
                </a:lnTo>
                <a:lnTo>
                  <a:pt x="1697735" y="0"/>
                </a:lnTo>
                <a:lnTo>
                  <a:pt x="0" y="0"/>
                </a:lnTo>
                <a:lnTo>
                  <a:pt x="0" y="12954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640949" y="5108448"/>
            <a:ext cx="579120" cy="4175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6682542" y="4707855"/>
            <a:ext cx="495934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0063D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MCU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6311223" y="5562600"/>
            <a:ext cx="1545336" cy="5238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altLang="zh-CN" sz="105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Arm®+</a:t>
            </a:r>
            <a:r>
              <a:rPr lang="zh-CN" altLang="en-US" sz="105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加速器</a:t>
            </a:r>
            <a:endParaRPr lang="zh-CN" altLang="en-US" sz="105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2700">
              <a:spcBef>
                <a:spcPts val="105"/>
              </a:spcBef>
            </a:pPr>
            <a:r>
              <a:rPr sz="105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5V, </a:t>
            </a:r>
            <a:r>
              <a:rPr lang="zh-CN" altLang="en-US" sz="105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宽范围</a:t>
            </a:r>
            <a:r>
              <a:rPr sz="1050" spc="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Arial Unicode MS"/>
              </a:rPr>
              <a:t>、</a:t>
            </a:r>
            <a:r>
              <a:rPr lang="zh-CN" altLang="en-US" sz="105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超低功耗</a:t>
            </a:r>
            <a:endParaRPr lang="en-US" altLang="zh-CN" sz="105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2700">
              <a:spcBef>
                <a:spcPts val="105"/>
              </a:spcBef>
            </a:pPr>
            <a:r>
              <a:rPr lang="en-US" altLang="zh-CN" sz="105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E Class</a:t>
            </a:r>
            <a:r>
              <a:rPr lang="en-US" altLang="zh-CN" sz="1050" spc="-9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lang="en-US" altLang="zh-CN" sz="105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MCU</a:t>
            </a:r>
          </a:p>
        </p:txBody>
      </p:sp>
      <p:sp>
        <p:nvSpPr>
          <p:cNvPr id="117" name="object 117"/>
          <p:cNvSpPr txBox="1"/>
          <p:nvPr/>
        </p:nvSpPr>
        <p:spPr>
          <a:xfrm>
            <a:off x="2634423" y="3606114"/>
            <a:ext cx="224472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zh-CN" altLang="en-US" sz="1400" spc="-1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图像，声音，环境</a:t>
            </a:r>
            <a:endParaRPr sz="14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478536" y="4282440"/>
            <a:ext cx="11235055" cy="341630"/>
          </a:xfrm>
          <a:custGeom>
            <a:avLst/>
            <a:gdLst/>
            <a:ahLst/>
            <a:cxnLst/>
            <a:rect l="l" t="t" r="r" b="b"/>
            <a:pathLst>
              <a:path w="11235055" h="341629">
                <a:moveTo>
                  <a:pt x="11178032" y="0"/>
                </a:moveTo>
                <a:lnTo>
                  <a:pt x="56895" y="0"/>
                </a:lnTo>
                <a:lnTo>
                  <a:pt x="34750" y="4478"/>
                </a:lnTo>
                <a:lnTo>
                  <a:pt x="16665" y="16684"/>
                </a:lnTo>
                <a:lnTo>
                  <a:pt x="4471" y="34772"/>
                </a:lnTo>
                <a:lnTo>
                  <a:pt x="0" y="56896"/>
                </a:lnTo>
                <a:lnTo>
                  <a:pt x="0" y="284480"/>
                </a:lnTo>
                <a:lnTo>
                  <a:pt x="4471" y="306603"/>
                </a:lnTo>
                <a:lnTo>
                  <a:pt x="16665" y="324691"/>
                </a:lnTo>
                <a:lnTo>
                  <a:pt x="34750" y="336897"/>
                </a:lnTo>
                <a:lnTo>
                  <a:pt x="56895" y="341376"/>
                </a:lnTo>
                <a:lnTo>
                  <a:pt x="11178032" y="341376"/>
                </a:lnTo>
                <a:lnTo>
                  <a:pt x="11200155" y="336897"/>
                </a:lnTo>
                <a:lnTo>
                  <a:pt x="11218243" y="324691"/>
                </a:lnTo>
                <a:lnTo>
                  <a:pt x="11230449" y="306603"/>
                </a:lnTo>
                <a:lnTo>
                  <a:pt x="11234928" y="284480"/>
                </a:lnTo>
                <a:lnTo>
                  <a:pt x="11234928" y="56896"/>
                </a:lnTo>
                <a:lnTo>
                  <a:pt x="11230449" y="34772"/>
                </a:lnTo>
                <a:lnTo>
                  <a:pt x="11218243" y="16684"/>
                </a:lnTo>
                <a:lnTo>
                  <a:pt x="11200155" y="4478"/>
                </a:lnTo>
                <a:lnTo>
                  <a:pt x="11178032" y="0"/>
                </a:lnTo>
                <a:close/>
              </a:path>
            </a:pathLst>
          </a:custGeom>
          <a:solidFill>
            <a:srgbClr val="FBC07D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2761614" y="4300220"/>
            <a:ext cx="666813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CN" altLang="en-US" sz="1800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平台服务于</a:t>
            </a:r>
            <a:r>
              <a:rPr sz="180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MCU</a:t>
            </a:r>
            <a:r>
              <a:rPr lang="zh-CN" altLang="en-US" sz="180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，安全，</a:t>
            </a:r>
            <a:r>
              <a:rPr lang="zh-CN" altLang="en-US" sz="1800" spc="-2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超低功耗</a:t>
            </a:r>
            <a:endParaRPr sz="18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813035" y="4258055"/>
            <a:ext cx="249936" cy="3246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9813035" y="4390644"/>
            <a:ext cx="250190" cy="192405"/>
          </a:xfrm>
          <a:custGeom>
            <a:avLst/>
            <a:gdLst/>
            <a:ahLst/>
            <a:cxnLst/>
            <a:rect l="l" t="t" r="r" b="b"/>
            <a:pathLst>
              <a:path w="250190" h="192404">
                <a:moveTo>
                  <a:pt x="22098" y="192023"/>
                </a:moveTo>
                <a:lnTo>
                  <a:pt x="141041" y="192023"/>
                </a:lnTo>
                <a:lnTo>
                  <a:pt x="202120" y="192023"/>
                </a:lnTo>
                <a:lnTo>
                  <a:pt x="224623" y="192023"/>
                </a:lnTo>
                <a:lnTo>
                  <a:pt x="227838" y="192023"/>
                </a:lnTo>
                <a:lnTo>
                  <a:pt x="236862" y="190234"/>
                </a:lnTo>
                <a:lnTo>
                  <a:pt x="243840" y="185515"/>
                </a:lnTo>
                <a:lnTo>
                  <a:pt x="248340" y="178843"/>
                </a:lnTo>
                <a:lnTo>
                  <a:pt x="249936" y="171195"/>
                </a:lnTo>
                <a:lnTo>
                  <a:pt x="249936" y="84264"/>
                </a:lnTo>
                <a:lnTo>
                  <a:pt x="249936" y="39623"/>
                </a:lnTo>
                <a:lnTo>
                  <a:pt x="249936" y="23177"/>
                </a:lnTo>
                <a:lnTo>
                  <a:pt x="249936" y="20827"/>
                </a:lnTo>
                <a:lnTo>
                  <a:pt x="248340" y="13180"/>
                </a:lnTo>
                <a:lnTo>
                  <a:pt x="243840" y="6508"/>
                </a:lnTo>
                <a:lnTo>
                  <a:pt x="236862" y="1789"/>
                </a:lnTo>
                <a:lnTo>
                  <a:pt x="227838" y="0"/>
                </a:lnTo>
                <a:lnTo>
                  <a:pt x="108894" y="0"/>
                </a:lnTo>
                <a:lnTo>
                  <a:pt x="47815" y="0"/>
                </a:lnTo>
                <a:lnTo>
                  <a:pt x="25312" y="0"/>
                </a:lnTo>
                <a:lnTo>
                  <a:pt x="22098" y="0"/>
                </a:lnTo>
                <a:lnTo>
                  <a:pt x="13983" y="1789"/>
                </a:lnTo>
                <a:lnTo>
                  <a:pt x="6905" y="6508"/>
                </a:lnTo>
                <a:lnTo>
                  <a:pt x="1899" y="13180"/>
                </a:lnTo>
                <a:lnTo>
                  <a:pt x="0" y="20827"/>
                </a:lnTo>
                <a:lnTo>
                  <a:pt x="0" y="107759"/>
                </a:lnTo>
                <a:lnTo>
                  <a:pt x="0" y="152399"/>
                </a:lnTo>
                <a:lnTo>
                  <a:pt x="0" y="168846"/>
                </a:lnTo>
                <a:lnTo>
                  <a:pt x="0" y="171195"/>
                </a:lnTo>
                <a:lnTo>
                  <a:pt x="1899" y="178843"/>
                </a:lnTo>
                <a:lnTo>
                  <a:pt x="6905" y="185515"/>
                </a:lnTo>
                <a:lnTo>
                  <a:pt x="13983" y="190234"/>
                </a:lnTo>
                <a:lnTo>
                  <a:pt x="22098" y="19202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903586" y="4421504"/>
            <a:ext cx="68834" cy="1156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727881" y="5647110"/>
            <a:ext cx="1218846" cy="354841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R="5080">
              <a:lnSpc>
                <a:spcPct val="86800"/>
              </a:lnSpc>
              <a:spcBef>
                <a:spcPts val="275"/>
              </a:spcBef>
            </a:pPr>
            <a:r>
              <a:rPr lang="zh-CN" altLang="en-US" sz="105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嵌入时钟发生器</a:t>
            </a:r>
            <a:endParaRPr lang="en-US" altLang="zh-CN" sz="105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R="5080">
              <a:lnSpc>
                <a:spcPct val="86800"/>
              </a:lnSpc>
              <a:spcBef>
                <a:spcPts val="275"/>
              </a:spcBef>
            </a:pPr>
            <a:r>
              <a:rPr lang="zh-CN" altLang="en-US" sz="1050" spc="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低功耗，高速</a:t>
            </a:r>
            <a:endParaRPr sz="105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spc="-5" dirty="0">
                <a:solidFill>
                  <a:srgbClr val="000000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主要产品（系统</a:t>
            </a:r>
            <a:r>
              <a:rPr lang="en-US" altLang="zh-CN" sz="2800" spc="-5" dirty="0">
                <a:solidFill>
                  <a:srgbClr val="000000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LSI</a:t>
            </a:r>
            <a:r>
              <a:rPr lang="zh-CN" altLang="en-US" sz="2800" spc="-5" dirty="0">
                <a:solidFill>
                  <a:srgbClr val="000000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）</a:t>
            </a:r>
            <a:endParaRPr lang="zh-CN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126" name="object 126"/>
          <p:cNvSpPr txBox="1">
            <a:spLocks noGrp="1"/>
          </p:cNvSpPr>
          <p:nvPr>
            <p:ph type="sldNum" sz="quarter" idx="4294967295"/>
          </p:nvPr>
        </p:nvSpPr>
        <p:spPr>
          <a:xfrm>
            <a:off x="8897938" y="6505575"/>
            <a:ext cx="3294062" cy="19367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3116580" algn="l"/>
              </a:tabLst>
            </a:pPr>
            <a:r>
              <a:rPr sz="1200" spc="-15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© </a:t>
            </a:r>
            <a:r>
              <a:rPr sz="1200" spc="-30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2019  </a:t>
            </a:r>
            <a:r>
              <a:rPr sz="1200" spc="-15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Toshiba Electronic </a:t>
            </a:r>
            <a:r>
              <a:rPr sz="1200" spc="-7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Devices </a:t>
            </a:r>
            <a:r>
              <a:rPr sz="1200" spc="-15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&amp;</a:t>
            </a:r>
            <a:r>
              <a:rPr sz="1200" spc="75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sz="1200" spc="-7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Storage</a:t>
            </a:r>
            <a:r>
              <a:rPr sz="1200" spc="30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sz="1200" spc="-7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Corporation	</a:t>
            </a:r>
            <a:r>
              <a:rPr sz="11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24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6394309" y="3143879"/>
            <a:ext cx="539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lang="zh-CN" altLang="en-US" sz="1400" spc="-1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反馈</a:t>
            </a:r>
            <a:endParaRPr lang="zh-CN" altLang="en-US" sz="14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58346" y="4626535"/>
            <a:ext cx="1620000" cy="1440000"/>
          </a:xfrm>
          <a:custGeom>
            <a:avLst/>
            <a:gdLst/>
            <a:ahLst/>
            <a:cxnLst/>
            <a:rect l="l" t="t" r="r" b="b"/>
            <a:pathLst>
              <a:path w="1694814" h="1292860">
                <a:moveTo>
                  <a:pt x="0" y="1292352"/>
                </a:moveTo>
                <a:lnTo>
                  <a:pt x="1694688" y="1292352"/>
                </a:lnTo>
                <a:lnTo>
                  <a:pt x="1694688" y="0"/>
                </a:lnTo>
                <a:lnTo>
                  <a:pt x="0" y="0"/>
                </a:lnTo>
                <a:lnTo>
                  <a:pt x="0" y="129235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4437995" y="5132832"/>
            <a:ext cx="1060703" cy="3688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4120939" y="4707855"/>
            <a:ext cx="1694814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25"/>
              </a:lnSpc>
              <a:spcBef>
                <a:spcPts val="100"/>
              </a:spcBef>
            </a:pPr>
            <a:r>
              <a:rPr lang="zh-CN" altLang="en-US" sz="1300" b="1" spc="15" dirty="0">
                <a:solidFill>
                  <a:srgbClr val="0063D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图像识别</a:t>
            </a:r>
            <a:r>
              <a:rPr sz="1300" b="1" dirty="0">
                <a:solidFill>
                  <a:srgbClr val="0063D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LSI</a:t>
            </a:r>
            <a:endParaRPr sz="13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algn="ctr">
              <a:lnSpc>
                <a:spcPts val="1605"/>
              </a:lnSpc>
            </a:pPr>
            <a:r>
              <a:rPr sz="1300" b="1" spc="-5" dirty="0" err="1">
                <a:solidFill>
                  <a:srgbClr val="0063D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Visconti</a:t>
            </a:r>
            <a:r>
              <a:rPr sz="1300" b="1" spc="-7" baseline="24691" dirty="0" err="1">
                <a:solidFill>
                  <a:srgbClr val="0063D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TM</a:t>
            </a:r>
            <a:endParaRPr sz="1300" baseline="24691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993093" y="5708088"/>
            <a:ext cx="1950507" cy="232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835" marR="144145" algn="ctr">
              <a:lnSpc>
                <a:spcPct val="86700"/>
              </a:lnSpc>
            </a:pPr>
            <a:r>
              <a:rPr lang="zh-CN" altLang="en-US" sz="105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包含各种图像处理加速器</a:t>
            </a:r>
          </a:p>
        </p:txBody>
      </p:sp>
      <p:sp>
        <p:nvSpPr>
          <p:cNvPr id="8" name="object 8"/>
          <p:cNvSpPr/>
          <p:nvPr/>
        </p:nvSpPr>
        <p:spPr>
          <a:xfrm>
            <a:off x="10054723" y="4626535"/>
            <a:ext cx="1620000" cy="1440000"/>
          </a:xfrm>
          <a:custGeom>
            <a:avLst/>
            <a:gdLst/>
            <a:ahLst/>
            <a:cxnLst/>
            <a:rect l="l" t="t" r="r" b="b"/>
            <a:pathLst>
              <a:path w="1697990" h="1295400">
                <a:moveTo>
                  <a:pt x="0" y="1295399"/>
                </a:moveTo>
                <a:lnTo>
                  <a:pt x="1697735" y="1295399"/>
                </a:lnTo>
                <a:lnTo>
                  <a:pt x="1697735" y="0"/>
                </a:lnTo>
                <a:lnTo>
                  <a:pt x="0" y="0"/>
                </a:lnTo>
                <a:lnTo>
                  <a:pt x="0" y="12953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0408919" y="5202936"/>
            <a:ext cx="396239" cy="2286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1003280" y="5144770"/>
            <a:ext cx="265430" cy="265430"/>
          </a:xfrm>
          <a:custGeom>
            <a:avLst/>
            <a:gdLst/>
            <a:ahLst/>
            <a:cxnLst/>
            <a:rect l="l" t="t" r="r" b="b"/>
            <a:pathLst>
              <a:path w="265429" h="265429">
                <a:moveTo>
                  <a:pt x="241680" y="241807"/>
                </a:moveTo>
                <a:lnTo>
                  <a:pt x="21336" y="241807"/>
                </a:lnTo>
                <a:lnTo>
                  <a:pt x="21336" y="265175"/>
                </a:lnTo>
                <a:lnTo>
                  <a:pt x="36956" y="265175"/>
                </a:lnTo>
                <a:lnTo>
                  <a:pt x="36956" y="243204"/>
                </a:lnTo>
                <a:lnTo>
                  <a:pt x="241680" y="243204"/>
                </a:lnTo>
                <a:lnTo>
                  <a:pt x="241680" y="241807"/>
                </a:lnTo>
                <a:close/>
              </a:path>
              <a:path w="265429" h="265429">
                <a:moveTo>
                  <a:pt x="71754" y="243204"/>
                </a:moveTo>
                <a:lnTo>
                  <a:pt x="53340" y="243204"/>
                </a:lnTo>
                <a:lnTo>
                  <a:pt x="53340" y="265175"/>
                </a:lnTo>
                <a:lnTo>
                  <a:pt x="71754" y="265175"/>
                </a:lnTo>
                <a:lnTo>
                  <a:pt x="71754" y="243204"/>
                </a:lnTo>
                <a:close/>
              </a:path>
              <a:path w="265429" h="265429">
                <a:moveTo>
                  <a:pt x="107315" y="243204"/>
                </a:moveTo>
                <a:lnTo>
                  <a:pt x="87502" y="243204"/>
                </a:lnTo>
                <a:lnTo>
                  <a:pt x="87502" y="265175"/>
                </a:lnTo>
                <a:lnTo>
                  <a:pt x="107315" y="265175"/>
                </a:lnTo>
                <a:lnTo>
                  <a:pt x="107315" y="243204"/>
                </a:lnTo>
                <a:close/>
              </a:path>
              <a:path w="265429" h="265429">
                <a:moveTo>
                  <a:pt x="140716" y="243204"/>
                </a:moveTo>
                <a:lnTo>
                  <a:pt x="122300" y="243204"/>
                </a:lnTo>
                <a:lnTo>
                  <a:pt x="122300" y="265175"/>
                </a:lnTo>
                <a:lnTo>
                  <a:pt x="140716" y="265175"/>
                </a:lnTo>
                <a:lnTo>
                  <a:pt x="140716" y="243204"/>
                </a:lnTo>
                <a:close/>
              </a:path>
              <a:path w="265429" h="265429">
                <a:moveTo>
                  <a:pt x="176275" y="243204"/>
                </a:moveTo>
                <a:lnTo>
                  <a:pt x="157861" y="243204"/>
                </a:lnTo>
                <a:lnTo>
                  <a:pt x="157861" y="265175"/>
                </a:lnTo>
                <a:lnTo>
                  <a:pt x="176275" y="265175"/>
                </a:lnTo>
                <a:lnTo>
                  <a:pt x="176275" y="243204"/>
                </a:lnTo>
                <a:close/>
              </a:path>
              <a:path w="265429" h="265429">
                <a:moveTo>
                  <a:pt x="211200" y="243204"/>
                </a:moveTo>
                <a:lnTo>
                  <a:pt x="191262" y="243204"/>
                </a:lnTo>
                <a:lnTo>
                  <a:pt x="191262" y="265175"/>
                </a:lnTo>
                <a:lnTo>
                  <a:pt x="211200" y="265175"/>
                </a:lnTo>
                <a:lnTo>
                  <a:pt x="211200" y="243204"/>
                </a:lnTo>
                <a:close/>
              </a:path>
              <a:path w="265429" h="265429">
                <a:moveTo>
                  <a:pt x="241680" y="243204"/>
                </a:moveTo>
                <a:lnTo>
                  <a:pt x="226822" y="243204"/>
                </a:lnTo>
                <a:lnTo>
                  <a:pt x="226822" y="265175"/>
                </a:lnTo>
                <a:lnTo>
                  <a:pt x="241680" y="265175"/>
                </a:lnTo>
                <a:lnTo>
                  <a:pt x="241680" y="243204"/>
                </a:lnTo>
                <a:close/>
              </a:path>
              <a:path w="265429" h="265429">
                <a:moveTo>
                  <a:pt x="265175" y="228346"/>
                </a:moveTo>
                <a:lnTo>
                  <a:pt x="0" y="228346"/>
                </a:lnTo>
                <a:lnTo>
                  <a:pt x="0" y="241807"/>
                </a:lnTo>
                <a:lnTo>
                  <a:pt x="265175" y="241807"/>
                </a:lnTo>
                <a:lnTo>
                  <a:pt x="265175" y="228346"/>
                </a:lnTo>
                <a:close/>
              </a:path>
              <a:path w="265429" h="265429">
                <a:moveTo>
                  <a:pt x="241680" y="38988"/>
                </a:moveTo>
                <a:lnTo>
                  <a:pt x="21336" y="38988"/>
                </a:lnTo>
                <a:lnTo>
                  <a:pt x="21336" y="53847"/>
                </a:lnTo>
                <a:lnTo>
                  <a:pt x="0" y="53847"/>
                </a:lnTo>
                <a:lnTo>
                  <a:pt x="0" y="73787"/>
                </a:lnTo>
                <a:lnTo>
                  <a:pt x="21336" y="73787"/>
                </a:lnTo>
                <a:lnTo>
                  <a:pt x="21336" y="89281"/>
                </a:lnTo>
                <a:lnTo>
                  <a:pt x="0" y="89281"/>
                </a:lnTo>
                <a:lnTo>
                  <a:pt x="0" y="107822"/>
                </a:lnTo>
                <a:lnTo>
                  <a:pt x="21336" y="107822"/>
                </a:lnTo>
                <a:lnTo>
                  <a:pt x="21336" y="124078"/>
                </a:lnTo>
                <a:lnTo>
                  <a:pt x="0" y="124078"/>
                </a:lnTo>
                <a:lnTo>
                  <a:pt x="0" y="142494"/>
                </a:lnTo>
                <a:lnTo>
                  <a:pt x="21336" y="142494"/>
                </a:lnTo>
                <a:lnTo>
                  <a:pt x="21336" y="157353"/>
                </a:lnTo>
                <a:lnTo>
                  <a:pt x="0" y="157353"/>
                </a:lnTo>
                <a:lnTo>
                  <a:pt x="0" y="177926"/>
                </a:lnTo>
                <a:lnTo>
                  <a:pt x="21336" y="177926"/>
                </a:lnTo>
                <a:lnTo>
                  <a:pt x="21336" y="192912"/>
                </a:lnTo>
                <a:lnTo>
                  <a:pt x="0" y="192912"/>
                </a:lnTo>
                <a:lnTo>
                  <a:pt x="0" y="211328"/>
                </a:lnTo>
                <a:lnTo>
                  <a:pt x="21336" y="211328"/>
                </a:lnTo>
                <a:lnTo>
                  <a:pt x="21336" y="228346"/>
                </a:lnTo>
                <a:lnTo>
                  <a:pt x="241680" y="228346"/>
                </a:lnTo>
                <a:lnTo>
                  <a:pt x="241680" y="224790"/>
                </a:lnTo>
                <a:lnTo>
                  <a:pt x="63246" y="224790"/>
                </a:lnTo>
                <a:lnTo>
                  <a:pt x="39750" y="202819"/>
                </a:lnTo>
                <a:lnTo>
                  <a:pt x="39750" y="63753"/>
                </a:lnTo>
                <a:lnTo>
                  <a:pt x="63246" y="41782"/>
                </a:lnTo>
                <a:lnTo>
                  <a:pt x="241680" y="41782"/>
                </a:lnTo>
                <a:lnTo>
                  <a:pt x="241680" y="38988"/>
                </a:lnTo>
                <a:close/>
              </a:path>
              <a:path w="265429" h="265429">
                <a:moveTo>
                  <a:pt x="241680" y="41782"/>
                </a:moveTo>
                <a:lnTo>
                  <a:pt x="201168" y="41782"/>
                </a:lnTo>
                <a:lnTo>
                  <a:pt x="223266" y="63753"/>
                </a:lnTo>
                <a:lnTo>
                  <a:pt x="223266" y="201422"/>
                </a:lnTo>
                <a:lnTo>
                  <a:pt x="199771" y="224790"/>
                </a:lnTo>
                <a:lnTo>
                  <a:pt x="241680" y="224790"/>
                </a:lnTo>
                <a:lnTo>
                  <a:pt x="241680" y="211328"/>
                </a:lnTo>
                <a:lnTo>
                  <a:pt x="265175" y="211328"/>
                </a:lnTo>
                <a:lnTo>
                  <a:pt x="265175" y="192912"/>
                </a:lnTo>
                <a:lnTo>
                  <a:pt x="241680" y="192912"/>
                </a:lnTo>
                <a:lnTo>
                  <a:pt x="241680" y="177926"/>
                </a:lnTo>
                <a:lnTo>
                  <a:pt x="265175" y="177926"/>
                </a:lnTo>
                <a:lnTo>
                  <a:pt x="265175" y="157353"/>
                </a:lnTo>
                <a:lnTo>
                  <a:pt x="241680" y="157353"/>
                </a:lnTo>
                <a:lnTo>
                  <a:pt x="241680" y="142494"/>
                </a:lnTo>
                <a:lnTo>
                  <a:pt x="265175" y="142494"/>
                </a:lnTo>
                <a:lnTo>
                  <a:pt x="265175" y="124078"/>
                </a:lnTo>
                <a:lnTo>
                  <a:pt x="241680" y="124078"/>
                </a:lnTo>
                <a:lnTo>
                  <a:pt x="241680" y="107822"/>
                </a:lnTo>
                <a:lnTo>
                  <a:pt x="265175" y="107822"/>
                </a:lnTo>
                <a:lnTo>
                  <a:pt x="265175" y="89281"/>
                </a:lnTo>
                <a:lnTo>
                  <a:pt x="241680" y="89281"/>
                </a:lnTo>
                <a:lnTo>
                  <a:pt x="241680" y="73787"/>
                </a:lnTo>
                <a:lnTo>
                  <a:pt x="265175" y="73787"/>
                </a:lnTo>
                <a:lnTo>
                  <a:pt x="265175" y="53847"/>
                </a:lnTo>
                <a:lnTo>
                  <a:pt x="241680" y="53847"/>
                </a:lnTo>
                <a:lnTo>
                  <a:pt x="241680" y="41782"/>
                </a:lnTo>
                <a:close/>
              </a:path>
              <a:path w="265429" h="265429">
                <a:moveTo>
                  <a:pt x="265175" y="23368"/>
                </a:moveTo>
                <a:lnTo>
                  <a:pt x="0" y="23368"/>
                </a:lnTo>
                <a:lnTo>
                  <a:pt x="0" y="38988"/>
                </a:lnTo>
                <a:lnTo>
                  <a:pt x="265175" y="38988"/>
                </a:lnTo>
                <a:lnTo>
                  <a:pt x="265175" y="23368"/>
                </a:lnTo>
                <a:close/>
              </a:path>
              <a:path w="265429" h="265429">
                <a:moveTo>
                  <a:pt x="36956" y="0"/>
                </a:moveTo>
                <a:lnTo>
                  <a:pt x="21336" y="0"/>
                </a:lnTo>
                <a:lnTo>
                  <a:pt x="21336" y="23368"/>
                </a:lnTo>
                <a:lnTo>
                  <a:pt x="36956" y="23368"/>
                </a:lnTo>
                <a:lnTo>
                  <a:pt x="36956" y="0"/>
                </a:lnTo>
                <a:close/>
              </a:path>
              <a:path w="265429" h="265429">
                <a:moveTo>
                  <a:pt x="71754" y="0"/>
                </a:moveTo>
                <a:lnTo>
                  <a:pt x="53340" y="0"/>
                </a:lnTo>
                <a:lnTo>
                  <a:pt x="53340" y="23368"/>
                </a:lnTo>
                <a:lnTo>
                  <a:pt x="71754" y="23368"/>
                </a:lnTo>
                <a:lnTo>
                  <a:pt x="71754" y="0"/>
                </a:lnTo>
                <a:close/>
              </a:path>
              <a:path w="265429" h="265429">
                <a:moveTo>
                  <a:pt x="107315" y="0"/>
                </a:moveTo>
                <a:lnTo>
                  <a:pt x="87502" y="0"/>
                </a:lnTo>
                <a:lnTo>
                  <a:pt x="87502" y="23368"/>
                </a:lnTo>
                <a:lnTo>
                  <a:pt x="107315" y="23368"/>
                </a:lnTo>
                <a:lnTo>
                  <a:pt x="107315" y="0"/>
                </a:lnTo>
                <a:close/>
              </a:path>
              <a:path w="265429" h="265429">
                <a:moveTo>
                  <a:pt x="140716" y="0"/>
                </a:moveTo>
                <a:lnTo>
                  <a:pt x="122300" y="0"/>
                </a:lnTo>
                <a:lnTo>
                  <a:pt x="122300" y="23368"/>
                </a:lnTo>
                <a:lnTo>
                  <a:pt x="140716" y="23368"/>
                </a:lnTo>
                <a:lnTo>
                  <a:pt x="140716" y="0"/>
                </a:lnTo>
                <a:close/>
              </a:path>
              <a:path w="265429" h="265429">
                <a:moveTo>
                  <a:pt x="176275" y="0"/>
                </a:moveTo>
                <a:lnTo>
                  <a:pt x="157861" y="0"/>
                </a:lnTo>
                <a:lnTo>
                  <a:pt x="157861" y="23368"/>
                </a:lnTo>
                <a:lnTo>
                  <a:pt x="176275" y="23368"/>
                </a:lnTo>
                <a:lnTo>
                  <a:pt x="176275" y="0"/>
                </a:lnTo>
                <a:close/>
              </a:path>
              <a:path w="265429" h="265429">
                <a:moveTo>
                  <a:pt x="211200" y="0"/>
                </a:moveTo>
                <a:lnTo>
                  <a:pt x="191262" y="0"/>
                </a:lnTo>
                <a:lnTo>
                  <a:pt x="191262" y="23368"/>
                </a:lnTo>
                <a:lnTo>
                  <a:pt x="211200" y="23368"/>
                </a:lnTo>
                <a:lnTo>
                  <a:pt x="211200" y="0"/>
                </a:lnTo>
                <a:close/>
              </a:path>
              <a:path w="265429" h="265429">
                <a:moveTo>
                  <a:pt x="241680" y="0"/>
                </a:moveTo>
                <a:lnTo>
                  <a:pt x="226822" y="0"/>
                </a:lnTo>
                <a:lnTo>
                  <a:pt x="226822" y="23368"/>
                </a:lnTo>
                <a:lnTo>
                  <a:pt x="241680" y="23368"/>
                </a:lnTo>
                <a:lnTo>
                  <a:pt x="2416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1042904" y="5181600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29">
                <a:moveTo>
                  <a:pt x="0" y="188975"/>
                </a:moveTo>
                <a:lnTo>
                  <a:pt x="188975" y="188975"/>
                </a:lnTo>
                <a:lnTo>
                  <a:pt x="188975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0738104" y="5317236"/>
            <a:ext cx="297815" cy="0"/>
          </a:xfrm>
          <a:custGeom>
            <a:avLst/>
            <a:gdLst/>
            <a:ahLst/>
            <a:cxnLst/>
            <a:rect l="l" t="t" r="r" b="b"/>
            <a:pathLst>
              <a:path w="297815">
                <a:moveTo>
                  <a:pt x="297815" y="0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9905217" y="4707855"/>
            <a:ext cx="1919012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7795" marR="172085" algn="ctr">
              <a:lnSpc>
                <a:spcPct val="100000"/>
              </a:lnSpc>
              <a:spcBef>
                <a:spcPts val="105"/>
              </a:spcBef>
            </a:pPr>
            <a:r>
              <a:rPr lang="zh-CN" altLang="en-US" sz="1600" b="1" dirty="0">
                <a:solidFill>
                  <a:srgbClr val="0063D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电机控制驱动器</a:t>
            </a:r>
            <a:endParaRPr sz="2350" dirty="0">
              <a:latin typeface="东芝黑体 Regular" panose="020B0500000000000000" pitchFamily="34" charset="-122"/>
              <a:ea typeface="东芝黑体 Regular" panose="020B0500000000000000" pitchFamily="34" charset="-122"/>
              <a:cs typeface="Times New Roman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10327168" y="5609087"/>
            <a:ext cx="10751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>
              <a:lnSpc>
                <a:spcPct val="100000"/>
              </a:lnSpc>
              <a:spcBef>
                <a:spcPts val="5"/>
              </a:spcBef>
            </a:pPr>
            <a:r>
              <a:rPr lang="zh-CN" altLang="en-US" sz="1050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智能相位控制</a:t>
            </a:r>
            <a:endParaRPr lang="en-US" altLang="zh-CN" sz="1050" spc="-1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9050">
              <a:lnSpc>
                <a:spcPct val="100000"/>
              </a:lnSpc>
              <a:spcBef>
                <a:spcPts val="5"/>
              </a:spcBef>
            </a:pPr>
            <a:r>
              <a:rPr lang="zh-CN" altLang="en-US" sz="1050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主动增益控制</a:t>
            </a:r>
            <a:endParaRPr lang="en-US" altLang="zh-CN" sz="105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94605" y="4626535"/>
            <a:ext cx="1620000" cy="1440000"/>
          </a:xfrm>
          <a:custGeom>
            <a:avLst/>
            <a:gdLst/>
            <a:ahLst/>
            <a:cxnLst/>
            <a:rect l="l" t="t" r="r" b="b"/>
            <a:pathLst>
              <a:path w="1697990" h="1295400">
                <a:moveTo>
                  <a:pt x="0" y="1295399"/>
                </a:moveTo>
                <a:lnTo>
                  <a:pt x="1697735" y="1295399"/>
                </a:lnTo>
                <a:lnTo>
                  <a:pt x="1697735" y="0"/>
                </a:lnTo>
                <a:lnTo>
                  <a:pt x="0" y="0"/>
                </a:lnTo>
                <a:lnTo>
                  <a:pt x="0" y="12953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544942" y="5029200"/>
            <a:ext cx="719327" cy="5760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8055611" y="4707855"/>
            <a:ext cx="1697989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4320">
              <a:lnSpc>
                <a:spcPct val="100000"/>
              </a:lnSpc>
              <a:spcBef>
                <a:spcPts val="105"/>
              </a:spcBef>
            </a:pPr>
            <a:r>
              <a:rPr lang="zh-CN" altLang="en-US" sz="1600" b="1" dirty="0">
                <a:solidFill>
                  <a:srgbClr val="0063D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定制化</a:t>
            </a:r>
            <a:r>
              <a:rPr sz="1600" b="1" dirty="0" err="1">
                <a:solidFill>
                  <a:srgbClr val="0063D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SoC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8152316" y="5637300"/>
            <a:ext cx="1504579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" marR="48260">
              <a:lnSpc>
                <a:spcPts val="1100"/>
              </a:lnSpc>
            </a:pPr>
            <a:r>
              <a:rPr lang="zh-CN" altLang="en-US" sz="105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为定制</a:t>
            </a:r>
            <a:r>
              <a:rPr lang="en-US" altLang="zh-CN" sz="1050" spc="-5" dirty="0" err="1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SoC</a:t>
            </a:r>
            <a:r>
              <a:rPr lang="zh-CN" altLang="en-US" sz="105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开发提供</a:t>
            </a:r>
            <a:endParaRPr lang="en-US" altLang="zh-CN" sz="1050" spc="-5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85725" marR="48260">
              <a:lnSpc>
                <a:spcPts val="1100"/>
              </a:lnSpc>
            </a:pPr>
            <a:r>
              <a:rPr lang="zh-CN" altLang="en-US" sz="105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有效的解决方案</a:t>
            </a:r>
            <a:endParaRPr lang="zh-CN" altLang="en-US" sz="105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40" name="テキスト ボックス 3"/>
          <p:cNvSpPr txBox="1"/>
          <p:nvPr/>
        </p:nvSpPr>
        <p:spPr>
          <a:xfrm>
            <a:off x="773921" y="1665789"/>
            <a:ext cx="2807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64AFE1"/>
                </a:solidFill>
                <a:effectLst>
                  <a:glow rad="635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Cyber</a:t>
            </a:r>
            <a:r>
              <a:rPr lang="ja-JP" altLang="en-US" dirty="0">
                <a:solidFill>
                  <a:srgbClr val="64AFE1"/>
                </a:solidFill>
                <a:effectLst>
                  <a:glow rad="635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 </a:t>
            </a:r>
            <a:r>
              <a:rPr lang="en-US" altLang="ja-JP" dirty="0" smtClean="0">
                <a:solidFill>
                  <a:srgbClr val="64AFE1"/>
                </a:solidFill>
                <a:effectLst>
                  <a:glow rad="635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Space</a:t>
            </a:r>
            <a:r>
              <a:rPr lang="zh-CN" altLang="en-US" dirty="0" smtClean="0">
                <a:solidFill>
                  <a:srgbClr val="64AFE1"/>
                </a:solidFill>
                <a:effectLst>
                  <a:glow rad="635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（</a:t>
            </a:r>
            <a:r>
              <a:rPr lang="en-US" altLang="ja-JP" dirty="0">
                <a:solidFill>
                  <a:srgbClr val="64AFE1"/>
                </a:solidFill>
                <a:effectLst>
                  <a:glow rad="635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Virtual</a:t>
            </a:r>
            <a:r>
              <a:rPr lang="zh-CN" altLang="en-US" dirty="0" smtClean="0">
                <a:solidFill>
                  <a:srgbClr val="64AFE1"/>
                </a:solidFill>
                <a:effectLst>
                  <a:glow rad="635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）</a:t>
            </a:r>
            <a:endParaRPr lang="en-US" altLang="zh-CN" dirty="0" smtClean="0">
              <a:solidFill>
                <a:srgbClr val="64AFE1"/>
              </a:solidFill>
              <a:effectLst>
                <a:glow rad="635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r>
              <a:rPr lang="zh-CN" altLang="en-US" spc="10" dirty="0">
                <a:solidFill>
                  <a:srgbClr val="63AEE0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网络空间（虚拟</a:t>
            </a:r>
            <a:r>
              <a:rPr lang="zh-CN" altLang="en-US" spc="10" dirty="0" smtClean="0">
                <a:solidFill>
                  <a:srgbClr val="63AEE0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）</a:t>
            </a:r>
            <a:endParaRPr lang="zh-CN" altLang="en-US" dirty="0">
              <a:latin typeface="东芝黑体 Bold" panose="020B0800000000000000" pitchFamily="34" charset="-122"/>
              <a:ea typeface="东芝黑体 Bold" panose="020B0800000000000000" pitchFamily="34" charset="-122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5342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/>
              <a:t>03</a:t>
            </a:r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67999" y="3044920"/>
            <a:ext cx="6523928" cy="540000"/>
          </a:xfrm>
        </p:spPr>
        <p:txBody>
          <a:bodyPr/>
          <a:lstStyle/>
          <a:p>
            <a:r>
              <a:rPr kumimoji="1" lang="en-US" altLang="zh-CN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MCU</a:t>
            </a:r>
            <a:r>
              <a:rPr kumimoji="1" lang="zh-CN" altLang="en-US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产品信息</a:t>
            </a:r>
            <a:endParaRPr kumimoji="1" lang="ja-JP" altLang="en-US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665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z0235mcc\Documents\ジェネラルプレゼンテーション\sozai\sozai_青\PPT背景画像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45" t="15778" r="110" b="17555"/>
          <a:stretch/>
        </p:blipFill>
        <p:spPr bwMode="auto">
          <a:xfrm>
            <a:off x="6096000" y="1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814388" y="377952"/>
            <a:ext cx="4852988" cy="60777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US" altLang="ja-JP" sz="4400" dirty="0" smtClean="0">
                <a:solidFill>
                  <a:srgbClr val="7F7F7F">
                    <a:lumMod val="60000"/>
                    <a:lumOff val="40000"/>
                  </a:srgb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MCU</a:t>
            </a:r>
            <a:r>
              <a:rPr lang="en-US" altLang="zh-CN" sz="4400" dirty="0" smtClean="0">
                <a:solidFill>
                  <a:srgbClr val="7F7F7F">
                    <a:lumMod val="60000"/>
                    <a:lumOff val="40000"/>
                  </a:srgb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—</a:t>
            </a:r>
            <a:r>
              <a:rPr lang="zh-CN" altLang="en-US" sz="4400" dirty="0" smtClean="0">
                <a:solidFill>
                  <a:srgbClr val="7F7F7F">
                    <a:lumMod val="60000"/>
                    <a:lumOff val="40000"/>
                  </a:srgb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微控制器</a:t>
            </a:r>
            <a:endParaRPr lang="en-US" altLang="ja-JP" sz="4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>
              <a:lnSpc>
                <a:spcPct val="125000"/>
              </a:lnSpc>
              <a:tabLst>
                <a:tab pos="2335213" algn="l"/>
              </a:tabLst>
            </a:pPr>
            <a:r>
              <a:rPr lang="zh-CN" altLang="en-US" sz="16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东芝微控制器采用了我</a:t>
            </a:r>
            <a:r>
              <a:rPr lang="zh-CN" altLang="en-US" sz="16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们原创</a:t>
            </a:r>
            <a:r>
              <a:rPr lang="zh-CN" altLang="en-US" sz="16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的高精度模拟电路</a:t>
            </a:r>
            <a:r>
              <a:rPr lang="zh-CN" altLang="en-US" sz="16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。</a:t>
            </a:r>
            <a:endParaRPr lang="en-US" altLang="zh-CN" sz="160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>
              <a:lnSpc>
                <a:spcPct val="125000"/>
              </a:lnSpc>
              <a:tabLst>
                <a:tab pos="2335213" algn="l"/>
              </a:tabLst>
            </a:pPr>
            <a:r>
              <a:rPr lang="zh-CN" altLang="en-US" sz="16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为</a:t>
            </a:r>
            <a:r>
              <a:rPr lang="zh-CN" altLang="en-US" sz="16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了实现客户的需求，产品阵容旨在以低功耗设</a:t>
            </a:r>
            <a:r>
              <a:rPr lang="zh-CN" altLang="en-US" sz="16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计</a:t>
            </a:r>
            <a:endParaRPr lang="en-US" altLang="zh-CN" sz="160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>
              <a:lnSpc>
                <a:spcPct val="125000"/>
              </a:lnSpc>
              <a:tabLst>
                <a:tab pos="2335213" algn="l"/>
              </a:tabLst>
            </a:pPr>
            <a:r>
              <a:rPr lang="zh-CN" altLang="en-US" sz="16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为社</a:t>
            </a:r>
            <a:r>
              <a:rPr lang="zh-CN" altLang="en-US" sz="16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会各个领</a:t>
            </a:r>
            <a:r>
              <a:rPr lang="zh-CN" altLang="en-US" sz="16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域</a:t>
            </a:r>
            <a:r>
              <a:rPr lang="zh-CN" altLang="en-US" sz="16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贡献力量</a:t>
            </a:r>
            <a:r>
              <a:rPr lang="zh-CN" altLang="en-US" sz="16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。</a:t>
            </a:r>
            <a:endParaRPr lang="ja-JP" altLang="en-US" sz="16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4" name="正方形/長方形 6"/>
          <p:cNvSpPr/>
          <p:nvPr/>
        </p:nvSpPr>
        <p:spPr>
          <a:xfrm>
            <a:off x="1193862" y="5255335"/>
            <a:ext cx="40940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4400" b="1" dirty="0">
                <a:solidFill>
                  <a:schemeClr val="tx2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</a:rPr>
              <a:t>ARM CPU + IP</a:t>
            </a:r>
          </a:p>
          <a:p>
            <a:pPr algn="ctr"/>
            <a:r>
              <a:rPr lang="en-US" altLang="ja-JP" sz="2800" dirty="0">
                <a:solidFill>
                  <a:schemeClr val="tx2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</a:rPr>
              <a:t>Motor Control MCU</a:t>
            </a:r>
            <a:endParaRPr lang="ja-JP" altLang="en-US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008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东芝</a:t>
            </a:r>
            <a:r>
              <a:rPr lang="en-US" altLang="ja-JP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MCU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已经应用在各种领域</a:t>
            </a:r>
            <a:endParaRPr kumimoji="1"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pic>
        <p:nvPicPr>
          <p:cNvPr id="3" name="Picture 3" descr="thum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3901" y="3045555"/>
            <a:ext cx="3119730" cy="207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380342" y="946881"/>
            <a:ext cx="8772532" cy="5554663"/>
            <a:chOff x="149" y="527"/>
            <a:chExt cx="5526" cy="3499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>
              <a:off x="5675" y="3987"/>
              <a:ext cx="0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5675" y="3987"/>
              <a:ext cx="0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pic>
          <p:nvPicPr>
            <p:cNvPr id="8" name="Picture 8" descr="canondvchf21-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45" y="1298"/>
              <a:ext cx="818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9" descr="cellregz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41" y="572"/>
              <a:ext cx="499" cy="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samsung_nx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43" y="618"/>
              <a:ext cx="726" cy="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2442" y="1616"/>
              <a:ext cx="46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 DVC</a:t>
              </a:r>
            </a:p>
            <a:p>
              <a:pPr algn="ctr">
                <a:defRPr/>
              </a:pP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19A64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3361" y="1011"/>
              <a:ext cx="46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D-SLR</a:t>
              </a:r>
            </a:p>
            <a:p>
              <a:pPr algn="ctr">
                <a:defRPr/>
              </a:pP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19A23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sp>
          <p:nvSpPr>
            <p:cNvPr id="14" name="Text Box 19"/>
            <p:cNvSpPr txBox="1">
              <a:spLocks noChangeArrowheads="1"/>
            </p:cNvSpPr>
            <p:nvPr/>
          </p:nvSpPr>
          <p:spPr bwMode="auto">
            <a:xfrm>
              <a:off x="4221" y="1029"/>
              <a:ext cx="58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rgbClr val="990000"/>
              </a:prst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DTV</a:t>
              </a:r>
            </a:p>
            <a:p>
              <a:pPr algn="ctr"/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M330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pic>
          <p:nvPicPr>
            <p:cNvPr id="15" name="Picture 2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50" y="1979"/>
              <a:ext cx="409" cy="4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3852" y="2477"/>
              <a:ext cx="98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彩色</a:t>
              </a:r>
              <a:r>
                <a:rPr lang="en-US" altLang="zh-CN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MFP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打印机引擎控制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>
                <a:defRPr/>
              </a:pP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可选项</a:t>
              </a: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M333</a:t>
              </a: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M362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289" y="3055"/>
              <a:ext cx="48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血压监测仪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>
                <a:defRPr/>
              </a:pPr>
              <a:r>
                <a:rPr lang="zh-CN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血压计</a:t>
              </a:r>
              <a:endParaRPr lang="ja-JP" altLang="en-US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948" y="2433"/>
              <a:ext cx="948" cy="14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rgbClr val="990000"/>
              </a:prst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血糖仪</a:t>
              </a:r>
              <a:endParaRPr lang="ja-JP" altLang="en-US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pic>
          <p:nvPicPr>
            <p:cNvPr id="20" name="Picture 2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6" y="569"/>
              <a:ext cx="469" cy="6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289" y="1071"/>
              <a:ext cx="441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洗衣机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>
                <a:defRPr/>
              </a:pP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M370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pic>
          <p:nvPicPr>
            <p:cNvPr id="22" name="Picture 3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7" y="1295"/>
              <a:ext cx="243" cy="42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15" y="1719"/>
              <a:ext cx="441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洗衣机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>
                <a:defRPr/>
              </a:pP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M370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pic>
          <p:nvPicPr>
            <p:cNvPr id="24" name="Picture 3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53" y="3313"/>
              <a:ext cx="681" cy="41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2682" y="3702"/>
              <a:ext cx="480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电动自行车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>
                <a:defRPr/>
              </a:pP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M370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  <a:endParaRPr lang="ja-JP" altLang="en-US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pic>
          <p:nvPicPr>
            <p:cNvPr id="26" name="Picture 38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34" y="2019"/>
              <a:ext cx="408" cy="401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27" name="Text Box 19"/>
            <p:cNvSpPr txBox="1">
              <a:spLocks noChangeArrowheads="1"/>
            </p:cNvSpPr>
            <p:nvPr/>
          </p:nvSpPr>
          <p:spPr bwMode="auto">
            <a:xfrm>
              <a:off x="256" y="2417"/>
              <a:ext cx="527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电饭煲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>
                <a:defRPr/>
              </a:pP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89FW24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pic>
          <p:nvPicPr>
            <p:cNvPr id="30" name="Picture 4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247" y="618"/>
              <a:ext cx="544" cy="35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1252" y="996"/>
              <a:ext cx="527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微波炉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>
                <a:defRPr/>
              </a:pP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89FW24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pic>
          <p:nvPicPr>
            <p:cNvPr id="32" name="Picture 4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95" y="2701"/>
              <a:ext cx="454" cy="37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pic>
          <p:nvPicPr>
            <p:cNvPr id="33" name="Picture 5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967" y="2750"/>
              <a:ext cx="394" cy="394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34" name="Text Box 18"/>
            <p:cNvSpPr txBox="1">
              <a:spLocks noChangeArrowheads="1"/>
            </p:cNvSpPr>
            <p:nvPr/>
          </p:nvSpPr>
          <p:spPr bwMode="auto">
            <a:xfrm>
              <a:off x="4846" y="3158"/>
              <a:ext cx="75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瓦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特表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AMR</a:t>
              </a:r>
              <a:endParaRPr lang="en-US" altLang="ja-JP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r">
                <a:defRPr/>
              </a:pP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M364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MM369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pic>
          <p:nvPicPr>
            <p:cNvPr id="35" name="Picture 5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39" y="1464"/>
              <a:ext cx="590" cy="20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36" name="Text Box 16"/>
            <p:cNvSpPr txBox="1">
              <a:spLocks noChangeArrowheads="1"/>
            </p:cNvSpPr>
            <p:nvPr/>
          </p:nvSpPr>
          <p:spPr bwMode="auto">
            <a:xfrm>
              <a:off x="767" y="1685"/>
              <a:ext cx="67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空调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>
                <a:defRPr/>
              </a:pP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89FM62</a:t>
              </a: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63</a:t>
              </a: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  <a:endParaRPr lang="ja-JP" altLang="en-US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pic>
          <p:nvPicPr>
            <p:cNvPr id="37" name="Picture 6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884" y="527"/>
              <a:ext cx="223" cy="64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</p:pic>
        <p:sp>
          <p:nvSpPr>
            <p:cNvPr id="38" name="Text Box 16"/>
            <p:cNvSpPr txBox="1">
              <a:spLocks noChangeArrowheads="1"/>
            </p:cNvSpPr>
            <p:nvPr/>
          </p:nvSpPr>
          <p:spPr bwMode="auto">
            <a:xfrm>
              <a:off x="740" y="1204"/>
              <a:ext cx="522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空调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>
                <a:defRPr/>
              </a:pP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89FM42</a:t>
              </a: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  <a:endParaRPr lang="ja-JP" altLang="en-US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pic>
          <p:nvPicPr>
            <p:cNvPr id="39" name="Picture 38" descr="【製品画像】D700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272"/>
                </a:clrFrom>
                <a:clrTo>
                  <a:srgbClr val="FFF272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82" y="539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xt Box 19"/>
            <p:cNvSpPr txBox="1">
              <a:spLocks noChangeArrowheads="1"/>
            </p:cNvSpPr>
            <p:nvPr/>
          </p:nvSpPr>
          <p:spPr bwMode="auto">
            <a:xfrm>
              <a:off x="2618" y="1012"/>
              <a:ext cx="55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照相机</a:t>
              </a:r>
              <a:endParaRPr lang="en-US" altLang="ja-JP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>
                <a:defRPr/>
              </a:pP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TX19A44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pic>
          <p:nvPicPr>
            <p:cNvPr id="41" name="Picture 41" descr="-P（フェアリーピンク）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040" y="672"/>
              <a:ext cx="409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Text Box 16"/>
            <p:cNvSpPr txBox="1">
              <a:spLocks noChangeArrowheads="1"/>
            </p:cNvSpPr>
            <p:nvPr/>
          </p:nvSpPr>
          <p:spPr bwMode="auto">
            <a:xfrm>
              <a:off x="2030" y="952"/>
              <a:ext cx="509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rgbClr val="990000"/>
              </a:prstShdw>
            </a:effectLst>
          </p:spPr>
          <p:txBody>
            <a:bodyPr>
              <a:spAutoFit/>
            </a:bodyPr>
            <a:lstStyle/>
            <a:p>
              <a:pPr algn="ctr"/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照相机</a:t>
              </a: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M341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pic>
          <p:nvPicPr>
            <p:cNvPr id="43" name="Picture 44" descr="txna808">
              <a:hlinkClick r:id="rId19"/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3243" y="1298"/>
              <a:ext cx="635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Text Box 45"/>
            <p:cNvSpPr txBox="1">
              <a:spLocks noChangeArrowheads="1"/>
            </p:cNvSpPr>
            <p:nvPr/>
          </p:nvSpPr>
          <p:spPr bwMode="auto">
            <a:xfrm>
              <a:off x="3313" y="1604"/>
              <a:ext cx="440" cy="2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defTabSz="968375" eaLnBrk="0" hangingPunct="0"/>
              <a:r>
                <a:rPr lang="en-US" altLang="ja-JP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AV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接收器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 defTabSz="968375" eaLnBrk="0" hangingPunct="0"/>
              <a:r>
                <a:rPr kumimoji="0"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kumimoji="0" lang="en-US" altLang="zh-CN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M361</a:t>
              </a:r>
              <a:r>
                <a:rPr kumimoji="0"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  <a:endParaRPr kumimoji="0" lang="en-US" altLang="ja-JP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pic>
          <p:nvPicPr>
            <p:cNvPr id="45" name="Picture 46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655" y="1253"/>
              <a:ext cx="288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 Box 47"/>
            <p:cNvSpPr txBox="1">
              <a:spLocks noChangeArrowheads="1"/>
            </p:cNvSpPr>
            <p:nvPr/>
          </p:nvSpPr>
          <p:spPr bwMode="auto">
            <a:xfrm>
              <a:off x="1399" y="1616"/>
              <a:ext cx="842" cy="2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defTabSz="968375" eaLnBrk="0" hangingPunct="0"/>
              <a:r>
                <a:rPr lang="zh-CN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用于相机的可互换镜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头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 defTabSz="968375" eaLnBrk="0" hangingPunct="0"/>
              <a:r>
                <a:rPr kumimoji="0"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kumimoji="0" lang="en-US" altLang="zh-CN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M341</a:t>
              </a:r>
              <a:r>
                <a:rPr kumimoji="0"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  <a:endParaRPr kumimoji="0" lang="en-US" altLang="ja-JP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pic>
          <p:nvPicPr>
            <p:cNvPr id="47" name="Picture 48" descr="pic-001"/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4876" y="572"/>
              <a:ext cx="545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 Box 49"/>
            <p:cNvSpPr txBox="1">
              <a:spLocks noChangeArrowheads="1"/>
            </p:cNvSpPr>
            <p:nvPr/>
          </p:nvSpPr>
          <p:spPr bwMode="auto">
            <a:xfrm>
              <a:off x="4895" y="924"/>
              <a:ext cx="440" cy="2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defTabSz="968375"/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家庭影院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defTabSz="968375"/>
              <a:r>
                <a:rPr kumimoji="0"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kumimoji="0" lang="en-US" altLang="zh-CN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M362</a:t>
              </a:r>
              <a:r>
                <a:rPr kumimoji="0"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  <a:endParaRPr kumimoji="0" lang="en-US" altLang="ja-JP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grpSp>
          <p:nvGrpSpPr>
            <p:cNvPr id="49" name="Group 50"/>
            <p:cNvGrpSpPr>
              <a:grpSpLocks/>
            </p:cNvGrpSpPr>
            <p:nvPr/>
          </p:nvGrpSpPr>
          <p:grpSpPr bwMode="auto">
            <a:xfrm>
              <a:off x="4241" y="1298"/>
              <a:ext cx="351" cy="363"/>
              <a:chOff x="3470" y="2387"/>
              <a:chExt cx="692" cy="826"/>
            </a:xfrm>
          </p:grpSpPr>
          <p:pic>
            <p:nvPicPr>
              <p:cNvPr id="69" name="Picture 51"/>
              <p:cNvPicPr>
                <a:picLocks noChangeAspect="1" noChangeArrowheads="1"/>
              </p:cNvPicPr>
              <p:nvPr/>
            </p:nvPicPr>
            <p:blipFill>
              <a:blip r:embed="rId23" cstate="print">
                <a:clrChange>
                  <a:clrFrom>
                    <a:srgbClr val="010101"/>
                  </a:clrFrom>
                  <a:clrTo>
                    <a:srgbClr val="010101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470" y="2387"/>
                <a:ext cx="692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Rectangle 52"/>
              <p:cNvSpPr>
                <a:spLocks noChangeArrowheads="1"/>
              </p:cNvSpPr>
              <p:nvPr/>
            </p:nvSpPr>
            <p:spPr bwMode="auto">
              <a:xfrm>
                <a:off x="3515" y="2432"/>
                <a:ext cx="589" cy="98"/>
              </a:xfrm>
              <a:prstGeom prst="rect">
                <a:avLst/>
              </a:prstGeom>
              <a:solidFill>
                <a:srgbClr val="EAEAEA">
                  <a:alpha val="94116"/>
                </a:srgb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/>
              <a:lstStyle/>
              <a:p>
                <a:pPr eaLnBrk="0" hangingPunct="0"/>
                <a:endParaRPr kumimoji="0" lang="ja-JP" altLang="en-US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sp>
          <p:nvSpPr>
            <p:cNvPr id="50" name="Text Box 53"/>
            <p:cNvSpPr txBox="1">
              <a:spLocks noChangeArrowheads="1"/>
            </p:cNvSpPr>
            <p:nvPr/>
          </p:nvSpPr>
          <p:spPr bwMode="auto">
            <a:xfrm>
              <a:off x="4168" y="1706"/>
              <a:ext cx="539" cy="2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defTabSz="968375" eaLnBrk="0" hangingPunct="0"/>
              <a:r>
                <a:rPr lang="en-US" altLang="ja-JP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Pad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型合成器</a:t>
              </a:r>
              <a:endParaRPr kumimoji="0" lang="ja-JP" altLang="en-US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 defTabSz="968375" eaLnBrk="0" hangingPunct="0"/>
              <a:r>
                <a:rPr kumimoji="0"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kumimoji="0" lang="en-US" altLang="zh-CN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M332</a:t>
              </a:r>
              <a:r>
                <a:rPr kumimoji="0"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  <a:endParaRPr kumimoji="0" lang="en-US" altLang="ja-JP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pic>
          <p:nvPicPr>
            <p:cNvPr id="51" name="Picture 54" descr="SX-10WAN：製品画像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4059" y="2750"/>
              <a:ext cx="545" cy="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 Box 18"/>
            <p:cNvSpPr txBox="1">
              <a:spLocks noChangeArrowheads="1"/>
            </p:cNvSpPr>
            <p:nvPr/>
          </p:nvSpPr>
          <p:spPr bwMode="auto">
            <a:xfrm>
              <a:off x="3877" y="3113"/>
              <a:ext cx="884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rgbClr val="990000"/>
              </a:prst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无线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LAN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模块</a:t>
              </a:r>
              <a:endParaRPr lang="ja-JP" altLang="en-US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/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M367</a:t>
              </a: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en-US" altLang="ja-JP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369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pic>
          <p:nvPicPr>
            <p:cNvPr id="53" name="Picture 56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3470" y="3294"/>
              <a:ext cx="45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" name="Text Box 18"/>
            <p:cNvSpPr txBox="1">
              <a:spLocks noChangeArrowheads="1"/>
            </p:cNvSpPr>
            <p:nvPr/>
          </p:nvSpPr>
          <p:spPr bwMode="auto">
            <a:xfrm>
              <a:off x="3334" y="3720"/>
              <a:ext cx="726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rgbClr val="990000"/>
              </a:prstShdw>
            </a:effectLst>
          </p:spPr>
          <p:txBody>
            <a:bodyPr>
              <a:spAutoFit/>
            </a:bodyPr>
            <a:lstStyle/>
            <a:p>
              <a:pPr algn="ctr"/>
              <a:r>
                <a:rPr lang="zh-CN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烟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雾报警器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/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89FW20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  <a:endParaRPr lang="en-US" altLang="ja-JP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pic>
          <p:nvPicPr>
            <p:cNvPr id="55" name="Picture 60" descr="350枚給紙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892" y="1982"/>
              <a:ext cx="546" cy="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Text Box 17"/>
            <p:cNvSpPr txBox="1">
              <a:spLocks noChangeArrowheads="1"/>
            </p:cNvSpPr>
            <p:nvPr/>
          </p:nvSpPr>
          <p:spPr bwMode="auto">
            <a:xfrm>
              <a:off x="4762" y="2404"/>
              <a:ext cx="771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镭射打印机显示面板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>
                <a:defRPr/>
              </a:pP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86C808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sp>
          <p:nvSpPr>
            <p:cNvPr id="57" name="Text Box 18"/>
            <p:cNvSpPr txBox="1">
              <a:spLocks noChangeArrowheads="1"/>
            </p:cNvSpPr>
            <p:nvPr/>
          </p:nvSpPr>
          <p:spPr bwMode="auto">
            <a:xfrm>
              <a:off x="149" y="3790"/>
              <a:ext cx="69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家用小灵通充电器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>
                <a:defRPr/>
              </a:pP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86FH12)</a:t>
              </a:r>
            </a:p>
          </p:txBody>
        </p:sp>
        <p:pic>
          <p:nvPicPr>
            <p:cNvPr id="58" name="Picture 63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85" y="3306"/>
              <a:ext cx="228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64"/>
            <p:cNvPicPr>
              <a:picLocks noChangeAspect="1" noChangeArrowheads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27" y="3336"/>
              <a:ext cx="259" cy="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Text Box 18"/>
            <p:cNvSpPr txBox="1">
              <a:spLocks noChangeArrowheads="1"/>
            </p:cNvSpPr>
            <p:nvPr/>
          </p:nvSpPr>
          <p:spPr bwMode="auto">
            <a:xfrm>
              <a:off x="949" y="3793"/>
              <a:ext cx="518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rgbClr val="990000"/>
              </a:prst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离心机</a:t>
              </a: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M370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pic>
          <p:nvPicPr>
            <p:cNvPr id="61" name="Picture 66" descr="专车-z_r5_c2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1383" y="3368"/>
              <a:ext cx="590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" name="Text Box 18"/>
            <p:cNvSpPr txBox="1">
              <a:spLocks noChangeArrowheads="1"/>
            </p:cNvSpPr>
            <p:nvPr/>
          </p:nvSpPr>
          <p:spPr bwMode="auto">
            <a:xfrm>
              <a:off x="1383" y="3736"/>
              <a:ext cx="635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rgbClr val="990000"/>
              </a:prstShdw>
            </a:effectLst>
          </p:spPr>
          <p:txBody>
            <a:bodyPr>
              <a:spAutoFit/>
            </a:bodyPr>
            <a:lstStyle/>
            <a:p>
              <a:pPr algn="ctr"/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车载</a:t>
              </a:r>
              <a:r>
                <a:rPr lang="en-US" altLang="zh-CN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DVD</a:t>
              </a:r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播放器</a:t>
              </a: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M333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pic>
          <p:nvPicPr>
            <p:cNvPr id="63" name="Picture 68" descr="シェーバー写真"/>
            <p:cNvPicPr>
              <a:picLocks noChangeAspect="1" noChangeArrowheads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2" y="2672"/>
              <a:ext cx="287" cy="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" name="Text Box 18"/>
            <p:cNvSpPr txBox="1">
              <a:spLocks noChangeArrowheads="1"/>
            </p:cNvSpPr>
            <p:nvPr/>
          </p:nvSpPr>
          <p:spPr bwMode="auto">
            <a:xfrm>
              <a:off x="1030" y="3090"/>
              <a:ext cx="635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rgbClr val="990000"/>
              </a:prstShdw>
            </a:effectLst>
          </p:spPr>
          <p:txBody>
            <a:bodyPr>
              <a:spAutoFit/>
            </a:bodyPr>
            <a:lstStyle/>
            <a:p>
              <a:pPr algn="ctr"/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电动剃须刀</a:t>
              </a: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89FM46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  <p:pic>
          <p:nvPicPr>
            <p:cNvPr id="65" name="Picture 70" descr="lc-l539_n"/>
            <p:cNvPicPr>
              <a:picLocks noChangeAspect="1" noChangeArrowheads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64" y="3339"/>
              <a:ext cx="545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71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4785" y="1434"/>
              <a:ext cx="726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" name="Text Box 72"/>
            <p:cNvSpPr txBox="1">
              <a:spLocks noChangeArrowheads="1"/>
            </p:cNvSpPr>
            <p:nvPr/>
          </p:nvSpPr>
          <p:spPr bwMode="auto">
            <a:xfrm>
              <a:off x="4928" y="1616"/>
              <a:ext cx="426" cy="2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algn="ctr" defTabSz="968375" eaLnBrk="0" hangingPunct="0"/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键盘</a:t>
              </a:r>
              <a:endParaRPr lang="en-US" altLang="zh-CN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 defTabSz="968375" eaLnBrk="0" hangingPunct="0"/>
              <a:r>
                <a:rPr kumimoji="0"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kumimoji="0" lang="en-US" altLang="zh-CN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A910</a:t>
              </a:r>
              <a:r>
                <a:rPr kumimoji="0"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  <a:endParaRPr kumimoji="0" lang="en-US" altLang="ja-JP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8" name="Text Box 18"/>
            <p:cNvSpPr txBox="1">
              <a:spLocks noChangeArrowheads="1"/>
            </p:cNvSpPr>
            <p:nvPr/>
          </p:nvSpPr>
          <p:spPr bwMode="auto">
            <a:xfrm>
              <a:off x="2034" y="3775"/>
              <a:ext cx="635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rgbClr val="990000"/>
              </a:prstShdw>
            </a:effectLst>
          </p:spPr>
          <p:txBody>
            <a:bodyPr>
              <a:spAutoFit/>
            </a:bodyPr>
            <a:lstStyle/>
            <a:p>
              <a:pPr algn="ctr"/>
              <a:r>
                <a:rPr lang="zh-CN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暖风机</a:t>
              </a:r>
              <a:r>
                <a:rPr lang="ja-JP" altLang="en-US" sz="900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86FS23</a:t>
              </a:r>
              <a:r>
                <a:rPr lang="ja-JP" altLang="en-US" sz="900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</a:p>
          </p:txBody>
        </p:sp>
      </p:grpSp>
      <p:pic>
        <p:nvPicPr>
          <p:cNvPr id="71" name="図 70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7642590" y="5453448"/>
            <a:ext cx="765967" cy="678009"/>
          </a:xfrm>
          <a:prstGeom prst="rect">
            <a:avLst/>
          </a:prstGeom>
        </p:spPr>
      </p:pic>
      <p:sp>
        <p:nvSpPr>
          <p:cNvPr id="72" name="Text Box 18"/>
          <p:cNvSpPr txBox="1">
            <a:spLocks noChangeArrowheads="1"/>
          </p:cNvSpPr>
          <p:nvPr/>
        </p:nvSpPr>
        <p:spPr bwMode="auto">
          <a:xfrm>
            <a:off x="7515760" y="6132212"/>
            <a:ext cx="100860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监控摄像头</a:t>
            </a:r>
            <a:endParaRPr lang="en-US" altLang="zh-CN" sz="90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>
              <a:defRPr/>
            </a:pPr>
            <a:r>
              <a:rPr lang="zh-CN" altLang="en-US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</a:t>
            </a:r>
            <a:r>
              <a:rPr lang="en-US" altLang="ja-JP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M342</a:t>
            </a:r>
            <a:r>
              <a:rPr lang="ja-JP" altLang="en-US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／</a:t>
            </a:r>
            <a:r>
              <a:rPr lang="en-US" altLang="ja-JP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343</a:t>
            </a:r>
            <a:r>
              <a:rPr lang="zh-CN" altLang="en-US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lang="en-US" altLang="ja-JP" sz="9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73" name="図 72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8784720" y="5483384"/>
            <a:ext cx="834522" cy="685968"/>
          </a:xfrm>
          <a:prstGeom prst="rect">
            <a:avLst/>
          </a:prstGeom>
        </p:spPr>
      </p:pic>
      <p:sp>
        <p:nvSpPr>
          <p:cNvPr id="74" name="Text Box 18"/>
          <p:cNvSpPr txBox="1">
            <a:spLocks noChangeArrowheads="1"/>
          </p:cNvSpPr>
          <p:nvPr/>
        </p:nvSpPr>
        <p:spPr bwMode="auto">
          <a:xfrm>
            <a:off x="8851929" y="6132843"/>
            <a:ext cx="71205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智能电表</a:t>
            </a:r>
            <a:endParaRPr lang="en-US" altLang="zh-CN" sz="90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>
              <a:defRPr/>
            </a:pPr>
            <a:r>
              <a:rPr lang="zh-CN" altLang="en-US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</a:t>
            </a:r>
            <a:r>
              <a:rPr lang="en-US" altLang="ja-JP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M36B</a:t>
            </a:r>
            <a:r>
              <a:rPr lang="zh-CN" altLang="en-US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lang="en-US" altLang="ja-JP" sz="9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1955946" y="-630237"/>
            <a:ext cx="8370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ja-JP" altLang="en-US" sz="28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76" name="Picture 4" descr="http://www.ascensia.com/siteassets/contour-plus-blood-glucose.png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91" y="3251137"/>
            <a:ext cx="515967" cy="7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図 76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89" y="3505661"/>
            <a:ext cx="930322" cy="264076"/>
          </a:xfrm>
          <a:prstGeom prst="rect">
            <a:avLst/>
          </a:prstGeom>
        </p:spPr>
      </p:pic>
      <p:pic>
        <p:nvPicPr>
          <p:cNvPr id="78" name="図 77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995405" y="5510346"/>
            <a:ext cx="1259773" cy="592735"/>
          </a:xfrm>
          <a:prstGeom prst="rect">
            <a:avLst/>
          </a:prstGeom>
        </p:spPr>
      </p:pic>
      <p:sp>
        <p:nvSpPr>
          <p:cNvPr id="79" name="Text Box 18"/>
          <p:cNvSpPr txBox="1">
            <a:spLocks noChangeArrowheads="1"/>
          </p:cNvSpPr>
          <p:nvPr/>
        </p:nvSpPr>
        <p:spPr bwMode="auto">
          <a:xfrm>
            <a:off x="10297316" y="6108451"/>
            <a:ext cx="655949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机器人</a:t>
            </a:r>
            <a:endParaRPr lang="en-US" altLang="zh-CN" sz="90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>
              <a:defRPr/>
            </a:pPr>
            <a:r>
              <a:rPr lang="ja-JP" altLang="en-US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</a:t>
            </a:r>
            <a:r>
              <a:rPr lang="en-US" altLang="ja-JP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M3H</a:t>
            </a:r>
            <a:r>
              <a:rPr lang="ja-JP" altLang="en-US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lang="ja-JP" altLang="en-US" sz="9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383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东芝</a:t>
            </a:r>
            <a:r>
              <a:rPr lang="en-US" altLang="zh-CN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MCU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的力量</a:t>
            </a:r>
            <a:endParaRPr kumimoji="1"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" name="正方形/長方形 59"/>
          <p:cNvSpPr/>
          <p:nvPr/>
        </p:nvSpPr>
        <p:spPr>
          <a:xfrm>
            <a:off x="463137" y="848065"/>
            <a:ext cx="10982630" cy="5652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9" rIns="91431" bIns="45719" rtlCol="0" anchor="ctr"/>
          <a:lstStyle/>
          <a:p>
            <a:pPr algn="l">
              <a:lnSpc>
                <a:spcPct val="150000"/>
              </a:lnSpc>
            </a:pPr>
            <a:endParaRPr lang="en-US" altLang="ja-JP" sz="2400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" name="正方形/長方形 2"/>
          <p:cNvSpPr/>
          <p:nvPr/>
        </p:nvSpPr>
        <p:spPr>
          <a:xfrm>
            <a:off x="463136" y="3603218"/>
            <a:ext cx="10982630" cy="92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9" rIns="91431" bIns="45719" rtlCol="0" anchor="ctr"/>
          <a:lstStyle/>
          <a:p>
            <a:endParaRPr lang="ja-JP" altLang="en-US" sz="240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9" name="正方形/長方形 7"/>
          <p:cNvSpPr/>
          <p:nvPr/>
        </p:nvSpPr>
        <p:spPr>
          <a:xfrm rot="5400000">
            <a:off x="3270000" y="3628808"/>
            <a:ext cx="5652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9" rIns="91431" bIns="45719" rtlCol="0" anchor="ctr"/>
          <a:lstStyle/>
          <a:p>
            <a:endParaRPr lang="ja-JP" altLang="en-US" sz="240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0" name="正方形/長方形 3"/>
          <p:cNvSpPr/>
          <p:nvPr/>
        </p:nvSpPr>
        <p:spPr>
          <a:xfrm>
            <a:off x="463137" y="862558"/>
            <a:ext cx="5548165" cy="277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9" rIns="91431" bIns="45719" rtlCol="0" anchor="t"/>
          <a:lstStyle/>
          <a:p>
            <a:pPr marL="457131" indent="-457131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标准</a:t>
            </a:r>
            <a:r>
              <a:rPr lang="en-US" altLang="ja-JP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Arm</a:t>
            </a:r>
            <a:r>
              <a:rPr lang="en-US" altLang="ja-JP" sz="2400" b="1" baseline="30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®</a:t>
            </a:r>
            <a:r>
              <a:rPr lang="zh-CN" altLang="en-US" sz="24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内核</a:t>
            </a:r>
            <a:endParaRPr lang="en-US" altLang="ja-JP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ja-JP" altLang="en-US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301201"/>
            <a:ext cx="3509952" cy="23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正方形/長方形 28"/>
          <p:cNvSpPr/>
          <p:nvPr/>
        </p:nvSpPr>
        <p:spPr>
          <a:xfrm>
            <a:off x="6191980" y="862558"/>
            <a:ext cx="6012000" cy="277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9" rIns="91431" bIns="45719" rtlCol="0" anchor="t"/>
          <a:lstStyle/>
          <a:p>
            <a:pPr marL="457131" indent="-457131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原创独特的</a:t>
            </a:r>
            <a:r>
              <a:rPr lang="en-US" altLang="zh-CN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IP</a:t>
            </a:r>
            <a:r>
              <a:rPr lang="zh-CN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技术</a:t>
            </a:r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ja-JP" altLang="en-US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43" y="1266237"/>
            <a:ext cx="3846311" cy="237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正方形/長方形 50"/>
          <p:cNvSpPr/>
          <p:nvPr/>
        </p:nvSpPr>
        <p:spPr>
          <a:xfrm>
            <a:off x="463135" y="3702118"/>
            <a:ext cx="5548168" cy="277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9" rIns="91431" bIns="45719" rtlCol="0" anchor="t"/>
          <a:lstStyle/>
          <a:p>
            <a:pPr marL="457131" indent="-457131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稳定的供货系统（</a:t>
            </a:r>
            <a:r>
              <a:rPr lang="en-US" altLang="zh-CN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BCP</a:t>
            </a:r>
            <a:r>
              <a:rPr lang="zh-CN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ja-JP" altLang="en-US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5" y="4215915"/>
            <a:ext cx="4409275" cy="222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正方形/長方形 58"/>
          <p:cNvSpPr/>
          <p:nvPr/>
        </p:nvSpPr>
        <p:spPr>
          <a:xfrm>
            <a:off x="6132672" y="3702118"/>
            <a:ext cx="6012000" cy="277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9" rIns="91431" bIns="45719" rtlCol="0" anchor="t"/>
          <a:lstStyle/>
          <a:p>
            <a:pPr marL="457131" indent="-457131"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各种应用</a:t>
            </a:r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ja-JP" altLang="en-US" sz="2400" b="1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91" y="4097854"/>
            <a:ext cx="490928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555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タイトル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下一代微控制器产品线</a:t>
            </a:r>
            <a:endParaRPr kumimoji="1"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0" y="763200"/>
            <a:ext cx="8272808" cy="1017844"/>
          </a:xfrm>
        </p:spPr>
        <p:txBody>
          <a:bodyPr lIns="540000" tIns="46800" rIns="360000" bIns="46800"/>
          <a:lstStyle/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zh-CN" altLang="en-US" sz="2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即将在</a:t>
            </a:r>
            <a:r>
              <a:rPr lang="en-US" altLang="zh-CN" sz="2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2019</a:t>
            </a:r>
            <a:r>
              <a:rPr lang="zh-CN" altLang="en-US" sz="2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年</a:t>
            </a:r>
            <a:r>
              <a:rPr lang="zh-CN" altLang="en-US" sz="2000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迎</a:t>
            </a:r>
            <a:r>
              <a:rPr lang="zh-CN" altLang="en-US" sz="2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来新成员</a:t>
            </a:r>
            <a:r>
              <a:rPr lang="en-US" altLang="ja-JP" sz="2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TXZ+</a:t>
            </a:r>
            <a:r>
              <a:rPr lang="zh-CN" altLang="en-US" sz="2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族和</a:t>
            </a:r>
            <a:r>
              <a:rPr lang="en-US" altLang="ja-JP" sz="2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TXZ+E</a:t>
            </a:r>
            <a:r>
              <a:rPr lang="zh-CN" altLang="en-US" sz="2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族</a:t>
            </a:r>
            <a:endParaRPr lang="en-US" altLang="zh-CN" sz="2000" dirty="0" smtClean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TXZ+</a:t>
            </a:r>
            <a:r>
              <a:rPr lang="zh-CN" altLang="en-US" sz="2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族目标在</a:t>
            </a:r>
            <a:r>
              <a:rPr lang="zh-CN" altLang="en-US" sz="2000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中</a:t>
            </a:r>
            <a:r>
              <a:rPr lang="zh-CN" altLang="en-US" sz="2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高端性能</a:t>
            </a:r>
            <a:endParaRPr lang="en-US" altLang="zh-CN" sz="2000" dirty="0" smtClean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l"/>
            </a:pPr>
            <a:r>
              <a:rPr lang="en-US" altLang="ja-JP" sz="2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TXZ+E</a:t>
            </a:r>
            <a:r>
              <a:rPr lang="zh-CN" altLang="en-US" sz="2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族目标在中低端性能</a:t>
            </a:r>
            <a:endParaRPr lang="ja-JP" altLang="en-US" sz="200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9" name="Line 12"/>
          <p:cNvSpPr>
            <a:spLocks noChangeShapeType="1"/>
          </p:cNvSpPr>
          <p:nvPr/>
        </p:nvSpPr>
        <p:spPr bwMode="auto">
          <a:xfrm flipV="1">
            <a:off x="538413" y="6155437"/>
            <a:ext cx="10637801" cy="0"/>
          </a:xfrm>
          <a:prstGeom prst="line">
            <a:avLst/>
          </a:prstGeom>
          <a:noFill/>
          <a:ln w="12700" cap="flat" cmpd="sng" algn="ctr">
            <a:solidFill>
              <a:srgbClr val="2D4BA5"/>
            </a:solidFill>
            <a:prstDash val="solid"/>
            <a:miter lim="800000"/>
            <a:headEnd type="none" w="sm" len="sm"/>
            <a:tailEnd type="stealth" w="lg" len="lg"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ja-JP" altLang="en-US" sz="1200" b="1" kern="0" dirty="0">
              <a:solidFill>
                <a:sysClr val="windowText" lastClr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2" name="テキスト ボックス 20"/>
          <p:cNvSpPr txBox="1">
            <a:spLocks noChangeArrowheads="1"/>
          </p:cNvSpPr>
          <p:nvPr/>
        </p:nvSpPr>
        <p:spPr bwMode="auto">
          <a:xfrm>
            <a:off x="9247517" y="6185751"/>
            <a:ext cx="10325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400" b="1" dirty="0" smtClean="0">
                <a:solidFill>
                  <a:srgbClr val="2D4BA5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2019~</a:t>
            </a:r>
          </a:p>
        </p:txBody>
      </p:sp>
      <p:sp>
        <p:nvSpPr>
          <p:cNvPr id="85" name="角丸四角形 84"/>
          <p:cNvSpPr/>
          <p:nvPr/>
        </p:nvSpPr>
        <p:spPr>
          <a:xfrm>
            <a:off x="8488223" y="1356869"/>
            <a:ext cx="2392257" cy="2829826"/>
          </a:xfrm>
          <a:prstGeom prst="roundRect">
            <a:avLst>
              <a:gd name="adj" fmla="val 937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TXZ+</a:t>
            </a:r>
            <a:r>
              <a:rPr lang="zh-CN" altLang="en-US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族</a:t>
            </a:r>
            <a:endParaRPr lang="en-US" altLang="zh-CN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pPr algn="ctr"/>
            <a:r>
              <a:rPr lang="en-US" altLang="ja-JP" b="1" dirty="0">
                <a:solidFill>
                  <a:srgbClr val="FFFF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Cortex®-M3</a:t>
            </a:r>
            <a:r>
              <a:rPr lang="ja-JP" altLang="en-US" b="1" dirty="0">
                <a:solidFill>
                  <a:srgbClr val="FFFF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／</a:t>
            </a:r>
            <a:r>
              <a:rPr lang="en-US" altLang="ja-JP" b="1" dirty="0">
                <a:solidFill>
                  <a:srgbClr val="FFFF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M4</a:t>
            </a:r>
            <a:endParaRPr lang="ja-JP" altLang="en-US" b="1" dirty="0">
              <a:solidFill>
                <a:srgbClr val="FFFF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endParaRPr lang="ja-JP" altLang="en-US" sz="2000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86" name="角丸四角形 85"/>
          <p:cNvSpPr/>
          <p:nvPr/>
        </p:nvSpPr>
        <p:spPr>
          <a:xfrm>
            <a:off x="8519153" y="4425607"/>
            <a:ext cx="2374773" cy="1677969"/>
          </a:xfrm>
          <a:prstGeom prst="roundRect">
            <a:avLst>
              <a:gd name="adj" fmla="val 1037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ja-JP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TXZ+E</a:t>
            </a:r>
            <a:r>
              <a:rPr lang="zh-CN" altLang="en-US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族</a:t>
            </a:r>
            <a:endParaRPr lang="en-US" altLang="zh-CN" b="1" dirty="0" smtClean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pPr algn="ctr"/>
            <a:r>
              <a:rPr lang="en-US" altLang="ja-JP" b="1" dirty="0">
                <a:solidFill>
                  <a:srgbClr val="FFFF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Cortex®-M0</a:t>
            </a:r>
            <a:r>
              <a:rPr lang="ja-JP" altLang="en-US" b="1" dirty="0">
                <a:solidFill>
                  <a:srgbClr val="FFFF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 ／ </a:t>
            </a:r>
            <a:r>
              <a:rPr lang="en-US" altLang="ja-JP" b="1" dirty="0">
                <a:solidFill>
                  <a:srgbClr val="FFFF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M3</a:t>
            </a:r>
          </a:p>
          <a:p>
            <a:pPr algn="ctr"/>
            <a:r>
              <a:rPr lang="en-US" altLang="ja-JP" b="1" dirty="0">
                <a:solidFill>
                  <a:srgbClr val="FFFF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TLCS-870</a:t>
            </a:r>
            <a:r>
              <a:rPr lang="ja-JP" altLang="en-US" b="1" dirty="0">
                <a:solidFill>
                  <a:srgbClr val="FFFF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 ／ </a:t>
            </a:r>
            <a:r>
              <a:rPr lang="en-US" altLang="ja-JP" b="1" dirty="0">
                <a:solidFill>
                  <a:srgbClr val="FFFF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C1</a:t>
            </a:r>
            <a:endParaRPr lang="ja-JP" altLang="en-US" b="1" dirty="0">
              <a:solidFill>
                <a:srgbClr val="FFFF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pPr algn="ctr"/>
            <a:endParaRPr lang="en-US" altLang="ja-JP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87" name="角丸四角形 86"/>
          <p:cNvSpPr/>
          <p:nvPr/>
        </p:nvSpPr>
        <p:spPr>
          <a:xfrm>
            <a:off x="8692169" y="3287556"/>
            <a:ext cx="198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zh-CN" altLang="en-US" sz="14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超低功耗</a:t>
            </a:r>
            <a:endParaRPr lang="ja-JP" altLang="en-US" sz="1400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88" name="角丸四角形 87"/>
          <p:cNvSpPr/>
          <p:nvPr/>
        </p:nvSpPr>
        <p:spPr>
          <a:xfrm>
            <a:off x="8692169" y="3707232"/>
            <a:ext cx="198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" rIns="36000" rtlCol="0" anchor="ctr"/>
          <a:lstStyle/>
          <a:p>
            <a:pPr algn="ctr"/>
            <a:r>
              <a:rPr lang="zh-CN" altLang="en-US" sz="140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传感器</a:t>
            </a:r>
            <a:r>
              <a:rPr lang="zh-CN" altLang="en-US" sz="14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／驱动器</a:t>
            </a:r>
            <a:endParaRPr lang="ja-JP" altLang="en-US" sz="1400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89" name="角丸四角形 88"/>
          <p:cNvSpPr/>
          <p:nvPr/>
        </p:nvSpPr>
        <p:spPr>
          <a:xfrm>
            <a:off x="8692169" y="2028531"/>
            <a:ext cx="1980000" cy="360000"/>
          </a:xfrm>
          <a:prstGeom prst="roundRect">
            <a:avLst>
              <a:gd name="adj" fmla="val 11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4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高性能无负荷引擎</a:t>
            </a:r>
            <a:endParaRPr lang="en-US" altLang="ja-JP" sz="1400" dirty="0" smtClean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10876115" y="2591064"/>
            <a:ext cx="889987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87C8E2">
                    <a:lumMod val="50000"/>
                  </a:srgb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40nm</a:t>
            </a:r>
            <a:endParaRPr lang="ja-JP" altLang="en-US" sz="2000" b="1" dirty="0">
              <a:solidFill>
                <a:srgbClr val="87C8E2">
                  <a:lumMod val="50000"/>
                </a:srgb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10916732" y="5024309"/>
            <a:ext cx="1039067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87C8E2">
                    <a:lumMod val="50000"/>
                  </a:srgb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130</a:t>
            </a:r>
            <a:r>
              <a:rPr lang="en-US" altLang="ja-JP" sz="2000" b="1" dirty="0" smtClean="0">
                <a:solidFill>
                  <a:srgbClr val="87C8E2">
                    <a:lumMod val="50000"/>
                  </a:srgb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nm</a:t>
            </a:r>
            <a:endParaRPr lang="ja-JP" altLang="en-US" sz="2000" b="1" dirty="0">
              <a:solidFill>
                <a:srgbClr val="87C8E2">
                  <a:lumMod val="50000"/>
                </a:srgb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8721110" y="1077896"/>
            <a:ext cx="1874616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68375"/>
            <a:r>
              <a:rPr lang="en-US" altLang="ja-JP" sz="1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Arm</a:t>
            </a:r>
            <a:r>
              <a:rPr lang="en-US" altLang="ja-JP" sz="1400" b="1" baseline="30000" dirty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®</a:t>
            </a:r>
            <a:r>
              <a:rPr lang="en-US" altLang="ja-JP" sz="1400" b="1" dirty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 Cortex</a:t>
            </a:r>
            <a:r>
              <a:rPr lang="en-US" altLang="ja-JP" sz="1400" b="1" baseline="30000" dirty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®</a:t>
            </a:r>
            <a:r>
              <a:rPr lang="en-US" altLang="ja-JP" sz="1400" b="1" dirty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-</a:t>
            </a:r>
            <a:r>
              <a:rPr lang="en-US" altLang="ja-JP" sz="1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M</a:t>
            </a:r>
            <a:r>
              <a:rPr lang="zh-CN" altLang="en-US" sz="1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内核</a:t>
            </a:r>
            <a:endParaRPr lang="ja-JP" altLang="en-US" sz="1400" b="1" dirty="0">
              <a:solidFill>
                <a:srgbClr val="0F9BEB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7" name="角丸四角形 96"/>
          <p:cNvSpPr/>
          <p:nvPr/>
        </p:nvSpPr>
        <p:spPr>
          <a:xfrm>
            <a:off x="8682597" y="5545861"/>
            <a:ext cx="2026011" cy="3357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altLang="ja-JP" b="1" dirty="0" smtClean="0">
                <a:solidFill>
                  <a:srgbClr val="64AFE1">
                    <a:lumMod val="75000"/>
                  </a:srgb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E-class</a:t>
            </a:r>
            <a:endParaRPr lang="ja-JP" altLang="en-US" b="1" dirty="0">
              <a:solidFill>
                <a:srgbClr val="64AFE1">
                  <a:lumMod val="75000"/>
                </a:srgb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00" name="角丸四角形 99"/>
          <p:cNvSpPr/>
          <p:nvPr/>
        </p:nvSpPr>
        <p:spPr>
          <a:xfrm>
            <a:off x="8692169" y="2867881"/>
            <a:ext cx="1980000" cy="360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zh-CN" altLang="en-US" sz="14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安全</a:t>
            </a:r>
            <a:endParaRPr lang="ja-JP" altLang="en-US" sz="1400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01" name="角丸四角形 100"/>
          <p:cNvSpPr/>
          <p:nvPr/>
        </p:nvSpPr>
        <p:spPr>
          <a:xfrm>
            <a:off x="8692169" y="2448206"/>
            <a:ext cx="1980000" cy="360000"/>
          </a:xfrm>
          <a:prstGeom prst="roundRect">
            <a:avLst>
              <a:gd name="adj" fmla="val 112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zh-CN" altLang="en-US" sz="14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连接性</a:t>
            </a:r>
            <a:endParaRPr lang="en-US" altLang="ja-JP" sz="1400" dirty="0" smtClean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0" name="Line 5"/>
          <p:cNvSpPr>
            <a:spLocks noChangeShapeType="1"/>
          </p:cNvSpPr>
          <p:nvPr/>
        </p:nvSpPr>
        <p:spPr bwMode="gray">
          <a:xfrm flipH="1" flipV="1">
            <a:off x="538413" y="2532914"/>
            <a:ext cx="0" cy="3597116"/>
          </a:xfrm>
          <a:prstGeom prst="line">
            <a:avLst/>
          </a:prstGeom>
          <a:noFill/>
          <a:ln w="12700" cap="flat" cmpd="sng" algn="ctr">
            <a:solidFill>
              <a:srgbClr val="2D4BA5"/>
            </a:solidFill>
            <a:prstDash val="solid"/>
            <a:miter lim="800000"/>
            <a:headEnd/>
            <a:tailEnd type="none" w="lg" len="lg"/>
          </a:ln>
          <a:effectLst/>
          <a:extLst/>
        </p:spPr>
        <p:txBody>
          <a:bodyPr wrap="none" lIns="83077" tIns="43200" rIns="83077" bIns="43200" anchor="ctr"/>
          <a:lstStyle/>
          <a:p>
            <a:pPr>
              <a:defRPr/>
            </a:pPr>
            <a:endParaRPr lang="ja-JP" altLang="en-US" sz="1662" kern="0" dirty="0">
              <a:solidFill>
                <a:sysClr val="windowText" lastClr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0" name="テキスト ボックス 16"/>
          <p:cNvSpPr txBox="1">
            <a:spLocks noChangeArrowheads="1"/>
          </p:cNvSpPr>
          <p:nvPr/>
        </p:nvSpPr>
        <p:spPr bwMode="auto">
          <a:xfrm>
            <a:off x="1074665" y="6185751"/>
            <a:ext cx="10306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400" b="1" dirty="0">
                <a:solidFill>
                  <a:srgbClr val="2D4BA5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~</a:t>
            </a:r>
            <a:r>
              <a:rPr lang="en-US" altLang="ja-JP" sz="1400" b="1" dirty="0" smtClean="0">
                <a:solidFill>
                  <a:srgbClr val="2D4BA5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2008 </a:t>
            </a:r>
            <a:endParaRPr lang="ja-JP" altLang="en-US" sz="1400" b="1" dirty="0">
              <a:solidFill>
                <a:srgbClr val="2D4BA5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1" name="テキスト ボックス 20"/>
          <p:cNvSpPr txBox="1">
            <a:spLocks noChangeArrowheads="1"/>
          </p:cNvSpPr>
          <p:nvPr/>
        </p:nvSpPr>
        <p:spPr bwMode="auto">
          <a:xfrm>
            <a:off x="6221840" y="6185751"/>
            <a:ext cx="10325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400" b="1" dirty="0" smtClean="0">
                <a:solidFill>
                  <a:srgbClr val="2D4BA5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2016</a:t>
            </a:r>
            <a:endParaRPr lang="ja-JP" altLang="en-US" sz="1400" b="1" dirty="0">
              <a:solidFill>
                <a:srgbClr val="2D4BA5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7" name="テキスト ボックス 21"/>
          <p:cNvSpPr txBox="1">
            <a:spLocks noChangeArrowheads="1"/>
          </p:cNvSpPr>
          <p:nvPr/>
        </p:nvSpPr>
        <p:spPr bwMode="auto">
          <a:xfrm>
            <a:off x="0" y="2149222"/>
            <a:ext cx="1074665" cy="29117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defRPr/>
            </a:pPr>
            <a:r>
              <a:rPr lang="zh-CN" altLang="en-US" sz="1292" b="1" kern="0" dirty="0" smtClean="0">
                <a:solidFill>
                  <a:srgbClr val="2D4BA5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相关性能</a:t>
            </a:r>
            <a:endParaRPr lang="ja-JP" altLang="en-US" sz="1292" b="1" kern="0" dirty="0">
              <a:solidFill>
                <a:srgbClr val="2D4BA5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8" name="角丸四角形 67"/>
          <p:cNvSpPr/>
          <p:nvPr/>
        </p:nvSpPr>
        <p:spPr bwMode="auto">
          <a:xfrm>
            <a:off x="1009113" y="5155822"/>
            <a:ext cx="1480606" cy="432000"/>
          </a:xfrm>
          <a:prstGeom prst="roundRect">
            <a:avLst/>
          </a:prstGeom>
          <a:solidFill>
            <a:srgbClr val="FFD5FF"/>
          </a:solidFill>
          <a:ln w="38100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64008" rIns="36000" bIns="64008" anchor="ctr" anchorCtr="1"/>
          <a:lstStyle/>
          <a:p>
            <a:pPr>
              <a:defRPr/>
            </a:pPr>
            <a:r>
              <a:rPr lang="en-US" altLang="ja-JP" sz="1400" b="1" kern="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900/H1</a:t>
            </a:r>
            <a:r>
              <a:rPr lang="zh-CN" altLang="en-US" sz="1400" b="1" kern="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系列</a:t>
            </a:r>
            <a:endParaRPr lang="en-US" altLang="ja-JP" sz="1400" b="1" kern="0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9" name="角丸四角形 68"/>
          <p:cNvSpPr/>
          <p:nvPr/>
        </p:nvSpPr>
        <p:spPr bwMode="auto">
          <a:xfrm>
            <a:off x="3447091" y="4661039"/>
            <a:ext cx="1440000" cy="432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0000" tIns="46800" rIns="90000" bIns="46800" anchor="ctr" anchorCtr="0"/>
          <a:lstStyle/>
          <a:p>
            <a:r>
              <a:rPr lang="en-US" altLang="ja-JP" sz="1200" b="1" dirty="0" smtClean="0">
                <a:solidFill>
                  <a:srgbClr val="2D4BA5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TX03</a:t>
            </a:r>
            <a:r>
              <a:rPr lang="zh-CN" altLang="en-US" sz="1200" b="1" dirty="0" smtClean="0">
                <a:solidFill>
                  <a:srgbClr val="2D4BA5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系列</a:t>
            </a:r>
            <a:endParaRPr lang="en-US" altLang="ja-JP" sz="1200" b="1" dirty="0">
              <a:solidFill>
                <a:srgbClr val="2D4BA5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r>
              <a:rPr lang="zh-CN" altLang="en-US" sz="1000" dirty="0" smtClean="0">
                <a:solidFill>
                  <a:srgbClr val="2D4BA5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广泛应用</a:t>
            </a:r>
            <a:endParaRPr lang="en-US" altLang="ja-JP" sz="1000" dirty="0">
              <a:solidFill>
                <a:srgbClr val="2D4BA5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0" name="角丸四角形 69"/>
          <p:cNvSpPr/>
          <p:nvPr/>
        </p:nvSpPr>
        <p:spPr bwMode="auto">
          <a:xfrm>
            <a:off x="3303091" y="3652903"/>
            <a:ext cx="1728000" cy="4320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36000" tIns="64008" rIns="36000" bIns="64008" anchor="ctr" anchorCtr="1"/>
          <a:lstStyle/>
          <a:p>
            <a:pPr algn="ctr"/>
            <a:r>
              <a:rPr lang="en-US" altLang="ja-JP" sz="1400" b="1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</a:t>
            </a:r>
            <a:r>
              <a:rPr lang="zh-CN" altLang="en-US" sz="1400" b="1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族</a:t>
            </a:r>
            <a:endParaRPr lang="en-US" altLang="ja-JP" sz="1400" b="1" kern="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1" name="角丸四角形 70"/>
          <p:cNvSpPr/>
          <p:nvPr/>
        </p:nvSpPr>
        <p:spPr bwMode="auto">
          <a:xfrm>
            <a:off x="5781503" y="2927170"/>
            <a:ext cx="1728000" cy="4320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36000" tIns="64008" rIns="36000" bIns="64008" anchor="ctr" anchorCtr="1"/>
          <a:lstStyle/>
          <a:p>
            <a:r>
              <a:rPr lang="en-US" altLang="ja-JP" sz="1400" b="1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TXZ</a:t>
            </a:r>
            <a:r>
              <a:rPr lang="en-US" altLang="ja-JP" sz="1400" b="1" kern="0" baseline="30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TM</a:t>
            </a:r>
            <a:r>
              <a:rPr lang="zh-CN" altLang="en-US" sz="1400" b="1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族</a:t>
            </a:r>
            <a:endParaRPr lang="en-US" altLang="ja-JP" sz="1400" b="1" kern="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3" name="角丸四角形 72"/>
          <p:cNvSpPr/>
          <p:nvPr/>
        </p:nvSpPr>
        <p:spPr bwMode="auto">
          <a:xfrm>
            <a:off x="3447091" y="5165107"/>
            <a:ext cx="1440000" cy="4320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75A342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0000" tIns="46800" rIns="90000" bIns="46800" anchor="ctr" anchorCtr="0"/>
          <a:lstStyle/>
          <a:p>
            <a:r>
              <a:rPr lang="en-US" altLang="ja-JP" sz="1200" b="1" dirty="0" smtClean="0">
                <a:solidFill>
                  <a:srgbClr val="75A34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TX00</a:t>
            </a:r>
            <a:r>
              <a:rPr lang="zh-CN" altLang="en-US" sz="1200" b="1" dirty="0" smtClean="0">
                <a:solidFill>
                  <a:srgbClr val="75A34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系列</a:t>
            </a:r>
            <a:endParaRPr lang="en-US" altLang="ja-JP" sz="1200" b="1" dirty="0">
              <a:solidFill>
                <a:srgbClr val="75A342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r>
              <a:rPr lang="zh-CN" altLang="en-US" sz="1000" dirty="0" smtClean="0">
                <a:solidFill>
                  <a:srgbClr val="75A342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低功耗运行</a:t>
            </a:r>
            <a:endParaRPr lang="en-US" altLang="ja-JP" sz="1000" dirty="0">
              <a:solidFill>
                <a:srgbClr val="75A342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4" name="角丸四角形 73"/>
          <p:cNvSpPr/>
          <p:nvPr/>
        </p:nvSpPr>
        <p:spPr bwMode="auto">
          <a:xfrm>
            <a:off x="3447091" y="4156971"/>
            <a:ext cx="1440000" cy="4320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0000" tIns="46800" rIns="90000" bIns="46800" anchor="ctr" anchorCtr="0"/>
          <a:lstStyle/>
          <a:p>
            <a:r>
              <a:rPr lang="en-US" altLang="ja-JP" sz="1200" b="1" dirty="0" smtClean="0">
                <a:solidFill>
                  <a:srgbClr val="E1780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TX04</a:t>
            </a:r>
            <a:r>
              <a:rPr lang="zh-CN" altLang="en-US" sz="1200" b="1" dirty="0" smtClean="0">
                <a:solidFill>
                  <a:srgbClr val="E1780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系列</a:t>
            </a:r>
            <a:endParaRPr lang="en-US" altLang="ja-JP" sz="1200" b="1" dirty="0">
              <a:solidFill>
                <a:srgbClr val="E1780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r>
              <a:rPr lang="zh-CN" altLang="en-US" sz="1000" dirty="0" smtClean="0">
                <a:solidFill>
                  <a:srgbClr val="E1780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强大，大容量存储</a:t>
            </a:r>
            <a:endParaRPr lang="en-US" altLang="ja-JP" sz="1000" dirty="0">
              <a:solidFill>
                <a:srgbClr val="E1780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222732" y="3284841"/>
            <a:ext cx="1874616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968375"/>
            <a:r>
              <a:rPr lang="en-US" altLang="ja-JP" sz="1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Arm</a:t>
            </a:r>
            <a:r>
              <a:rPr lang="en-US" altLang="ja-JP" sz="1400" b="1" baseline="30000" dirty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®</a:t>
            </a:r>
            <a:r>
              <a:rPr lang="en-US" altLang="ja-JP" sz="1400" b="1" dirty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 Cortex</a:t>
            </a:r>
            <a:r>
              <a:rPr lang="en-US" altLang="ja-JP" sz="1400" b="1" baseline="30000" dirty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®</a:t>
            </a:r>
            <a:r>
              <a:rPr lang="en-US" altLang="ja-JP" sz="1400" b="1" dirty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-</a:t>
            </a:r>
            <a:r>
              <a:rPr lang="en-US" altLang="ja-JP" sz="1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M</a:t>
            </a:r>
            <a:r>
              <a:rPr lang="zh-CN" altLang="en-US" sz="1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内核</a:t>
            </a:r>
            <a:endParaRPr lang="ja-JP" altLang="en-US" sz="1400" b="1" dirty="0">
              <a:solidFill>
                <a:srgbClr val="0F9BEB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5708195" y="2550004"/>
            <a:ext cx="1874616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68375"/>
            <a:r>
              <a:rPr lang="en-US" altLang="ja-JP" sz="1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Arm</a:t>
            </a:r>
            <a:r>
              <a:rPr lang="en-US" altLang="ja-JP" sz="1400" b="1" baseline="30000" dirty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®</a:t>
            </a:r>
            <a:r>
              <a:rPr lang="en-US" altLang="ja-JP" sz="1400" b="1" dirty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 Cortex</a:t>
            </a:r>
            <a:r>
              <a:rPr lang="en-US" altLang="ja-JP" sz="1400" b="1" baseline="30000" dirty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®</a:t>
            </a:r>
            <a:r>
              <a:rPr lang="en-US" altLang="ja-JP" sz="1400" b="1" dirty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-</a:t>
            </a:r>
            <a:r>
              <a:rPr lang="en-US" altLang="ja-JP" sz="1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M</a:t>
            </a:r>
            <a:r>
              <a:rPr lang="zh-CN" altLang="en-US" sz="1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内核</a:t>
            </a:r>
            <a:endParaRPr lang="ja-JP" altLang="en-US" sz="1400" b="1" dirty="0">
              <a:solidFill>
                <a:srgbClr val="0F9BEB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7" name="角丸四角形 76"/>
          <p:cNvSpPr/>
          <p:nvPr/>
        </p:nvSpPr>
        <p:spPr bwMode="auto">
          <a:xfrm>
            <a:off x="885416" y="4688515"/>
            <a:ext cx="1728000" cy="43200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36000" tIns="64008" rIns="36000" bIns="64008" anchor="ctr" anchorCtr="1"/>
          <a:lstStyle/>
          <a:p>
            <a:pPr>
              <a:defRPr/>
            </a:pPr>
            <a:r>
              <a:rPr lang="en-US" altLang="ja-JP" sz="1400" b="1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TLCS</a:t>
            </a:r>
            <a:r>
              <a:rPr lang="zh-CN" altLang="en-US" sz="1400" b="1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族</a:t>
            </a:r>
            <a:endParaRPr lang="en-US" altLang="ja-JP" sz="1400" b="1" kern="0" dirty="0" smtClean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1380565" y="4276434"/>
            <a:ext cx="737702" cy="307777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68375"/>
            <a:r>
              <a:rPr lang="zh-CN" altLang="en-US" sz="1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原创核</a:t>
            </a:r>
            <a:endParaRPr lang="ja-JP" altLang="en-US" sz="1400" b="1" dirty="0">
              <a:solidFill>
                <a:srgbClr val="0F9BEB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9" name="角丸四角形 78"/>
          <p:cNvSpPr/>
          <p:nvPr/>
        </p:nvSpPr>
        <p:spPr bwMode="auto">
          <a:xfrm>
            <a:off x="1009113" y="5653110"/>
            <a:ext cx="1480606" cy="432000"/>
          </a:xfrm>
          <a:prstGeom prst="roundRect">
            <a:avLst/>
          </a:prstGeom>
          <a:solidFill>
            <a:srgbClr val="FFD5FF"/>
          </a:solidFill>
          <a:ln w="38100" cap="flat" cmpd="sng" algn="ctr">
            <a:solidFill>
              <a:srgbClr val="FF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64008" rIns="36000" bIns="64008" anchor="ctr" anchorCtr="1"/>
          <a:lstStyle/>
          <a:p>
            <a:pPr>
              <a:defRPr/>
            </a:pPr>
            <a:r>
              <a:rPr lang="en-US" altLang="ja-JP" sz="1400" b="1" kern="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870/C1</a:t>
            </a:r>
            <a:r>
              <a:rPr lang="zh-CN" altLang="en-US" sz="1400" b="1" kern="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系列</a:t>
            </a:r>
            <a:endParaRPr lang="en-US" altLang="ja-JP" sz="1400" b="1" kern="0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80" name="テキスト ボックス 20"/>
          <p:cNvSpPr txBox="1">
            <a:spLocks noChangeArrowheads="1"/>
          </p:cNvSpPr>
          <p:nvPr/>
        </p:nvSpPr>
        <p:spPr bwMode="auto">
          <a:xfrm>
            <a:off x="3699450" y="6185751"/>
            <a:ext cx="10325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1400" b="1" dirty="0" smtClean="0">
                <a:solidFill>
                  <a:srgbClr val="2D4BA5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201</a:t>
            </a:r>
            <a:r>
              <a:rPr lang="en-US" altLang="ja-JP" sz="1400" b="1" dirty="0">
                <a:solidFill>
                  <a:srgbClr val="2D4BA5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2</a:t>
            </a:r>
            <a:endParaRPr lang="ja-JP" altLang="en-US" sz="1400" b="1" dirty="0">
              <a:solidFill>
                <a:srgbClr val="2D4BA5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81" name="右矢印 80"/>
          <p:cNvSpPr/>
          <p:nvPr/>
        </p:nvSpPr>
        <p:spPr bwMode="auto">
          <a:xfrm rot="20487000">
            <a:off x="5186853" y="3451403"/>
            <a:ext cx="446108" cy="403000"/>
          </a:xfrm>
          <a:prstGeom prst="rightArrow">
            <a:avLst>
              <a:gd name="adj1" fmla="val 50000"/>
              <a:gd name="adj2" fmla="val 60180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endParaRPr lang="ja-JP" altLang="en-US" sz="900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82" name="角丸四角形 81"/>
          <p:cNvSpPr/>
          <p:nvPr/>
        </p:nvSpPr>
        <p:spPr bwMode="auto">
          <a:xfrm>
            <a:off x="5925503" y="3935845"/>
            <a:ext cx="1440000" cy="432000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0000" tIns="46800" rIns="90000" bIns="46800" anchor="ctr" anchorCtr="0"/>
          <a:lstStyle/>
          <a:p>
            <a:r>
              <a:rPr lang="en-US" altLang="ja-JP" sz="1200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TXZ3</a:t>
            </a:r>
            <a:r>
              <a:rPr lang="zh-CN" altLang="en-US" sz="120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系列</a:t>
            </a:r>
            <a:endParaRPr lang="ja-JP" altLang="en-US" sz="1200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r>
              <a:rPr lang="zh-CN" altLang="en-US" sz="1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标准</a:t>
            </a:r>
            <a:endParaRPr lang="en-US" altLang="ja-JP" sz="100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83" name="角丸四角形 82"/>
          <p:cNvSpPr/>
          <p:nvPr/>
        </p:nvSpPr>
        <p:spPr bwMode="auto">
          <a:xfrm>
            <a:off x="5925503" y="4439913"/>
            <a:ext cx="1440000" cy="432000"/>
          </a:xfrm>
          <a:prstGeom prst="roundRect">
            <a:avLst/>
          </a:prstGeom>
          <a:solidFill>
            <a:srgbClr val="75A342"/>
          </a:solidFill>
          <a:ln w="28575">
            <a:solidFill>
              <a:srgbClr val="75A342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0000" tIns="46800" rIns="90000" bIns="46800" anchor="ctr" anchorCtr="0"/>
          <a:lstStyle/>
          <a:p>
            <a:r>
              <a:rPr lang="en-US" altLang="ja-JP" sz="1200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TXZ0</a:t>
            </a:r>
            <a:r>
              <a:rPr lang="zh-CN" altLang="en-US" sz="1200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系列</a:t>
            </a:r>
            <a:endParaRPr lang="ja-JP" altLang="en-US" sz="1200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r>
              <a:rPr lang="zh-CN" altLang="en-US" sz="1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低功耗运行</a:t>
            </a:r>
            <a:endParaRPr lang="en-US" altLang="ja-JP" sz="100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84" name="角丸四角形 83"/>
          <p:cNvSpPr/>
          <p:nvPr/>
        </p:nvSpPr>
        <p:spPr bwMode="auto">
          <a:xfrm>
            <a:off x="5925503" y="3431777"/>
            <a:ext cx="1440000" cy="432000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accent6"/>
            </a:solidFill>
            <a:headEnd/>
            <a:tailEnd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0000" tIns="46800" rIns="90000" bIns="46800" anchor="ctr" anchorCtr="0"/>
          <a:lstStyle/>
          <a:p>
            <a:r>
              <a:rPr lang="en-US" altLang="ja-JP" sz="1200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TXZ4</a:t>
            </a:r>
            <a:r>
              <a:rPr lang="zh-CN" altLang="en-US" sz="1200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系列</a:t>
            </a:r>
            <a:endParaRPr lang="ja-JP" altLang="en-US" sz="1200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r>
              <a:rPr lang="zh-CN" altLang="en-US" sz="10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高性能</a:t>
            </a:r>
            <a:endParaRPr lang="en-US" altLang="ja-JP" sz="100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1229842" y="3804543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130nm</a:t>
            </a:r>
            <a:endParaRPr lang="ja-JP" altLang="en-US" sz="2000" b="1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3211895" y="2781917"/>
            <a:ext cx="1885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90nm~130nm</a:t>
            </a:r>
            <a:endParaRPr lang="ja-JP" altLang="en-US" sz="2000" b="1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6200510" y="2106983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65nm</a:t>
            </a:r>
            <a:endParaRPr lang="ja-JP" altLang="en-US" sz="2000" b="1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8" name="右矢印 97"/>
          <p:cNvSpPr/>
          <p:nvPr/>
        </p:nvSpPr>
        <p:spPr bwMode="auto">
          <a:xfrm rot="20487000">
            <a:off x="2862211" y="4242687"/>
            <a:ext cx="446108" cy="403000"/>
          </a:xfrm>
          <a:prstGeom prst="rightArrow">
            <a:avLst>
              <a:gd name="adj1" fmla="val 50000"/>
              <a:gd name="adj2" fmla="val 60180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endParaRPr lang="ja-JP" altLang="en-US" sz="900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9" name="右矢印 98"/>
          <p:cNvSpPr/>
          <p:nvPr/>
        </p:nvSpPr>
        <p:spPr bwMode="auto">
          <a:xfrm rot="20487000">
            <a:off x="7763635" y="2710770"/>
            <a:ext cx="446108" cy="403000"/>
          </a:xfrm>
          <a:prstGeom prst="rightArrow">
            <a:avLst>
              <a:gd name="adj1" fmla="val 50000"/>
              <a:gd name="adj2" fmla="val 60180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endParaRPr lang="ja-JP" altLang="en-US" sz="900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7405490" y="3534124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Cortex-M4</a:t>
            </a:r>
            <a:endParaRPr lang="ja-JP" altLang="en-US" sz="11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7405490" y="4028156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Cortex-M3</a:t>
            </a:r>
            <a:endParaRPr lang="ja-JP" altLang="en-US" sz="11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7414881" y="4541354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Cortex-M0</a:t>
            </a:r>
            <a:endParaRPr lang="ja-JP" altLang="en-US" sz="11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4883100" y="4238492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Cortex-M4</a:t>
            </a:r>
            <a:endParaRPr lang="ja-JP" altLang="en-US" sz="11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4883100" y="4753934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Cortex-M3</a:t>
            </a:r>
            <a:endParaRPr lang="ja-JP" altLang="en-US" sz="11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4892491" y="5256942"/>
            <a:ext cx="8579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Cortex-M0</a:t>
            </a:r>
            <a:endParaRPr lang="ja-JP" altLang="en-US" sz="11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09" name="テキスト ボックス 108"/>
          <p:cNvSpPr txBox="1"/>
          <p:nvPr/>
        </p:nvSpPr>
        <p:spPr>
          <a:xfrm>
            <a:off x="2476529" y="5264591"/>
            <a:ext cx="7633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32</a:t>
            </a:r>
            <a:r>
              <a:rPr lang="zh-CN" altLang="en-US" sz="1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位</a:t>
            </a:r>
            <a:r>
              <a:rPr lang="en-US" altLang="ja-JP" sz="1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CPU</a:t>
            </a:r>
            <a:endParaRPr lang="ja-JP" altLang="en-US" sz="11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2476529" y="5773325"/>
            <a:ext cx="6848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8</a:t>
            </a:r>
            <a:r>
              <a:rPr lang="zh-CN" altLang="en-US" sz="1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位</a:t>
            </a:r>
            <a:r>
              <a:rPr lang="en-US" altLang="ja-JP" sz="1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CPU</a:t>
            </a:r>
            <a:endParaRPr lang="ja-JP" altLang="en-US" sz="11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12" name="右矢印 111"/>
          <p:cNvSpPr/>
          <p:nvPr/>
        </p:nvSpPr>
        <p:spPr bwMode="auto">
          <a:xfrm rot="1332522">
            <a:off x="7823541" y="4829537"/>
            <a:ext cx="446108" cy="403000"/>
          </a:xfrm>
          <a:prstGeom prst="rightArrow">
            <a:avLst>
              <a:gd name="adj1" fmla="val 50000"/>
              <a:gd name="adj2" fmla="val 60180"/>
            </a:avLst>
          </a:prstGeom>
          <a:ln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endParaRPr lang="ja-JP" altLang="en-US" sz="900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cxnSp>
        <p:nvCxnSpPr>
          <p:cNvPr id="113" name="直線矢印コネクタ 112"/>
          <p:cNvCxnSpPr/>
          <p:nvPr/>
        </p:nvCxnSpPr>
        <p:spPr>
          <a:xfrm>
            <a:off x="3349399" y="5869110"/>
            <a:ext cx="491286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矢印コネクタ 113"/>
          <p:cNvCxnSpPr/>
          <p:nvPr/>
        </p:nvCxnSpPr>
        <p:spPr>
          <a:xfrm>
            <a:off x="5772933" y="5038711"/>
            <a:ext cx="2197030" cy="456531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線矢印コネクタ 114"/>
          <p:cNvCxnSpPr/>
          <p:nvPr/>
        </p:nvCxnSpPr>
        <p:spPr>
          <a:xfrm>
            <a:off x="5809617" y="5384518"/>
            <a:ext cx="2422662" cy="12955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3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角丸四角形 47"/>
          <p:cNvSpPr/>
          <p:nvPr/>
        </p:nvSpPr>
        <p:spPr bwMode="auto">
          <a:xfrm>
            <a:off x="3775380" y="4519106"/>
            <a:ext cx="1866629" cy="497830"/>
          </a:xfrm>
          <a:prstGeom prst="roundRect">
            <a:avLst>
              <a:gd name="adj" fmla="val 7707"/>
            </a:avLst>
          </a:prstGeom>
          <a:solidFill>
            <a:srgbClr val="EEA74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/>
            <a:r>
              <a:rPr lang="en-US" altLang="ja-JP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M3H</a:t>
            </a:r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群</a:t>
            </a:r>
            <a:endParaRPr lang="ja-JP" altLang="en-US" sz="2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49" name="角丸四角形 48"/>
          <p:cNvSpPr/>
          <p:nvPr/>
        </p:nvSpPr>
        <p:spPr bwMode="auto">
          <a:xfrm>
            <a:off x="3775379" y="4519106"/>
            <a:ext cx="5352566" cy="497830"/>
          </a:xfrm>
          <a:prstGeom prst="roundRect">
            <a:avLst>
              <a:gd name="adj" fmla="val 7707"/>
            </a:avLst>
          </a:prstGeom>
          <a:noFill/>
          <a:ln w="28575" cap="flat" cmpd="sng" algn="ctr">
            <a:solidFill>
              <a:srgbClr val="EEA74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/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        通用</a:t>
            </a:r>
            <a:r>
              <a:rPr lang="zh-CN" altLang="en-US" sz="24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／</a:t>
            </a:r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消费类</a:t>
            </a:r>
            <a:endParaRPr lang="en-US" altLang="ja-JP" sz="2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0" name="角丸四角形 49"/>
          <p:cNvSpPr/>
          <p:nvPr/>
        </p:nvSpPr>
        <p:spPr bwMode="auto">
          <a:xfrm>
            <a:off x="3775380" y="1223084"/>
            <a:ext cx="1866629" cy="497830"/>
          </a:xfrm>
          <a:prstGeom prst="roundRect">
            <a:avLst>
              <a:gd name="adj" fmla="val 7707"/>
            </a:avLst>
          </a:prstGeom>
          <a:solidFill>
            <a:srgbClr val="E27A8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/>
            <a:r>
              <a:rPr lang="en-US" altLang="ja-JP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M4K</a:t>
            </a:r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群</a:t>
            </a:r>
            <a:endParaRPr lang="ja-JP" altLang="en-US" sz="2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3775379" y="1223084"/>
            <a:ext cx="5352566" cy="497830"/>
          </a:xfrm>
          <a:prstGeom prst="roundRect">
            <a:avLst>
              <a:gd name="adj" fmla="val 7707"/>
            </a:avLst>
          </a:prstGeom>
          <a:noFill/>
          <a:ln w="28575" cap="flat" cmpd="sng" algn="ctr">
            <a:solidFill>
              <a:srgbClr val="E27A8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/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                      工业用电机</a:t>
            </a:r>
            <a:r>
              <a:rPr lang="zh-CN" altLang="en-US" sz="24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／</a:t>
            </a:r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变频器</a:t>
            </a:r>
            <a:endParaRPr lang="ja-JP" altLang="en-US" sz="2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2" name="角丸四角形 51"/>
          <p:cNvSpPr/>
          <p:nvPr/>
        </p:nvSpPr>
        <p:spPr bwMode="auto">
          <a:xfrm>
            <a:off x="3775380" y="2012237"/>
            <a:ext cx="1866629" cy="497830"/>
          </a:xfrm>
          <a:prstGeom prst="roundRect">
            <a:avLst>
              <a:gd name="adj" fmla="val 7707"/>
            </a:avLst>
          </a:prstGeom>
          <a:solidFill>
            <a:srgbClr val="3BB6B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/>
            <a:r>
              <a:rPr lang="en-US" altLang="ja-JP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M4G</a:t>
            </a:r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群</a:t>
            </a:r>
            <a:endParaRPr lang="ja-JP" altLang="en-US" sz="2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3" name="角丸四角形 52"/>
          <p:cNvSpPr/>
          <p:nvPr/>
        </p:nvSpPr>
        <p:spPr bwMode="auto">
          <a:xfrm>
            <a:off x="3775379" y="2012237"/>
            <a:ext cx="5352566" cy="497830"/>
          </a:xfrm>
          <a:prstGeom prst="roundRect">
            <a:avLst>
              <a:gd name="adj" fmla="val 7707"/>
            </a:avLst>
          </a:prstGeom>
          <a:noFill/>
          <a:ln w="28575" cap="flat" cmpd="sng" algn="ctr">
            <a:solidFill>
              <a:srgbClr val="3BB6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/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                          办公自动化</a:t>
            </a:r>
            <a:r>
              <a:rPr lang="zh-CN" altLang="en-US" sz="24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／</a:t>
            </a:r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数码产品</a:t>
            </a:r>
            <a:endParaRPr lang="en-US" altLang="ja-JP" sz="2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4" name="角丸四角形 53"/>
          <p:cNvSpPr/>
          <p:nvPr/>
        </p:nvSpPr>
        <p:spPr bwMode="auto">
          <a:xfrm>
            <a:off x="3775380" y="3687790"/>
            <a:ext cx="1866629" cy="497830"/>
          </a:xfrm>
          <a:prstGeom prst="roundRect">
            <a:avLst>
              <a:gd name="adj" fmla="val 7707"/>
            </a:avLst>
          </a:prstGeom>
          <a:solidFill>
            <a:srgbClr val="6B99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/>
            <a:r>
              <a:rPr lang="en-US" altLang="ja-JP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M3P</a:t>
            </a:r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群</a:t>
            </a:r>
            <a:endParaRPr lang="ja-JP" altLang="en-US" sz="2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5" name="角丸四角形 54"/>
          <p:cNvSpPr/>
          <p:nvPr/>
        </p:nvSpPr>
        <p:spPr bwMode="auto">
          <a:xfrm>
            <a:off x="3775379" y="3687790"/>
            <a:ext cx="5352566" cy="497830"/>
          </a:xfrm>
          <a:prstGeom prst="roundRect">
            <a:avLst>
              <a:gd name="adj" fmla="val 7707"/>
            </a:avLst>
          </a:prstGeom>
          <a:noFill/>
          <a:ln w="28575" cap="flat" cmpd="sng" algn="ctr">
            <a:solidFill>
              <a:srgbClr val="6B99C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/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                     医疗保健</a:t>
            </a:r>
            <a:r>
              <a:rPr lang="zh-CN" altLang="en-US" sz="24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／</a:t>
            </a:r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电池产品</a:t>
            </a:r>
            <a:endParaRPr lang="ja-JP" altLang="en-US" sz="2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0" name="Oval 13"/>
          <p:cNvSpPr>
            <a:spLocks noChangeArrowheads="1"/>
          </p:cNvSpPr>
          <p:nvPr/>
        </p:nvSpPr>
        <p:spPr bwMode="auto">
          <a:xfrm>
            <a:off x="2743357" y="1135497"/>
            <a:ext cx="1080000" cy="676800"/>
          </a:xfrm>
          <a:prstGeom prst="ellipse">
            <a:avLst/>
          </a:prstGeom>
          <a:solidFill>
            <a:srgbClr val="E27A83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glow rad="139700">
              <a:srgbClr val="999999">
                <a:satMod val="175000"/>
                <a:alpha val="40000"/>
              </a:srgbClr>
            </a:glow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矢量引擎</a:t>
            </a:r>
            <a:endParaRPr lang="ja-JP" altLang="en-US" sz="1400" kern="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1" name="Oval 15"/>
          <p:cNvSpPr>
            <a:spLocks noChangeArrowheads="1"/>
          </p:cNvSpPr>
          <p:nvPr/>
        </p:nvSpPr>
        <p:spPr bwMode="auto">
          <a:xfrm>
            <a:off x="2743357" y="1922630"/>
            <a:ext cx="1080000" cy="677047"/>
          </a:xfrm>
          <a:prstGeom prst="ellipse">
            <a:avLst/>
          </a:prstGeom>
          <a:solidFill>
            <a:srgbClr val="3BB6B3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glow rad="139700">
              <a:schemeClr val="bg1">
                <a:lumMod val="75000"/>
                <a:alpha val="40000"/>
              </a:schemeClr>
            </a:glow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连接性</a:t>
            </a:r>
            <a:endParaRPr lang="ja-JP" altLang="en-US" sz="2400" kern="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2" name="Oval 15"/>
          <p:cNvSpPr>
            <a:spLocks noChangeArrowheads="1"/>
          </p:cNvSpPr>
          <p:nvPr/>
        </p:nvSpPr>
        <p:spPr bwMode="auto">
          <a:xfrm>
            <a:off x="2743357" y="3598183"/>
            <a:ext cx="1080000" cy="677047"/>
          </a:xfrm>
          <a:prstGeom prst="ellipse">
            <a:avLst/>
          </a:prstGeom>
          <a:solidFill>
            <a:srgbClr val="6B99C4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glow rad="139700">
              <a:srgbClr val="999999">
                <a:satMod val="175000"/>
                <a:alpha val="40000"/>
              </a:srgbClr>
            </a:glow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低功耗</a:t>
            </a:r>
            <a:endParaRPr lang="ja-JP" altLang="en-US" sz="1400" kern="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3" name="Oval 13"/>
          <p:cNvSpPr>
            <a:spLocks noChangeArrowheads="1"/>
          </p:cNvSpPr>
          <p:nvPr/>
        </p:nvSpPr>
        <p:spPr bwMode="auto">
          <a:xfrm>
            <a:off x="2743357" y="4431519"/>
            <a:ext cx="1080000" cy="676800"/>
          </a:xfrm>
          <a:prstGeom prst="ellipse">
            <a:avLst/>
          </a:prstGeom>
          <a:solidFill>
            <a:srgbClr val="EEA749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glow rad="139700">
              <a:srgbClr val="999999">
                <a:satMod val="175000"/>
                <a:alpha val="40000"/>
              </a:srgbClr>
            </a:glow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标准</a:t>
            </a:r>
            <a:endParaRPr lang="ja-JP" altLang="en-US" sz="1400" kern="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TXZ</a:t>
            </a:r>
            <a:r>
              <a:rPr lang="en-US" altLang="zh-CN" sz="2800" baseline="300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TM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族产品线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3776778" y="2779458"/>
            <a:ext cx="1866629" cy="497830"/>
          </a:xfrm>
          <a:prstGeom prst="roundRect">
            <a:avLst>
              <a:gd name="adj" fmla="val 7707"/>
            </a:avLst>
          </a:prstGeom>
          <a:solidFill>
            <a:srgbClr val="CC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/>
            <a:r>
              <a:rPr lang="en-US" altLang="ja-JP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M4E</a:t>
            </a:r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群</a:t>
            </a:r>
            <a:endParaRPr lang="ja-JP" altLang="en-US" sz="2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3776777" y="2779458"/>
            <a:ext cx="5352566" cy="497830"/>
          </a:xfrm>
          <a:prstGeom prst="roundRect">
            <a:avLst>
              <a:gd name="adj" fmla="val 7707"/>
            </a:avLst>
          </a:prstGeom>
          <a:noFill/>
          <a:ln w="28575" cap="flat" cmpd="sng" algn="ctr">
            <a:solidFill>
              <a:srgbClr val="BC7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/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                 机</a:t>
            </a:r>
            <a:r>
              <a:rPr lang="zh-CN" altLang="en-US" sz="24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器人／机械设备</a:t>
            </a:r>
            <a:endParaRPr lang="ja-JP" altLang="en-US" sz="2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33" name="Oval 15"/>
          <p:cNvSpPr>
            <a:spLocks noChangeArrowheads="1"/>
          </p:cNvSpPr>
          <p:nvPr/>
        </p:nvSpPr>
        <p:spPr bwMode="auto">
          <a:xfrm>
            <a:off x="2743357" y="2689851"/>
            <a:ext cx="1080000" cy="677047"/>
          </a:xfrm>
          <a:prstGeom prst="ellipse">
            <a:avLst/>
          </a:prstGeom>
          <a:solidFill>
            <a:srgbClr val="CC99FF"/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glow rad="139700">
              <a:srgbClr val="999999">
                <a:satMod val="175000"/>
                <a:alpha val="40000"/>
              </a:srgbClr>
            </a:glow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P</a:t>
            </a:r>
            <a:r>
              <a:rPr lang="zh-CN" altLang="en-US" sz="1400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伺服</a:t>
            </a:r>
            <a:endParaRPr lang="en-US" altLang="ja-JP" sz="1400" kern="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pPr algn="ctr" defTabSz="968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控制器</a:t>
            </a:r>
            <a:endParaRPr lang="ja-JP" altLang="en-US" sz="1400" kern="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410263" y="3752815"/>
            <a:ext cx="1027542" cy="1172801"/>
            <a:chOff x="477594" y="3912287"/>
            <a:chExt cx="742053" cy="846954"/>
          </a:xfrm>
        </p:grpSpPr>
        <p:grpSp>
          <p:nvGrpSpPr>
            <p:cNvPr id="35" name="グループ化 34"/>
            <p:cNvGrpSpPr>
              <a:grpSpLocks noChangeAspect="1"/>
            </p:cNvGrpSpPr>
            <p:nvPr/>
          </p:nvGrpSpPr>
          <p:grpSpPr>
            <a:xfrm>
              <a:off x="527598" y="4411997"/>
              <a:ext cx="577453" cy="347244"/>
              <a:chOff x="-30916563" y="-163512"/>
              <a:chExt cx="712788" cy="428626"/>
            </a:xfrm>
            <a:solidFill>
              <a:schemeClr val="tx2">
                <a:lumMod val="50000"/>
              </a:schemeClr>
            </a:solidFill>
          </p:grpSpPr>
          <p:sp>
            <p:nvSpPr>
              <p:cNvPr id="36" name="Freeform 467"/>
              <p:cNvSpPr>
                <a:spLocks noEditPoints="1"/>
              </p:cNvSpPr>
              <p:nvPr/>
            </p:nvSpPr>
            <p:spPr bwMode="auto">
              <a:xfrm>
                <a:off x="-30916563" y="-163512"/>
                <a:ext cx="712788" cy="288925"/>
              </a:xfrm>
              <a:custGeom>
                <a:avLst/>
                <a:gdLst>
                  <a:gd name="T0" fmla="*/ 174 w 190"/>
                  <a:gd name="T1" fmla="*/ 0 h 77"/>
                  <a:gd name="T2" fmla="*/ 16 w 190"/>
                  <a:gd name="T3" fmla="*/ 0 h 77"/>
                  <a:gd name="T4" fmla="*/ 0 w 190"/>
                  <a:gd name="T5" fmla="*/ 15 h 77"/>
                  <a:gd name="T6" fmla="*/ 0 w 190"/>
                  <a:gd name="T7" fmla="*/ 61 h 77"/>
                  <a:gd name="T8" fmla="*/ 16 w 190"/>
                  <a:gd name="T9" fmla="*/ 77 h 77"/>
                  <a:gd name="T10" fmla="*/ 174 w 190"/>
                  <a:gd name="T11" fmla="*/ 77 h 77"/>
                  <a:gd name="T12" fmla="*/ 190 w 190"/>
                  <a:gd name="T13" fmla="*/ 61 h 77"/>
                  <a:gd name="T14" fmla="*/ 190 w 190"/>
                  <a:gd name="T15" fmla="*/ 15 h 77"/>
                  <a:gd name="T16" fmla="*/ 174 w 190"/>
                  <a:gd name="T17" fmla="*/ 0 h 77"/>
                  <a:gd name="T18" fmla="*/ 172 w 190"/>
                  <a:gd name="T19" fmla="*/ 67 h 77"/>
                  <a:gd name="T20" fmla="*/ 18 w 190"/>
                  <a:gd name="T21" fmla="*/ 67 h 77"/>
                  <a:gd name="T22" fmla="*/ 14 w 190"/>
                  <a:gd name="T23" fmla="*/ 63 h 77"/>
                  <a:gd name="T24" fmla="*/ 18 w 190"/>
                  <a:gd name="T25" fmla="*/ 59 h 77"/>
                  <a:gd name="T26" fmla="*/ 172 w 190"/>
                  <a:gd name="T27" fmla="*/ 59 h 77"/>
                  <a:gd name="T28" fmla="*/ 176 w 190"/>
                  <a:gd name="T29" fmla="*/ 63 h 77"/>
                  <a:gd name="T30" fmla="*/ 172 w 190"/>
                  <a:gd name="T31" fmla="*/ 67 h 77"/>
                  <a:gd name="T32" fmla="*/ 172 w 190"/>
                  <a:gd name="T33" fmla="*/ 52 h 77"/>
                  <a:gd name="T34" fmla="*/ 18 w 190"/>
                  <a:gd name="T35" fmla="*/ 52 h 77"/>
                  <a:gd name="T36" fmla="*/ 14 w 190"/>
                  <a:gd name="T37" fmla="*/ 48 h 77"/>
                  <a:gd name="T38" fmla="*/ 18 w 190"/>
                  <a:gd name="T39" fmla="*/ 44 h 77"/>
                  <a:gd name="T40" fmla="*/ 172 w 190"/>
                  <a:gd name="T41" fmla="*/ 44 h 77"/>
                  <a:gd name="T42" fmla="*/ 176 w 190"/>
                  <a:gd name="T43" fmla="*/ 48 h 77"/>
                  <a:gd name="T44" fmla="*/ 172 w 190"/>
                  <a:gd name="T45" fmla="*/ 5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0" h="77">
                    <a:moveTo>
                      <a:pt x="17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70"/>
                      <a:pt x="7" y="77"/>
                      <a:pt x="16" y="77"/>
                    </a:cubicBezTo>
                    <a:cubicBezTo>
                      <a:pt x="174" y="77"/>
                      <a:pt x="174" y="77"/>
                      <a:pt x="174" y="77"/>
                    </a:cubicBezTo>
                    <a:cubicBezTo>
                      <a:pt x="183" y="77"/>
                      <a:pt x="190" y="70"/>
                      <a:pt x="190" y="61"/>
                    </a:cubicBezTo>
                    <a:cubicBezTo>
                      <a:pt x="190" y="15"/>
                      <a:pt x="190" y="15"/>
                      <a:pt x="190" y="15"/>
                    </a:cubicBezTo>
                    <a:cubicBezTo>
                      <a:pt x="190" y="7"/>
                      <a:pt x="183" y="0"/>
                      <a:pt x="174" y="0"/>
                    </a:cubicBezTo>
                    <a:close/>
                    <a:moveTo>
                      <a:pt x="172" y="67"/>
                    </a:moveTo>
                    <a:cubicBezTo>
                      <a:pt x="18" y="67"/>
                      <a:pt x="18" y="67"/>
                      <a:pt x="18" y="67"/>
                    </a:cubicBezTo>
                    <a:cubicBezTo>
                      <a:pt x="16" y="67"/>
                      <a:pt x="14" y="65"/>
                      <a:pt x="14" y="63"/>
                    </a:cubicBezTo>
                    <a:cubicBezTo>
                      <a:pt x="14" y="61"/>
                      <a:pt x="16" y="59"/>
                      <a:pt x="18" y="59"/>
                    </a:cubicBezTo>
                    <a:cubicBezTo>
                      <a:pt x="172" y="59"/>
                      <a:pt x="172" y="59"/>
                      <a:pt x="172" y="59"/>
                    </a:cubicBezTo>
                    <a:cubicBezTo>
                      <a:pt x="174" y="59"/>
                      <a:pt x="176" y="61"/>
                      <a:pt x="176" y="63"/>
                    </a:cubicBezTo>
                    <a:cubicBezTo>
                      <a:pt x="176" y="65"/>
                      <a:pt x="174" y="67"/>
                      <a:pt x="172" y="67"/>
                    </a:cubicBezTo>
                    <a:close/>
                    <a:moveTo>
                      <a:pt x="172" y="52"/>
                    </a:moveTo>
                    <a:cubicBezTo>
                      <a:pt x="18" y="52"/>
                      <a:pt x="18" y="52"/>
                      <a:pt x="18" y="52"/>
                    </a:cubicBezTo>
                    <a:cubicBezTo>
                      <a:pt x="16" y="52"/>
                      <a:pt x="14" y="50"/>
                      <a:pt x="14" y="48"/>
                    </a:cubicBezTo>
                    <a:cubicBezTo>
                      <a:pt x="14" y="46"/>
                      <a:pt x="16" y="44"/>
                      <a:pt x="18" y="44"/>
                    </a:cubicBezTo>
                    <a:cubicBezTo>
                      <a:pt x="172" y="44"/>
                      <a:pt x="172" y="44"/>
                      <a:pt x="172" y="44"/>
                    </a:cubicBezTo>
                    <a:cubicBezTo>
                      <a:pt x="174" y="44"/>
                      <a:pt x="176" y="46"/>
                      <a:pt x="176" y="48"/>
                    </a:cubicBezTo>
                    <a:cubicBezTo>
                      <a:pt x="176" y="50"/>
                      <a:pt x="174" y="52"/>
                      <a:pt x="172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kern="0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38" name="Freeform 468"/>
              <p:cNvSpPr>
                <a:spLocks/>
              </p:cNvSpPr>
              <p:nvPr/>
            </p:nvSpPr>
            <p:spPr bwMode="auto">
              <a:xfrm>
                <a:off x="-30578426" y="152401"/>
                <a:ext cx="38100" cy="112713"/>
              </a:xfrm>
              <a:custGeom>
                <a:avLst/>
                <a:gdLst>
                  <a:gd name="T0" fmla="*/ 10 w 10"/>
                  <a:gd name="T1" fmla="*/ 26 h 30"/>
                  <a:gd name="T2" fmla="*/ 10 w 10"/>
                  <a:gd name="T3" fmla="*/ 5 h 30"/>
                  <a:gd name="T4" fmla="*/ 5 w 10"/>
                  <a:gd name="T5" fmla="*/ 0 h 30"/>
                  <a:gd name="T6" fmla="*/ 0 w 10"/>
                  <a:gd name="T7" fmla="*/ 5 h 30"/>
                  <a:gd name="T8" fmla="*/ 0 w 10"/>
                  <a:gd name="T9" fmla="*/ 26 h 30"/>
                  <a:gd name="T10" fmla="*/ 5 w 10"/>
                  <a:gd name="T11" fmla="*/ 30 h 30"/>
                  <a:gd name="T12" fmla="*/ 10 w 10"/>
                  <a:gd name="T13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30">
                    <a:moveTo>
                      <a:pt x="10" y="26"/>
                    </a:moveTo>
                    <a:cubicBezTo>
                      <a:pt x="10" y="5"/>
                      <a:pt x="10" y="5"/>
                      <a:pt x="10" y="5"/>
                    </a:cubicBezTo>
                    <a:cubicBezTo>
                      <a:pt x="10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8"/>
                      <a:pt x="2" y="30"/>
                      <a:pt x="5" y="30"/>
                    </a:cubicBezTo>
                    <a:cubicBezTo>
                      <a:pt x="8" y="30"/>
                      <a:pt x="10" y="28"/>
                      <a:pt x="10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kern="0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39" name="Freeform 469"/>
              <p:cNvSpPr>
                <a:spLocks/>
              </p:cNvSpPr>
              <p:nvPr/>
            </p:nvSpPr>
            <p:spPr bwMode="auto">
              <a:xfrm>
                <a:off x="-30746701" y="152401"/>
                <a:ext cx="107950" cy="107950"/>
              </a:xfrm>
              <a:custGeom>
                <a:avLst/>
                <a:gdLst>
                  <a:gd name="T0" fmla="*/ 29 w 29"/>
                  <a:gd name="T1" fmla="*/ 5 h 29"/>
                  <a:gd name="T2" fmla="*/ 24 w 29"/>
                  <a:gd name="T3" fmla="*/ 0 h 29"/>
                  <a:gd name="T4" fmla="*/ 20 w 29"/>
                  <a:gd name="T5" fmla="*/ 5 h 29"/>
                  <a:gd name="T6" fmla="*/ 5 w 29"/>
                  <a:gd name="T7" fmla="*/ 20 h 29"/>
                  <a:gd name="T8" fmla="*/ 0 w 29"/>
                  <a:gd name="T9" fmla="*/ 24 h 29"/>
                  <a:gd name="T10" fmla="*/ 5 w 29"/>
                  <a:gd name="T11" fmla="*/ 29 h 29"/>
                  <a:gd name="T12" fmla="*/ 29 w 29"/>
                  <a:gd name="T13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9" y="5"/>
                    </a:moveTo>
                    <a:cubicBezTo>
                      <a:pt x="29" y="3"/>
                      <a:pt x="27" y="0"/>
                      <a:pt x="24" y="0"/>
                    </a:cubicBezTo>
                    <a:cubicBezTo>
                      <a:pt x="22" y="0"/>
                      <a:pt x="20" y="3"/>
                      <a:pt x="20" y="5"/>
                    </a:cubicBezTo>
                    <a:cubicBezTo>
                      <a:pt x="20" y="13"/>
                      <a:pt x="13" y="20"/>
                      <a:pt x="5" y="20"/>
                    </a:cubicBezTo>
                    <a:cubicBezTo>
                      <a:pt x="3" y="20"/>
                      <a:pt x="0" y="22"/>
                      <a:pt x="0" y="24"/>
                    </a:cubicBezTo>
                    <a:cubicBezTo>
                      <a:pt x="0" y="27"/>
                      <a:pt x="3" y="29"/>
                      <a:pt x="5" y="29"/>
                    </a:cubicBezTo>
                    <a:cubicBezTo>
                      <a:pt x="18" y="29"/>
                      <a:pt x="29" y="19"/>
                      <a:pt x="29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kern="0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43" name="Freeform 470"/>
              <p:cNvSpPr>
                <a:spLocks/>
              </p:cNvSpPr>
              <p:nvPr/>
            </p:nvSpPr>
            <p:spPr bwMode="auto">
              <a:xfrm>
                <a:off x="-30481588" y="152401"/>
                <a:ext cx="109538" cy="107950"/>
              </a:xfrm>
              <a:custGeom>
                <a:avLst/>
                <a:gdLst>
                  <a:gd name="T0" fmla="*/ 24 w 29"/>
                  <a:gd name="T1" fmla="*/ 20 h 29"/>
                  <a:gd name="T2" fmla="*/ 9 w 29"/>
                  <a:gd name="T3" fmla="*/ 5 h 29"/>
                  <a:gd name="T4" fmla="*/ 5 w 29"/>
                  <a:gd name="T5" fmla="*/ 0 h 29"/>
                  <a:gd name="T6" fmla="*/ 0 w 29"/>
                  <a:gd name="T7" fmla="*/ 5 h 29"/>
                  <a:gd name="T8" fmla="*/ 24 w 29"/>
                  <a:gd name="T9" fmla="*/ 29 h 29"/>
                  <a:gd name="T10" fmla="*/ 29 w 29"/>
                  <a:gd name="T11" fmla="*/ 24 h 29"/>
                  <a:gd name="T12" fmla="*/ 24 w 29"/>
                  <a:gd name="T13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24" y="20"/>
                    </a:moveTo>
                    <a:cubicBezTo>
                      <a:pt x="16" y="20"/>
                      <a:pt x="9" y="13"/>
                      <a:pt x="9" y="5"/>
                    </a:cubicBezTo>
                    <a:cubicBezTo>
                      <a:pt x="9" y="3"/>
                      <a:pt x="7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19"/>
                      <a:pt x="11" y="29"/>
                      <a:pt x="24" y="29"/>
                    </a:cubicBezTo>
                    <a:cubicBezTo>
                      <a:pt x="26" y="29"/>
                      <a:pt x="29" y="27"/>
                      <a:pt x="29" y="24"/>
                    </a:cubicBezTo>
                    <a:cubicBezTo>
                      <a:pt x="29" y="22"/>
                      <a:pt x="26" y="20"/>
                      <a:pt x="2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kern="0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46" name="グループ化 45"/>
            <p:cNvGrpSpPr>
              <a:grpSpLocks noChangeAspect="1"/>
            </p:cNvGrpSpPr>
            <p:nvPr/>
          </p:nvGrpSpPr>
          <p:grpSpPr>
            <a:xfrm>
              <a:off x="477594" y="3912287"/>
              <a:ext cx="374894" cy="461190"/>
              <a:chOff x="-18884900" y="-230188"/>
              <a:chExt cx="420688" cy="517525"/>
            </a:xfrm>
            <a:solidFill>
              <a:schemeClr val="tx2">
                <a:lumMod val="50000"/>
              </a:schemeClr>
            </a:solidFill>
          </p:grpSpPr>
          <p:sp>
            <p:nvSpPr>
              <p:cNvPr id="47" name="Rectangle 792"/>
              <p:cNvSpPr>
                <a:spLocks noChangeArrowheads="1"/>
              </p:cNvSpPr>
              <p:nvPr/>
            </p:nvSpPr>
            <p:spPr bwMode="auto">
              <a:xfrm>
                <a:off x="-18846800" y="268287"/>
                <a:ext cx="344488" cy="1905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kern="0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64" name="Freeform 793"/>
              <p:cNvSpPr>
                <a:spLocks noEditPoints="1"/>
              </p:cNvSpPr>
              <p:nvPr/>
            </p:nvSpPr>
            <p:spPr bwMode="auto">
              <a:xfrm>
                <a:off x="-18816638" y="-180976"/>
                <a:ext cx="288925" cy="288925"/>
              </a:xfrm>
              <a:custGeom>
                <a:avLst/>
                <a:gdLst>
                  <a:gd name="T0" fmla="*/ 38 w 77"/>
                  <a:gd name="T1" fmla="*/ 0 h 77"/>
                  <a:gd name="T2" fmla="*/ 0 w 77"/>
                  <a:gd name="T3" fmla="*/ 38 h 77"/>
                  <a:gd name="T4" fmla="*/ 38 w 77"/>
                  <a:gd name="T5" fmla="*/ 77 h 77"/>
                  <a:gd name="T6" fmla="*/ 77 w 77"/>
                  <a:gd name="T7" fmla="*/ 38 h 77"/>
                  <a:gd name="T8" fmla="*/ 38 w 77"/>
                  <a:gd name="T9" fmla="*/ 0 h 77"/>
                  <a:gd name="T10" fmla="*/ 38 w 77"/>
                  <a:gd name="T11" fmla="*/ 71 h 77"/>
                  <a:gd name="T12" fmla="*/ 5 w 77"/>
                  <a:gd name="T13" fmla="*/ 38 h 77"/>
                  <a:gd name="T14" fmla="*/ 38 w 77"/>
                  <a:gd name="T15" fmla="*/ 6 h 77"/>
                  <a:gd name="T16" fmla="*/ 71 w 77"/>
                  <a:gd name="T17" fmla="*/ 38 h 77"/>
                  <a:gd name="T18" fmla="*/ 38 w 77"/>
                  <a:gd name="T19" fmla="*/ 71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" h="77">
                    <a:moveTo>
                      <a:pt x="38" y="0"/>
                    </a:moveTo>
                    <a:cubicBezTo>
                      <a:pt x="17" y="0"/>
                      <a:pt x="0" y="17"/>
                      <a:pt x="0" y="38"/>
                    </a:cubicBezTo>
                    <a:cubicBezTo>
                      <a:pt x="0" y="60"/>
                      <a:pt x="17" y="77"/>
                      <a:pt x="38" y="77"/>
                    </a:cubicBezTo>
                    <a:cubicBezTo>
                      <a:pt x="59" y="77"/>
                      <a:pt x="77" y="60"/>
                      <a:pt x="77" y="38"/>
                    </a:cubicBezTo>
                    <a:cubicBezTo>
                      <a:pt x="77" y="17"/>
                      <a:pt x="59" y="0"/>
                      <a:pt x="38" y="0"/>
                    </a:cubicBezTo>
                    <a:close/>
                    <a:moveTo>
                      <a:pt x="38" y="71"/>
                    </a:moveTo>
                    <a:cubicBezTo>
                      <a:pt x="20" y="71"/>
                      <a:pt x="5" y="57"/>
                      <a:pt x="5" y="38"/>
                    </a:cubicBezTo>
                    <a:cubicBezTo>
                      <a:pt x="5" y="20"/>
                      <a:pt x="20" y="6"/>
                      <a:pt x="38" y="6"/>
                    </a:cubicBezTo>
                    <a:cubicBezTo>
                      <a:pt x="56" y="6"/>
                      <a:pt x="71" y="20"/>
                      <a:pt x="71" y="38"/>
                    </a:cubicBezTo>
                    <a:cubicBezTo>
                      <a:pt x="71" y="57"/>
                      <a:pt x="56" y="71"/>
                      <a:pt x="3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kern="0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67" name="Freeform 794"/>
              <p:cNvSpPr>
                <a:spLocks noEditPoints="1"/>
              </p:cNvSpPr>
              <p:nvPr/>
            </p:nvSpPr>
            <p:spPr bwMode="auto">
              <a:xfrm>
                <a:off x="-18884900" y="-230188"/>
                <a:ext cx="420688" cy="479425"/>
              </a:xfrm>
              <a:custGeom>
                <a:avLst/>
                <a:gdLst>
                  <a:gd name="T0" fmla="*/ 108 w 112"/>
                  <a:gd name="T1" fmla="*/ 124 h 128"/>
                  <a:gd name="T2" fmla="*/ 112 w 112"/>
                  <a:gd name="T3" fmla="*/ 69 h 128"/>
                  <a:gd name="T4" fmla="*/ 103 w 112"/>
                  <a:gd name="T5" fmla="*/ 4 h 128"/>
                  <a:gd name="T6" fmla="*/ 98 w 112"/>
                  <a:gd name="T7" fmla="*/ 0 h 128"/>
                  <a:gd name="T8" fmla="*/ 14 w 112"/>
                  <a:gd name="T9" fmla="*/ 0 h 128"/>
                  <a:gd name="T10" fmla="*/ 9 w 112"/>
                  <a:gd name="T11" fmla="*/ 4 h 128"/>
                  <a:gd name="T12" fmla="*/ 0 w 112"/>
                  <a:gd name="T13" fmla="*/ 69 h 128"/>
                  <a:gd name="T14" fmla="*/ 5 w 112"/>
                  <a:gd name="T15" fmla="*/ 124 h 128"/>
                  <a:gd name="T16" fmla="*/ 9 w 112"/>
                  <a:gd name="T17" fmla="*/ 128 h 128"/>
                  <a:gd name="T18" fmla="*/ 103 w 112"/>
                  <a:gd name="T19" fmla="*/ 128 h 128"/>
                  <a:gd name="T20" fmla="*/ 108 w 112"/>
                  <a:gd name="T21" fmla="*/ 124 h 128"/>
                  <a:gd name="T22" fmla="*/ 95 w 112"/>
                  <a:gd name="T23" fmla="*/ 33 h 128"/>
                  <a:gd name="T24" fmla="*/ 100 w 112"/>
                  <a:gd name="T25" fmla="*/ 51 h 128"/>
                  <a:gd name="T26" fmla="*/ 56 w 112"/>
                  <a:gd name="T27" fmla="*/ 95 h 128"/>
                  <a:gd name="T28" fmla="*/ 13 w 112"/>
                  <a:gd name="T29" fmla="*/ 51 h 128"/>
                  <a:gd name="T30" fmla="*/ 56 w 112"/>
                  <a:gd name="T31" fmla="*/ 8 h 128"/>
                  <a:gd name="T32" fmla="*/ 75 w 112"/>
                  <a:gd name="T33" fmla="*/ 12 h 128"/>
                  <a:gd name="T34" fmla="*/ 81 w 112"/>
                  <a:gd name="T35" fmla="*/ 11 h 128"/>
                  <a:gd name="T36" fmla="*/ 88 w 112"/>
                  <a:gd name="T37" fmla="*/ 8 h 128"/>
                  <a:gd name="T38" fmla="*/ 100 w 112"/>
                  <a:gd name="T39" fmla="*/ 19 h 128"/>
                  <a:gd name="T40" fmla="*/ 96 w 112"/>
                  <a:gd name="T41" fmla="*/ 27 h 128"/>
                  <a:gd name="T42" fmla="*/ 95 w 112"/>
                  <a:gd name="T43" fmla="*/ 3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2" h="128">
                    <a:moveTo>
                      <a:pt x="108" y="124"/>
                    </a:moveTo>
                    <a:cubicBezTo>
                      <a:pt x="108" y="124"/>
                      <a:pt x="112" y="98"/>
                      <a:pt x="112" y="69"/>
                    </a:cubicBezTo>
                    <a:cubicBezTo>
                      <a:pt x="112" y="40"/>
                      <a:pt x="103" y="4"/>
                      <a:pt x="103" y="4"/>
                    </a:cubicBezTo>
                    <a:cubicBezTo>
                      <a:pt x="103" y="2"/>
                      <a:pt x="100" y="0"/>
                      <a:pt x="98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10" y="2"/>
                      <a:pt x="9" y="4"/>
                    </a:cubicBezTo>
                    <a:cubicBezTo>
                      <a:pt x="9" y="4"/>
                      <a:pt x="0" y="40"/>
                      <a:pt x="0" y="69"/>
                    </a:cubicBezTo>
                    <a:cubicBezTo>
                      <a:pt x="0" y="98"/>
                      <a:pt x="5" y="124"/>
                      <a:pt x="5" y="124"/>
                    </a:cubicBezTo>
                    <a:cubicBezTo>
                      <a:pt x="5" y="126"/>
                      <a:pt x="7" y="128"/>
                      <a:pt x="9" y="128"/>
                    </a:cubicBezTo>
                    <a:cubicBezTo>
                      <a:pt x="103" y="128"/>
                      <a:pt x="103" y="128"/>
                      <a:pt x="103" y="128"/>
                    </a:cubicBezTo>
                    <a:cubicBezTo>
                      <a:pt x="106" y="128"/>
                      <a:pt x="108" y="126"/>
                      <a:pt x="108" y="124"/>
                    </a:cubicBezTo>
                    <a:close/>
                    <a:moveTo>
                      <a:pt x="95" y="33"/>
                    </a:moveTo>
                    <a:cubicBezTo>
                      <a:pt x="95" y="33"/>
                      <a:pt x="100" y="43"/>
                      <a:pt x="100" y="51"/>
                    </a:cubicBezTo>
                    <a:cubicBezTo>
                      <a:pt x="100" y="75"/>
                      <a:pt x="80" y="95"/>
                      <a:pt x="56" y="95"/>
                    </a:cubicBezTo>
                    <a:cubicBezTo>
                      <a:pt x="32" y="95"/>
                      <a:pt x="13" y="75"/>
                      <a:pt x="13" y="51"/>
                    </a:cubicBezTo>
                    <a:cubicBezTo>
                      <a:pt x="13" y="27"/>
                      <a:pt x="32" y="8"/>
                      <a:pt x="56" y="8"/>
                    </a:cubicBezTo>
                    <a:cubicBezTo>
                      <a:pt x="64" y="8"/>
                      <a:pt x="75" y="12"/>
                      <a:pt x="75" y="12"/>
                    </a:cubicBezTo>
                    <a:cubicBezTo>
                      <a:pt x="77" y="13"/>
                      <a:pt x="79" y="13"/>
                      <a:pt x="81" y="11"/>
                    </a:cubicBezTo>
                    <a:cubicBezTo>
                      <a:pt x="81" y="11"/>
                      <a:pt x="84" y="8"/>
                      <a:pt x="88" y="8"/>
                    </a:cubicBezTo>
                    <a:cubicBezTo>
                      <a:pt x="95" y="8"/>
                      <a:pt x="100" y="13"/>
                      <a:pt x="100" y="19"/>
                    </a:cubicBezTo>
                    <a:cubicBezTo>
                      <a:pt x="100" y="24"/>
                      <a:pt x="96" y="27"/>
                      <a:pt x="96" y="27"/>
                    </a:cubicBezTo>
                    <a:cubicBezTo>
                      <a:pt x="95" y="28"/>
                      <a:pt x="94" y="31"/>
                      <a:pt x="9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kern="0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68" name="Oval 795"/>
              <p:cNvSpPr>
                <a:spLocks noChangeArrowheads="1"/>
              </p:cNvSpPr>
              <p:nvPr/>
            </p:nvSpPr>
            <p:spPr bwMode="auto">
              <a:xfrm>
                <a:off x="-18572163" y="-177801"/>
                <a:ext cx="36513" cy="41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kern="0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75" name="グループ化 74"/>
            <p:cNvGrpSpPr/>
            <p:nvPr/>
          </p:nvGrpSpPr>
          <p:grpSpPr>
            <a:xfrm>
              <a:off x="883138" y="3979900"/>
              <a:ext cx="336509" cy="339166"/>
              <a:chOff x="-11233150" y="1663700"/>
              <a:chExt cx="603250" cy="608012"/>
            </a:xfrm>
            <a:solidFill>
              <a:schemeClr val="tx2">
                <a:lumMod val="50000"/>
              </a:schemeClr>
            </a:solidFill>
          </p:grpSpPr>
          <p:sp>
            <p:nvSpPr>
              <p:cNvPr id="76" name="Freeform 784"/>
              <p:cNvSpPr>
                <a:spLocks/>
              </p:cNvSpPr>
              <p:nvPr/>
            </p:nvSpPr>
            <p:spPr bwMode="auto">
              <a:xfrm>
                <a:off x="-10760075" y="1663700"/>
                <a:ext cx="130175" cy="131763"/>
              </a:xfrm>
              <a:custGeom>
                <a:avLst/>
                <a:gdLst>
                  <a:gd name="T0" fmla="*/ 25 w 35"/>
                  <a:gd name="T1" fmla="*/ 10 h 35"/>
                  <a:gd name="T2" fmla="*/ 21 w 35"/>
                  <a:gd name="T3" fmla="*/ 6 h 35"/>
                  <a:gd name="T4" fmla="*/ 1 w 35"/>
                  <a:gd name="T5" fmla="*/ 6 h 35"/>
                  <a:gd name="T6" fmla="*/ 0 w 35"/>
                  <a:gd name="T7" fmla="*/ 7 h 35"/>
                  <a:gd name="T8" fmla="*/ 29 w 35"/>
                  <a:gd name="T9" fmla="*/ 35 h 35"/>
                  <a:gd name="T10" fmla="*/ 29 w 35"/>
                  <a:gd name="T11" fmla="*/ 35 h 35"/>
                  <a:gd name="T12" fmla="*/ 29 w 35"/>
                  <a:gd name="T13" fmla="*/ 15 h 35"/>
                  <a:gd name="T14" fmla="*/ 25 w 35"/>
                  <a:gd name="T15" fmla="*/ 1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35">
                    <a:moveTo>
                      <a:pt x="25" y="10"/>
                    </a:moveTo>
                    <a:cubicBezTo>
                      <a:pt x="21" y="6"/>
                      <a:pt x="21" y="6"/>
                      <a:pt x="21" y="6"/>
                    </a:cubicBezTo>
                    <a:cubicBezTo>
                      <a:pt x="15" y="0"/>
                      <a:pt x="6" y="0"/>
                      <a:pt x="1" y="6"/>
                    </a:cubicBezTo>
                    <a:cubicBezTo>
                      <a:pt x="1" y="6"/>
                      <a:pt x="0" y="6"/>
                      <a:pt x="0" y="7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5" y="29"/>
                      <a:pt x="35" y="20"/>
                      <a:pt x="29" y="15"/>
                    </a:cubicBezTo>
                    <a:lnTo>
                      <a:pt x="2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77" name="Freeform 785"/>
              <p:cNvSpPr>
                <a:spLocks noEditPoints="1"/>
              </p:cNvSpPr>
              <p:nvPr/>
            </p:nvSpPr>
            <p:spPr bwMode="auto">
              <a:xfrm>
                <a:off x="-11169650" y="1693862"/>
                <a:ext cx="511175" cy="514350"/>
              </a:xfrm>
              <a:custGeom>
                <a:avLst/>
                <a:gdLst>
                  <a:gd name="T0" fmla="*/ 56 w 136"/>
                  <a:gd name="T1" fmla="*/ 51 h 137"/>
                  <a:gd name="T2" fmla="*/ 22 w 136"/>
                  <a:gd name="T3" fmla="*/ 109 h 137"/>
                  <a:gd name="T4" fmla="*/ 0 w 136"/>
                  <a:gd name="T5" fmla="*/ 131 h 137"/>
                  <a:gd name="T6" fmla="*/ 5 w 136"/>
                  <a:gd name="T7" fmla="*/ 137 h 137"/>
                  <a:gd name="T8" fmla="*/ 28 w 136"/>
                  <a:gd name="T9" fmla="*/ 115 h 137"/>
                  <a:gd name="T10" fmla="*/ 85 w 136"/>
                  <a:gd name="T11" fmla="*/ 80 h 137"/>
                  <a:gd name="T12" fmla="*/ 136 w 136"/>
                  <a:gd name="T13" fmla="*/ 29 h 137"/>
                  <a:gd name="T14" fmla="*/ 108 w 136"/>
                  <a:gd name="T15" fmla="*/ 0 h 137"/>
                  <a:gd name="T16" fmla="*/ 56 w 136"/>
                  <a:gd name="T17" fmla="*/ 51 h 137"/>
                  <a:gd name="T18" fmla="*/ 117 w 136"/>
                  <a:gd name="T19" fmla="*/ 20 h 137"/>
                  <a:gd name="T20" fmla="*/ 117 w 136"/>
                  <a:gd name="T21" fmla="*/ 37 h 137"/>
                  <a:gd name="T22" fmla="*/ 105 w 136"/>
                  <a:gd name="T23" fmla="*/ 48 h 137"/>
                  <a:gd name="T24" fmla="*/ 88 w 136"/>
                  <a:gd name="T25" fmla="*/ 48 h 137"/>
                  <a:gd name="T26" fmla="*/ 88 w 136"/>
                  <a:gd name="T27" fmla="*/ 31 h 137"/>
                  <a:gd name="T28" fmla="*/ 100 w 136"/>
                  <a:gd name="T29" fmla="*/ 20 h 137"/>
                  <a:gd name="T30" fmla="*/ 117 w 136"/>
                  <a:gd name="T31" fmla="*/ 2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6" h="137">
                    <a:moveTo>
                      <a:pt x="56" y="51"/>
                    </a:moveTo>
                    <a:cubicBezTo>
                      <a:pt x="45" y="63"/>
                      <a:pt x="33" y="97"/>
                      <a:pt x="22" y="109"/>
                    </a:cubicBezTo>
                    <a:cubicBezTo>
                      <a:pt x="16" y="114"/>
                      <a:pt x="7" y="123"/>
                      <a:pt x="0" y="131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13" y="129"/>
                      <a:pt x="22" y="120"/>
                      <a:pt x="28" y="115"/>
                    </a:cubicBezTo>
                    <a:cubicBezTo>
                      <a:pt x="39" y="103"/>
                      <a:pt x="74" y="92"/>
                      <a:pt x="85" y="80"/>
                    </a:cubicBezTo>
                    <a:cubicBezTo>
                      <a:pt x="90" y="75"/>
                      <a:pt x="127" y="38"/>
                      <a:pt x="136" y="29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98" y="10"/>
                      <a:pt x="61" y="46"/>
                      <a:pt x="56" y="51"/>
                    </a:cubicBezTo>
                    <a:close/>
                    <a:moveTo>
                      <a:pt x="117" y="20"/>
                    </a:moveTo>
                    <a:cubicBezTo>
                      <a:pt x="122" y="24"/>
                      <a:pt x="122" y="32"/>
                      <a:pt x="117" y="37"/>
                    </a:cubicBezTo>
                    <a:cubicBezTo>
                      <a:pt x="105" y="48"/>
                      <a:pt x="105" y="48"/>
                      <a:pt x="105" y="48"/>
                    </a:cubicBezTo>
                    <a:cubicBezTo>
                      <a:pt x="101" y="53"/>
                      <a:pt x="93" y="53"/>
                      <a:pt x="88" y="48"/>
                    </a:cubicBezTo>
                    <a:cubicBezTo>
                      <a:pt x="83" y="44"/>
                      <a:pt x="83" y="36"/>
                      <a:pt x="88" y="31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4" y="15"/>
                      <a:pt x="112" y="15"/>
                      <a:pt x="11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78" name="Freeform 786"/>
              <p:cNvSpPr>
                <a:spLocks/>
              </p:cNvSpPr>
              <p:nvPr/>
            </p:nvSpPr>
            <p:spPr bwMode="auto">
              <a:xfrm>
                <a:off x="-11233150" y="2192337"/>
                <a:ext cx="79375" cy="79375"/>
              </a:xfrm>
              <a:custGeom>
                <a:avLst/>
                <a:gdLst>
                  <a:gd name="T0" fmla="*/ 1 w 21"/>
                  <a:gd name="T1" fmla="*/ 13 h 21"/>
                  <a:gd name="T2" fmla="*/ 1 w 21"/>
                  <a:gd name="T3" fmla="*/ 19 h 21"/>
                  <a:gd name="T4" fmla="*/ 7 w 21"/>
                  <a:gd name="T5" fmla="*/ 19 h 21"/>
                  <a:gd name="T6" fmla="*/ 21 w 21"/>
                  <a:gd name="T7" fmla="*/ 5 h 21"/>
                  <a:gd name="T8" fmla="*/ 21 w 21"/>
                  <a:gd name="T9" fmla="*/ 5 h 21"/>
                  <a:gd name="T10" fmla="*/ 15 w 21"/>
                  <a:gd name="T11" fmla="*/ 0 h 21"/>
                  <a:gd name="T12" fmla="*/ 1 w 21"/>
                  <a:gd name="T13" fmla="*/ 1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1">
                    <a:moveTo>
                      <a:pt x="1" y="13"/>
                    </a:moveTo>
                    <a:cubicBezTo>
                      <a:pt x="0" y="15"/>
                      <a:pt x="0" y="17"/>
                      <a:pt x="1" y="19"/>
                    </a:cubicBezTo>
                    <a:cubicBezTo>
                      <a:pt x="3" y="21"/>
                      <a:pt x="6" y="21"/>
                      <a:pt x="7" y="19"/>
                    </a:cubicBezTo>
                    <a:cubicBezTo>
                      <a:pt x="7" y="19"/>
                      <a:pt x="13" y="13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8" y="7"/>
                      <a:pt x="1" y="13"/>
                      <a:pt x="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5" name="グループ化 4"/>
          <p:cNvGrpSpPr/>
          <p:nvPr/>
        </p:nvGrpSpPr>
        <p:grpSpPr>
          <a:xfrm>
            <a:off x="1345896" y="1582741"/>
            <a:ext cx="1165203" cy="1220441"/>
            <a:chOff x="340623" y="1742985"/>
            <a:chExt cx="918690" cy="962243"/>
          </a:xfrm>
        </p:grpSpPr>
        <p:sp>
          <p:nvSpPr>
            <p:cNvPr id="73" name="Freeform 1275"/>
            <p:cNvSpPr>
              <a:spLocks noChangeAspect="1" noEditPoints="1"/>
            </p:cNvSpPr>
            <p:nvPr/>
          </p:nvSpPr>
          <p:spPr bwMode="auto">
            <a:xfrm>
              <a:off x="919511" y="2230044"/>
              <a:ext cx="339802" cy="466052"/>
            </a:xfrm>
            <a:custGeom>
              <a:avLst/>
              <a:gdLst>
                <a:gd name="T0" fmla="*/ 12 w 107"/>
                <a:gd name="T1" fmla="*/ 141 h 147"/>
                <a:gd name="T2" fmla="*/ 100 w 107"/>
                <a:gd name="T3" fmla="*/ 147 h 147"/>
                <a:gd name="T4" fmla="*/ 80 w 107"/>
                <a:gd name="T5" fmla="*/ 120 h 147"/>
                <a:gd name="T6" fmla="*/ 101 w 107"/>
                <a:gd name="T7" fmla="*/ 112 h 147"/>
                <a:gd name="T8" fmla="*/ 93 w 107"/>
                <a:gd name="T9" fmla="*/ 29 h 147"/>
                <a:gd name="T10" fmla="*/ 57 w 107"/>
                <a:gd name="T11" fmla="*/ 20 h 147"/>
                <a:gd name="T12" fmla="*/ 56 w 107"/>
                <a:gd name="T13" fmla="*/ 8 h 147"/>
                <a:gd name="T14" fmla="*/ 76 w 107"/>
                <a:gd name="T15" fmla="*/ 10 h 147"/>
                <a:gd name="T16" fmla="*/ 82 w 107"/>
                <a:gd name="T17" fmla="*/ 15 h 147"/>
                <a:gd name="T18" fmla="*/ 85 w 107"/>
                <a:gd name="T19" fmla="*/ 8 h 147"/>
                <a:gd name="T20" fmla="*/ 71 w 107"/>
                <a:gd name="T21" fmla="*/ 0 h 147"/>
                <a:gd name="T22" fmla="*/ 25 w 107"/>
                <a:gd name="T23" fmla="*/ 4 h 147"/>
                <a:gd name="T24" fmla="*/ 22 w 107"/>
                <a:gd name="T25" fmla="*/ 14 h 147"/>
                <a:gd name="T26" fmla="*/ 31 w 107"/>
                <a:gd name="T27" fmla="*/ 10 h 147"/>
                <a:gd name="T28" fmla="*/ 50 w 107"/>
                <a:gd name="T29" fmla="*/ 8 h 147"/>
                <a:gd name="T30" fmla="*/ 49 w 107"/>
                <a:gd name="T31" fmla="*/ 20 h 147"/>
                <a:gd name="T32" fmla="*/ 14 w 107"/>
                <a:gd name="T33" fmla="*/ 29 h 147"/>
                <a:gd name="T34" fmla="*/ 6 w 107"/>
                <a:gd name="T35" fmla="*/ 112 h 147"/>
                <a:gd name="T36" fmla="*/ 27 w 107"/>
                <a:gd name="T37" fmla="*/ 120 h 147"/>
                <a:gd name="T38" fmla="*/ 6 w 107"/>
                <a:gd name="T39" fmla="*/ 147 h 147"/>
                <a:gd name="T40" fmla="*/ 77 w 107"/>
                <a:gd name="T41" fmla="*/ 99 h 147"/>
                <a:gd name="T42" fmla="*/ 92 w 107"/>
                <a:gd name="T43" fmla="*/ 99 h 147"/>
                <a:gd name="T44" fmla="*/ 22 w 107"/>
                <a:gd name="T45" fmla="*/ 37 h 147"/>
                <a:gd name="T46" fmla="*/ 82 w 107"/>
                <a:gd name="T47" fmla="*/ 35 h 147"/>
                <a:gd name="T48" fmla="*/ 84 w 107"/>
                <a:gd name="T49" fmla="*/ 40 h 147"/>
                <a:gd name="T50" fmla="*/ 24 w 107"/>
                <a:gd name="T51" fmla="*/ 42 h 147"/>
                <a:gd name="T52" fmla="*/ 22 w 107"/>
                <a:gd name="T53" fmla="*/ 37 h 147"/>
                <a:gd name="T54" fmla="*/ 17 w 107"/>
                <a:gd name="T55" fmla="*/ 48 h 147"/>
                <a:gd name="T56" fmla="*/ 92 w 107"/>
                <a:gd name="T57" fmla="*/ 51 h 147"/>
                <a:gd name="T58" fmla="*/ 90 w 107"/>
                <a:gd name="T59" fmla="*/ 79 h 147"/>
                <a:gd name="T60" fmla="*/ 14 w 107"/>
                <a:gd name="T61" fmla="*/ 77 h 147"/>
                <a:gd name="T62" fmla="*/ 76 w 107"/>
                <a:gd name="T63" fmla="*/ 124 h 147"/>
                <a:gd name="T64" fmla="*/ 33 w 107"/>
                <a:gd name="T65" fmla="*/ 120 h 147"/>
                <a:gd name="T66" fmla="*/ 76 w 107"/>
                <a:gd name="T67" fmla="*/ 124 h 147"/>
                <a:gd name="T68" fmla="*/ 14 w 107"/>
                <a:gd name="T69" fmla="*/ 99 h 147"/>
                <a:gd name="T70" fmla="*/ 29 w 107"/>
                <a:gd name="T71" fmla="*/ 99 h 147"/>
                <a:gd name="T72" fmla="*/ 25 w 107"/>
                <a:gd name="T73" fmla="*/ 129 h 147"/>
                <a:gd name="T74" fmla="*/ 89 w 107"/>
                <a:gd name="T75" fmla="*/ 136 h 147"/>
                <a:gd name="T76" fmla="*/ 25 w 107"/>
                <a:gd name="T77" fmla="*/ 12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7" h="147">
                  <a:moveTo>
                    <a:pt x="6" y="147"/>
                  </a:moveTo>
                  <a:cubicBezTo>
                    <a:pt x="12" y="141"/>
                    <a:pt x="12" y="141"/>
                    <a:pt x="12" y="141"/>
                  </a:cubicBezTo>
                  <a:cubicBezTo>
                    <a:pt x="94" y="141"/>
                    <a:pt x="94" y="141"/>
                    <a:pt x="94" y="141"/>
                  </a:cubicBezTo>
                  <a:cubicBezTo>
                    <a:pt x="100" y="147"/>
                    <a:pt x="100" y="147"/>
                    <a:pt x="100" y="147"/>
                  </a:cubicBezTo>
                  <a:cubicBezTo>
                    <a:pt x="107" y="147"/>
                    <a:pt x="107" y="147"/>
                    <a:pt x="107" y="147"/>
                  </a:cubicBezTo>
                  <a:cubicBezTo>
                    <a:pt x="80" y="120"/>
                    <a:pt x="80" y="120"/>
                    <a:pt x="80" y="120"/>
                  </a:cubicBezTo>
                  <a:cubicBezTo>
                    <a:pt x="93" y="120"/>
                    <a:pt x="93" y="120"/>
                    <a:pt x="93" y="120"/>
                  </a:cubicBezTo>
                  <a:cubicBezTo>
                    <a:pt x="97" y="120"/>
                    <a:pt x="101" y="117"/>
                    <a:pt x="101" y="112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3"/>
                    <a:pt x="97" y="29"/>
                    <a:pt x="93" y="29"/>
                  </a:cubicBezTo>
                  <a:cubicBezTo>
                    <a:pt x="57" y="29"/>
                    <a:pt x="57" y="29"/>
                    <a:pt x="57" y="29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19"/>
                    <a:pt x="57" y="18"/>
                    <a:pt x="56" y="1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72" y="8"/>
                    <a:pt x="75" y="9"/>
                    <a:pt x="76" y="10"/>
                  </a:cubicBezTo>
                  <a:cubicBezTo>
                    <a:pt x="79" y="14"/>
                    <a:pt x="79" y="14"/>
                    <a:pt x="79" y="14"/>
                  </a:cubicBezTo>
                  <a:cubicBezTo>
                    <a:pt x="80" y="14"/>
                    <a:pt x="81" y="15"/>
                    <a:pt x="82" y="15"/>
                  </a:cubicBezTo>
                  <a:cubicBezTo>
                    <a:pt x="83" y="15"/>
                    <a:pt x="84" y="14"/>
                    <a:pt x="85" y="14"/>
                  </a:cubicBezTo>
                  <a:cubicBezTo>
                    <a:pt x="86" y="12"/>
                    <a:pt x="87" y="10"/>
                    <a:pt x="85" y="8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79" y="2"/>
                    <a:pt x="75" y="0"/>
                    <a:pt x="71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2" y="0"/>
                    <a:pt x="27" y="2"/>
                    <a:pt x="25" y="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10"/>
                    <a:pt x="20" y="12"/>
                    <a:pt x="22" y="14"/>
                  </a:cubicBezTo>
                  <a:cubicBezTo>
                    <a:pt x="23" y="15"/>
                    <a:pt x="26" y="15"/>
                    <a:pt x="27" y="14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2" y="9"/>
                    <a:pt x="34" y="8"/>
                    <a:pt x="35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8"/>
                    <a:pt x="49" y="19"/>
                    <a:pt x="49" y="20"/>
                  </a:cubicBezTo>
                  <a:cubicBezTo>
                    <a:pt x="49" y="29"/>
                    <a:pt x="49" y="29"/>
                    <a:pt x="49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0" y="29"/>
                    <a:pt x="6" y="33"/>
                    <a:pt x="6" y="37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7"/>
                    <a:pt x="10" y="120"/>
                    <a:pt x="14" y="12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0" y="147"/>
                    <a:pt x="0" y="147"/>
                    <a:pt x="0" y="147"/>
                  </a:cubicBezTo>
                  <a:lnTo>
                    <a:pt x="6" y="147"/>
                  </a:lnTo>
                  <a:close/>
                  <a:moveTo>
                    <a:pt x="85" y="107"/>
                  </a:moveTo>
                  <a:cubicBezTo>
                    <a:pt x="81" y="107"/>
                    <a:pt x="77" y="104"/>
                    <a:pt x="77" y="99"/>
                  </a:cubicBezTo>
                  <a:cubicBezTo>
                    <a:pt x="77" y="95"/>
                    <a:pt x="81" y="92"/>
                    <a:pt x="85" y="92"/>
                  </a:cubicBezTo>
                  <a:cubicBezTo>
                    <a:pt x="89" y="92"/>
                    <a:pt x="92" y="95"/>
                    <a:pt x="92" y="99"/>
                  </a:cubicBezTo>
                  <a:cubicBezTo>
                    <a:pt x="92" y="104"/>
                    <a:pt x="89" y="107"/>
                    <a:pt x="85" y="107"/>
                  </a:cubicBezTo>
                  <a:close/>
                  <a:moveTo>
                    <a:pt x="22" y="37"/>
                  </a:moveTo>
                  <a:cubicBezTo>
                    <a:pt x="22" y="36"/>
                    <a:pt x="23" y="35"/>
                    <a:pt x="24" y="35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83" y="35"/>
                    <a:pt x="84" y="36"/>
                    <a:pt x="84" y="37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4" y="42"/>
                    <a:pt x="83" y="42"/>
                    <a:pt x="82" y="42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3" y="42"/>
                    <a:pt x="22" y="42"/>
                    <a:pt x="22" y="40"/>
                  </a:cubicBezTo>
                  <a:lnTo>
                    <a:pt x="22" y="37"/>
                  </a:lnTo>
                  <a:close/>
                  <a:moveTo>
                    <a:pt x="14" y="51"/>
                  </a:moveTo>
                  <a:cubicBezTo>
                    <a:pt x="14" y="49"/>
                    <a:pt x="15" y="48"/>
                    <a:pt x="17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91" y="48"/>
                    <a:pt x="92" y="49"/>
                    <a:pt x="92" y="51"/>
                  </a:cubicBezTo>
                  <a:cubicBezTo>
                    <a:pt x="92" y="77"/>
                    <a:pt x="92" y="77"/>
                    <a:pt x="92" y="77"/>
                  </a:cubicBezTo>
                  <a:cubicBezTo>
                    <a:pt x="92" y="78"/>
                    <a:pt x="91" y="79"/>
                    <a:pt x="90" y="79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5" y="79"/>
                    <a:pt x="14" y="78"/>
                    <a:pt x="14" y="77"/>
                  </a:cubicBezTo>
                  <a:lnTo>
                    <a:pt x="14" y="51"/>
                  </a:lnTo>
                  <a:close/>
                  <a:moveTo>
                    <a:pt x="76" y="124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3" y="120"/>
                    <a:pt x="33" y="120"/>
                    <a:pt x="33" y="120"/>
                  </a:cubicBezTo>
                  <a:cubicBezTo>
                    <a:pt x="73" y="120"/>
                    <a:pt x="73" y="120"/>
                    <a:pt x="73" y="120"/>
                  </a:cubicBezTo>
                  <a:lnTo>
                    <a:pt x="76" y="124"/>
                  </a:lnTo>
                  <a:close/>
                  <a:moveTo>
                    <a:pt x="22" y="107"/>
                  </a:moveTo>
                  <a:cubicBezTo>
                    <a:pt x="18" y="107"/>
                    <a:pt x="14" y="104"/>
                    <a:pt x="14" y="99"/>
                  </a:cubicBezTo>
                  <a:cubicBezTo>
                    <a:pt x="14" y="95"/>
                    <a:pt x="18" y="92"/>
                    <a:pt x="22" y="92"/>
                  </a:cubicBezTo>
                  <a:cubicBezTo>
                    <a:pt x="26" y="92"/>
                    <a:pt x="29" y="95"/>
                    <a:pt x="29" y="99"/>
                  </a:cubicBezTo>
                  <a:cubicBezTo>
                    <a:pt x="29" y="104"/>
                    <a:pt x="26" y="107"/>
                    <a:pt x="22" y="107"/>
                  </a:cubicBezTo>
                  <a:close/>
                  <a:moveTo>
                    <a:pt x="25" y="129"/>
                  </a:moveTo>
                  <a:cubicBezTo>
                    <a:pt x="81" y="129"/>
                    <a:pt x="81" y="129"/>
                    <a:pt x="81" y="129"/>
                  </a:cubicBezTo>
                  <a:cubicBezTo>
                    <a:pt x="89" y="136"/>
                    <a:pt x="89" y="136"/>
                    <a:pt x="89" y="136"/>
                  </a:cubicBezTo>
                  <a:cubicBezTo>
                    <a:pt x="17" y="136"/>
                    <a:pt x="17" y="136"/>
                    <a:pt x="17" y="136"/>
                  </a:cubicBezTo>
                  <a:lnTo>
                    <a:pt x="25" y="129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23" tIns="45711" rIns="91423" bIns="45711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 ker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74" name="Freeform 145"/>
            <p:cNvSpPr>
              <a:spLocks noChangeAspect="1"/>
            </p:cNvSpPr>
            <p:nvPr/>
          </p:nvSpPr>
          <p:spPr bwMode="auto">
            <a:xfrm>
              <a:off x="607253" y="1742985"/>
              <a:ext cx="488950" cy="419102"/>
            </a:xfrm>
            <a:custGeom>
              <a:avLst/>
              <a:gdLst>
                <a:gd name="T0" fmla="*/ 36 w 308"/>
                <a:gd name="T1" fmla="*/ 148 h 264"/>
                <a:gd name="T2" fmla="*/ 32 w 308"/>
                <a:gd name="T3" fmla="*/ 142 h 264"/>
                <a:gd name="T4" fmla="*/ 28 w 308"/>
                <a:gd name="T5" fmla="*/ 128 h 264"/>
                <a:gd name="T6" fmla="*/ 28 w 308"/>
                <a:gd name="T7" fmla="*/ 114 h 264"/>
                <a:gd name="T8" fmla="*/ 34 w 308"/>
                <a:gd name="T9" fmla="*/ 102 h 264"/>
                <a:gd name="T10" fmla="*/ 38 w 308"/>
                <a:gd name="T11" fmla="*/ 96 h 264"/>
                <a:gd name="T12" fmla="*/ 56 w 308"/>
                <a:gd name="T13" fmla="*/ 86 h 264"/>
                <a:gd name="T14" fmla="*/ 76 w 308"/>
                <a:gd name="T15" fmla="*/ 86 h 264"/>
                <a:gd name="T16" fmla="*/ 114 w 308"/>
                <a:gd name="T17" fmla="*/ 48 h 264"/>
                <a:gd name="T18" fmla="*/ 114 w 308"/>
                <a:gd name="T19" fmla="*/ 28 h 264"/>
                <a:gd name="T20" fmla="*/ 124 w 308"/>
                <a:gd name="T21" fmla="*/ 10 h 264"/>
                <a:gd name="T22" fmla="*/ 130 w 308"/>
                <a:gd name="T23" fmla="*/ 6 h 264"/>
                <a:gd name="T24" fmla="*/ 144 w 308"/>
                <a:gd name="T25" fmla="*/ 0 h 264"/>
                <a:gd name="T26" fmla="*/ 158 w 308"/>
                <a:gd name="T27" fmla="*/ 0 h 264"/>
                <a:gd name="T28" fmla="*/ 172 w 308"/>
                <a:gd name="T29" fmla="*/ 6 h 264"/>
                <a:gd name="T30" fmla="*/ 178 w 308"/>
                <a:gd name="T31" fmla="*/ 10 h 264"/>
                <a:gd name="T32" fmla="*/ 188 w 308"/>
                <a:gd name="T33" fmla="*/ 32 h 264"/>
                <a:gd name="T34" fmla="*/ 184 w 308"/>
                <a:gd name="T35" fmla="*/ 56 h 264"/>
                <a:gd name="T36" fmla="*/ 216 w 308"/>
                <a:gd name="T37" fmla="*/ 86 h 264"/>
                <a:gd name="T38" fmla="*/ 228 w 308"/>
                <a:gd name="T39" fmla="*/ 86 h 264"/>
                <a:gd name="T40" fmla="*/ 240 w 308"/>
                <a:gd name="T41" fmla="*/ 92 h 264"/>
                <a:gd name="T42" fmla="*/ 246 w 308"/>
                <a:gd name="T43" fmla="*/ 100 h 264"/>
                <a:gd name="T44" fmla="*/ 308 w 308"/>
                <a:gd name="T45" fmla="*/ 148 h 264"/>
                <a:gd name="T46" fmla="*/ 272 w 308"/>
                <a:gd name="T47" fmla="*/ 122 h 264"/>
                <a:gd name="T48" fmla="*/ 244 w 308"/>
                <a:gd name="T49" fmla="*/ 126 h 264"/>
                <a:gd name="T50" fmla="*/ 240 w 308"/>
                <a:gd name="T51" fmla="*/ 128 h 264"/>
                <a:gd name="T52" fmla="*/ 234 w 308"/>
                <a:gd name="T53" fmla="*/ 160 h 264"/>
                <a:gd name="T54" fmla="*/ 260 w 308"/>
                <a:gd name="T55" fmla="*/ 194 h 264"/>
                <a:gd name="T56" fmla="*/ 212 w 308"/>
                <a:gd name="T57" fmla="*/ 134 h 264"/>
                <a:gd name="T58" fmla="*/ 206 w 308"/>
                <a:gd name="T59" fmla="*/ 128 h 264"/>
                <a:gd name="T60" fmla="*/ 200 w 308"/>
                <a:gd name="T61" fmla="*/ 122 h 264"/>
                <a:gd name="T62" fmla="*/ 198 w 308"/>
                <a:gd name="T63" fmla="*/ 110 h 264"/>
                <a:gd name="T64" fmla="*/ 168 w 308"/>
                <a:gd name="T65" fmla="*/ 72 h 264"/>
                <a:gd name="T66" fmla="*/ 162 w 308"/>
                <a:gd name="T67" fmla="*/ 74 h 264"/>
                <a:gd name="T68" fmla="*/ 148 w 308"/>
                <a:gd name="T69" fmla="*/ 76 h 264"/>
                <a:gd name="T70" fmla="*/ 102 w 308"/>
                <a:gd name="T71" fmla="*/ 112 h 264"/>
                <a:gd name="T72" fmla="*/ 104 w 308"/>
                <a:gd name="T73" fmla="*/ 122 h 264"/>
                <a:gd name="T74" fmla="*/ 100 w 308"/>
                <a:gd name="T75" fmla="*/ 140 h 264"/>
                <a:gd name="T76" fmla="*/ 120 w 308"/>
                <a:gd name="T77" fmla="*/ 242 h 264"/>
                <a:gd name="T78" fmla="*/ 130 w 308"/>
                <a:gd name="T79" fmla="*/ 264 h 264"/>
                <a:gd name="T80" fmla="*/ 0 w 308"/>
                <a:gd name="T81" fmla="*/ 24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8" h="264">
                  <a:moveTo>
                    <a:pt x="12" y="242"/>
                  </a:moveTo>
                  <a:lnTo>
                    <a:pt x="36" y="148"/>
                  </a:lnTo>
                  <a:lnTo>
                    <a:pt x="36" y="148"/>
                  </a:lnTo>
                  <a:lnTo>
                    <a:pt x="32" y="142"/>
                  </a:lnTo>
                  <a:lnTo>
                    <a:pt x="30" y="136"/>
                  </a:lnTo>
                  <a:lnTo>
                    <a:pt x="28" y="128"/>
                  </a:lnTo>
                  <a:lnTo>
                    <a:pt x="26" y="122"/>
                  </a:lnTo>
                  <a:lnTo>
                    <a:pt x="28" y="114"/>
                  </a:lnTo>
                  <a:lnTo>
                    <a:pt x="30" y="108"/>
                  </a:lnTo>
                  <a:lnTo>
                    <a:pt x="34" y="102"/>
                  </a:lnTo>
                  <a:lnTo>
                    <a:pt x="38" y="96"/>
                  </a:lnTo>
                  <a:lnTo>
                    <a:pt x="38" y="96"/>
                  </a:lnTo>
                  <a:lnTo>
                    <a:pt x="46" y="90"/>
                  </a:lnTo>
                  <a:lnTo>
                    <a:pt x="56" y="86"/>
                  </a:lnTo>
                  <a:lnTo>
                    <a:pt x="66" y="84"/>
                  </a:lnTo>
                  <a:lnTo>
                    <a:pt x="76" y="86"/>
                  </a:lnTo>
                  <a:lnTo>
                    <a:pt x="114" y="48"/>
                  </a:lnTo>
                  <a:lnTo>
                    <a:pt x="114" y="48"/>
                  </a:lnTo>
                  <a:lnTo>
                    <a:pt x="112" y="38"/>
                  </a:lnTo>
                  <a:lnTo>
                    <a:pt x="114" y="28"/>
                  </a:lnTo>
                  <a:lnTo>
                    <a:pt x="118" y="18"/>
                  </a:lnTo>
                  <a:lnTo>
                    <a:pt x="124" y="10"/>
                  </a:lnTo>
                  <a:lnTo>
                    <a:pt x="124" y="10"/>
                  </a:lnTo>
                  <a:lnTo>
                    <a:pt x="130" y="6"/>
                  </a:lnTo>
                  <a:lnTo>
                    <a:pt x="136" y="2"/>
                  </a:lnTo>
                  <a:lnTo>
                    <a:pt x="144" y="0"/>
                  </a:lnTo>
                  <a:lnTo>
                    <a:pt x="150" y="0"/>
                  </a:lnTo>
                  <a:lnTo>
                    <a:pt x="158" y="0"/>
                  </a:lnTo>
                  <a:lnTo>
                    <a:pt x="164" y="2"/>
                  </a:lnTo>
                  <a:lnTo>
                    <a:pt x="172" y="6"/>
                  </a:lnTo>
                  <a:lnTo>
                    <a:pt x="178" y="10"/>
                  </a:lnTo>
                  <a:lnTo>
                    <a:pt x="178" y="10"/>
                  </a:lnTo>
                  <a:lnTo>
                    <a:pt x="184" y="20"/>
                  </a:lnTo>
                  <a:lnTo>
                    <a:pt x="188" y="32"/>
                  </a:lnTo>
                  <a:lnTo>
                    <a:pt x="188" y="44"/>
                  </a:lnTo>
                  <a:lnTo>
                    <a:pt x="184" y="56"/>
                  </a:lnTo>
                  <a:lnTo>
                    <a:pt x="216" y="86"/>
                  </a:lnTo>
                  <a:lnTo>
                    <a:pt x="216" y="86"/>
                  </a:lnTo>
                  <a:lnTo>
                    <a:pt x="222" y="84"/>
                  </a:lnTo>
                  <a:lnTo>
                    <a:pt x="228" y="86"/>
                  </a:lnTo>
                  <a:lnTo>
                    <a:pt x="236" y="88"/>
                  </a:lnTo>
                  <a:lnTo>
                    <a:pt x="240" y="92"/>
                  </a:lnTo>
                  <a:lnTo>
                    <a:pt x="240" y="92"/>
                  </a:lnTo>
                  <a:lnTo>
                    <a:pt x="246" y="100"/>
                  </a:lnTo>
                  <a:lnTo>
                    <a:pt x="284" y="96"/>
                  </a:lnTo>
                  <a:lnTo>
                    <a:pt x="308" y="148"/>
                  </a:lnTo>
                  <a:lnTo>
                    <a:pt x="294" y="154"/>
                  </a:lnTo>
                  <a:lnTo>
                    <a:pt x="272" y="122"/>
                  </a:lnTo>
                  <a:lnTo>
                    <a:pt x="244" y="126"/>
                  </a:lnTo>
                  <a:lnTo>
                    <a:pt x="244" y="126"/>
                  </a:lnTo>
                  <a:lnTo>
                    <a:pt x="240" y="128"/>
                  </a:lnTo>
                  <a:lnTo>
                    <a:pt x="240" y="128"/>
                  </a:lnTo>
                  <a:lnTo>
                    <a:pt x="238" y="130"/>
                  </a:lnTo>
                  <a:lnTo>
                    <a:pt x="234" y="160"/>
                  </a:lnTo>
                  <a:lnTo>
                    <a:pt x="268" y="182"/>
                  </a:lnTo>
                  <a:lnTo>
                    <a:pt x="260" y="194"/>
                  </a:lnTo>
                  <a:lnTo>
                    <a:pt x="208" y="172"/>
                  </a:lnTo>
                  <a:lnTo>
                    <a:pt x="212" y="134"/>
                  </a:lnTo>
                  <a:lnTo>
                    <a:pt x="212" y="134"/>
                  </a:lnTo>
                  <a:lnTo>
                    <a:pt x="206" y="128"/>
                  </a:lnTo>
                  <a:lnTo>
                    <a:pt x="206" y="128"/>
                  </a:lnTo>
                  <a:lnTo>
                    <a:pt x="200" y="122"/>
                  </a:lnTo>
                  <a:lnTo>
                    <a:pt x="198" y="116"/>
                  </a:lnTo>
                  <a:lnTo>
                    <a:pt x="198" y="11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68" y="72"/>
                  </a:lnTo>
                  <a:lnTo>
                    <a:pt x="162" y="74"/>
                  </a:lnTo>
                  <a:lnTo>
                    <a:pt x="154" y="76"/>
                  </a:lnTo>
                  <a:lnTo>
                    <a:pt x="148" y="76"/>
                  </a:lnTo>
                  <a:lnTo>
                    <a:pt x="140" y="74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4" y="122"/>
                  </a:lnTo>
                  <a:lnTo>
                    <a:pt x="102" y="132"/>
                  </a:lnTo>
                  <a:lnTo>
                    <a:pt x="100" y="140"/>
                  </a:lnTo>
                  <a:lnTo>
                    <a:pt x="94" y="148"/>
                  </a:lnTo>
                  <a:lnTo>
                    <a:pt x="120" y="242"/>
                  </a:lnTo>
                  <a:lnTo>
                    <a:pt x="130" y="242"/>
                  </a:lnTo>
                  <a:lnTo>
                    <a:pt x="130" y="264"/>
                  </a:lnTo>
                  <a:lnTo>
                    <a:pt x="0" y="264"/>
                  </a:lnTo>
                  <a:lnTo>
                    <a:pt x="0" y="242"/>
                  </a:lnTo>
                  <a:lnTo>
                    <a:pt x="12" y="242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 ker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79" name="グループ化 78"/>
            <p:cNvGrpSpPr/>
            <p:nvPr/>
          </p:nvGrpSpPr>
          <p:grpSpPr>
            <a:xfrm>
              <a:off x="340623" y="2205811"/>
              <a:ext cx="511105" cy="499417"/>
              <a:chOff x="7113736" y="2989448"/>
              <a:chExt cx="823139" cy="804317"/>
            </a:xfrm>
          </p:grpSpPr>
          <p:sp>
            <p:nvSpPr>
              <p:cNvPr id="80" name="Freeform 511"/>
              <p:cNvSpPr>
                <a:spLocks noEditPoints="1"/>
              </p:cNvSpPr>
              <p:nvPr/>
            </p:nvSpPr>
            <p:spPr bwMode="auto">
              <a:xfrm>
                <a:off x="7113736" y="3084324"/>
                <a:ext cx="703760" cy="709441"/>
              </a:xfrm>
              <a:custGeom>
                <a:avLst/>
                <a:gdLst>
                  <a:gd name="T0" fmla="*/ 149 w 229"/>
                  <a:gd name="T1" fmla="*/ 0 h 314"/>
                  <a:gd name="T2" fmla="*/ 0 w 229"/>
                  <a:gd name="T3" fmla="*/ 0 h 314"/>
                  <a:gd name="T4" fmla="*/ 0 w 229"/>
                  <a:gd name="T5" fmla="*/ 314 h 314"/>
                  <a:gd name="T6" fmla="*/ 82 w 229"/>
                  <a:gd name="T7" fmla="*/ 314 h 314"/>
                  <a:gd name="T8" fmla="*/ 113 w 229"/>
                  <a:gd name="T9" fmla="*/ 314 h 314"/>
                  <a:gd name="T10" fmla="*/ 229 w 229"/>
                  <a:gd name="T11" fmla="*/ 314 h 314"/>
                  <a:gd name="T12" fmla="*/ 229 w 229"/>
                  <a:gd name="T13" fmla="*/ 163 h 314"/>
                  <a:gd name="T14" fmla="*/ 229 w 229"/>
                  <a:gd name="T15" fmla="*/ 64 h 314"/>
                  <a:gd name="T16" fmla="*/ 149 w 229"/>
                  <a:gd name="T17" fmla="*/ 64 h 314"/>
                  <a:gd name="T18" fmla="*/ 149 w 229"/>
                  <a:gd name="T19" fmla="*/ 0 h 314"/>
                  <a:gd name="T20" fmla="*/ 64 w 229"/>
                  <a:gd name="T21" fmla="*/ 186 h 314"/>
                  <a:gd name="T22" fmla="*/ 30 w 229"/>
                  <a:gd name="T23" fmla="*/ 186 h 314"/>
                  <a:gd name="T24" fmla="*/ 30 w 229"/>
                  <a:gd name="T25" fmla="*/ 151 h 314"/>
                  <a:gd name="T26" fmla="*/ 64 w 229"/>
                  <a:gd name="T27" fmla="*/ 151 h 314"/>
                  <a:gd name="T28" fmla="*/ 64 w 229"/>
                  <a:gd name="T29" fmla="*/ 186 h 314"/>
                  <a:gd name="T30" fmla="*/ 64 w 229"/>
                  <a:gd name="T31" fmla="*/ 127 h 314"/>
                  <a:gd name="T32" fmla="*/ 30 w 229"/>
                  <a:gd name="T33" fmla="*/ 127 h 314"/>
                  <a:gd name="T34" fmla="*/ 30 w 229"/>
                  <a:gd name="T35" fmla="*/ 94 h 314"/>
                  <a:gd name="T36" fmla="*/ 64 w 229"/>
                  <a:gd name="T37" fmla="*/ 94 h 314"/>
                  <a:gd name="T38" fmla="*/ 64 w 229"/>
                  <a:gd name="T39" fmla="*/ 127 h 314"/>
                  <a:gd name="T40" fmla="*/ 64 w 229"/>
                  <a:gd name="T41" fmla="*/ 68 h 314"/>
                  <a:gd name="T42" fmla="*/ 30 w 229"/>
                  <a:gd name="T43" fmla="*/ 68 h 314"/>
                  <a:gd name="T44" fmla="*/ 30 w 229"/>
                  <a:gd name="T45" fmla="*/ 35 h 314"/>
                  <a:gd name="T46" fmla="*/ 64 w 229"/>
                  <a:gd name="T47" fmla="*/ 35 h 314"/>
                  <a:gd name="T48" fmla="*/ 64 w 229"/>
                  <a:gd name="T49" fmla="*/ 68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29" h="314">
                    <a:moveTo>
                      <a:pt x="149" y="0"/>
                    </a:moveTo>
                    <a:lnTo>
                      <a:pt x="0" y="0"/>
                    </a:lnTo>
                    <a:lnTo>
                      <a:pt x="0" y="314"/>
                    </a:lnTo>
                    <a:lnTo>
                      <a:pt x="82" y="314"/>
                    </a:lnTo>
                    <a:lnTo>
                      <a:pt x="113" y="314"/>
                    </a:lnTo>
                    <a:lnTo>
                      <a:pt x="229" y="314"/>
                    </a:lnTo>
                    <a:lnTo>
                      <a:pt x="229" y="163"/>
                    </a:lnTo>
                    <a:lnTo>
                      <a:pt x="229" y="64"/>
                    </a:lnTo>
                    <a:lnTo>
                      <a:pt x="149" y="64"/>
                    </a:lnTo>
                    <a:lnTo>
                      <a:pt x="149" y="0"/>
                    </a:lnTo>
                    <a:close/>
                    <a:moveTo>
                      <a:pt x="64" y="186"/>
                    </a:moveTo>
                    <a:lnTo>
                      <a:pt x="30" y="186"/>
                    </a:lnTo>
                    <a:lnTo>
                      <a:pt x="30" y="151"/>
                    </a:lnTo>
                    <a:lnTo>
                      <a:pt x="64" y="151"/>
                    </a:lnTo>
                    <a:lnTo>
                      <a:pt x="64" y="186"/>
                    </a:lnTo>
                    <a:close/>
                    <a:moveTo>
                      <a:pt x="64" y="127"/>
                    </a:moveTo>
                    <a:lnTo>
                      <a:pt x="30" y="127"/>
                    </a:lnTo>
                    <a:lnTo>
                      <a:pt x="30" y="94"/>
                    </a:lnTo>
                    <a:lnTo>
                      <a:pt x="64" y="94"/>
                    </a:lnTo>
                    <a:lnTo>
                      <a:pt x="64" y="127"/>
                    </a:lnTo>
                    <a:close/>
                    <a:moveTo>
                      <a:pt x="64" y="68"/>
                    </a:moveTo>
                    <a:lnTo>
                      <a:pt x="30" y="68"/>
                    </a:lnTo>
                    <a:lnTo>
                      <a:pt x="30" y="35"/>
                    </a:lnTo>
                    <a:lnTo>
                      <a:pt x="64" y="35"/>
                    </a:lnTo>
                    <a:lnTo>
                      <a:pt x="64" y="68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23" tIns="45711" rIns="91423" bIns="45711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grpSp>
            <p:nvGrpSpPr>
              <p:cNvPr id="81" name="グループ化 80"/>
              <p:cNvGrpSpPr/>
              <p:nvPr/>
            </p:nvGrpSpPr>
            <p:grpSpPr>
              <a:xfrm>
                <a:off x="7465616" y="3352271"/>
                <a:ext cx="241013" cy="372777"/>
                <a:chOff x="727075" y="-11315700"/>
                <a:chExt cx="458788" cy="709613"/>
              </a:xfrm>
              <a:solidFill>
                <a:schemeClr val="bg1"/>
              </a:solidFill>
            </p:grpSpPr>
            <p:sp>
              <p:nvSpPr>
                <p:cNvPr id="83" name="Freeform 1320"/>
                <p:cNvSpPr>
                  <a:spLocks/>
                </p:cNvSpPr>
                <p:nvPr/>
              </p:nvSpPr>
              <p:spPr bwMode="auto">
                <a:xfrm>
                  <a:off x="727075" y="-11004550"/>
                  <a:ext cx="458788" cy="225425"/>
                </a:xfrm>
                <a:custGeom>
                  <a:avLst/>
                  <a:gdLst>
                    <a:gd name="T0" fmla="*/ 122 w 122"/>
                    <a:gd name="T1" fmla="*/ 0 h 60"/>
                    <a:gd name="T2" fmla="*/ 61 w 122"/>
                    <a:gd name="T3" fmla="*/ 20 h 60"/>
                    <a:gd name="T4" fmla="*/ 0 w 122"/>
                    <a:gd name="T5" fmla="*/ 0 h 60"/>
                    <a:gd name="T6" fmla="*/ 0 w 122"/>
                    <a:gd name="T7" fmla="*/ 36 h 60"/>
                    <a:gd name="T8" fmla="*/ 61 w 122"/>
                    <a:gd name="T9" fmla="*/ 60 h 60"/>
                    <a:gd name="T10" fmla="*/ 122 w 122"/>
                    <a:gd name="T11" fmla="*/ 36 h 60"/>
                    <a:gd name="T12" fmla="*/ 122 w 122"/>
                    <a:gd name="T13" fmla="*/ 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60">
                      <a:moveTo>
                        <a:pt x="122" y="0"/>
                      </a:moveTo>
                      <a:cubicBezTo>
                        <a:pt x="112" y="12"/>
                        <a:pt x="89" y="20"/>
                        <a:pt x="61" y="20"/>
                      </a:cubicBezTo>
                      <a:cubicBezTo>
                        <a:pt x="33" y="20"/>
                        <a:pt x="9" y="12"/>
                        <a:pt x="0" y="0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4" y="49"/>
                        <a:pt x="30" y="60"/>
                        <a:pt x="61" y="60"/>
                      </a:cubicBezTo>
                      <a:cubicBezTo>
                        <a:pt x="92" y="60"/>
                        <a:pt x="118" y="49"/>
                        <a:pt x="122" y="36"/>
                      </a:cubicBezTo>
                      <a:lnTo>
                        <a:pt x="1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solidFill>
                      <a:srgbClr val="333333"/>
                    </a:solidFill>
                    <a:latin typeface="东芝黑体 Regular" panose="020B0500000000000000" pitchFamily="34" charset="-122"/>
                    <a:ea typeface="东芝黑体 Regular" panose="020B0500000000000000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84" name="Freeform 1321"/>
                <p:cNvSpPr>
                  <a:spLocks/>
                </p:cNvSpPr>
                <p:nvPr/>
              </p:nvSpPr>
              <p:spPr bwMode="auto">
                <a:xfrm>
                  <a:off x="727075" y="-11172825"/>
                  <a:ext cx="458788" cy="228600"/>
                </a:xfrm>
                <a:custGeom>
                  <a:avLst/>
                  <a:gdLst>
                    <a:gd name="T0" fmla="*/ 122 w 122"/>
                    <a:gd name="T1" fmla="*/ 0 h 61"/>
                    <a:gd name="T2" fmla="*/ 61 w 122"/>
                    <a:gd name="T3" fmla="*/ 21 h 61"/>
                    <a:gd name="T4" fmla="*/ 0 w 122"/>
                    <a:gd name="T5" fmla="*/ 0 h 61"/>
                    <a:gd name="T6" fmla="*/ 0 w 122"/>
                    <a:gd name="T7" fmla="*/ 37 h 61"/>
                    <a:gd name="T8" fmla="*/ 61 w 122"/>
                    <a:gd name="T9" fmla="*/ 61 h 61"/>
                    <a:gd name="T10" fmla="*/ 122 w 122"/>
                    <a:gd name="T11" fmla="*/ 37 h 61"/>
                    <a:gd name="T12" fmla="*/ 122 w 122"/>
                    <a:gd name="T13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61">
                      <a:moveTo>
                        <a:pt x="122" y="0"/>
                      </a:moveTo>
                      <a:cubicBezTo>
                        <a:pt x="112" y="12"/>
                        <a:pt x="89" y="21"/>
                        <a:pt x="61" y="21"/>
                      </a:cubicBezTo>
                      <a:cubicBezTo>
                        <a:pt x="33" y="21"/>
                        <a:pt x="9" y="12"/>
                        <a:pt x="0" y="0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4" y="50"/>
                        <a:pt x="30" y="61"/>
                        <a:pt x="61" y="61"/>
                      </a:cubicBezTo>
                      <a:cubicBezTo>
                        <a:pt x="92" y="61"/>
                        <a:pt x="118" y="50"/>
                        <a:pt x="122" y="37"/>
                      </a:cubicBezTo>
                      <a:lnTo>
                        <a:pt x="1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solidFill>
                      <a:srgbClr val="333333"/>
                    </a:solidFill>
                    <a:latin typeface="东芝黑体 Regular" panose="020B0500000000000000" pitchFamily="34" charset="-122"/>
                    <a:ea typeface="东芝黑体 Regular" panose="020B0500000000000000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85" name="Freeform 1322"/>
                <p:cNvSpPr>
                  <a:spLocks/>
                </p:cNvSpPr>
                <p:nvPr/>
              </p:nvSpPr>
              <p:spPr bwMode="auto">
                <a:xfrm>
                  <a:off x="727075" y="-10839450"/>
                  <a:ext cx="458788" cy="233363"/>
                </a:xfrm>
                <a:custGeom>
                  <a:avLst/>
                  <a:gdLst>
                    <a:gd name="T0" fmla="*/ 61 w 122"/>
                    <a:gd name="T1" fmla="*/ 62 h 62"/>
                    <a:gd name="T2" fmla="*/ 122 w 122"/>
                    <a:gd name="T3" fmla="*/ 34 h 62"/>
                    <a:gd name="T4" fmla="*/ 122 w 122"/>
                    <a:gd name="T5" fmla="*/ 0 h 62"/>
                    <a:gd name="T6" fmla="*/ 61 w 122"/>
                    <a:gd name="T7" fmla="*/ 20 h 62"/>
                    <a:gd name="T8" fmla="*/ 0 w 122"/>
                    <a:gd name="T9" fmla="*/ 0 h 62"/>
                    <a:gd name="T10" fmla="*/ 0 w 122"/>
                    <a:gd name="T11" fmla="*/ 34 h 62"/>
                    <a:gd name="T12" fmla="*/ 61 w 122"/>
                    <a:gd name="T13" fmla="*/ 62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2" h="62">
                      <a:moveTo>
                        <a:pt x="61" y="62"/>
                      </a:moveTo>
                      <a:cubicBezTo>
                        <a:pt x="94" y="62"/>
                        <a:pt x="122" y="49"/>
                        <a:pt x="122" y="34"/>
                      </a:cubicBezTo>
                      <a:cubicBezTo>
                        <a:pt x="122" y="0"/>
                        <a:pt x="122" y="0"/>
                        <a:pt x="122" y="0"/>
                      </a:cubicBezTo>
                      <a:cubicBezTo>
                        <a:pt x="112" y="12"/>
                        <a:pt x="89" y="20"/>
                        <a:pt x="61" y="20"/>
                      </a:cubicBezTo>
                      <a:cubicBezTo>
                        <a:pt x="33" y="20"/>
                        <a:pt x="9" y="12"/>
                        <a:pt x="0" y="0"/>
                      </a:cubicBez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0" y="49"/>
                        <a:pt x="27" y="62"/>
                        <a:pt x="61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solidFill>
                      <a:srgbClr val="333333"/>
                    </a:solidFill>
                    <a:latin typeface="东芝黑体 Regular" panose="020B0500000000000000" pitchFamily="34" charset="-122"/>
                    <a:ea typeface="东芝黑体 Regular" panose="020B0500000000000000" pitchFamily="34" charset="-122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86" name="Freeform 1323"/>
                <p:cNvSpPr>
                  <a:spLocks noEditPoints="1"/>
                </p:cNvSpPr>
                <p:nvPr/>
              </p:nvSpPr>
              <p:spPr bwMode="auto">
                <a:xfrm>
                  <a:off x="727075" y="-11315700"/>
                  <a:ext cx="458788" cy="206375"/>
                </a:xfrm>
                <a:custGeom>
                  <a:avLst/>
                  <a:gdLst>
                    <a:gd name="T0" fmla="*/ 122 w 122"/>
                    <a:gd name="T1" fmla="*/ 28 h 55"/>
                    <a:gd name="T2" fmla="*/ 61 w 122"/>
                    <a:gd name="T3" fmla="*/ 0 h 55"/>
                    <a:gd name="T4" fmla="*/ 0 w 122"/>
                    <a:gd name="T5" fmla="*/ 28 h 55"/>
                    <a:gd name="T6" fmla="*/ 0 w 122"/>
                    <a:gd name="T7" fmla="*/ 30 h 55"/>
                    <a:gd name="T8" fmla="*/ 61 w 122"/>
                    <a:gd name="T9" fmla="*/ 55 h 55"/>
                    <a:gd name="T10" fmla="*/ 122 w 122"/>
                    <a:gd name="T11" fmla="*/ 30 h 55"/>
                    <a:gd name="T12" fmla="*/ 122 w 122"/>
                    <a:gd name="T13" fmla="*/ 28 h 55"/>
                    <a:gd name="T14" fmla="*/ 101 w 122"/>
                    <a:gd name="T15" fmla="*/ 34 h 55"/>
                    <a:gd name="T16" fmla="*/ 87 w 122"/>
                    <a:gd name="T17" fmla="*/ 28 h 55"/>
                    <a:gd name="T18" fmla="*/ 101 w 122"/>
                    <a:gd name="T19" fmla="*/ 21 h 55"/>
                    <a:gd name="T20" fmla="*/ 115 w 122"/>
                    <a:gd name="T21" fmla="*/ 28 h 55"/>
                    <a:gd name="T22" fmla="*/ 101 w 122"/>
                    <a:gd name="T23" fmla="*/ 34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2" h="55">
                      <a:moveTo>
                        <a:pt x="122" y="28"/>
                      </a:moveTo>
                      <a:cubicBezTo>
                        <a:pt x="122" y="12"/>
                        <a:pt x="94" y="0"/>
                        <a:pt x="61" y="0"/>
                      </a:cubicBezTo>
                      <a:cubicBezTo>
                        <a:pt x="27" y="0"/>
                        <a:pt x="0" y="12"/>
                        <a:pt x="0" y="28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4" y="44"/>
                        <a:pt x="30" y="55"/>
                        <a:pt x="61" y="55"/>
                      </a:cubicBezTo>
                      <a:cubicBezTo>
                        <a:pt x="92" y="55"/>
                        <a:pt x="118" y="44"/>
                        <a:pt x="122" y="30"/>
                      </a:cubicBezTo>
                      <a:lnTo>
                        <a:pt x="122" y="28"/>
                      </a:lnTo>
                      <a:close/>
                      <a:moveTo>
                        <a:pt x="101" y="34"/>
                      </a:moveTo>
                      <a:cubicBezTo>
                        <a:pt x="94" y="34"/>
                        <a:pt x="87" y="31"/>
                        <a:pt x="87" y="28"/>
                      </a:cubicBezTo>
                      <a:cubicBezTo>
                        <a:pt x="87" y="24"/>
                        <a:pt x="94" y="21"/>
                        <a:pt x="101" y="21"/>
                      </a:cubicBezTo>
                      <a:cubicBezTo>
                        <a:pt x="109" y="21"/>
                        <a:pt x="115" y="24"/>
                        <a:pt x="115" y="28"/>
                      </a:cubicBezTo>
                      <a:cubicBezTo>
                        <a:pt x="115" y="31"/>
                        <a:pt x="109" y="34"/>
                        <a:pt x="101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solidFill>
                      <a:srgbClr val="333333"/>
                    </a:solidFill>
                    <a:latin typeface="东芝黑体 Regular" panose="020B0500000000000000" pitchFamily="34" charset="-122"/>
                    <a:ea typeface="东芝黑体 Regular" panose="020B0500000000000000" pitchFamily="34" charset="-122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82" name="Freeform 144"/>
              <p:cNvSpPr>
                <a:spLocks noEditPoints="1"/>
              </p:cNvSpPr>
              <p:nvPr/>
            </p:nvSpPr>
            <p:spPr bwMode="auto">
              <a:xfrm>
                <a:off x="7615907" y="2989448"/>
                <a:ext cx="320968" cy="198772"/>
              </a:xfrm>
              <a:custGeom>
                <a:avLst/>
                <a:gdLst>
                  <a:gd name="T0" fmla="*/ 68 w 394"/>
                  <a:gd name="T1" fmla="*/ 244 h 244"/>
                  <a:gd name="T2" fmla="*/ 30 w 394"/>
                  <a:gd name="T3" fmla="*/ 232 h 244"/>
                  <a:gd name="T4" fmla="*/ 4 w 394"/>
                  <a:gd name="T5" fmla="*/ 202 h 244"/>
                  <a:gd name="T6" fmla="*/ 0 w 394"/>
                  <a:gd name="T7" fmla="*/ 176 h 244"/>
                  <a:gd name="T8" fmla="*/ 8 w 394"/>
                  <a:gd name="T9" fmla="*/ 144 h 244"/>
                  <a:gd name="T10" fmla="*/ 30 w 394"/>
                  <a:gd name="T11" fmla="*/ 118 h 244"/>
                  <a:gd name="T12" fmla="*/ 50 w 394"/>
                  <a:gd name="T13" fmla="*/ 110 h 244"/>
                  <a:gd name="T14" fmla="*/ 52 w 394"/>
                  <a:gd name="T15" fmla="*/ 90 h 244"/>
                  <a:gd name="T16" fmla="*/ 72 w 394"/>
                  <a:gd name="T17" fmla="*/ 52 h 244"/>
                  <a:gd name="T18" fmla="*/ 110 w 394"/>
                  <a:gd name="T19" fmla="*/ 32 h 244"/>
                  <a:gd name="T20" fmla="*/ 142 w 394"/>
                  <a:gd name="T21" fmla="*/ 34 h 244"/>
                  <a:gd name="T22" fmla="*/ 168 w 394"/>
                  <a:gd name="T23" fmla="*/ 30 h 244"/>
                  <a:gd name="T24" fmla="*/ 198 w 394"/>
                  <a:gd name="T25" fmla="*/ 10 h 244"/>
                  <a:gd name="T26" fmla="*/ 232 w 394"/>
                  <a:gd name="T27" fmla="*/ 0 h 244"/>
                  <a:gd name="T28" fmla="*/ 266 w 394"/>
                  <a:gd name="T29" fmla="*/ 2 h 244"/>
                  <a:gd name="T30" fmla="*/ 320 w 394"/>
                  <a:gd name="T31" fmla="*/ 32 h 244"/>
                  <a:gd name="T32" fmla="*/ 350 w 394"/>
                  <a:gd name="T33" fmla="*/ 88 h 244"/>
                  <a:gd name="T34" fmla="*/ 352 w 394"/>
                  <a:gd name="T35" fmla="*/ 128 h 244"/>
                  <a:gd name="T36" fmla="*/ 368 w 394"/>
                  <a:gd name="T37" fmla="*/ 136 h 244"/>
                  <a:gd name="T38" fmla="*/ 388 w 394"/>
                  <a:gd name="T39" fmla="*/ 156 h 244"/>
                  <a:gd name="T40" fmla="*/ 394 w 394"/>
                  <a:gd name="T41" fmla="*/ 184 h 244"/>
                  <a:gd name="T42" fmla="*/ 390 w 394"/>
                  <a:gd name="T43" fmla="*/ 208 h 244"/>
                  <a:gd name="T44" fmla="*/ 368 w 394"/>
                  <a:gd name="T45" fmla="*/ 234 h 244"/>
                  <a:gd name="T46" fmla="*/ 334 w 394"/>
                  <a:gd name="T47" fmla="*/ 244 h 244"/>
                  <a:gd name="T48" fmla="*/ 124 w 394"/>
                  <a:gd name="T49" fmla="*/ 54 h 244"/>
                  <a:gd name="T50" fmla="*/ 96 w 394"/>
                  <a:gd name="T51" fmla="*/ 62 h 244"/>
                  <a:gd name="T52" fmla="*/ 78 w 394"/>
                  <a:gd name="T53" fmla="*/ 84 h 244"/>
                  <a:gd name="T54" fmla="*/ 74 w 394"/>
                  <a:gd name="T55" fmla="*/ 104 h 244"/>
                  <a:gd name="T56" fmla="*/ 64 w 394"/>
                  <a:gd name="T57" fmla="*/ 130 h 244"/>
                  <a:gd name="T58" fmla="*/ 48 w 394"/>
                  <a:gd name="T59" fmla="*/ 134 h 244"/>
                  <a:gd name="T60" fmla="*/ 30 w 394"/>
                  <a:gd name="T61" fmla="*/ 152 h 244"/>
                  <a:gd name="T62" fmla="*/ 22 w 394"/>
                  <a:gd name="T63" fmla="*/ 176 h 244"/>
                  <a:gd name="T64" fmla="*/ 26 w 394"/>
                  <a:gd name="T65" fmla="*/ 194 h 244"/>
                  <a:gd name="T66" fmla="*/ 42 w 394"/>
                  <a:gd name="T67" fmla="*/ 214 h 244"/>
                  <a:gd name="T68" fmla="*/ 68 w 394"/>
                  <a:gd name="T69" fmla="*/ 222 h 244"/>
                  <a:gd name="T70" fmla="*/ 342 w 394"/>
                  <a:gd name="T71" fmla="*/ 220 h 244"/>
                  <a:gd name="T72" fmla="*/ 360 w 394"/>
                  <a:gd name="T73" fmla="*/ 210 h 244"/>
                  <a:gd name="T74" fmla="*/ 370 w 394"/>
                  <a:gd name="T75" fmla="*/ 192 h 244"/>
                  <a:gd name="T76" fmla="*/ 370 w 394"/>
                  <a:gd name="T77" fmla="*/ 178 h 244"/>
                  <a:gd name="T78" fmla="*/ 362 w 394"/>
                  <a:gd name="T79" fmla="*/ 160 h 244"/>
                  <a:gd name="T80" fmla="*/ 344 w 394"/>
                  <a:gd name="T81" fmla="*/ 148 h 244"/>
                  <a:gd name="T82" fmla="*/ 326 w 394"/>
                  <a:gd name="T83" fmla="*/ 134 h 244"/>
                  <a:gd name="T84" fmla="*/ 330 w 394"/>
                  <a:gd name="T85" fmla="*/ 110 h 244"/>
                  <a:gd name="T86" fmla="*/ 324 w 394"/>
                  <a:gd name="T87" fmla="*/ 76 h 244"/>
                  <a:gd name="T88" fmla="*/ 292 w 394"/>
                  <a:gd name="T89" fmla="*/ 38 h 244"/>
                  <a:gd name="T90" fmla="*/ 244 w 394"/>
                  <a:gd name="T91" fmla="*/ 22 h 244"/>
                  <a:gd name="T92" fmla="*/ 222 w 394"/>
                  <a:gd name="T93" fmla="*/ 26 h 244"/>
                  <a:gd name="T94" fmla="*/ 194 w 394"/>
                  <a:gd name="T95" fmla="*/ 38 h 244"/>
                  <a:gd name="T96" fmla="*/ 172 w 394"/>
                  <a:gd name="T97" fmla="*/ 62 h 244"/>
                  <a:gd name="T98" fmla="*/ 156 w 394"/>
                  <a:gd name="T99" fmla="*/ 64 h 244"/>
                  <a:gd name="T100" fmla="*/ 132 w 394"/>
                  <a:gd name="T101" fmla="*/ 5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94" h="244">
                    <a:moveTo>
                      <a:pt x="334" y="244"/>
                    </a:moveTo>
                    <a:lnTo>
                      <a:pt x="68" y="244"/>
                    </a:lnTo>
                    <a:lnTo>
                      <a:pt x="68" y="244"/>
                    </a:lnTo>
                    <a:lnTo>
                      <a:pt x="54" y="242"/>
                    </a:lnTo>
                    <a:lnTo>
                      <a:pt x="42" y="238"/>
                    </a:lnTo>
                    <a:lnTo>
                      <a:pt x="30" y="232"/>
                    </a:lnTo>
                    <a:lnTo>
                      <a:pt x="20" y="224"/>
                    </a:lnTo>
                    <a:lnTo>
                      <a:pt x="12" y="214"/>
                    </a:lnTo>
                    <a:lnTo>
                      <a:pt x="4" y="202"/>
                    </a:lnTo>
                    <a:lnTo>
                      <a:pt x="0" y="190"/>
                    </a:lnTo>
                    <a:lnTo>
                      <a:pt x="0" y="176"/>
                    </a:lnTo>
                    <a:lnTo>
                      <a:pt x="0" y="176"/>
                    </a:lnTo>
                    <a:lnTo>
                      <a:pt x="0" y="164"/>
                    </a:lnTo>
                    <a:lnTo>
                      <a:pt x="4" y="154"/>
                    </a:lnTo>
                    <a:lnTo>
                      <a:pt x="8" y="144"/>
                    </a:lnTo>
                    <a:lnTo>
                      <a:pt x="14" y="134"/>
                    </a:lnTo>
                    <a:lnTo>
                      <a:pt x="22" y="126"/>
                    </a:lnTo>
                    <a:lnTo>
                      <a:pt x="30" y="118"/>
                    </a:lnTo>
                    <a:lnTo>
                      <a:pt x="40" y="114"/>
                    </a:lnTo>
                    <a:lnTo>
                      <a:pt x="50" y="110"/>
                    </a:lnTo>
                    <a:lnTo>
                      <a:pt x="50" y="110"/>
                    </a:lnTo>
                    <a:lnTo>
                      <a:pt x="50" y="104"/>
                    </a:lnTo>
                    <a:lnTo>
                      <a:pt x="50" y="104"/>
                    </a:lnTo>
                    <a:lnTo>
                      <a:pt x="52" y="90"/>
                    </a:lnTo>
                    <a:lnTo>
                      <a:pt x="56" y="76"/>
                    </a:lnTo>
                    <a:lnTo>
                      <a:pt x="64" y="64"/>
                    </a:lnTo>
                    <a:lnTo>
                      <a:pt x="72" y="52"/>
                    </a:lnTo>
                    <a:lnTo>
                      <a:pt x="84" y="44"/>
                    </a:lnTo>
                    <a:lnTo>
                      <a:pt x="96" y="36"/>
                    </a:lnTo>
                    <a:lnTo>
                      <a:pt x="110" y="32"/>
                    </a:lnTo>
                    <a:lnTo>
                      <a:pt x="124" y="30"/>
                    </a:lnTo>
                    <a:lnTo>
                      <a:pt x="124" y="30"/>
                    </a:lnTo>
                    <a:lnTo>
                      <a:pt x="142" y="34"/>
                    </a:lnTo>
                    <a:lnTo>
                      <a:pt x="160" y="40"/>
                    </a:lnTo>
                    <a:lnTo>
                      <a:pt x="160" y="40"/>
                    </a:lnTo>
                    <a:lnTo>
                      <a:pt x="168" y="30"/>
                    </a:lnTo>
                    <a:lnTo>
                      <a:pt x="176" y="22"/>
                    </a:lnTo>
                    <a:lnTo>
                      <a:pt x="186" y="16"/>
                    </a:lnTo>
                    <a:lnTo>
                      <a:pt x="198" y="10"/>
                    </a:lnTo>
                    <a:lnTo>
                      <a:pt x="208" y="6"/>
                    </a:lnTo>
                    <a:lnTo>
                      <a:pt x="220" y="2"/>
                    </a:lnTo>
                    <a:lnTo>
                      <a:pt x="232" y="0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66" y="2"/>
                    </a:lnTo>
                    <a:lnTo>
                      <a:pt x="286" y="8"/>
                    </a:lnTo>
                    <a:lnTo>
                      <a:pt x="304" y="18"/>
                    </a:lnTo>
                    <a:lnTo>
                      <a:pt x="320" y="32"/>
                    </a:lnTo>
                    <a:lnTo>
                      <a:pt x="334" y="48"/>
                    </a:lnTo>
                    <a:lnTo>
                      <a:pt x="344" y="66"/>
                    </a:lnTo>
                    <a:lnTo>
                      <a:pt x="350" y="88"/>
                    </a:lnTo>
                    <a:lnTo>
                      <a:pt x="354" y="110"/>
                    </a:lnTo>
                    <a:lnTo>
                      <a:pt x="354" y="110"/>
                    </a:lnTo>
                    <a:lnTo>
                      <a:pt x="352" y="128"/>
                    </a:lnTo>
                    <a:lnTo>
                      <a:pt x="352" y="128"/>
                    </a:lnTo>
                    <a:lnTo>
                      <a:pt x="360" y="130"/>
                    </a:lnTo>
                    <a:lnTo>
                      <a:pt x="368" y="136"/>
                    </a:lnTo>
                    <a:lnTo>
                      <a:pt x="376" y="142"/>
                    </a:lnTo>
                    <a:lnTo>
                      <a:pt x="382" y="148"/>
                    </a:lnTo>
                    <a:lnTo>
                      <a:pt x="388" y="156"/>
                    </a:lnTo>
                    <a:lnTo>
                      <a:pt x="390" y="166"/>
                    </a:lnTo>
                    <a:lnTo>
                      <a:pt x="394" y="174"/>
                    </a:lnTo>
                    <a:lnTo>
                      <a:pt x="394" y="184"/>
                    </a:lnTo>
                    <a:lnTo>
                      <a:pt x="394" y="184"/>
                    </a:lnTo>
                    <a:lnTo>
                      <a:pt x="392" y="196"/>
                    </a:lnTo>
                    <a:lnTo>
                      <a:pt x="390" y="208"/>
                    </a:lnTo>
                    <a:lnTo>
                      <a:pt x="384" y="218"/>
                    </a:lnTo>
                    <a:lnTo>
                      <a:pt x="376" y="226"/>
                    </a:lnTo>
                    <a:lnTo>
                      <a:pt x="368" y="234"/>
                    </a:lnTo>
                    <a:lnTo>
                      <a:pt x="358" y="240"/>
                    </a:lnTo>
                    <a:lnTo>
                      <a:pt x="346" y="242"/>
                    </a:lnTo>
                    <a:lnTo>
                      <a:pt x="334" y="244"/>
                    </a:lnTo>
                    <a:lnTo>
                      <a:pt x="334" y="244"/>
                    </a:lnTo>
                    <a:close/>
                    <a:moveTo>
                      <a:pt x="124" y="54"/>
                    </a:moveTo>
                    <a:lnTo>
                      <a:pt x="124" y="54"/>
                    </a:lnTo>
                    <a:lnTo>
                      <a:pt x="114" y="54"/>
                    </a:lnTo>
                    <a:lnTo>
                      <a:pt x="104" y="58"/>
                    </a:lnTo>
                    <a:lnTo>
                      <a:pt x="96" y="62"/>
                    </a:lnTo>
                    <a:lnTo>
                      <a:pt x="88" y="68"/>
                    </a:lnTo>
                    <a:lnTo>
                      <a:pt x="82" y="76"/>
                    </a:lnTo>
                    <a:lnTo>
                      <a:pt x="78" y="84"/>
                    </a:lnTo>
                    <a:lnTo>
                      <a:pt x="74" y="94"/>
                    </a:lnTo>
                    <a:lnTo>
                      <a:pt x="74" y="104"/>
                    </a:lnTo>
                    <a:lnTo>
                      <a:pt x="74" y="104"/>
                    </a:lnTo>
                    <a:lnTo>
                      <a:pt x="74" y="116"/>
                    </a:lnTo>
                    <a:lnTo>
                      <a:pt x="78" y="130"/>
                    </a:lnTo>
                    <a:lnTo>
                      <a:pt x="64" y="130"/>
                    </a:lnTo>
                    <a:lnTo>
                      <a:pt x="64" y="130"/>
                    </a:lnTo>
                    <a:lnTo>
                      <a:pt x="56" y="132"/>
                    </a:lnTo>
                    <a:lnTo>
                      <a:pt x="48" y="134"/>
                    </a:lnTo>
                    <a:lnTo>
                      <a:pt x="40" y="140"/>
                    </a:lnTo>
                    <a:lnTo>
                      <a:pt x="34" y="144"/>
                    </a:lnTo>
                    <a:lnTo>
                      <a:pt x="30" y="152"/>
                    </a:lnTo>
                    <a:lnTo>
                      <a:pt x="26" y="158"/>
                    </a:lnTo>
                    <a:lnTo>
                      <a:pt x="22" y="168"/>
                    </a:lnTo>
                    <a:lnTo>
                      <a:pt x="22" y="176"/>
                    </a:lnTo>
                    <a:lnTo>
                      <a:pt x="22" y="176"/>
                    </a:lnTo>
                    <a:lnTo>
                      <a:pt x="22" y="184"/>
                    </a:lnTo>
                    <a:lnTo>
                      <a:pt x="26" y="194"/>
                    </a:lnTo>
                    <a:lnTo>
                      <a:pt x="30" y="202"/>
                    </a:lnTo>
                    <a:lnTo>
                      <a:pt x="36" y="208"/>
                    </a:lnTo>
                    <a:lnTo>
                      <a:pt x="42" y="214"/>
                    </a:lnTo>
                    <a:lnTo>
                      <a:pt x="50" y="218"/>
                    </a:lnTo>
                    <a:lnTo>
                      <a:pt x="58" y="220"/>
                    </a:lnTo>
                    <a:lnTo>
                      <a:pt x="68" y="222"/>
                    </a:lnTo>
                    <a:lnTo>
                      <a:pt x="334" y="222"/>
                    </a:lnTo>
                    <a:lnTo>
                      <a:pt x="334" y="222"/>
                    </a:lnTo>
                    <a:lnTo>
                      <a:pt x="342" y="220"/>
                    </a:lnTo>
                    <a:lnTo>
                      <a:pt x="348" y="218"/>
                    </a:lnTo>
                    <a:lnTo>
                      <a:pt x="356" y="216"/>
                    </a:lnTo>
                    <a:lnTo>
                      <a:pt x="360" y="210"/>
                    </a:lnTo>
                    <a:lnTo>
                      <a:pt x="366" y="206"/>
                    </a:lnTo>
                    <a:lnTo>
                      <a:pt x="368" y="198"/>
                    </a:lnTo>
                    <a:lnTo>
                      <a:pt x="370" y="192"/>
                    </a:lnTo>
                    <a:lnTo>
                      <a:pt x="372" y="184"/>
                    </a:lnTo>
                    <a:lnTo>
                      <a:pt x="372" y="184"/>
                    </a:lnTo>
                    <a:lnTo>
                      <a:pt x="370" y="178"/>
                    </a:lnTo>
                    <a:lnTo>
                      <a:pt x="368" y="170"/>
                    </a:lnTo>
                    <a:lnTo>
                      <a:pt x="366" y="164"/>
                    </a:lnTo>
                    <a:lnTo>
                      <a:pt x="362" y="160"/>
                    </a:lnTo>
                    <a:lnTo>
                      <a:pt x="356" y="154"/>
                    </a:lnTo>
                    <a:lnTo>
                      <a:pt x="350" y="152"/>
                    </a:lnTo>
                    <a:lnTo>
                      <a:pt x="344" y="148"/>
                    </a:lnTo>
                    <a:lnTo>
                      <a:pt x="338" y="148"/>
                    </a:lnTo>
                    <a:lnTo>
                      <a:pt x="324" y="146"/>
                    </a:lnTo>
                    <a:lnTo>
                      <a:pt x="326" y="134"/>
                    </a:lnTo>
                    <a:lnTo>
                      <a:pt x="326" y="134"/>
                    </a:lnTo>
                    <a:lnTo>
                      <a:pt x="330" y="122"/>
                    </a:lnTo>
                    <a:lnTo>
                      <a:pt x="330" y="110"/>
                    </a:lnTo>
                    <a:lnTo>
                      <a:pt x="330" y="110"/>
                    </a:lnTo>
                    <a:lnTo>
                      <a:pt x="328" y="92"/>
                    </a:lnTo>
                    <a:lnTo>
                      <a:pt x="324" y="76"/>
                    </a:lnTo>
                    <a:lnTo>
                      <a:pt x="316" y="60"/>
                    </a:lnTo>
                    <a:lnTo>
                      <a:pt x="304" y="48"/>
                    </a:lnTo>
                    <a:lnTo>
                      <a:pt x="292" y="38"/>
                    </a:lnTo>
                    <a:lnTo>
                      <a:pt x="278" y="30"/>
                    </a:lnTo>
                    <a:lnTo>
                      <a:pt x="262" y="24"/>
                    </a:lnTo>
                    <a:lnTo>
                      <a:pt x="244" y="22"/>
                    </a:lnTo>
                    <a:lnTo>
                      <a:pt x="244" y="22"/>
                    </a:lnTo>
                    <a:lnTo>
                      <a:pt x="234" y="24"/>
                    </a:lnTo>
                    <a:lnTo>
                      <a:pt x="222" y="26"/>
                    </a:lnTo>
                    <a:lnTo>
                      <a:pt x="212" y="28"/>
                    </a:lnTo>
                    <a:lnTo>
                      <a:pt x="202" y="32"/>
                    </a:lnTo>
                    <a:lnTo>
                      <a:pt x="194" y="38"/>
                    </a:lnTo>
                    <a:lnTo>
                      <a:pt x="186" y="46"/>
                    </a:lnTo>
                    <a:lnTo>
                      <a:pt x="178" y="52"/>
                    </a:lnTo>
                    <a:lnTo>
                      <a:pt x="172" y="62"/>
                    </a:lnTo>
                    <a:lnTo>
                      <a:pt x="166" y="72"/>
                    </a:lnTo>
                    <a:lnTo>
                      <a:pt x="156" y="64"/>
                    </a:lnTo>
                    <a:lnTo>
                      <a:pt x="156" y="64"/>
                    </a:lnTo>
                    <a:lnTo>
                      <a:pt x="148" y="60"/>
                    </a:lnTo>
                    <a:lnTo>
                      <a:pt x="140" y="56"/>
                    </a:lnTo>
                    <a:lnTo>
                      <a:pt x="132" y="54"/>
                    </a:lnTo>
                    <a:lnTo>
                      <a:pt x="124" y="54"/>
                    </a:lnTo>
                    <a:lnTo>
                      <a:pt x="124" y="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6" name="グループ化 5"/>
          <p:cNvGrpSpPr/>
          <p:nvPr/>
        </p:nvGrpSpPr>
        <p:grpSpPr>
          <a:xfrm>
            <a:off x="1484086" y="5333423"/>
            <a:ext cx="930621" cy="732703"/>
            <a:chOff x="335943" y="5618088"/>
            <a:chExt cx="769108" cy="605540"/>
          </a:xfrm>
        </p:grpSpPr>
        <p:grpSp>
          <p:nvGrpSpPr>
            <p:cNvPr id="69" name="グループ化 68"/>
            <p:cNvGrpSpPr>
              <a:grpSpLocks noChangeAspect="1"/>
            </p:cNvGrpSpPr>
            <p:nvPr/>
          </p:nvGrpSpPr>
          <p:grpSpPr>
            <a:xfrm>
              <a:off x="335943" y="5618088"/>
              <a:ext cx="430663" cy="338029"/>
              <a:chOff x="8519095" y="4904722"/>
              <a:chExt cx="220998" cy="173462"/>
            </a:xfrm>
            <a:solidFill>
              <a:schemeClr val="tx2">
                <a:lumMod val="50000"/>
              </a:schemeClr>
            </a:solidFill>
          </p:grpSpPr>
          <p:sp>
            <p:nvSpPr>
              <p:cNvPr id="70" name="Freeform 1307"/>
              <p:cNvSpPr>
                <a:spLocks/>
              </p:cNvSpPr>
              <p:nvPr/>
            </p:nvSpPr>
            <p:spPr bwMode="auto">
              <a:xfrm>
                <a:off x="8534941" y="5056501"/>
                <a:ext cx="33358" cy="21683"/>
              </a:xfrm>
              <a:custGeom>
                <a:avLst/>
                <a:gdLst>
                  <a:gd name="T0" fmla="*/ 14 w 17"/>
                  <a:gd name="T1" fmla="*/ 11 h 11"/>
                  <a:gd name="T2" fmla="*/ 17 w 17"/>
                  <a:gd name="T3" fmla="*/ 8 h 11"/>
                  <a:gd name="T4" fmla="*/ 17 w 17"/>
                  <a:gd name="T5" fmla="*/ 0 h 11"/>
                  <a:gd name="T6" fmla="*/ 0 w 17"/>
                  <a:gd name="T7" fmla="*/ 0 h 11"/>
                  <a:gd name="T8" fmla="*/ 0 w 17"/>
                  <a:gd name="T9" fmla="*/ 8 h 11"/>
                  <a:gd name="T10" fmla="*/ 3 w 17"/>
                  <a:gd name="T11" fmla="*/ 11 h 11"/>
                  <a:gd name="T12" fmla="*/ 14 w 17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1">
                    <a:moveTo>
                      <a:pt x="14" y="11"/>
                    </a:moveTo>
                    <a:cubicBezTo>
                      <a:pt x="15" y="11"/>
                      <a:pt x="17" y="10"/>
                      <a:pt x="17" y="8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1"/>
                      <a:pt x="3" y="11"/>
                    </a:cubicBezTo>
                    <a:lnTo>
                      <a:pt x="14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kern="0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71" name="Freeform 1308"/>
              <p:cNvSpPr>
                <a:spLocks/>
              </p:cNvSpPr>
              <p:nvPr/>
            </p:nvSpPr>
            <p:spPr bwMode="auto">
              <a:xfrm>
                <a:off x="8690890" y="5056501"/>
                <a:ext cx="33358" cy="21683"/>
              </a:xfrm>
              <a:custGeom>
                <a:avLst/>
                <a:gdLst>
                  <a:gd name="T0" fmla="*/ 17 w 17"/>
                  <a:gd name="T1" fmla="*/ 8 h 11"/>
                  <a:gd name="T2" fmla="*/ 17 w 17"/>
                  <a:gd name="T3" fmla="*/ 0 h 11"/>
                  <a:gd name="T4" fmla="*/ 0 w 17"/>
                  <a:gd name="T5" fmla="*/ 0 h 11"/>
                  <a:gd name="T6" fmla="*/ 0 w 17"/>
                  <a:gd name="T7" fmla="*/ 8 h 11"/>
                  <a:gd name="T8" fmla="*/ 4 w 17"/>
                  <a:gd name="T9" fmla="*/ 11 h 11"/>
                  <a:gd name="T10" fmla="*/ 14 w 17"/>
                  <a:gd name="T11" fmla="*/ 11 h 11"/>
                  <a:gd name="T12" fmla="*/ 17 w 17"/>
                  <a:gd name="T1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1">
                    <a:moveTo>
                      <a:pt x="17" y="8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1"/>
                      <a:pt x="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1"/>
                      <a:pt x="17" y="10"/>
                      <a:pt x="17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kern="0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72" name="Freeform 1315"/>
              <p:cNvSpPr>
                <a:spLocks noEditPoints="1"/>
              </p:cNvSpPr>
              <p:nvPr/>
            </p:nvSpPr>
            <p:spPr bwMode="auto">
              <a:xfrm>
                <a:off x="8519095" y="4904722"/>
                <a:ext cx="220998" cy="139270"/>
              </a:xfrm>
              <a:custGeom>
                <a:avLst/>
                <a:gdLst>
                  <a:gd name="T0" fmla="*/ 3 w 112"/>
                  <a:gd name="T1" fmla="*/ 43 h 71"/>
                  <a:gd name="T2" fmla="*/ 0 w 112"/>
                  <a:gd name="T3" fmla="*/ 53 h 71"/>
                  <a:gd name="T4" fmla="*/ 0 w 112"/>
                  <a:gd name="T5" fmla="*/ 55 h 71"/>
                  <a:gd name="T6" fmla="*/ 12 w 112"/>
                  <a:gd name="T7" fmla="*/ 71 h 71"/>
                  <a:gd name="T8" fmla="*/ 100 w 112"/>
                  <a:gd name="T9" fmla="*/ 71 h 71"/>
                  <a:gd name="T10" fmla="*/ 112 w 112"/>
                  <a:gd name="T11" fmla="*/ 55 h 71"/>
                  <a:gd name="T12" fmla="*/ 112 w 112"/>
                  <a:gd name="T13" fmla="*/ 53 h 71"/>
                  <a:gd name="T14" fmla="*/ 109 w 112"/>
                  <a:gd name="T15" fmla="*/ 43 h 71"/>
                  <a:gd name="T16" fmla="*/ 56 w 112"/>
                  <a:gd name="T17" fmla="*/ 0 h 71"/>
                  <a:gd name="T18" fmla="*/ 3 w 112"/>
                  <a:gd name="T19" fmla="*/ 43 h 71"/>
                  <a:gd name="T20" fmla="*/ 19 w 112"/>
                  <a:gd name="T21" fmla="*/ 63 h 71"/>
                  <a:gd name="T22" fmla="*/ 11 w 112"/>
                  <a:gd name="T23" fmla="*/ 55 h 71"/>
                  <a:gd name="T24" fmla="*/ 19 w 112"/>
                  <a:gd name="T25" fmla="*/ 47 h 71"/>
                  <a:gd name="T26" fmla="*/ 28 w 112"/>
                  <a:gd name="T27" fmla="*/ 55 h 71"/>
                  <a:gd name="T28" fmla="*/ 19 w 112"/>
                  <a:gd name="T29" fmla="*/ 63 h 71"/>
                  <a:gd name="T30" fmla="*/ 103 w 112"/>
                  <a:gd name="T31" fmla="*/ 55 h 71"/>
                  <a:gd name="T32" fmla="*/ 95 w 112"/>
                  <a:gd name="T33" fmla="*/ 63 h 71"/>
                  <a:gd name="T34" fmla="*/ 86 w 112"/>
                  <a:gd name="T35" fmla="*/ 55 h 71"/>
                  <a:gd name="T36" fmla="*/ 95 w 112"/>
                  <a:gd name="T37" fmla="*/ 47 h 71"/>
                  <a:gd name="T38" fmla="*/ 103 w 112"/>
                  <a:gd name="T39" fmla="*/ 55 h 71"/>
                  <a:gd name="T40" fmla="*/ 92 w 112"/>
                  <a:gd name="T41" fmla="*/ 27 h 71"/>
                  <a:gd name="T42" fmla="*/ 94 w 112"/>
                  <a:gd name="T43" fmla="*/ 30 h 71"/>
                  <a:gd name="T44" fmla="*/ 89 w 112"/>
                  <a:gd name="T45" fmla="*/ 34 h 71"/>
                  <a:gd name="T46" fmla="*/ 89 w 112"/>
                  <a:gd name="T47" fmla="*/ 34 h 71"/>
                  <a:gd name="T48" fmla="*/ 23 w 112"/>
                  <a:gd name="T49" fmla="*/ 34 h 71"/>
                  <a:gd name="T50" fmla="*/ 19 w 112"/>
                  <a:gd name="T51" fmla="*/ 32 h 71"/>
                  <a:gd name="T52" fmla="*/ 20 w 112"/>
                  <a:gd name="T53" fmla="*/ 28 h 71"/>
                  <a:gd name="T54" fmla="*/ 56 w 112"/>
                  <a:gd name="T55" fmla="*/ 10 h 71"/>
                  <a:gd name="T56" fmla="*/ 92 w 112"/>
                  <a:gd name="T57" fmla="*/ 2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2" h="71">
                    <a:moveTo>
                      <a:pt x="3" y="43"/>
                    </a:moveTo>
                    <a:cubicBezTo>
                      <a:pt x="1" y="46"/>
                      <a:pt x="0" y="50"/>
                      <a:pt x="0" y="53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3" y="71"/>
                      <a:pt x="12" y="71"/>
                    </a:cubicBezTo>
                    <a:cubicBezTo>
                      <a:pt x="100" y="71"/>
                      <a:pt x="100" y="71"/>
                      <a:pt x="100" y="71"/>
                    </a:cubicBezTo>
                    <a:cubicBezTo>
                      <a:pt x="109" y="71"/>
                      <a:pt x="112" y="64"/>
                      <a:pt x="112" y="55"/>
                    </a:cubicBezTo>
                    <a:cubicBezTo>
                      <a:pt x="112" y="53"/>
                      <a:pt x="112" y="53"/>
                      <a:pt x="112" y="53"/>
                    </a:cubicBezTo>
                    <a:cubicBezTo>
                      <a:pt x="112" y="50"/>
                      <a:pt x="111" y="46"/>
                      <a:pt x="109" y="43"/>
                    </a:cubicBezTo>
                    <a:cubicBezTo>
                      <a:pt x="108" y="19"/>
                      <a:pt x="85" y="0"/>
                      <a:pt x="56" y="0"/>
                    </a:cubicBezTo>
                    <a:cubicBezTo>
                      <a:pt x="28" y="0"/>
                      <a:pt x="4" y="19"/>
                      <a:pt x="3" y="43"/>
                    </a:cubicBezTo>
                    <a:close/>
                    <a:moveTo>
                      <a:pt x="19" y="63"/>
                    </a:moveTo>
                    <a:cubicBezTo>
                      <a:pt x="15" y="63"/>
                      <a:pt x="11" y="59"/>
                      <a:pt x="11" y="55"/>
                    </a:cubicBezTo>
                    <a:cubicBezTo>
                      <a:pt x="11" y="50"/>
                      <a:pt x="15" y="47"/>
                      <a:pt x="19" y="47"/>
                    </a:cubicBezTo>
                    <a:cubicBezTo>
                      <a:pt x="24" y="47"/>
                      <a:pt x="28" y="50"/>
                      <a:pt x="28" y="55"/>
                    </a:cubicBezTo>
                    <a:cubicBezTo>
                      <a:pt x="28" y="59"/>
                      <a:pt x="24" y="63"/>
                      <a:pt x="19" y="63"/>
                    </a:cubicBezTo>
                    <a:close/>
                    <a:moveTo>
                      <a:pt x="103" y="55"/>
                    </a:moveTo>
                    <a:cubicBezTo>
                      <a:pt x="103" y="59"/>
                      <a:pt x="99" y="63"/>
                      <a:pt x="95" y="63"/>
                    </a:cubicBezTo>
                    <a:cubicBezTo>
                      <a:pt x="90" y="63"/>
                      <a:pt x="86" y="59"/>
                      <a:pt x="86" y="55"/>
                    </a:cubicBezTo>
                    <a:cubicBezTo>
                      <a:pt x="86" y="50"/>
                      <a:pt x="90" y="47"/>
                      <a:pt x="95" y="47"/>
                    </a:cubicBezTo>
                    <a:cubicBezTo>
                      <a:pt x="99" y="47"/>
                      <a:pt x="103" y="50"/>
                      <a:pt x="103" y="55"/>
                    </a:cubicBezTo>
                    <a:close/>
                    <a:moveTo>
                      <a:pt x="92" y="27"/>
                    </a:moveTo>
                    <a:cubicBezTo>
                      <a:pt x="93" y="27"/>
                      <a:pt x="94" y="29"/>
                      <a:pt x="94" y="30"/>
                    </a:cubicBezTo>
                    <a:cubicBezTo>
                      <a:pt x="94" y="32"/>
                      <a:pt x="92" y="34"/>
                      <a:pt x="89" y="34"/>
                    </a:cubicBezTo>
                    <a:cubicBezTo>
                      <a:pt x="89" y="34"/>
                      <a:pt x="89" y="34"/>
                      <a:pt x="89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2" y="34"/>
                      <a:pt x="20" y="33"/>
                      <a:pt x="19" y="32"/>
                    </a:cubicBezTo>
                    <a:cubicBezTo>
                      <a:pt x="19" y="30"/>
                      <a:pt x="19" y="29"/>
                      <a:pt x="20" y="28"/>
                    </a:cubicBezTo>
                    <a:cubicBezTo>
                      <a:pt x="27" y="17"/>
                      <a:pt x="41" y="10"/>
                      <a:pt x="56" y="10"/>
                    </a:cubicBezTo>
                    <a:cubicBezTo>
                      <a:pt x="71" y="10"/>
                      <a:pt x="84" y="16"/>
                      <a:pt x="9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 kern="0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87" name="グループ化 86"/>
            <p:cNvGrpSpPr/>
            <p:nvPr/>
          </p:nvGrpSpPr>
          <p:grpSpPr>
            <a:xfrm>
              <a:off x="607253" y="5913624"/>
              <a:ext cx="497798" cy="310004"/>
              <a:chOff x="24344313" y="-12238038"/>
              <a:chExt cx="900113" cy="509588"/>
            </a:xfrm>
            <a:solidFill>
              <a:schemeClr val="tx2">
                <a:lumMod val="50000"/>
              </a:schemeClr>
            </a:solidFill>
          </p:grpSpPr>
          <p:sp>
            <p:nvSpPr>
              <p:cNvPr id="88" name="Freeform 1620"/>
              <p:cNvSpPr>
                <a:spLocks noEditPoints="1"/>
              </p:cNvSpPr>
              <p:nvPr/>
            </p:nvSpPr>
            <p:spPr bwMode="auto">
              <a:xfrm>
                <a:off x="24344313" y="-12001500"/>
                <a:ext cx="274638" cy="273050"/>
              </a:xfrm>
              <a:custGeom>
                <a:avLst/>
                <a:gdLst>
                  <a:gd name="T0" fmla="*/ 37 w 73"/>
                  <a:gd name="T1" fmla="*/ 73 h 73"/>
                  <a:gd name="T2" fmla="*/ 73 w 73"/>
                  <a:gd name="T3" fmla="*/ 36 h 73"/>
                  <a:gd name="T4" fmla="*/ 37 w 73"/>
                  <a:gd name="T5" fmla="*/ 0 h 73"/>
                  <a:gd name="T6" fmla="*/ 0 w 73"/>
                  <a:gd name="T7" fmla="*/ 36 h 73"/>
                  <a:gd name="T8" fmla="*/ 37 w 73"/>
                  <a:gd name="T9" fmla="*/ 73 h 73"/>
                  <a:gd name="T10" fmla="*/ 37 w 73"/>
                  <a:gd name="T11" fmla="*/ 14 h 73"/>
                  <a:gd name="T12" fmla="*/ 59 w 73"/>
                  <a:gd name="T13" fmla="*/ 36 h 73"/>
                  <a:gd name="T14" fmla="*/ 37 w 73"/>
                  <a:gd name="T15" fmla="*/ 58 h 73"/>
                  <a:gd name="T16" fmla="*/ 15 w 73"/>
                  <a:gd name="T17" fmla="*/ 36 h 73"/>
                  <a:gd name="T18" fmla="*/ 37 w 73"/>
                  <a:gd name="T19" fmla="*/ 14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3" h="73">
                    <a:moveTo>
                      <a:pt x="37" y="73"/>
                    </a:moveTo>
                    <a:cubicBezTo>
                      <a:pt x="57" y="73"/>
                      <a:pt x="73" y="57"/>
                      <a:pt x="73" y="36"/>
                    </a:cubicBezTo>
                    <a:cubicBezTo>
                      <a:pt x="73" y="16"/>
                      <a:pt x="57" y="0"/>
                      <a:pt x="37" y="0"/>
                    </a:cubicBezTo>
                    <a:cubicBezTo>
                      <a:pt x="16" y="0"/>
                      <a:pt x="0" y="16"/>
                      <a:pt x="0" y="36"/>
                    </a:cubicBezTo>
                    <a:cubicBezTo>
                      <a:pt x="0" y="57"/>
                      <a:pt x="16" y="73"/>
                      <a:pt x="37" y="73"/>
                    </a:cubicBezTo>
                    <a:close/>
                    <a:moveTo>
                      <a:pt x="37" y="14"/>
                    </a:moveTo>
                    <a:cubicBezTo>
                      <a:pt x="49" y="14"/>
                      <a:pt x="59" y="24"/>
                      <a:pt x="59" y="36"/>
                    </a:cubicBezTo>
                    <a:cubicBezTo>
                      <a:pt x="59" y="48"/>
                      <a:pt x="49" y="58"/>
                      <a:pt x="37" y="58"/>
                    </a:cubicBezTo>
                    <a:cubicBezTo>
                      <a:pt x="24" y="58"/>
                      <a:pt x="15" y="48"/>
                      <a:pt x="15" y="36"/>
                    </a:cubicBezTo>
                    <a:cubicBezTo>
                      <a:pt x="15" y="24"/>
                      <a:pt x="24" y="14"/>
                      <a:pt x="37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89" name="Freeform 1621"/>
              <p:cNvSpPr>
                <a:spLocks noEditPoints="1"/>
              </p:cNvSpPr>
              <p:nvPr/>
            </p:nvSpPr>
            <p:spPr bwMode="auto">
              <a:xfrm>
                <a:off x="24833263" y="-12238038"/>
                <a:ext cx="411163" cy="509588"/>
              </a:xfrm>
              <a:custGeom>
                <a:avLst/>
                <a:gdLst>
                  <a:gd name="T0" fmla="*/ 22 w 110"/>
                  <a:gd name="T1" fmla="*/ 7 h 136"/>
                  <a:gd name="T2" fmla="*/ 20 w 110"/>
                  <a:gd name="T3" fmla="*/ 6 h 136"/>
                  <a:gd name="T4" fmla="*/ 2 w 110"/>
                  <a:gd name="T5" fmla="*/ 0 h 136"/>
                  <a:gd name="T6" fmla="*/ 0 w 110"/>
                  <a:gd name="T7" fmla="*/ 7 h 136"/>
                  <a:gd name="T8" fmla="*/ 17 w 110"/>
                  <a:gd name="T9" fmla="*/ 13 h 136"/>
                  <a:gd name="T10" fmla="*/ 46 w 110"/>
                  <a:gd name="T11" fmla="*/ 61 h 136"/>
                  <a:gd name="T12" fmla="*/ 26 w 110"/>
                  <a:gd name="T13" fmla="*/ 99 h 136"/>
                  <a:gd name="T14" fmla="*/ 26 w 110"/>
                  <a:gd name="T15" fmla="*/ 103 h 136"/>
                  <a:gd name="T16" fmla="*/ 33 w 110"/>
                  <a:gd name="T17" fmla="*/ 103 h 136"/>
                  <a:gd name="T18" fmla="*/ 33 w 110"/>
                  <a:gd name="T19" fmla="*/ 99 h 136"/>
                  <a:gd name="T20" fmla="*/ 50 w 110"/>
                  <a:gd name="T21" fmla="*/ 67 h 136"/>
                  <a:gd name="T22" fmla="*/ 51 w 110"/>
                  <a:gd name="T23" fmla="*/ 70 h 136"/>
                  <a:gd name="T24" fmla="*/ 36 w 110"/>
                  <a:gd name="T25" fmla="*/ 99 h 136"/>
                  <a:gd name="T26" fmla="*/ 73 w 110"/>
                  <a:gd name="T27" fmla="*/ 136 h 136"/>
                  <a:gd name="T28" fmla="*/ 110 w 110"/>
                  <a:gd name="T29" fmla="*/ 99 h 136"/>
                  <a:gd name="T30" fmla="*/ 73 w 110"/>
                  <a:gd name="T31" fmla="*/ 63 h 136"/>
                  <a:gd name="T32" fmla="*/ 58 w 110"/>
                  <a:gd name="T33" fmla="*/ 66 h 136"/>
                  <a:gd name="T34" fmla="*/ 56 w 110"/>
                  <a:gd name="T35" fmla="*/ 63 h 136"/>
                  <a:gd name="T36" fmla="*/ 73 w 110"/>
                  <a:gd name="T37" fmla="*/ 59 h 136"/>
                  <a:gd name="T38" fmla="*/ 90 w 110"/>
                  <a:gd name="T39" fmla="*/ 63 h 136"/>
                  <a:gd name="T40" fmla="*/ 93 w 110"/>
                  <a:gd name="T41" fmla="*/ 64 h 136"/>
                  <a:gd name="T42" fmla="*/ 96 w 110"/>
                  <a:gd name="T43" fmla="*/ 58 h 136"/>
                  <a:gd name="T44" fmla="*/ 93 w 110"/>
                  <a:gd name="T45" fmla="*/ 56 h 136"/>
                  <a:gd name="T46" fmla="*/ 73 w 110"/>
                  <a:gd name="T47" fmla="*/ 52 h 136"/>
                  <a:gd name="T48" fmla="*/ 52 w 110"/>
                  <a:gd name="T49" fmla="*/ 57 h 136"/>
                  <a:gd name="T50" fmla="*/ 22 w 110"/>
                  <a:gd name="T51" fmla="*/ 7 h 136"/>
                  <a:gd name="T52" fmla="*/ 73 w 110"/>
                  <a:gd name="T53" fmla="*/ 77 h 136"/>
                  <a:gd name="T54" fmla="*/ 95 w 110"/>
                  <a:gd name="T55" fmla="*/ 99 h 136"/>
                  <a:gd name="T56" fmla="*/ 73 w 110"/>
                  <a:gd name="T57" fmla="*/ 121 h 136"/>
                  <a:gd name="T58" fmla="*/ 51 w 110"/>
                  <a:gd name="T59" fmla="*/ 99 h 136"/>
                  <a:gd name="T60" fmla="*/ 59 w 110"/>
                  <a:gd name="T61" fmla="*/ 82 h 136"/>
                  <a:gd name="T62" fmla="*/ 72 w 110"/>
                  <a:gd name="T63" fmla="*/ 104 h 136"/>
                  <a:gd name="T64" fmla="*/ 79 w 110"/>
                  <a:gd name="T65" fmla="*/ 101 h 136"/>
                  <a:gd name="T66" fmla="*/ 65 w 110"/>
                  <a:gd name="T67" fmla="*/ 79 h 136"/>
                  <a:gd name="T68" fmla="*/ 73 w 110"/>
                  <a:gd name="T69" fmla="*/ 7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0" h="136">
                    <a:moveTo>
                      <a:pt x="22" y="7"/>
                    </a:moveTo>
                    <a:cubicBezTo>
                      <a:pt x="22" y="7"/>
                      <a:pt x="21" y="6"/>
                      <a:pt x="20" y="6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46" y="61"/>
                      <a:pt x="46" y="61"/>
                      <a:pt x="46" y="61"/>
                    </a:cubicBezTo>
                    <a:cubicBezTo>
                      <a:pt x="34" y="69"/>
                      <a:pt x="26" y="83"/>
                      <a:pt x="26" y="99"/>
                    </a:cubicBezTo>
                    <a:cubicBezTo>
                      <a:pt x="26" y="103"/>
                      <a:pt x="26" y="103"/>
                      <a:pt x="26" y="103"/>
                    </a:cubicBezTo>
                    <a:cubicBezTo>
                      <a:pt x="33" y="103"/>
                      <a:pt x="33" y="103"/>
                      <a:pt x="33" y="103"/>
                    </a:cubicBezTo>
                    <a:cubicBezTo>
                      <a:pt x="33" y="99"/>
                      <a:pt x="33" y="99"/>
                      <a:pt x="33" y="99"/>
                    </a:cubicBezTo>
                    <a:cubicBezTo>
                      <a:pt x="33" y="86"/>
                      <a:pt x="40" y="74"/>
                      <a:pt x="50" y="67"/>
                    </a:cubicBezTo>
                    <a:cubicBezTo>
                      <a:pt x="51" y="70"/>
                      <a:pt x="51" y="70"/>
                      <a:pt x="51" y="70"/>
                    </a:cubicBezTo>
                    <a:cubicBezTo>
                      <a:pt x="42" y="76"/>
                      <a:pt x="36" y="87"/>
                      <a:pt x="36" y="99"/>
                    </a:cubicBezTo>
                    <a:cubicBezTo>
                      <a:pt x="36" y="120"/>
                      <a:pt x="53" y="136"/>
                      <a:pt x="73" y="136"/>
                    </a:cubicBezTo>
                    <a:cubicBezTo>
                      <a:pt x="93" y="136"/>
                      <a:pt x="110" y="120"/>
                      <a:pt x="110" y="99"/>
                    </a:cubicBezTo>
                    <a:cubicBezTo>
                      <a:pt x="110" y="79"/>
                      <a:pt x="93" y="63"/>
                      <a:pt x="73" y="63"/>
                    </a:cubicBezTo>
                    <a:cubicBezTo>
                      <a:pt x="68" y="63"/>
                      <a:pt x="62" y="64"/>
                      <a:pt x="58" y="66"/>
                    </a:cubicBezTo>
                    <a:cubicBezTo>
                      <a:pt x="56" y="63"/>
                      <a:pt x="56" y="63"/>
                      <a:pt x="56" y="63"/>
                    </a:cubicBezTo>
                    <a:cubicBezTo>
                      <a:pt x="61" y="61"/>
                      <a:pt x="67" y="59"/>
                      <a:pt x="73" y="59"/>
                    </a:cubicBezTo>
                    <a:cubicBezTo>
                      <a:pt x="79" y="59"/>
                      <a:pt x="84" y="61"/>
                      <a:pt x="90" y="63"/>
                    </a:cubicBezTo>
                    <a:cubicBezTo>
                      <a:pt x="93" y="64"/>
                      <a:pt x="93" y="64"/>
                      <a:pt x="93" y="64"/>
                    </a:cubicBezTo>
                    <a:cubicBezTo>
                      <a:pt x="96" y="58"/>
                      <a:pt x="96" y="58"/>
                      <a:pt x="96" y="58"/>
                    </a:cubicBezTo>
                    <a:cubicBezTo>
                      <a:pt x="93" y="56"/>
                      <a:pt x="93" y="56"/>
                      <a:pt x="93" y="56"/>
                    </a:cubicBezTo>
                    <a:cubicBezTo>
                      <a:pt x="86" y="53"/>
                      <a:pt x="80" y="52"/>
                      <a:pt x="73" y="52"/>
                    </a:cubicBezTo>
                    <a:cubicBezTo>
                      <a:pt x="66" y="52"/>
                      <a:pt x="58" y="54"/>
                      <a:pt x="52" y="57"/>
                    </a:cubicBezTo>
                    <a:lnTo>
                      <a:pt x="22" y="7"/>
                    </a:lnTo>
                    <a:close/>
                    <a:moveTo>
                      <a:pt x="73" y="77"/>
                    </a:moveTo>
                    <a:cubicBezTo>
                      <a:pt x="85" y="77"/>
                      <a:pt x="95" y="87"/>
                      <a:pt x="95" y="99"/>
                    </a:cubicBezTo>
                    <a:cubicBezTo>
                      <a:pt x="95" y="111"/>
                      <a:pt x="85" y="121"/>
                      <a:pt x="73" y="121"/>
                    </a:cubicBezTo>
                    <a:cubicBezTo>
                      <a:pt x="61" y="121"/>
                      <a:pt x="51" y="111"/>
                      <a:pt x="51" y="99"/>
                    </a:cubicBezTo>
                    <a:cubicBezTo>
                      <a:pt x="51" y="92"/>
                      <a:pt x="54" y="86"/>
                      <a:pt x="59" y="82"/>
                    </a:cubicBezTo>
                    <a:cubicBezTo>
                      <a:pt x="72" y="104"/>
                      <a:pt x="72" y="104"/>
                      <a:pt x="72" y="104"/>
                    </a:cubicBezTo>
                    <a:cubicBezTo>
                      <a:pt x="79" y="101"/>
                      <a:pt x="79" y="101"/>
                      <a:pt x="79" y="101"/>
                    </a:cubicBezTo>
                    <a:cubicBezTo>
                      <a:pt x="65" y="79"/>
                      <a:pt x="65" y="79"/>
                      <a:pt x="65" y="79"/>
                    </a:cubicBezTo>
                    <a:cubicBezTo>
                      <a:pt x="68" y="78"/>
                      <a:pt x="70" y="77"/>
                      <a:pt x="73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90" name="Freeform 1622"/>
              <p:cNvSpPr>
                <a:spLocks/>
              </p:cNvSpPr>
              <p:nvPr/>
            </p:nvSpPr>
            <p:spPr bwMode="auto">
              <a:xfrm>
                <a:off x="25001538" y="-12141200"/>
                <a:ext cx="74613" cy="71438"/>
              </a:xfrm>
              <a:custGeom>
                <a:avLst/>
                <a:gdLst>
                  <a:gd name="T0" fmla="*/ 20 w 20"/>
                  <a:gd name="T1" fmla="*/ 19 h 19"/>
                  <a:gd name="T2" fmla="*/ 20 w 20"/>
                  <a:gd name="T3" fmla="*/ 0 h 19"/>
                  <a:gd name="T4" fmla="*/ 6 w 20"/>
                  <a:gd name="T5" fmla="*/ 0 h 19"/>
                  <a:gd name="T6" fmla="*/ 0 w 20"/>
                  <a:gd name="T7" fmla="*/ 10 h 19"/>
                  <a:gd name="T8" fmla="*/ 6 w 20"/>
                  <a:gd name="T9" fmla="*/ 19 h 19"/>
                  <a:gd name="T10" fmla="*/ 20 w 20"/>
                  <a:gd name="T1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9">
                    <a:moveTo>
                      <a:pt x="20" y="19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0" y="2"/>
                      <a:pt x="0" y="10"/>
                    </a:cubicBezTo>
                    <a:cubicBezTo>
                      <a:pt x="0" y="17"/>
                      <a:pt x="6" y="19"/>
                      <a:pt x="6" y="19"/>
                    </a:cubicBezTo>
                    <a:lnTo>
                      <a:pt x="2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91" name="Freeform 1623"/>
              <p:cNvSpPr>
                <a:spLocks/>
              </p:cNvSpPr>
              <p:nvPr/>
            </p:nvSpPr>
            <p:spPr bwMode="auto">
              <a:xfrm>
                <a:off x="24390350" y="-12141200"/>
                <a:ext cx="547688" cy="117475"/>
              </a:xfrm>
              <a:custGeom>
                <a:avLst/>
                <a:gdLst>
                  <a:gd name="T0" fmla="*/ 115 w 146"/>
                  <a:gd name="T1" fmla="*/ 31 h 31"/>
                  <a:gd name="T2" fmla="*/ 121 w 146"/>
                  <a:gd name="T3" fmla="*/ 31 h 31"/>
                  <a:gd name="T4" fmla="*/ 146 w 146"/>
                  <a:gd name="T5" fmla="*/ 15 h 31"/>
                  <a:gd name="T6" fmla="*/ 121 w 146"/>
                  <a:gd name="T7" fmla="*/ 0 h 31"/>
                  <a:gd name="T8" fmla="*/ 81 w 146"/>
                  <a:gd name="T9" fmla="*/ 16 h 31"/>
                  <a:gd name="T10" fmla="*/ 0 w 146"/>
                  <a:gd name="T11" fmla="*/ 16 h 31"/>
                  <a:gd name="T12" fmla="*/ 11 w 146"/>
                  <a:gd name="T13" fmla="*/ 31 h 31"/>
                  <a:gd name="T14" fmla="*/ 115 w 146"/>
                  <a:gd name="T1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6" h="31">
                    <a:moveTo>
                      <a:pt x="115" y="31"/>
                    </a:moveTo>
                    <a:cubicBezTo>
                      <a:pt x="117" y="31"/>
                      <a:pt x="119" y="31"/>
                      <a:pt x="121" y="31"/>
                    </a:cubicBezTo>
                    <a:cubicBezTo>
                      <a:pt x="140" y="31"/>
                      <a:pt x="146" y="24"/>
                      <a:pt x="146" y="15"/>
                    </a:cubicBezTo>
                    <a:cubicBezTo>
                      <a:pt x="146" y="7"/>
                      <a:pt x="140" y="0"/>
                      <a:pt x="121" y="0"/>
                    </a:cubicBezTo>
                    <a:cubicBezTo>
                      <a:pt x="106" y="0"/>
                      <a:pt x="88" y="8"/>
                      <a:pt x="81" y="16"/>
                    </a:cubicBezTo>
                    <a:cubicBezTo>
                      <a:pt x="56" y="16"/>
                      <a:pt x="0" y="16"/>
                      <a:pt x="0" y="16"/>
                    </a:cubicBezTo>
                    <a:cubicBezTo>
                      <a:pt x="11" y="31"/>
                      <a:pt x="11" y="31"/>
                      <a:pt x="11" y="31"/>
                    </a:cubicBezTo>
                    <a:lnTo>
                      <a:pt x="115" y="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  <p:sp>
            <p:nvSpPr>
              <p:cNvPr id="92" name="Freeform 1624"/>
              <p:cNvSpPr>
                <a:spLocks/>
              </p:cNvSpPr>
              <p:nvPr/>
            </p:nvSpPr>
            <p:spPr bwMode="auto">
              <a:xfrm>
                <a:off x="24611013" y="-11998325"/>
                <a:ext cx="333375" cy="180975"/>
              </a:xfrm>
              <a:custGeom>
                <a:avLst/>
                <a:gdLst>
                  <a:gd name="T0" fmla="*/ 156 w 210"/>
                  <a:gd name="T1" fmla="*/ 114 h 114"/>
                  <a:gd name="T2" fmla="*/ 210 w 210"/>
                  <a:gd name="T3" fmla="*/ 0 h 114"/>
                  <a:gd name="T4" fmla="*/ 0 w 210"/>
                  <a:gd name="T5" fmla="*/ 0 h 114"/>
                  <a:gd name="T6" fmla="*/ 52 w 210"/>
                  <a:gd name="T7" fmla="*/ 114 h 114"/>
                  <a:gd name="T8" fmla="*/ 156 w 210"/>
                  <a:gd name="T9" fmla="*/ 11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14">
                    <a:moveTo>
                      <a:pt x="156" y="114"/>
                    </a:moveTo>
                    <a:lnTo>
                      <a:pt x="210" y="0"/>
                    </a:lnTo>
                    <a:lnTo>
                      <a:pt x="0" y="0"/>
                    </a:lnTo>
                    <a:lnTo>
                      <a:pt x="52" y="114"/>
                    </a:lnTo>
                    <a:lnTo>
                      <a:pt x="156" y="1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solidFill>
                    <a:srgbClr val="333333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Segoe UI" panose="020B0502040204020203" pitchFamily="34" charset="0"/>
                </a:endParaRPr>
              </a:p>
            </p:txBody>
          </p:sp>
        </p:grpSp>
      </p:grpSp>
      <p:sp>
        <p:nvSpPr>
          <p:cNvPr id="93" name="角丸四角形 92"/>
          <p:cNvSpPr/>
          <p:nvPr/>
        </p:nvSpPr>
        <p:spPr bwMode="auto">
          <a:xfrm>
            <a:off x="3775380" y="5462421"/>
            <a:ext cx="1866629" cy="497830"/>
          </a:xfrm>
          <a:prstGeom prst="roundRect">
            <a:avLst>
              <a:gd name="adj" fmla="val 7707"/>
            </a:avLst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/>
            <a:r>
              <a:rPr lang="zh-CN" altLang="en-US" sz="2400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车</a:t>
            </a:r>
            <a:r>
              <a:rPr lang="zh-CN" altLang="en-US" sz="240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载群</a:t>
            </a:r>
            <a:endParaRPr lang="ja-JP" altLang="en-US" sz="240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4" name="角丸四角形 93"/>
          <p:cNvSpPr/>
          <p:nvPr/>
        </p:nvSpPr>
        <p:spPr bwMode="auto">
          <a:xfrm>
            <a:off x="3775379" y="5462421"/>
            <a:ext cx="5352566" cy="497830"/>
          </a:xfrm>
          <a:prstGeom prst="roundRect">
            <a:avLst>
              <a:gd name="adj" fmla="val 7707"/>
            </a:avLst>
          </a:prstGeom>
          <a:noFill/>
          <a:ln w="28575" cap="flat" cmpd="sng" algn="ctr">
            <a:solidFill>
              <a:schemeClr val="tx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/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                     汽</a:t>
            </a:r>
            <a:r>
              <a:rPr lang="zh-CN" altLang="en-US" sz="24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车电子／关键任</a:t>
            </a:r>
            <a:r>
              <a:rPr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务</a:t>
            </a:r>
            <a:endParaRPr lang="en-US" altLang="ja-JP" sz="2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6" name="Oval 13"/>
          <p:cNvSpPr>
            <a:spLocks noChangeArrowheads="1"/>
          </p:cNvSpPr>
          <p:nvPr/>
        </p:nvSpPr>
        <p:spPr bwMode="auto">
          <a:xfrm>
            <a:off x="2743357" y="5374834"/>
            <a:ext cx="1080000" cy="676800"/>
          </a:xfrm>
          <a:prstGeom prst="ellipse">
            <a:avLst/>
          </a:prstGeom>
          <a:solidFill>
            <a:schemeClr val="tx2">
              <a:lumMod val="50000"/>
            </a:schemeClr>
          </a:solidFill>
          <a:ln w="25400" algn="ctr">
            <a:solidFill>
              <a:srgbClr val="FFFFFF"/>
            </a:solidFill>
            <a:round/>
            <a:headEnd/>
            <a:tailEnd/>
          </a:ln>
          <a:effectLst>
            <a:glow rad="139700">
              <a:srgbClr val="999999">
                <a:satMod val="175000"/>
                <a:alpha val="40000"/>
              </a:srgbClr>
            </a:glow>
            <a:prstShdw prst="shdw17" dist="17961" dir="2700000">
              <a:srgbClr val="FFFFFF">
                <a:gamma/>
                <a:shade val="60000"/>
                <a:invGamma/>
              </a:srgbClr>
            </a:prstShdw>
          </a:effec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defRPr>
            </a:lvl9pPr>
          </a:lstStyle>
          <a:p>
            <a:pPr algn="ctr" defTabSz="9683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400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功能性安全</a:t>
            </a:r>
            <a:endParaRPr lang="ja-JP" altLang="en-US" sz="1400" kern="0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138558" y="5039623"/>
            <a:ext cx="1818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rgbClr val="0A5BC6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即将加入</a:t>
            </a:r>
            <a:r>
              <a:rPr lang="en-US" altLang="ja-JP" sz="2000" dirty="0" smtClean="0">
                <a:solidFill>
                  <a:srgbClr val="0A5BC6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M0</a:t>
            </a:r>
            <a:r>
              <a:rPr lang="zh-CN" altLang="en-US" sz="2000" dirty="0" smtClean="0">
                <a:solidFill>
                  <a:srgbClr val="0A5BC6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群</a:t>
            </a:r>
            <a:endParaRPr lang="ja-JP" altLang="en-US" sz="2000" dirty="0">
              <a:solidFill>
                <a:srgbClr val="0A5BC6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8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内置“矢量引擎”的电机控制</a:t>
            </a:r>
            <a:r>
              <a:rPr lang="en-US" altLang="zh-TW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MCU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产品线</a:t>
            </a:r>
            <a:endParaRPr kumimoji="1"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cxnSp>
        <p:nvCxnSpPr>
          <p:cNvPr id="4" name="直線矢印コネクタ 100"/>
          <p:cNvCxnSpPr>
            <a:cxnSpLocks noChangeShapeType="1"/>
          </p:cNvCxnSpPr>
          <p:nvPr/>
        </p:nvCxnSpPr>
        <p:spPr bwMode="auto">
          <a:xfrm>
            <a:off x="1358627" y="6461342"/>
            <a:ext cx="9068954" cy="0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直線矢印コネクタ 99"/>
          <p:cNvCxnSpPr>
            <a:cxnSpLocks noChangeShapeType="1"/>
          </p:cNvCxnSpPr>
          <p:nvPr/>
        </p:nvCxnSpPr>
        <p:spPr bwMode="auto">
          <a:xfrm flipV="1">
            <a:off x="1613910" y="1028917"/>
            <a:ext cx="0" cy="5432425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テキスト ボックス 149"/>
          <p:cNvSpPr txBox="1">
            <a:spLocks noChangeArrowheads="1"/>
          </p:cNvSpPr>
          <p:nvPr/>
        </p:nvSpPr>
        <p:spPr bwMode="auto">
          <a:xfrm>
            <a:off x="4649412" y="1040675"/>
            <a:ext cx="4171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ROM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8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PKG</a:t>
            </a:r>
            <a:endParaRPr kumimoji="0" lang="ja-JP" altLang="en-US" sz="8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7" name="角丸四角形 5"/>
          <p:cNvSpPr/>
          <p:nvPr/>
        </p:nvSpPr>
        <p:spPr bwMode="auto">
          <a:xfrm>
            <a:off x="3706628" y="1047496"/>
            <a:ext cx="972000" cy="288000"/>
          </a:xfrm>
          <a:prstGeom prst="roundRect">
            <a:avLst/>
          </a:prstGeom>
          <a:solidFill>
            <a:srgbClr val="339933">
              <a:lumMod val="75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kern="0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量产</a:t>
            </a:r>
            <a:endParaRPr kumimoji="0" lang="es-ES" altLang="ja-JP" sz="1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" name="角丸四角形 6"/>
          <p:cNvSpPr/>
          <p:nvPr/>
        </p:nvSpPr>
        <p:spPr bwMode="auto">
          <a:xfrm>
            <a:off x="2734412" y="1047496"/>
            <a:ext cx="972000" cy="288000"/>
          </a:xfrm>
          <a:prstGeom prst="roundRect">
            <a:avLst/>
          </a:prstGeom>
          <a:solidFill>
            <a:srgbClr val="FF6666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**</a:t>
            </a:r>
            <a:r>
              <a:rPr kumimoji="0" lang="zh-CN" alt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开发中</a:t>
            </a:r>
            <a:endParaRPr kumimoji="0" lang="es-ES" altLang="ja-JP" sz="1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9" name="角丸四角形 7"/>
          <p:cNvSpPr/>
          <p:nvPr/>
        </p:nvSpPr>
        <p:spPr bwMode="auto">
          <a:xfrm>
            <a:off x="1753840" y="1047496"/>
            <a:ext cx="972000" cy="288000"/>
          </a:xfrm>
          <a:prstGeom prst="roundRect">
            <a:avLst/>
          </a:prstGeom>
          <a:solidFill>
            <a:srgbClr val="FF0000">
              <a:lumMod val="40000"/>
              <a:lumOff val="6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ts val="1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zh-CN" altLang="en-US" sz="1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计划中</a:t>
            </a:r>
            <a:endParaRPr kumimoji="0" lang="es-ES" altLang="ja-JP" sz="1000" b="1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0" name="テキスト ボックス 149"/>
          <p:cNvSpPr txBox="1">
            <a:spLocks noChangeArrowheads="1"/>
          </p:cNvSpPr>
          <p:nvPr/>
        </p:nvSpPr>
        <p:spPr bwMode="auto">
          <a:xfrm>
            <a:off x="2922019" y="5113520"/>
            <a:ext cx="503664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lnSpc>
                <a:spcPts val="800"/>
              </a:lnSpc>
              <a:defRPr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defTabSz="91440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128K</a:t>
            </a:r>
          </a:p>
          <a:p>
            <a:pPr marL="0" marR="0" lvl="0" indent="0" defTabSz="91440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44pin</a:t>
            </a:r>
            <a:endParaRPr kumimoji="0" lang="ja-JP" altLang="en-US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1" name="テキスト ボックス 149"/>
          <p:cNvSpPr txBox="1">
            <a:spLocks noChangeArrowheads="1"/>
          </p:cNvSpPr>
          <p:nvPr/>
        </p:nvSpPr>
        <p:spPr bwMode="auto">
          <a:xfrm>
            <a:off x="2922019" y="4777574"/>
            <a:ext cx="503664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lnSpc>
                <a:spcPts val="800"/>
              </a:lnSpc>
              <a:defRPr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defTabSz="91440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128K</a:t>
            </a:r>
          </a:p>
          <a:p>
            <a:pPr marL="0" marR="0" lvl="0" indent="0" defTabSz="91440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48pin</a:t>
            </a:r>
            <a:endParaRPr kumimoji="0" lang="ja-JP" altLang="en-US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2" name="テキスト ボックス 149"/>
          <p:cNvSpPr txBox="1">
            <a:spLocks noChangeArrowheads="1"/>
          </p:cNvSpPr>
          <p:nvPr/>
        </p:nvSpPr>
        <p:spPr bwMode="auto">
          <a:xfrm>
            <a:off x="2922019" y="4448136"/>
            <a:ext cx="503664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128K</a:t>
            </a: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64pin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13" name="テキスト ボックス 149"/>
          <p:cNvSpPr txBox="1">
            <a:spLocks noChangeArrowheads="1"/>
          </p:cNvSpPr>
          <p:nvPr/>
        </p:nvSpPr>
        <p:spPr bwMode="auto">
          <a:xfrm>
            <a:off x="2967442" y="5385937"/>
            <a:ext cx="18008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Cortex</a:t>
            </a:r>
            <a:r>
              <a:rPr kumimoji="0" lang="en-US" altLang="ja-JP" sz="1200" b="1" baseline="300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®</a:t>
            </a: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-</a:t>
            </a:r>
            <a:r>
              <a:rPr kumimoji="0"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M3 @</a:t>
            </a: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40MHz</a:t>
            </a:r>
            <a:endParaRPr kumimoji="0" lang="ja-JP" altLang="en-US" sz="12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14" name="テキスト ボックス 149"/>
          <p:cNvSpPr txBox="1">
            <a:spLocks noChangeArrowheads="1"/>
          </p:cNvSpPr>
          <p:nvPr/>
        </p:nvSpPr>
        <p:spPr bwMode="auto">
          <a:xfrm>
            <a:off x="4282384" y="5712158"/>
            <a:ext cx="503664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64K</a:t>
            </a: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30pin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15" name="角丸四角形 13"/>
          <p:cNvSpPr/>
          <p:nvPr/>
        </p:nvSpPr>
        <p:spPr bwMode="auto">
          <a:xfrm>
            <a:off x="3102785" y="5672274"/>
            <a:ext cx="1224000" cy="294288"/>
          </a:xfrm>
          <a:prstGeom prst="roundRect">
            <a:avLst/>
          </a:prstGeom>
          <a:solidFill>
            <a:srgbClr val="339933">
              <a:lumMod val="75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TMPM375FS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6" name="テキスト ボックス 149"/>
          <p:cNvSpPr txBox="1">
            <a:spLocks noChangeArrowheads="1"/>
          </p:cNvSpPr>
          <p:nvPr/>
        </p:nvSpPr>
        <p:spPr bwMode="auto">
          <a:xfrm>
            <a:off x="6260658" y="5703329"/>
            <a:ext cx="745717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64K</a:t>
            </a:r>
            <a:endParaRPr kumimoji="0" lang="en-US" altLang="ja-JP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QFN32pin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17" name="角丸四角形 15"/>
          <p:cNvSpPr/>
          <p:nvPr/>
        </p:nvSpPr>
        <p:spPr bwMode="auto">
          <a:xfrm>
            <a:off x="5083934" y="5672274"/>
            <a:ext cx="1224000" cy="294288"/>
          </a:xfrm>
          <a:prstGeom prst="roundRect">
            <a:avLst/>
          </a:prstGeom>
          <a:solidFill>
            <a:srgbClr val="339933">
              <a:lumMod val="75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TMPM37AFS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8" name="円/楕円 16"/>
          <p:cNvSpPr/>
          <p:nvPr/>
        </p:nvSpPr>
        <p:spPr bwMode="auto">
          <a:xfrm>
            <a:off x="4796314" y="5362780"/>
            <a:ext cx="921439" cy="328358"/>
          </a:xfrm>
          <a:prstGeom prst="ellipse">
            <a:avLst/>
          </a:prstGeom>
          <a:solidFill>
            <a:srgbClr val="FFFF00"/>
          </a:solidFill>
          <a:ln>
            <a:noFill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69850" h="698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内置预驱</a:t>
            </a:r>
            <a:endParaRPr kumimoji="0" lang="en-US" altLang="ja-JP" sz="9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0" marR="0" lvl="0" indent="0" algn="ctr" defTabSz="968375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00" b="1" i="1" kern="0" noProof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</a:t>
            </a:r>
            <a:r>
              <a:rPr kumimoji="0" lang="en-US" altLang="zh-CN" sz="900" b="1" i="1" kern="0" noProof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30V</a:t>
            </a:r>
            <a:r>
              <a:rPr kumimoji="0" lang="zh-CN" altLang="en-US" sz="900" b="1" i="1" kern="0" noProof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kumimoji="0" lang="es-ES" altLang="ja-JP" sz="900" b="1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9" name="右矢印 17"/>
          <p:cNvSpPr/>
          <p:nvPr/>
        </p:nvSpPr>
        <p:spPr bwMode="auto">
          <a:xfrm>
            <a:off x="6798602" y="4791912"/>
            <a:ext cx="3568658" cy="435007"/>
          </a:xfrm>
          <a:prstGeom prst="rightArrow">
            <a:avLst>
              <a:gd name="adj1" fmla="val 59918"/>
              <a:gd name="adj2" fmla="val 63636"/>
            </a:avLst>
          </a:prstGeom>
          <a:solidFill>
            <a:srgbClr val="FFAAAA">
              <a:lumMod val="5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TXZ4</a:t>
            </a:r>
            <a:r>
              <a: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系列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20" name="右矢印 18"/>
          <p:cNvSpPr/>
          <p:nvPr/>
        </p:nvSpPr>
        <p:spPr bwMode="auto">
          <a:xfrm>
            <a:off x="1859973" y="6026802"/>
            <a:ext cx="4400686" cy="416896"/>
          </a:xfrm>
          <a:prstGeom prst="rightArrow">
            <a:avLst>
              <a:gd name="adj1" fmla="val 59918"/>
              <a:gd name="adj2" fmla="val 63636"/>
            </a:avLst>
          </a:prstGeom>
          <a:solidFill>
            <a:srgbClr val="0000FF"/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TX03</a:t>
            </a:r>
            <a:r>
              <a: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系列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1" name="角丸四角形 19"/>
          <p:cNvSpPr/>
          <p:nvPr/>
        </p:nvSpPr>
        <p:spPr bwMode="auto">
          <a:xfrm>
            <a:off x="1753840" y="4427576"/>
            <a:ext cx="1224000" cy="294288"/>
          </a:xfrm>
          <a:prstGeom prst="roundRect">
            <a:avLst/>
          </a:prstGeom>
          <a:solidFill>
            <a:srgbClr val="339933">
              <a:lumMod val="75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TMPM372FW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2" name="角丸四角形 20"/>
          <p:cNvSpPr/>
          <p:nvPr/>
        </p:nvSpPr>
        <p:spPr bwMode="auto">
          <a:xfrm>
            <a:off x="1753840" y="4752821"/>
            <a:ext cx="1224000" cy="294288"/>
          </a:xfrm>
          <a:prstGeom prst="roundRect">
            <a:avLst/>
          </a:prstGeom>
          <a:solidFill>
            <a:srgbClr val="339933">
              <a:lumMod val="75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TMPM373FW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3" name="角丸四角形 21"/>
          <p:cNvSpPr/>
          <p:nvPr/>
        </p:nvSpPr>
        <p:spPr bwMode="auto">
          <a:xfrm>
            <a:off x="1753840" y="5086391"/>
            <a:ext cx="1224000" cy="294288"/>
          </a:xfrm>
          <a:prstGeom prst="roundRect">
            <a:avLst/>
          </a:prstGeom>
          <a:solidFill>
            <a:srgbClr val="339933">
              <a:lumMod val="75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TMPM374FW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4" name="テキスト ボックス 22"/>
          <p:cNvSpPr txBox="1"/>
          <p:nvPr/>
        </p:nvSpPr>
        <p:spPr>
          <a:xfrm>
            <a:off x="3886540" y="3495768"/>
            <a:ext cx="2424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性能提升</a:t>
            </a:r>
            <a:endParaRPr lang="en-US" altLang="zh-CN" sz="120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新</a:t>
            </a:r>
            <a:r>
              <a:rPr lang="en-US" altLang="ja-JP" sz="12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PMD</a:t>
            </a:r>
            <a:r>
              <a:rPr lang="zh-CN" altLang="en-US" sz="12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，高速</a:t>
            </a:r>
            <a:r>
              <a:rPr lang="en-US" altLang="ja-JP" sz="12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ADC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安</a:t>
            </a:r>
            <a:r>
              <a:rPr lang="zh-CN" altLang="en-US" sz="12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全功能</a:t>
            </a:r>
            <a:endParaRPr lang="ja-JP" altLang="en-US" sz="120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25" name="テキスト ボックス 149"/>
          <p:cNvSpPr txBox="1">
            <a:spLocks noChangeArrowheads="1"/>
          </p:cNvSpPr>
          <p:nvPr/>
        </p:nvSpPr>
        <p:spPr bwMode="auto">
          <a:xfrm>
            <a:off x="1448696" y="4157429"/>
            <a:ext cx="2095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Cortex</a:t>
            </a:r>
            <a:r>
              <a:rPr kumimoji="0" lang="en-US" altLang="ja-JP" sz="1200" b="1" baseline="300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®</a:t>
            </a: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-</a:t>
            </a:r>
            <a:r>
              <a:rPr kumimoji="0"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M3 @</a:t>
            </a: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80MHz</a:t>
            </a:r>
            <a:endParaRPr kumimoji="0" lang="ja-JP" altLang="en-US" sz="12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26" name="テキスト ボックス 24"/>
          <p:cNvSpPr txBox="1"/>
          <p:nvPr/>
        </p:nvSpPr>
        <p:spPr>
          <a:xfrm rot="16200000">
            <a:off x="787702" y="1460691"/>
            <a:ext cx="1128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200" i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电机处理性能</a:t>
            </a:r>
            <a:endParaRPr lang="ja-JP" altLang="en-US" sz="1200" i="1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27" name="Text Box 66"/>
          <p:cNvSpPr txBox="1">
            <a:spLocks noChangeArrowheads="1"/>
          </p:cNvSpPr>
          <p:nvPr/>
        </p:nvSpPr>
        <p:spPr bwMode="auto">
          <a:xfrm>
            <a:off x="8221320" y="5941687"/>
            <a:ext cx="2451868" cy="383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9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注：由</a:t>
            </a:r>
            <a:r>
              <a:rPr kumimoji="0" lang="zh-CN" altLang="en-US" sz="9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于产品处于计划阶段或正在开发中，此处包含的信息如有更改，恕不另行通知。</a:t>
            </a:r>
            <a:endParaRPr kumimoji="0" lang="ja-JP" altLang="en-US" sz="9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29" name="テキスト ボックス 27"/>
          <p:cNvSpPr txBox="1"/>
          <p:nvPr/>
        </p:nvSpPr>
        <p:spPr>
          <a:xfrm>
            <a:off x="2626040" y="1479544"/>
            <a:ext cx="133250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u="sng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11</a:t>
            </a:r>
            <a:r>
              <a:rPr kumimoji="0" lang="zh-CN" altLang="en-US" sz="1400" b="1" i="1" u="sng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款产品</a:t>
            </a:r>
            <a:endParaRPr kumimoji="0" lang="ja-JP" altLang="en-US" sz="1400" b="1" i="1" u="sng" dirty="0" smtClean="0"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30" name="角丸四角形 28"/>
          <p:cNvSpPr/>
          <p:nvPr/>
        </p:nvSpPr>
        <p:spPr bwMode="auto">
          <a:xfrm>
            <a:off x="6838868" y="1119504"/>
            <a:ext cx="3626061" cy="3672408"/>
          </a:xfrm>
          <a:prstGeom prst="roundRect">
            <a:avLst>
              <a:gd name="adj" fmla="val 3646"/>
            </a:avLst>
          </a:prstGeom>
          <a:solidFill>
            <a:srgbClr val="FFFFFF">
              <a:lumMod val="8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1" name="テキスト ボックス 149"/>
          <p:cNvSpPr txBox="1">
            <a:spLocks noChangeArrowheads="1"/>
          </p:cNvSpPr>
          <p:nvPr/>
        </p:nvSpPr>
        <p:spPr bwMode="auto">
          <a:xfrm>
            <a:off x="7282849" y="3146859"/>
            <a:ext cx="2016000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Cortex</a:t>
            </a:r>
            <a:r>
              <a:rPr kumimoji="0" lang="en-US" altLang="ja-JP" sz="1200" b="1" baseline="300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®</a:t>
            </a: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-</a:t>
            </a:r>
            <a:r>
              <a:rPr kumimoji="0"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M4 @80MHz</a:t>
            </a:r>
            <a:endParaRPr kumimoji="0" lang="ja-JP" altLang="en-US" sz="12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32" name="テキスト ボックス 149"/>
          <p:cNvSpPr txBox="1">
            <a:spLocks noChangeArrowheads="1"/>
          </p:cNvSpPr>
          <p:nvPr/>
        </p:nvSpPr>
        <p:spPr bwMode="auto">
          <a:xfrm>
            <a:off x="8154986" y="1202824"/>
            <a:ext cx="1792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Cortex</a:t>
            </a:r>
            <a:r>
              <a:rPr kumimoji="0" lang="en-US" altLang="ja-JP" sz="1200" b="1" baseline="300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®</a:t>
            </a: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-</a:t>
            </a:r>
            <a:r>
              <a:rPr kumimoji="0"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M4 @160MHz</a:t>
            </a:r>
          </a:p>
        </p:txBody>
      </p:sp>
      <p:sp>
        <p:nvSpPr>
          <p:cNvPr id="33" name="テキスト ボックス 31"/>
          <p:cNvSpPr txBox="1">
            <a:spLocks noChangeArrowheads="1"/>
          </p:cNvSpPr>
          <p:nvPr/>
        </p:nvSpPr>
        <p:spPr bwMode="auto">
          <a:xfrm>
            <a:off x="9575172" y="2158894"/>
            <a:ext cx="62093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rIns="36000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128~512K</a:t>
            </a: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100pin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34" name="テキスト ボックス 149"/>
          <p:cNvSpPr txBox="1">
            <a:spLocks noChangeArrowheads="1"/>
          </p:cNvSpPr>
          <p:nvPr/>
        </p:nvSpPr>
        <p:spPr bwMode="auto">
          <a:xfrm>
            <a:off x="9575172" y="2475689"/>
            <a:ext cx="62093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rIns="36000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128~512K</a:t>
            </a:r>
            <a:endParaRPr kumimoji="0" lang="en-US" altLang="ja-JP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80pin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35" name="角丸四角形 33"/>
          <p:cNvSpPr/>
          <p:nvPr/>
        </p:nvSpPr>
        <p:spPr bwMode="auto">
          <a:xfrm>
            <a:off x="8273273" y="2129144"/>
            <a:ext cx="1296000" cy="288000"/>
          </a:xfrm>
          <a:prstGeom prst="roundRect">
            <a:avLst/>
          </a:prstGeom>
          <a:solidFill>
            <a:srgbClr val="FF0000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TMPM4KN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6" name="角丸四角形 34"/>
          <p:cNvSpPr/>
          <p:nvPr/>
        </p:nvSpPr>
        <p:spPr bwMode="auto">
          <a:xfrm>
            <a:off x="8273273" y="2461131"/>
            <a:ext cx="1296000" cy="288000"/>
          </a:xfrm>
          <a:prstGeom prst="roundRect">
            <a:avLst/>
          </a:prstGeom>
          <a:solidFill>
            <a:srgbClr val="FF0000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TMPM4KM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7" name="テキスト ボックス 149"/>
          <p:cNvSpPr txBox="1">
            <a:spLocks noChangeArrowheads="1"/>
          </p:cNvSpPr>
          <p:nvPr/>
        </p:nvSpPr>
        <p:spPr bwMode="auto">
          <a:xfrm>
            <a:off x="8686136" y="4100291"/>
            <a:ext cx="665567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64~256K</a:t>
            </a:r>
            <a:endParaRPr kumimoji="0" lang="en-US" altLang="ja-JP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44pin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38" name="テキスト ボックス 149"/>
          <p:cNvSpPr txBox="1">
            <a:spLocks noChangeArrowheads="1"/>
          </p:cNvSpPr>
          <p:nvPr/>
        </p:nvSpPr>
        <p:spPr bwMode="auto">
          <a:xfrm>
            <a:off x="8686136" y="3760753"/>
            <a:ext cx="665567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64~256K</a:t>
            </a:r>
            <a:endParaRPr kumimoji="0" lang="en-US" altLang="ja-JP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48pin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39" name="テキスト ボックス 149"/>
          <p:cNvSpPr txBox="1">
            <a:spLocks noChangeArrowheads="1"/>
          </p:cNvSpPr>
          <p:nvPr/>
        </p:nvSpPr>
        <p:spPr bwMode="auto">
          <a:xfrm>
            <a:off x="8686136" y="4421462"/>
            <a:ext cx="503664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64K</a:t>
            </a: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32pin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40" name="テキスト ボックス 149"/>
          <p:cNvSpPr txBox="1">
            <a:spLocks noChangeArrowheads="1"/>
          </p:cNvSpPr>
          <p:nvPr/>
        </p:nvSpPr>
        <p:spPr bwMode="auto">
          <a:xfrm>
            <a:off x="8686136" y="3454590"/>
            <a:ext cx="665567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64~256K</a:t>
            </a:r>
            <a:endParaRPr kumimoji="0" lang="en-US" altLang="ja-JP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64pin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41" name="角丸四角形 39"/>
          <p:cNvSpPr/>
          <p:nvPr/>
        </p:nvSpPr>
        <p:spPr bwMode="auto">
          <a:xfrm>
            <a:off x="7414932" y="3753258"/>
            <a:ext cx="1296000" cy="288000"/>
          </a:xfrm>
          <a:prstGeom prst="roundRect">
            <a:avLst/>
          </a:prstGeom>
          <a:solidFill>
            <a:srgbClr val="FF0000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TMPM4K2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2" name="角丸四角形 40"/>
          <p:cNvSpPr/>
          <p:nvPr/>
        </p:nvSpPr>
        <p:spPr bwMode="auto">
          <a:xfrm>
            <a:off x="7414932" y="4079210"/>
            <a:ext cx="1296000" cy="288000"/>
          </a:xfrm>
          <a:prstGeom prst="roundRect">
            <a:avLst/>
          </a:prstGeom>
          <a:solidFill>
            <a:srgbClr val="FF0000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TMPM4K1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3" name="角丸四角形 41"/>
          <p:cNvSpPr/>
          <p:nvPr/>
        </p:nvSpPr>
        <p:spPr bwMode="auto">
          <a:xfrm>
            <a:off x="7414932" y="4405162"/>
            <a:ext cx="1296000" cy="288000"/>
          </a:xfrm>
          <a:prstGeom prst="roundRect">
            <a:avLst/>
          </a:prstGeom>
          <a:solidFill>
            <a:srgbClr val="FF0000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TMPM4K0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4" name="テキスト ボックス 149"/>
          <p:cNvSpPr txBox="1">
            <a:spLocks noChangeArrowheads="1"/>
          </p:cNvSpPr>
          <p:nvPr/>
        </p:nvSpPr>
        <p:spPr bwMode="auto">
          <a:xfrm>
            <a:off x="9575172" y="2793117"/>
            <a:ext cx="62093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rIns="36000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128~512K</a:t>
            </a:r>
            <a:endParaRPr kumimoji="0" lang="en-US" altLang="ja-JP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64pin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45" name="角丸四角形 43"/>
          <p:cNvSpPr/>
          <p:nvPr/>
        </p:nvSpPr>
        <p:spPr bwMode="auto">
          <a:xfrm>
            <a:off x="8273273" y="2793117"/>
            <a:ext cx="1296000" cy="288000"/>
          </a:xfrm>
          <a:prstGeom prst="roundRect">
            <a:avLst/>
          </a:prstGeom>
          <a:solidFill>
            <a:srgbClr val="FF0000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TMPM4KL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6" name="テキスト ボックス 44"/>
          <p:cNvSpPr txBox="1">
            <a:spLocks noChangeArrowheads="1"/>
          </p:cNvSpPr>
          <p:nvPr/>
        </p:nvSpPr>
        <p:spPr bwMode="auto">
          <a:xfrm>
            <a:off x="9575172" y="1509294"/>
            <a:ext cx="62093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rIns="36000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128~512K</a:t>
            </a: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144pin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47" name="テキスト ボックス 149"/>
          <p:cNvSpPr txBox="1">
            <a:spLocks noChangeArrowheads="1"/>
          </p:cNvSpPr>
          <p:nvPr/>
        </p:nvSpPr>
        <p:spPr bwMode="auto">
          <a:xfrm>
            <a:off x="9575172" y="1826089"/>
            <a:ext cx="62093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6000" rIns="36000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128~512K</a:t>
            </a:r>
            <a:endParaRPr kumimoji="0" lang="en-US" altLang="ja-JP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128pin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48" name="角丸四角形 46"/>
          <p:cNvSpPr/>
          <p:nvPr/>
        </p:nvSpPr>
        <p:spPr bwMode="auto">
          <a:xfrm>
            <a:off x="8273273" y="1479544"/>
            <a:ext cx="1296000" cy="288000"/>
          </a:xfrm>
          <a:prstGeom prst="roundRect">
            <a:avLst/>
          </a:prstGeom>
          <a:solidFill>
            <a:srgbClr val="FF0000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TMPM4KQ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9" name="角丸四角形 47"/>
          <p:cNvSpPr/>
          <p:nvPr/>
        </p:nvSpPr>
        <p:spPr bwMode="auto">
          <a:xfrm>
            <a:off x="8273273" y="1811531"/>
            <a:ext cx="1296000" cy="288000"/>
          </a:xfrm>
          <a:prstGeom prst="roundRect">
            <a:avLst/>
          </a:prstGeom>
          <a:solidFill>
            <a:srgbClr val="FF0000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TMPM4KP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0" name="フリーフォーム 48"/>
          <p:cNvSpPr/>
          <p:nvPr/>
        </p:nvSpPr>
        <p:spPr bwMode="auto">
          <a:xfrm>
            <a:off x="3148559" y="1647112"/>
            <a:ext cx="4842437" cy="1302632"/>
          </a:xfrm>
          <a:custGeom>
            <a:avLst/>
            <a:gdLst>
              <a:gd name="connsiteX0" fmla="*/ 0 w 3057525"/>
              <a:gd name="connsiteY0" fmla="*/ 1457325 h 1457325"/>
              <a:gd name="connsiteX1" fmla="*/ 1123950 w 3057525"/>
              <a:gd name="connsiteY1" fmla="*/ 361950 h 1457325"/>
              <a:gd name="connsiteX2" fmla="*/ 3057525 w 3057525"/>
              <a:gd name="connsiteY2" fmla="*/ 0 h 1457325"/>
              <a:gd name="connsiteX0" fmla="*/ 0 w 3057525"/>
              <a:gd name="connsiteY0" fmla="*/ 1457325 h 1457325"/>
              <a:gd name="connsiteX1" fmla="*/ 1438275 w 3057525"/>
              <a:gd name="connsiteY1" fmla="*/ 314325 h 1457325"/>
              <a:gd name="connsiteX2" fmla="*/ 3057525 w 3057525"/>
              <a:gd name="connsiteY2" fmla="*/ 0 h 1457325"/>
              <a:gd name="connsiteX0" fmla="*/ 0 w 3057525"/>
              <a:gd name="connsiteY0" fmla="*/ 1457325 h 1457325"/>
              <a:gd name="connsiteX1" fmla="*/ 1438275 w 3057525"/>
              <a:gd name="connsiteY1" fmla="*/ 314325 h 1457325"/>
              <a:gd name="connsiteX2" fmla="*/ 3057525 w 3057525"/>
              <a:gd name="connsiteY2" fmla="*/ 0 h 1457325"/>
              <a:gd name="connsiteX0" fmla="*/ 0 w 3057525"/>
              <a:gd name="connsiteY0" fmla="*/ 1457325 h 1457325"/>
              <a:gd name="connsiteX1" fmla="*/ 3057525 w 3057525"/>
              <a:gd name="connsiteY1" fmla="*/ 0 h 1457325"/>
              <a:gd name="connsiteX0" fmla="*/ 0 w 3057525"/>
              <a:gd name="connsiteY0" fmla="*/ 1457325 h 1457325"/>
              <a:gd name="connsiteX1" fmla="*/ 3057525 w 3057525"/>
              <a:gd name="connsiteY1" fmla="*/ 0 h 1457325"/>
              <a:gd name="connsiteX0" fmla="*/ 0 w 3057525"/>
              <a:gd name="connsiteY0" fmla="*/ 1457325 h 1457325"/>
              <a:gd name="connsiteX1" fmla="*/ 3057525 w 3057525"/>
              <a:gd name="connsiteY1" fmla="*/ 0 h 1457325"/>
              <a:gd name="connsiteX0" fmla="*/ 0 w 3371139"/>
              <a:gd name="connsiteY0" fmla="*/ 914347 h 914347"/>
              <a:gd name="connsiteX1" fmla="*/ 3371139 w 3371139"/>
              <a:gd name="connsiteY1" fmla="*/ 125922 h 914347"/>
              <a:gd name="connsiteX0" fmla="*/ 0 w 3371139"/>
              <a:gd name="connsiteY0" fmla="*/ 788425 h 788425"/>
              <a:gd name="connsiteX1" fmla="*/ 3371139 w 3371139"/>
              <a:gd name="connsiteY1" fmla="*/ 0 h 788425"/>
              <a:gd name="connsiteX0" fmla="*/ 0 w 3371139"/>
              <a:gd name="connsiteY0" fmla="*/ 788425 h 788425"/>
              <a:gd name="connsiteX1" fmla="*/ 3371139 w 3371139"/>
              <a:gd name="connsiteY1" fmla="*/ 0 h 788425"/>
              <a:gd name="connsiteX0" fmla="*/ 0 w 3371139"/>
              <a:gd name="connsiteY0" fmla="*/ 788425 h 788425"/>
              <a:gd name="connsiteX1" fmla="*/ 3371139 w 3371139"/>
              <a:gd name="connsiteY1" fmla="*/ 0 h 78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71139" h="788425">
                <a:moveTo>
                  <a:pt x="0" y="788425"/>
                </a:moveTo>
                <a:cubicBezTo>
                  <a:pt x="940277" y="363965"/>
                  <a:pt x="2142414" y="9525"/>
                  <a:pt x="3371139" y="0"/>
                </a:cubicBezTo>
              </a:path>
            </a:pathLst>
          </a:custGeom>
          <a:noFill/>
          <a:ln w="168275" cap="flat" cmpd="sng" algn="ctr">
            <a:solidFill>
              <a:srgbClr val="92D050">
                <a:alpha val="49020"/>
              </a:srgbClr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 sz="90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1" name="フリーフォーム 49"/>
          <p:cNvSpPr/>
          <p:nvPr/>
        </p:nvSpPr>
        <p:spPr bwMode="auto">
          <a:xfrm>
            <a:off x="3454536" y="3919625"/>
            <a:ext cx="3910603" cy="1106707"/>
          </a:xfrm>
          <a:custGeom>
            <a:avLst/>
            <a:gdLst>
              <a:gd name="connsiteX0" fmla="*/ 0 w 3057525"/>
              <a:gd name="connsiteY0" fmla="*/ 1457325 h 1457325"/>
              <a:gd name="connsiteX1" fmla="*/ 1123950 w 3057525"/>
              <a:gd name="connsiteY1" fmla="*/ 361950 h 1457325"/>
              <a:gd name="connsiteX2" fmla="*/ 3057525 w 3057525"/>
              <a:gd name="connsiteY2" fmla="*/ 0 h 1457325"/>
              <a:gd name="connsiteX0" fmla="*/ 0 w 3057525"/>
              <a:gd name="connsiteY0" fmla="*/ 1457325 h 1457325"/>
              <a:gd name="connsiteX1" fmla="*/ 1438275 w 3057525"/>
              <a:gd name="connsiteY1" fmla="*/ 314325 h 1457325"/>
              <a:gd name="connsiteX2" fmla="*/ 3057525 w 3057525"/>
              <a:gd name="connsiteY2" fmla="*/ 0 h 1457325"/>
              <a:gd name="connsiteX0" fmla="*/ 0 w 3057525"/>
              <a:gd name="connsiteY0" fmla="*/ 1457325 h 1457325"/>
              <a:gd name="connsiteX1" fmla="*/ 1438275 w 3057525"/>
              <a:gd name="connsiteY1" fmla="*/ 314325 h 1457325"/>
              <a:gd name="connsiteX2" fmla="*/ 3057525 w 3057525"/>
              <a:gd name="connsiteY2" fmla="*/ 0 h 1457325"/>
              <a:gd name="connsiteX0" fmla="*/ 0 w 3057525"/>
              <a:gd name="connsiteY0" fmla="*/ 1457325 h 1457325"/>
              <a:gd name="connsiteX1" fmla="*/ 3057525 w 3057525"/>
              <a:gd name="connsiteY1" fmla="*/ 0 h 1457325"/>
              <a:gd name="connsiteX0" fmla="*/ 0 w 3057525"/>
              <a:gd name="connsiteY0" fmla="*/ 1457325 h 1457325"/>
              <a:gd name="connsiteX1" fmla="*/ 3057525 w 3057525"/>
              <a:gd name="connsiteY1" fmla="*/ 0 h 1457325"/>
              <a:gd name="connsiteX0" fmla="*/ 0 w 3057525"/>
              <a:gd name="connsiteY0" fmla="*/ 1457325 h 1457325"/>
              <a:gd name="connsiteX1" fmla="*/ 3057525 w 3057525"/>
              <a:gd name="connsiteY1" fmla="*/ 0 h 1457325"/>
              <a:gd name="connsiteX0" fmla="*/ 0 w 3371139"/>
              <a:gd name="connsiteY0" fmla="*/ 914347 h 914347"/>
              <a:gd name="connsiteX1" fmla="*/ 3371139 w 3371139"/>
              <a:gd name="connsiteY1" fmla="*/ 125922 h 914347"/>
              <a:gd name="connsiteX0" fmla="*/ 0 w 3371139"/>
              <a:gd name="connsiteY0" fmla="*/ 788425 h 788425"/>
              <a:gd name="connsiteX1" fmla="*/ 3371139 w 3371139"/>
              <a:gd name="connsiteY1" fmla="*/ 0 h 788425"/>
              <a:gd name="connsiteX0" fmla="*/ 0 w 3371139"/>
              <a:gd name="connsiteY0" fmla="*/ 788425 h 788425"/>
              <a:gd name="connsiteX1" fmla="*/ 3371139 w 3371139"/>
              <a:gd name="connsiteY1" fmla="*/ 0 h 788425"/>
              <a:gd name="connsiteX0" fmla="*/ 0 w 3371139"/>
              <a:gd name="connsiteY0" fmla="*/ 788425 h 788425"/>
              <a:gd name="connsiteX1" fmla="*/ 3371139 w 3371139"/>
              <a:gd name="connsiteY1" fmla="*/ 0 h 78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71139" h="788425">
                <a:moveTo>
                  <a:pt x="0" y="788425"/>
                </a:moveTo>
                <a:cubicBezTo>
                  <a:pt x="940277" y="363965"/>
                  <a:pt x="2142414" y="9525"/>
                  <a:pt x="3371139" y="0"/>
                </a:cubicBezTo>
              </a:path>
            </a:pathLst>
          </a:custGeom>
          <a:noFill/>
          <a:ln w="1682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3" name="テキスト ボックス 51"/>
          <p:cNvSpPr txBox="1"/>
          <p:nvPr/>
        </p:nvSpPr>
        <p:spPr>
          <a:xfrm>
            <a:off x="6622844" y="975488"/>
            <a:ext cx="132001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400" b="1" i="1" u="sng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41</a:t>
            </a:r>
            <a:r>
              <a:rPr kumimoji="0" lang="zh-CN" altLang="en-US" sz="1400" b="1" i="1" u="sng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款产品</a:t>
            </a:r>
            <a:endParaRPr kumimoji="0" lang="ja-JP" altLang="en-US" sz="1400" b="1" i="1" u="sng" dirty="0" smtClean="0"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54" name="テキスト ボックス 149"/>
          <p:cNvSpPr txBox="1">
            <a:spLocks noChangeArrowheads="1"/>
          </p:cNvSpPr>
          <p:nvPr/>
        </p:nvSpPr>
        <p:spPr bwMode="auto">
          <a:xfrm>
            <a:off x="5045573" y="2051189"/>
            <a:ext cx="784189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256</a:t>
            </a:r>
            <a:r>
              <a:rPr kumimoji="0" lang="ja-JP" altLang="en-US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～</a:t>
            </a: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512K</a:t>
            </a:r>
            <a:endParaRPr kumimoji="0" lang="en-US" altLang="ja-JP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100pin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55" name="テキスト ボックス 149"/>
          <p:cNvSpPr txBox="1">
            <a:spLocks noChangeArrowheads="1"/>
          </p:cNvSpPr>
          <p:nvPr/>
        </p:nvSpPr>
        <p:spPr bwMode="auto">
          <a:xfrm>
            <a:off x="3744955" y="1761155"/>
            <a:ext cx="23346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Cortex</a:t>
            </a:r>
            <a:r>
              <a:rPr kumimoji="0" lang="en-US" altLang="ja-JP" sz="1200" b="1" baseline="300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®</a:t>
            </a: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-</a:t>
            </a:r>
            <a:r>
              <a:rPr kumimoji="0"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M4 @120MHz</a:t>
            </a:r>
            <a:endParaRPr kumimoji="0" lang="ja-JP" altLang="en-US" sz="12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56" name="テキスト ボックス 149"/>
          <p:cNvSpPr txBox="1">
            <a:spLocks noChangeArrowheads="1"/>
          </p:cNvSpPr>
          <p:nvPr/>
        </p:nvSpPr>
        <p:spPr bwMode="auto">
          <a:xfrm>
            <a:off x="5045573" y="2377009"/>
            <a:ext cx="1117614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256</a:t>
            </a:r>
            <a:r>
              <a:rPr kumimoji="0" lang="ja-JP" altLang="en-US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～ </a:t>
            </a: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512K</a:t>
            </a:r>
            <a:endParaRPr kumimoji="0" lang="en-US" altLang="ja-JP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defTabSz="914400" eaLnBrk="0" fontAlgn="base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100pin with CAN</a:t>
            </a:r>
            <a:endParaRPr kumimoji="0" lang="ja-JP" altLang="en-US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57" name="角丸四角形 55"/>
          <p:cNvSpPr/>
          <p:nvPr/>
        </p:nvSpPr>
        <p:spPr bwMode="auto">
          <a:xfrm>
            <a:off x="3842513" y="2019797"/>
            <a:ext cx="1224000" cy="294288"/>
          </a:xfrm>
          <a:prstGeom prst="roundRect">
            <a:avLst/>
          </a:prstGeom>
          <a:solidFill>
            <a:srgbClr val="339933">
              <a:lumMod val="75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TMPM470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8" name="角丸四角形 56"/>
          <p:cNvSpPr/>
          <p:nvPr/>
        </p:nvSpPr>
        <p:spPr bwMode="auto">
          <a:xfrm>
            <a:off x="3842513" y="2350520"/>
            <a:ext cx="1224000" cy="294288"/>
          </a:xfrm>
          <a:prstGeom prst="roundRect">
            <a:avLst/>
          </a:prstGeom>
          <a:solidFill>
            <a:srgbClr val="339933">
              <a:lumMod val="75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TMPM475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9" name="右矢印 57"/>
          <p:cNvSpPr/>
          <p:nvPr/>
        </p:nvSpPr>
        <p:spPr bwMode="auto">
          <a:xfrm>
            <a:off x="3763322" y="2680790"/>
            <a:ext cx="1538966" cy="432863"/>
          </a:xfrm>
          <a:prstGeom prst="rightArrow">
            <a:avLst>
              <a:gd name="adj1" fmla="val 59918"/>
              <a:gd name="adj2" fmla="val 63636"/>
            </a:avLst>
          </a:prstGeom>
          <a:solidFill>
            <a:srgbClr val="FFAAAA">
              <a:lumMod val="5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TX04</a:t>
            </a:r>
            <a:r>
              <a: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系列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60" name="テキスト ボックス 149"/>
          <p:cNvSpPr txBox="1">
            <a:spLocks noChangeArrowheads="1"/>
          </p:cNvSpPr>
          <p:nvPr/>
        </p:nvSpPr>
        <p:spPr bwMode="auto">
          <a:xfrm>
            <a:off x="1461597" y="2267392"/>
            <a:ext cx="20956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Cortex</a:t>
            </a:r>
            <a:r>
              <a:rPr kumimoji="0" lang="en-US" altLang="ja-JP" sz="1200" b="1" baseline="300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®</a:t>
            </a: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-</a:t>
            </a:r>
            <a:r>
              <a:rPr kumimoji="0"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M3 @</a:t>
            </a:r>
            <a:r>
              <a:rPr kumimoji="0"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80MHz</a:t>
            </a:r>
            <a:endParaRPr kumimoji="0" lang="ja-JP" altLang="en-US" sz="12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61" name="テキスト ボックス 149"/>
          <p:cNvSpPr txBox="1">
            <a:spLocks noChangeArrowheads="1"/>
          </p:cNvSpPr>
          <p:nvPr/>
        </p:nvSpPr>
        <p:spPr bwMode="auto">
          <a:xfrm>
            <a:off x="2922019" y="2896603"/>
            <a:ext cx="57099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lnSpc>
                <a:spcPts val="800"/>
              </a:lnSpc>
              <a:defRPr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defTabSz="91440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256K</a:t>
            </a:r>
          </a:p>
          <a:p>
            <a:pPr marL="0" marR="0" lvl="0" indent="0" defTabSz="91440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100pin</a:t>
            </a:r>
            <a:endParaRPr kumimoji="0" lang="ja-JP" altLang="en-US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2" name="テキスト ボックス 149"/>
          <p:cNvSpPr txBox="1">
            <a:spLocks noChangeArrowheads="1"/>
          </p:cNvSpPr>
          <p:nvPr/>
        </p:nvSpPr>
        <p:spPr bwMode="auto">
          <a:xfrm>
            <a:off x="2922019" y="2582875"/>
            <a:ext cx="570990" cy="297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lnSpc>
                <a:spcPts val="800"/>
              </a:lnSpc>
              <a:defRPr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defTabSz="91440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512K</a:t>
            </a:r>
          </a:p>
          <a:p>
            <a:pPr marL="0" marR="0" lvl="0" indent="0" defTabSz="914400" eaLnBrk="0" fontAlgn="base" latinLnBrk="0" hangingPunct="0">
              <a:lnSpc>
                <a:spcPts val="8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100pin</a:t>
            </a:r>
            <a:endParaRPr kumimoji="0" lang="ja-JP" altLang="en-US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3" name="角丸四角形 61"/>
          <p:cNvSpPr/>
          <p:nvPr/>
        </p:nvSpPr>
        <p:spPr bwMode="auto">
          <a:xfrm>
            <a:off x="1753840" y="2553213"/>
            <a:ext cx="1224000" cy="294288"/>
          </a:xfrm>
          <a:prstGeom prst="roundRect">
            <a:avLst/>
          </a:prstGeom>
          <a:solidFill>
            <a:srgbClr val="339933">
              <a:lumMod val="75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TMPM376FD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4" name="角丸四角形 62"/>
          <p:cNvSpPr/>
          <p:nvPr/>
        </p:nvSpPr>
        <p:spPr bwMode="auto">
          <a:xfrm>
            <a:off x="1753840" y="2873341"/>
            <a:ext cx="1224000" cy="294288"/>
          </a:xfrm>
          <a:prstGeom prst="roundRect">
            <a:avLst/>
          </a:prstGeom>
          <a:solidFill>
            <a:srgbClr val="339933">
              <a:lumMod val="75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TMPM370FY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5" name="角丸四角形 63"/>
          <p:cNvSpPr/>
          <p:nvPr/>
        </p:nvSpPr>
        <p:spPr bwMode="auto">
          <a:xfrm>
            <a:off x="7414932" y="3434859"/>
            <a:ext cx="1296000" cy="288000"/>
          </a:xfrm>
          <a:prstGeom prst="roundRect">
            <a:avLst/>
          </a:prstGeom>
          <a:solidFill>
            <a:srgbClr val="FF0000">
              <a:lumMod val="60000"/>
              <a:lumOff val="40000"/>
            </a:srgbClr>
          </a:solidFill>
          <a:ln>
            <a:noFill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44450" h="44450"/>
          </a:sp3d>
        </p:spPr>
        <p:txBody>
          <a:bodyPr vert="horz" wrap="non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kumimoji="0" lang="en-US" altLang="ja-JP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TMPM4K4</a:t>
            </a:r>
            <a:endParaRPr kumimoji="0" lang="es-ES" altLang="ja-JP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6" name="テキスト ボックス 85"/>
          <p:cNvSpPr txBox="1">
            <a:spLocks noChangeArrowheads="1"/>
          </p:cNvSpPr>
          <p:nvPr/>
        </p:nvSpPr>
        <p:spPr bwMode="auto">
          <a:xfrm>
            <a:off x="4275180" y="6459755"/>
            <a:ext cx="5437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2016</a:t>
            </a:r>
            <a:endParaRPr kumimoji="0" lang="ja-JP" altLang="en-US" sz="12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cxnSp>
        <p:nvCxnSpPr>
          <p:cNvPr id="67" name="直線コネクタ 109"/>
          <p:cNvCxnSpPr>
            <a:cxnSpLocks noChangeShapeType="1"/>
          </p:cNvCxnSpPr>
          <p:nvPr/>
        </p:nvCxnSpPr>
        <p:spPr bwMode="auto">
          <a:xfrm>
            <a:off x="2706049" y="6399430"/>
            <a:ext cx="0" cy="61912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68" name="直線コネクタ 111"/>
          <p:cNvCxnSpPr>
            <a:cxnSpLocks noChangeShapeType="1"/>
          </p:cNvCxnSpPr>
          <p:nvPr/>
        </p:nvCxnSpPr>
        <p:spPr bwMode="auto">
          <a:xfrm>
            <a:off x="4536482" y="6399430"/>
            <a:ext cx="0" cy="61912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69" name="テキスト ボックス 106"/>
          <p:cNvSpPr txBox="1">
            <a:spLocks noChangeArrowheads="1"/>
          </p:cNvSpPr>
          <p:nvPr/>
        </p:nvSpPr>
        <p:spPr bwMode="auto">
          <a:xfrm>
            <a:off x="5974772" y="6450230"/>
            <a:ext cx="5437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2017</a:t>
            </a:r>
            <a:endParaRPr kumimoji="0" lang="ja-JP" altLang="en-US" sz="12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cxnSp>
        <p:nvCxnSpPr>
          <p:cNvPr id="70" name="直線コネクタ 115"/>
          <p:cNvCxnSpPr>
            <a:cxnSpLocks noChangeShapeType="1"/>
          </p:cNvCxnSpPr>
          <p:nvPr/>
        </p:nvCxnSpPr>
        <p:spPr bwMode="auto">
          <a:xfrm>
            <a:off x="6236075" y="6389905"/>
            <a:ext cx="0" cy="61912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71" name="テキスト ボックス 85"/>
          <p:cNvSpPr txBox="1">
            <a:spLocks noChangeArrowheads="1"/>
          </p:cNvSpPr>
          <p:nvPr/>
        </p:nvSpPr>
        <p:spPr bwMode="auto">
          <a:xfrm>
            <a:off x="2446380" y="6459755"/>
            <a:ext cx="63350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~2015</a:t>
            </a:r>
            <a:endParaRPr kumimoji="0" lang="ja-JP" altLang="en-US" sz="12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72" name="テキスト ボックス 106"/>
          <p:cNvSpPr txBox="1">
            <a:spLocks noChangeArrowheads="1"/>
          </p:cNvSpPr>
          <p:nvPr/>
        </p:nvSpPr>
        <p:spPr bwMode="auto">
          <a:xfrm>
            <a:off x="7677581" y="6439117"/>
            <a:ext cx="5437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2018</a:t>
            </a:r>
            <a:endParaRPr kumimoji="0" lang="ja-JP" altLang="en-US" sz="12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cxnSp>
        <p:nvCxnSpPr>
          <p:cNvPr id="73" name="直線コネクタ 115"/>
          <p:cNvCxnSpPr>
            <a:cxnSpLocks noChangeShapeType="1"/>
          </p:cNvCxnSpPr>
          <p:nvPr/>
        </p:nvCxnSpPr>
        <p:spPr bwMode="auto">
          <a:xfrm>
            <a:off x="7959100" y="6388967"/>
            <a:ext cx="0" cy="61912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52" name="円/楕円 50"/>
          <p:cNvSpPr/>
          <p:nvPr/>
        </p:nvSpPr>
        <p:spPr bwMode="auto">
          <a:xfrm>
            <a:off x="5585632" y="1221805"/>
            <a:ext cx="1613276" cy="401755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>
              <a:defRPr/>
            </a:pPr>
            <a:r>
              <a:rPr kumimoji="0" lang="en-US" altLang="ja-JP" sz="1200" b="1" i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TXZ</a:t>
            </a:r>
            <a:r>
              <a:rPr kumimoji="0" lang="zh-CN" altLang="en-US" sz="1200" b="1" i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族</a:t>
            </a:r>
            <a:endParaRPr kumimoji="0" lang="ja-JP" altLang="en-US" sz="1200" kern="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28" name="円/楕円 26"/>
          <p:cNvSpPr/>
          <p:nvPr/>
        </p:nvSpPr>
        <p:spPr bwMode="auto">
          <a:xfrm>
            <a:off x="1879359" y="1755996"/>
            <a:ext cx="1497941" cy="343535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hangingPunct="0">
              <a:defRPr/>
            </a:pPr>
            <a:r>
              <a:rPr kumimoji="0" lang="en-US" altLang="ja-JP" sz="1200" b="1" i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TX</a:t>
            </a:r>
            <a:r>
              <a:rPr kumimoji="0" lang="zh-CN" altLang="en-US" sz="1200" b="1" i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族</a:t>
            </a:r>
            <a:endParaRPr kumimoji="0" lang="ja-JP" altLang="en-US" sz="1200" kern="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79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TXZ</a:t>
            </a:r>
            <a:r>
              <a:rPr lang="en-US" altLang="ja-JP" sz="2800" baseline="300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TM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族</a:t>
            </a:r>
            <a:r>
              <a:rPr lang="en-US" altLang="zh-CN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MCU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0" y="763200"/>
            <a:ext cx="12197713" cy="763625"/>
          </a:xfrm>
        </p:spPr>
        <p:txBody>
          <a:bodyPr/>
          <a:lstStyle/>
          <a:p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实现高精度模拟电路</a:t>
            </a:r>
            <a:r>
              <a:rPr lang="en-US" altLang="zh-CN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+</a:t>
            </a:r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高速运行</a:t>
            </a:r>
            <a:r>
              <a:rPr lang="en-US" altLang="zh-CN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+</a:t>
            </a:r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低功耗 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731129" y="1644488"/>
            <a:ext cx="3150998" cy="1010620"/>
            <a:chOff x="568958" y="5257547"/>
            <a:chExt cx="3960000" cy="952140"/>
          </a:xfrm>
          <a:solidFill>
            <a:schemeClr val="accent1"/>
          </a:solidFill>
        </p:grpSpPr>
        <p:sp>
          <p:nvSpPr>
            <p:cNvPr id="24" name="テキスト ボックス 23"/>
            <p:cNvSpPr txBox="1"/>
            <p:nvPr/>
          </p:nvSpPr>
          <p:spPr>
            <a:xfrm>
              <a:off x="568958" y="5257547"/>
              <a:ext cx="3960000" cy="952140"/>
            </a:xfrm>
            <a:prstGeom prst="rect">
              <a:avLst/>
            </a:prstGeom>
            <a:grpFill/>
          </p:spPr>
          <p:txBody>
            <a:bodyPr wrap="square" lIns="144000" bIns="72000" rtlCol="0" anchor="ctr">
              <a:noAutofit/>
            </a:bodyPr>
            <a:lstStyle/>
            <a:p>
              <a:r>
                <a:rPr lang="en-US" altLang="ja-JP" sz="5400" dirty="0">
                  <a:solidFill>
                    <a:schemeClr val="bg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1</a:t>
              </a:r>
              <a:endParaRPr lang="ja-JP" altLang="en-US" sz="5400" dirty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344471" y="5362435"/>
              <a:ext cx="3168001" cy="743649"/>
            </a:xfrm>
            <a:prstGeom prst="rect">
              <a:avLst/>
            </a:prstGeom>
            <a:grpFill/>
          </p:spPr>
          <p:txBody>
            <a:bodyPr wrap="square" anchor="ctr">
              <a:no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可</a:t>
              </a:r>
              <a:r>
                <a:rPr lang="zh-CN" altLang="en-US" sz="2000" b="1" dirty="0" smtClean="0">
                  <a:solidFill>
                    <a:schemeClr val="bg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靠的基本性能</a:t>
              </a:r>
              <a:endParaRPr lang="en-US" altLang="ja-JP" sz="2000" b="1" dirty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4455112" y="1644488"/>
            <a:ext cx="3150998" cy="1010620"/>
            <a:chOff x="568958" y="5257547"/>
            <a:chExt cx="3960000" cy="952140"/>
          </a:xfrm>
          <a:solidFill>
            <a:schemeClr val="accent1"/>
          </a:solidFill>
        </p:grpSpPr>
        <p:sp>
          <p:nvSpPr>
            <p:cNvPr id="26" name="テキスト ボックス 25"/>
            <p:cNvSpPr txBox="1"/>
            <p:nvPr/>
          </p:nvSpPr>
          <p:spPr>
            <a:xfrm>
              <a:off x="568958" y="5257547"/>
              <a:ext cx="3960000" cy="952140"/>
            </a:xfrm>
            <a:prstGeom prst="rect">
              <a:avLst/>
            </a:prstGeom>
            <a:grpFill/>
          </p:spPr>
          <p:txBody>
            <a:bodyPr wrap="square" lIns="144000" bIns="72000" rtlCol="0" anchor="ctr">
              <a:noAutofit/>
            </a:bodyPr>
            <a:lstStyle/>
            <a:p>
              <a:r>
                <a:rPr lang="en-US" altLang="ja-JP" sz="5400" dirty="0">
                  <a:solidFill>
                    <a:schemeClr val="bg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2</a:t>
              </a:r>
              <a:endParaRPr lang="ja-JP" altLang="en-US" sz="5400" dirty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344471" y="5362435"/>
              <a:ext cx="3168001" cy="743649"/>
            </a:xfrm>
            <a:prstGeom prst="rect">
              <a:avLst/>
            </a:prstGeom>
            <a:grpFill/>
          </p:spPr>
          <p:txBody>
            <a:bodyPr wrap="square" anchor="ctr">
              <a:no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增强的外围功能</a:t>
              </a:r>
              <a:endParaRPr lang="en-US" altLang="ja-JP" sz="2000" b="1" dirty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grpSp>
        <p:nvGrpSpPr>
          <p:cNvPr id="28" name="グループ化 27"/>
          <p:cNvGrpSpPr/>
          <p:nvPr/>
        </p:nvGrpSpPr>
        <p:grpSpPr>
          <a:xfrm>
            <a:off x="8140181" y="1644488"/>
            <a:ext cx="3150998" cy="1010620"/>
            <a:chOff x="568958" y="5257547"/>
            <a:chExt cx="3960000" cy="952140"/>
          </a:xfrm>
          <a:solidFill>
            <a:schemeClr val="accent1"/>
          </a:solidFill>
        </p:grpSpPr>
        <p:sp>
          <p:nvSpPr>
            <p:cNvPr id="29" name="テキスト ボックス 28"/>
            <p:cNvSpPr txBox="1"/>
            <p:nvPr/>
          </p:nvSpPr>
          <p:spPr>
            <a:xfrm>
              <a:off x="568958" y="5257547"/>
              <a:ext cx="3960000" cy="952140"/>
            </a:xfrm>
            <a:prstGeom prst="rect">
              <a:avLst/>
            </a:prstGeom>
            <a:grpFill/>
          </p:spPr>
          <p:txBody>
            <a:bodyPr wrap="square" lIns="144000" bIns="72000" rtlCol="0" anchor="ctr">
              <a:noAutofit/>
            </a:bodyPr>
            <a:lstStyle/>
            <a:p>
              <a:r>
                <a:rPr lang="en-US" altLang="ja-JP" sz="5400" dirty="0">
                  <a:solidFill>
                    <a:schemeClr val="bg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3</a:t>
              </a:r>
              <a:endParaRPr lang="ja-JP" altLang="en-US" sz="5400" dirty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1344471" y="5362435"/>
              <a:ext cx="3168001" cy="743649"/>
            </a:xfrm>
            <a:prstGeom prst="rect">
              <a:avLst/>
            </a:prstGeom>
            <a:grpFill/>
          </p:spPr>
          <p:txBody>
            <a:bodyPr wrap="square" anchor="ctr">
              <a:noAutofit/>
            </a:bodyPr>
            <a:lstStyle/>
            <a:p>
              <a:r>
                <a:rPr lang="zh-CN" altLang="en-US" sz="2000" b="1" dirty="0" smtClean="0">
                  <a:solidFill>
                    <a:schemeClr val="bg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简单的模拟控制</a:t>
              </a:r>
              <a:endParaRPr lang="en-US" altLang="ja-JP" sz="2000" b="1" dirty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234" y="5564730"/>
            <a:ext cx="810081" cy="56082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3600" y="5614193"/>
            <a:ext cx="461898" cy="46189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6278" y="5620809"/>
            <a:ext cx="648073" cy="448666"/>
          </a:xfrm>
          <a:prstGeom prst="rect">
            <a:avLst/>
          </a:prstGeom>
        </p:spPr>
      </p:pic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9519531" y="6247455"/>
            <a:ext cx="63190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7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LQFP/QFP</a:t>
            </a:r>
            <a:endParaRPr kumimoji="0" lang="ja-JP" altLang="en-US" sz="7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10455278" y="6247455"/>
            <a:ext cx="42832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7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VQFN</a:t>
            </a:r>
            <a:endParaRPr kumimoji="0" lang="ja-JP" altLang="en-US" sz="7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11057954" y="6247455"/>
            <a:ext cx="47480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0">
            <a:spAutoFit/>
          </a:bodyPr>
          <a:lstStyle>
            <a:lvl1pPr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7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VFBGA</a:t>
            </a:r>
            <a:endParaRPr kumimoji="0" lang="ja-JP" altLang="en-US" sz="7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32" name="テキスト プレースホルダー 30"/>
          <p:cNvSpPr txBox="1">
            <a:spLocks/>
          </p:cNvSpPr>
          <p:nvPr/>
        </p:nvSpPr>
        <p:spPr bwMode="gray">
          <a:xfrm>
            <a:off x="6393691" y="4368243"/>
            <a:ext cx="5265175" cy="781117"/>
          </a:xfrm>
          <a:prstGeom prst="rect">
            <a:avLst/>
          </a:prstGeom>
          <a:noFill/>
          <a:ln>
            <a:noFill/>
          </a:ln>
        </p:spPr>
        <p:txBody>
          <a:bodyPr lIns="31549" tIns="0" rIns="0" bIns="0">
            <a:noAutofit/>
          </a:bodyPr>
          <a:lstStyle>
            <a:lvl1pPr marL="0" marR="0" indent="0" algn="l" defTabSz="731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Wingdings" pitchFamily="2" charset="2"/>
              <a:buNone/>
              <a:tabLst/>
              <a:defRPr kumimoji="1" lang="en-US" altLang="ja-JP" sz="1100" kern="1200" dirty="0" smtClean="0">
                <a:solidFill>
                  <a:schemeClr val="tx1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lang="ja-JP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lang="ja-JP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lang="ja-JP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lang="ja-JP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itchFamily="2" charset="2"/>
              <a:buChar char="l"/>
            </a:pPr>
            <a:r>
              <a: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基于</a:t>
            </a:r>
            <a:r>
              <a:rPr lang="en-US" sz="1200" dirty="0" err="1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Arm®Cortex</a:t>
            </a:r>
            <a:r>
              <a:rPr 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®-M</a:t>
            </a:r>
            <a:r>
              <a: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内核，具有高能效，适用于实时控制应</a:t>
            </a:r>
            <a:r>
              <a:rPr lang="zh-CN" altLang="en-US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用</a:t>
            </a:r>
            <a:endParaRPr lang="en-US" altLang="zh-CN" sz="12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171450" indent="-171450">
              <a:buFont typeface="Wingdings" pitchFamily="2" charset="2"/>
              <a:buChar char="l"/>
            </a:pPr>
            <a:r>
              <a: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嵌入式高精度模拟</a:t>
            </a:r>
            <a:r>
              <a:rPr lang="en-US" altLang="zh-CN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IP</a:t>
            </a:r>
            <a:r>
              <a: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，实现高速，低功耗的混合信</a:t>
            </a:r>
            <a:r>
              <a:rPr lang="zh-CN" altLang="en-US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号</a:t>
            </a:r>
            <a:endParaRPr lang="en-US" altLang="zh-CN" sz="12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171450" indent="-171450">
              <a:buFont typeface="Wingdings" pitchFamily="2" charset="2"/>
              <a:buChar char="l"/>
            </a:pPr>
            <a:r>
              <a: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为各种市场需求提供合适的解决方案</a:t>
            </a:r>
            <a:endParaRPr lang="en-US" altLang="ja-JP" sz="12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27556" y="5774295"/>
            <a:ext cx="13286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fontAlgn="base"/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逻辑电流</a:t>
            </a:r>
            <a:endParaRPr lang="en-US" altLang="zh-CN" sz="1200" b="1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algn="ctr" defTabSz="914400" fontAlgn="base"/>
            <a:r>
              <a:rPr lang="zh-CN" altLang="en-US" sz="1200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减少</a:t>
            </a:r>
            <a:r>
              <a:rPr lang="en-US" altLang="ja-JP" sz="2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48</a:t>
            </a:r>
            <a:r>
              <a:rPr lang="en-US" altLang="ja-JP" sz="1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%</a:t>
            </a:r>
            <a:endParaRPr lang="en-US" altLang="ja-JP" sz="105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40" name="正方形/長方形 39"/>
          <p:cNvSpPr/>
          <p:nvPr/>
        </p:nvSpPr>
        <p:spPr bwMode="white">
          <a:xfrm>
            <a:off x="3576061" y="4097317"/>
            <a:ext cx="2306361" cy="156677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 bwMode="white">
          <a:xfrm>
            <a:off x="727555" y="4033402"/>
            <a:ext cx="2306361" cy="1566778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graphicFrame>
        <p:nvGraphicFramePr>
          <p:cNvPr id="42" name="グラフ 41"/>
          <p:cNvGraphicFramePr/>
          <p:nvPr>
            <p:extLst>
              <p:ext uri="{D42A27DB-BD31-4B8C-83A1-F6EECF244321}">
                <p14:modId xmlns:p14="http://schemas.microsoft.com/office/powerpoint/2010/main" val="162527795"/>
              </p:ext>
            </p:extLst>
          </p:nvPr>
        </p:nvGraphicFramePr>
        <p:xfrm>
          <a:off x="1958784" y="4323154"/>
          <a:ext cx="1339082" cy="1447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3" name="グラフ 42"/>
          <p:cNvGraphicFramePr/>
          <p:nvPr>
            <p:extLst>
              <p:ext uri="{D42A27DB-BD31-4B8C-83A1-F6EECF244321}">
                <p14:modId xmlns:p14="http://schemas.microsoft.com/office/powerpoint/2010/main" val="845025940"/>
              </p:ext>
            </p:extLst>
          </p:nvPr>
        </p:nvGraphicFramePr>
        <p:xfrm>
          <a:off x="690523" y="4013719"/>
          <a:ext cx="1365704" cy="1737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4" name="テキスト ボックス 43"/>
          <p:cNvSpPr txBox="1"/>
          <p:nvPr/>
        </p:nvSpPr>
        <p:spPr>
          <a:xfrm>
            <a:off x="1869902" y="5774295"/>
            <a:ext cx="1557587" cy="553998"/>
          </a:xfrm>
          <a:prstGeom prst="rect">
            <a:avLst/>
          </a:prstGeom>
          <a:noFill/>
        </p:spPr>
        <p:txBody>
          <a:bodyPr wrap="square" lIns="0" tIns="0" rIns="0" bIns="0" numCol="1" spcCol="0" rtlCol="0">
            <a:spAutoFit/>
          </a:bodyPr>
          <a:lstStyle/>
          <a:p>
            <a:pPr algn="ctr" defTabSz="914400" fontAlgn="base"/>
            <a:r>
              <a:rPr kumimoji="0" lang="zh-CN" altLang="en-US" sz="12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存储器电流</a:t>
            </a:r>
            <a:endParaRPr kumimoji="0" lang="en-US" altLang="zh-CN" sz="1200" b="1" kern="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algn="ctr" defTabSz="914400" fontAlgn="base"/>
            <a:r>
              <a:rPr kumimoji="0" lang="zh-CN" altLang="en-US" sz="12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减少</a:t>
            </a:r>
            <a:r>
              <a:rPr lang="en-US" altLang="ja-JP" sz="2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79</a:t>
            </a:r>
            <a:r>
              <a:rPr lang="en-US" altLang="ja-JP" sz="1400" b="1" dirty="0" smtClean="0">
                <a:solidFill>
                  <a:srgbClr val="0F9BEB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%</a:t>
            </a:r>
            <a:endParaRPr kumimoji="0" lang="en-US" altLang="ja-JP" sz="1050" b="1" kern="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234315" y="5774295"/>
            <a:ext cx="26481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 fontAlgn="base"/>
            <a:r>
              <a:rPr lang="zh-CN" altLang="en-US" sz="11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低功耗</a:t>
            </a:r>
            <a:r>
              <a:rPr lang="ja-JP" altLang="en-US" sz="11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／</a:t>
            </a:r>
            <a:r>
              <a:rPr lang="en-US" altLang="ja-JP" sz="11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CPU</a:t>
            </a:r>
            <a:r>
              <a:rPr lang="zh-CN" altLang="en-US" sz="11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负载减少</a:t>
            </a:r>
            <a:endParaRPr lang="en-US" altLang="ja-JP" sz="10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cxnSp>
        <p:nvCxnSpPr>
          <p:cNvPr id="46" name="直線矢印コネクタ 45"/>
          <p:cNvCxnSpPr/>
          <p:nvPr/>
        </p:nvCxnSpPr>
        <p:spPr>
          <a:xfrm>
            <a:off x="1282021" y="4672405"/>
            <a:ext cx="168631" cy="221958"/>
          </a:xfrm>
          <a:prstGeom prst="straightConnector1">
            <a:avLst/>
          </a:prstGeom>
          <a:noFill/>
          <a:ln w="6350" cap="flat" cmpd="sng" algn="ctr">
            <a:solidFill>
              <a:srgbClr val="0F9BEB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7" name="直線矢印コネクタ 46"/>
          <p:cNvCxnSpPr/>
          <p:nvPr/>
        </p:nvCxnSpPr>
        <p:spPr>
          <a:xfrm>
            <a:off x="2509838" y="4659808"/>
            <a:ext cx="195737" cy="465301"/>
          </a:xfrm>
          <a:prstGeom prst="straightConnector1">
            <a:avLst/>
          </a:prstGeom>
          <a:noFill/>
          <a:ln w="6350" cap="flat" cmpd="sng" algn="ctr">
            <a:solidFill>
              <a:srgbClr val="0F9BEB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48" name="グループ化 47"/>
          <p:cNvGrpSpPr/>
          <p:nvPr/>
        </p:nvGrpSpPr>
        <p:grpSpPr>
          <a:xfrm>
            <a:off x="3287456" y="4241713"/>
            <a:ext cx="2718019" cy="1509552"/>
            <a:chOff x="3237122" y="4191379"/>
            <a:chExt cx="2718019" cy="1509552"/>
          </a:xfrm>
        </p:grpSpPr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7122" y="4191379"/>
              <a:ext cx="2718019" cy="1509552"/>
            </a:xfrm>
            <a:prstGeom prst="rect">
              <a:avLst/>
            </a:prstGeom>
          </p:spPr>
        </p:pic>
        <p:sp>
          <p:nvSpPr>
            <p:cNvPr id="50" name="テキスト ボックス 49"/>
            <p:cNvSpPr txBox="1"/>
            <p:nvPr/>
          </p:nvSpPr>
          <p:spPr>
            <a:xfrm>
              <a:off x="4702552" y="4747575"/>
              <a:ext cx="620217" cy="30008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3</a:t>
              </a:r>
              <a:r>
                <a:rPr kumimoji="0" lang="zh-CN" alt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相</a:t>
              </a:r>
              <a:r>
                <a:rPr kumimoji="0" lang="en-US" altLang="ja-JP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PWM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[PMD]</a:t>
              </a:r>
              <a:endPara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673677" y="5234059"/>
              <a:ext cx="677967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电流检测</a:t>
              </a:r>
              <a:endParaRPr kumimoji="0" lang="en-US" altLang="zh-CN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[ADC]</a:t>
              </a:r>
              <a:endParaRPr kumimoji="0" lang="ja-JP" alt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sp>
        <p:nvSpPr>
          <p:cNvPr id="52" name="正方形/長方形 51"/>
          <p:cNvSpPr/>
          <p:nvPr/>
        </p:nvSpPr>
        <p:spPr bwMode="gray">
          <a:xfrm>
            <a:off x="6366246" y="5382396"/>
            <a:ext cx="5266713" cy="16927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26194" tIns="0" rIns="0" bIns="0" rtlCol="0" anchor="ctr">
            <a:spAutoFit/>
          </a:bodyPr>
          <a:lstStyle/>
          <a:p>
            <a:pPr marL="0" marR="0" lvl="0" indent="0" defTabSz="9140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Lineup</a:t>
            </a:r>
            <a:endParaRPr kumimoji="0" lang="ja-JP" altLang="en-US" sz="11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 bwMode="gray">
          <a:xfrm>
            <a:off x="6360139" y="5251407"/>
            <a:ext cx="4929600" cy="216000"/>
          </a:xfrm>
          <a:prstGeom prst="rect">
            <a:avLst/>
          </a:prstGeom>
          <a:solidFill>
            <a:srgbClr val="0064D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26194" tIns="0" rIns="0" bIns="0" rtlCol="0" anchor="ctr">
            <a:noAutofit/>
          </a:bodyPr>
          <a:lstStyle/>
          <a:p>
            <a:pPr marL="0" marR="0" lvl="0" indent="0" defTabSz="9140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产品线</a:t>
            </a:r>
            <a:endParaRPr kumimoji="0" lang="ja-JP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54" name="正方形/長方形 53"/>
          <p:cNvSpPr/>
          <p:nvPr/>
        </p:nvSpPr>
        <p:spPr bwMode="gray">
          <a:xfrm>
            <a:off x="6360138" y="4112067"/>
            <a:ext cx="4931042" cy="216000"/>
          </a:xfrm>
          <a:prstGeom prst="rect">
            <a:avLst/>
          </a:prstGeom>
          <a:solidFill>
            <a:srgbClr val="0064D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26194" tIns="0" rIns="0" bIns="0" rtlCol="0" anchor="ctr">
            <a:noAutofit/>
          </a:bodyPr>
          <a:lstStyle/>
          <a:p>
            <a:pPr lvl="0" defTabSz="914018">
              <a:defRPr/>
            </a:pPr>
            <a:r>
              <a:rPr kumimoji="0" lang="zh-CN" altLang="en-US" sz="1200" kern="0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市场趋势／系统趋</a:t>
            </a:r>
            <a:r>
              <a:rPr kumimoji="0" lang="zh-CN" altLang="en-US" sz="1200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势</a:t>
            </a:r>
            <a:r>
              <a:rPr kumimoji="0" lang="zh-CN" altLang="en-US" sz="1200" kern="0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／</a:t>
            </a:r>
            <a:r>
              <a:rPr kumimoji="0" lang="zh-CN" altLang="en-US" sz="1200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竞</a:t>
            </a:r>
            <a:r>
              <a:rPr kumimoji="0" lang="zh-CN" altLang="en-US" sz="1200" kern="0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争对手的基准</a:t>
            </a:r>
            <a:endParaRPr kumimoji="0" lang="ja-JP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729550" y="2736550"/>
            <a:ext cx="3132320" cy="11858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lvl="0" indent="-342900">
              <a:buFont typeface="Wingdings" panose="05000000000000000000" pitchFamily="2" charset="2"/>
              <a:buChar char="l"/>
            </a:pP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低电流消耗：</a:t>
            </a:r>
            <a:r>
              <a:rPr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100 </a:t>
            </a:r>
            <a:r>
              <a:rPr lang="en-US" altLang="ja-JP" sz="1200" b="1" dirty="0" err="1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μA</a:t>
            </a:r>
            <a:r>
              <a:rPr lang="ja-JP" altLang="en-US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／</a:t>
            </a:r>
            <a:r>
              <a:rPr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MHz</a:t>
            </a:r>
            <a:r>
              <a:rPr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　　　　　　　　</a:t>
            </a:r>
            <a:endParaRPr lang="en-US" altLang="ja-JP" sz="1200" b="1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/>
            <a:r>
              <a:rPr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      </a:t>
            </a:r>
            <a:r>
              <a:rPr lang="en-US" altLang="ja-JP" sz="11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lang="zh-CN" altLang="en-US" sz="1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典型产品，基本操作</a:t>
            </a:r>
            <a:endParaRPr lang="en-US" altLang="ja-JP" sz="11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lvl="0" indent="-342900">
              <a:buFont typeface="Wingdings" panose="05000000000000000000" pitchFamily="2" charset="2"/>
              <a:buChar char="l"/>
            </a:pP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宽工</a:t>
            </a:r>
            <a:r>
              <a:rPr lang="zh-CN" altLang="en-US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作电</a:t>
            </a: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压</a:t>
            </a:r>
            <a:r>
              <a:rPr lang="zh-CN" altLang="en-US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1.62 </a:t>
            </a:r>
            <a:r>
              <a:rPr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to 5.5V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4454279" y="2739278"/>
            <a:ext cx="3132320" cy="1183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矢量控制</a:t>
            </a:r>
            <a:r>
              <a:rPr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A-VE</a:t>
            </a: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</a:t>
            </a:r>
            <a:r>
              <a:rPr lang="zh-CN" altLang="en-US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增强型矢量引擎</a:t>
            </a:r>
            <a:r>
              <a:rPr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r>
              <a:rPr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　　　　　　</a:t>
            </a: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伺服控制</a:t>
            </a:r>
            <a:r>
              <a:rPr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PSC</a:t>
            </a: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（可编程伺服控制器）</a:t>
            </a:r>
            <a:endParaRPr lang="en-US" altLang="ja-JP" sz="9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大容量数据闪存</a:t>
            </a:r>
            <a:endParaRPr lang="en-US" altLang="zh-CN" sz="1200" b="1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重写次数达</a:t>
            </a:r>
            <a:r>
              <a:rPr lang="en-US" altLang="zh-CN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10</a:t>
            </a: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万次</a:t>
            </a:r>
            <a:endParaRPr lang="en-US" altLang="zh-CN" sz="1200" b="1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自我诊</a:t>
            </a:r>
            <a:r>
              <a:rPr lang="zh-CN" altLang="en-US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断功能，符合安全标准</a:t>
            </a:r>
            <a:endParaRPr lang="en-US" altLang="ja-JP" sz="12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8140181" y="2732993"/>
            <a:ext cx="3132320" cy="1189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内置运算放大器</a:t>
            </a:r>
            <a:endParaRPr lang="en-US" altLang="zh-CN" sz="1200" b="1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内置比较器</a:t>
            </a:r>
            <a:r>
              <a:rPr lang="ja-JP" altLang="en-US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　</a:t>
            </a:r>
            <a:r>
              <a:rPr lang="ja-JP" altLang="en-US" sz="10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lang="zh-CN" altLang="en-US" sz="10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用于电机控制</a:t>
            </a:r>
            <a:endParaRPr lang="en-US" altLang="ja-JP" sz="10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高速</a:t>
            </a:r>
            <a:r>
              <a:rPr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A/D</a:t>
            </a: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转换器</a:t>
            </a:r>
            <a:endParaRPr lang="en-US" altLang="ja-JP" sz="1200" b="1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/>
            <a:r>
              <a:rPr lang="en-US" altLang="ja-JP" sz="10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         *12</a:t>
            </a:r>
            <a:r>
              <a:rPr lang="zh-CN" altLang="en-US" sz="10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位序列</a:t>
            </a:r>
            <a:r>
              <a:rPr lang="zh-CN" altLang="en-US" sz="10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lang="en-US" altLang="ja-JP" sz="10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PWM</a:t>
            </a:r>
            <a:r>
              <a:rPr lang="zh-CN" altLang="en-US" sz="10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控制联锁</a:t>
            </a:r>
            <a:endParaRPr lang="en-US" altLang="ja-JP" sz="1000" b="1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zh-CN" altLang="en-US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内</a:t>
            </a:r>
            <a:r>
              <a:rPr lang="zh-CN" altLang="en-US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置振荡器</a:t>
            </a:r>
            <a:r>
              <a:rPr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±1.0</a:t>
            </a:r>
            <a:r>
              <a:rPr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%</a:t>
            </a:r>
            <a:r>
              <a:rPr lang="ja-JP" altLang="en-US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　</a:t>
            </a:r>
            <a:endParaRPr lang="en-US" altLang="ja-JP" sz="1200" b="1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/>
            <a:r>
              <a:rPr lang="en-US" altLang="ja-JP" sz="12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       </a:t>
            </a:r>
            <a:r>
              <a:rPr lang="ja-JP" altLang="en-US" sz="10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lang="zh-CN" altLang="en-US" sz="10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典型产品，在发货</a:t>
            </a:r>
            <a:endParaRPr lang="en-US" altLang="ja-JP" sz="1000" b="1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3" name="テキスト プレースホルダー 31"/>
          <p:cNvSpPr txBox="1">
            <a:spLocks/>
          </p:cNvSpPr>
          <p:nvPr/>
        </p:nvSpPr>
        <p:spPr bwMode="gray">
          <a:xfrm>
            <a:off x="6393691" y="5544624"/>
            <a:ext cx="3395768" cy="781117"/>
          </a:xfrm>
          <a:prstGeom prst="rect">
            <a:avLst/>
          </a:prstGeom>
          <a:noFill/>
          <a:ln>
            <a:noFill/>
          </a:ln>
        </p:spPr>
        <p:txBody>
          <a:bodyPr lIns="31549" tIns="0" rIns="0" bIns="0">
            <a:noAutofit/>
          </a:bodyPr>
          <a:lstStyle>
            <a:lvl1pPr marL="157742" marR="0" indent="-157742" algn="l" defTabSz="731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ct val="80000"/>
              <a:buFont typeface="Wingdings" pitchFamily="2" charset="2"/>
              <a:buChar char="l"/>
              <a:tabLst/>
              <a:defRPr kumimoji="1" lang="en-US" altLang="ja-JP" sz="1100" kern="1200">
                <a:solidFill>
                  <a:prstClr val="black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lang="ja-JP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lang="ja-JP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lang="ja-JP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lang="ja-JP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封装从</a:t>
            </a:r>
            <a:r>
              <a:rPr 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32</a:t>
            </a:r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引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脚到</a:t>
            </a:r>
            <a:r>
              <a:rPr 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177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引脚</a:t>
            </a:r>
            <a:r>
              <a:rPr lang="ja-JP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</a:t>
            </a:r>
            <a:r>
              <a:rPr 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0.4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至</a:t>
            </a:r>
            <a:r>
              <a:rPr 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0.8mm</a:t>
            </a:r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间距</a:t>
            </a:r>
            <a:r>
              <a:rPr lang="ja-JP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lang="en-US" altLang="ja-JP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代码闪存：</a:t>
            </a:r>
            <a:r>
              <a:rPr 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32KB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至</a:t>
            </a:r>
            <a:r>
              <a:rPr 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1.5MB</a:t>
            </a:r>
          </a:p>
          <a:p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数据闪存：</a:t>
            </a:r>
            <a:r>
              <a:rPr 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8KB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至</a:t>
            </a:r>
            <a:r>
              <a:rPr 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32KB</a:t>
            </a:r>
          </a:p>
          <a:p>
            <a:r>
              <a:rPr 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RAM</a:t>
            </a:r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8KB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至</a:t>
            </a:r>
            <a:r>
              <a:rPr 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256KB</a:t>
            </a:r>
          </a:p>
          <a:p>
            <a:endParaRPr lang="en-US" altLang="ja-JP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680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/>
              <a:t>03</a:t>
            </a:r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67999" y="3044920"/>
            <a:ext cx="6523928" cy="540000"/>
          </a:xfrm>
        </p:spPr>
        <p:txBody>
          <a:bodyPr/>
          <a:lstStyle/>
          <a:p>
            <a:r>
              <a:rPr kumimoji="1" lang="zh-CN" altLang="en-US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语</a:t>
            </a:r>
            <a:r>
              <a:rPr kumimoji="1" lang="zh-CN" altLang="en-US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音</a:t>
            </a:r>
            <a:r>
              <a:rPr lang="zh-CN" altLang="en-US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触发</a:t>
            </a:r>
            <a:r>
              <a:rPr kumimoji="1" lang="zh-CN" altLang="en-US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中</a:t>
            </a:r>
            <a:r>
              <a:rPr kumimoji="1" lang="zh-CN" altLang="en-US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的</a:t>
            </a:r>
            <a:r>
              <a:rPr kumimoji="1" lang="en-US" altLang="zh-CN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MCU</a:t>
            </a:r>
            <a:r>
              <a:rPr kumimoji="1" lang="zh-CN" altLang="en-US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解决方案</a:t>
            </a:r>
            <a:endParaRPr kumimoji="1" lang="ja-JP" altLang="en-US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26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プレースホルダー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/>
              <a:t>01</a:t>
            </a:r>
            <a:endParaRPr kumimoji="1" lang="ja-JP" altLang="en-US" dirty="0"/>
          </a:p>
        </p:txBody>
      </p:sp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Organization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660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东芝</a:t>
            </a:r>
            <a:r>
              <a:rPr lang="en-US" altLang="zh-CN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AI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技术和目前的解决方案</a:t>
            </a:r>
            <a:endParaRPr lang="zh-CN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pic>
        <p:nvPicPr>
          <p:cNvPr id="70" name="Picture 2" descr="“イノベーションドリブンカンパニーを目指して　- Toward the Innovation Driven Company -”　東芝研究開発センターでは、将来の成長エンジンの種となる技術を創造し、東芝グループを支える強い技術を継続的に深耕・発展させることをミッションとしています。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86" b="-1"/>
          <a:stretch/>
        </p:blipFill>
        <p:spPr bwMode="auto">
          <a:xfrm>
            <a:off x="158434" y="1108808"/>
            <a:ext cx="2384678" cy="142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432171" y="803812"/>
            <a:ext cx="3576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2000" dirty="0">
                <a:solidFill>
                  <a:srgbClr val="00758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不断研发，积累人工智能技术 </a:t>
            </a:r>
            <a:endParaRPr lang="ja-JP" altLang="en-US" sz="2000" b="1" dirty="0">
              <a:solidFill>
                <a:srgbClr val="00758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cxnSp>
        <p:nvCxnSpPr>
          <p:cNvPr id="38" name="直線矢印コネクタ 37"/>
          <p:cNvCxnSpPr/>
          <p:nvPr/>
        </p:nvCxnSpPr>
        <p:spPr bwMode="auto">
          <a:xfrm flipV="1">
            <a:off x="452810" y="5802595"/>
            <a:ext cx="8221171" cy="17719"/>
          </a:xfrm>
          <a:prstGeom prst="straightConnector1">
            <a:avLst/>
          </a:prstGeom>
          <a:solidFill>
            <a:srgbClr val="999999"/>
          </a:solidFill>
          <a:ln w="76200" cap="flat" cmpd="sng" algn="ctr">
            <a:solidFill>
              <a:sysClr val="window" lastClr="CCEDC7">
                <a:lumMod val="50000"/>
              </a:sys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正方形/長方形 38"/>
          <p:cNvSpPr/>
          <p:nvPr/>
        </p:nvSpPr>
        <p:spPr bwMode="auto">
          <a:xfrm>
            <a:off x="452811" y="5826520"/>
            <a:ext cx="1558872" cy="298480"/>
          </a:xfrm>
          <a:prstGeom prst="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</a:t>
            </a:r>
            <a:r>
              <a:rPr kumimoji="0" lang="en-US" altLang="ja-JP" sz="1600" baseline="30000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st</a:t>
            </a:r>
            <a:r>
              <a:rPr kumimoji="0" lang="en-US" altLang="ja-JP" sz="1600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AI Boom</a:t>
            </a:r>
            <a:endParaRPr kumimoji="0" lang="ja-JP" altLang="en-US" sz="1600" dirty="0" smtClean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0" name="正方形/長方形 39"/>
          <p:cNvSpPr/>
          <p:nvPr/>
        </p:nvSpPr>
        <p:spPr bwMode="auto">
          <a:xfrm>
            <a:off x="3270557" y="5826520"/>
            <a:ext cx="2019402" cy="298480"/>
          </a:xfrm>
          <a:prstGeom prst="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</a:t>
            </a:r>
            <a:r>
              <a:rPr kumimoji="0" lang="en-US" altLang="ja-JP" sz="1600" baseline="30000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nd</a:t>
            </a:r>
            <a:r>
              <a:rPr kumimoji="0" lang="en-US" altLang="ja-JP" sz="1600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AI Boom</a:t>
            </a:r>
            <a:endParaRPr kumimoji="0" lang="ja-JP" altLang="en-US" sz="1600" dirty="0" smtClean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1" name="正方形/長方形 40"/>
          <p:cNvSpPr/>
          <p:nvPr/>
        </p:nvSpPr>
        <p:spPr bwMode="auto">
          <a:xfrm>
            <a:off x="7504462" y="5826520"/>
            <a:ext cx="1847767" cy="298480"/>
          </a:xfrm>
          <a:prstGeom prst="rect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</a:t>
            </a:r>
            <a:r>
              <a:rPr kumimoji="0" lang="en-US" altLang="ja-JP" sz="1600" baseline="30000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rd</a:t>
            </a:r>
            <a:r>
              <a:rPr kumimoji="0" lang="en-US" altLang="ja-JP" sz="1600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AI Boom (Now)</a:t>
            </a:r>
            <a:endParaRPr kumimoji="0" lang="ja-JP" altLang="en-US" sz="1600" dirty="0" smtClean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2011682" y="3424843"/>
            <a:ext cx="947649" cy="2992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05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图像识别</a:t>
            </a:r>
            <a:endParaRPr kumimoji="0" lang="ja-JP" altLang="en-US" sz="105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5" name="角丸四角形 44"/>
          <p:cNvSpPr/>
          <p:nvPr/>
        </p:nvSpPr>
        <p:spPr bwMode="auto">
          <a:xfrm>
            <a:off x="884807" y="4849980"/>
            <a:ext cx="947649" cy="2992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05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文本识别</a:t>
            </a:r>
            <a:endParaRPr kumimoji="0" lang="ja-JP" altLang="en-US" sz="105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031093" y="5098329"/>
            <a:ext cx="116410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1967</a:t>
            </a:r>
          </a:p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Postal code</a:t>
            </a:r>
          </a:p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Classification</a:t>
            </a:r>
            <a:endParaRPr lang="ja-JP" altLang="en-US" sz="1100" b="1" dirty="0" smtClean="0">
              <a:solidFill>
                <a:schemeClr val="accent4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820685" y="3674363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1971</a:t>
            </a:r>
          </a:p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Optical text</a:t>
            </a:r>
          </a:p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Recognition</a:t>
            </a:r>
            <a:r>
              <a:rPr lang="en-US" altLang="ja-JP" sz="1100" b="1" dirty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 </a:t>
            </a:r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Machine</a:t>
            </a:r>
          </a:p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“ASPET-71”</a:t>
            </a:r>
            <a:endParaRPr lang="ja-JP" altLang="en-US" sz="1100" b="1" dirty="0" smtClean="0">
              <a:solidFill>
                <a:schemeClr val="accent4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4902402" y="3424843"/>
            <a:ext cx="947649" cy="2992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05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人类识别</a:t>
            </a:r>
            <a:endParaRPr kumimoji="0" lang="ja-JP" altLang="en-US" sz="105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9" name="角丸四角形 48"/>
          <p:cNvSpPr/>
          <p:nvPr/>
        </p:nvSpPr>
        <p:spPr bwMode="auto">
          <a:xfrm>
            <a:off x="5202162" y="3918077"/>
            <a:ext cx="947649" cy="2992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05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图像分析</a:t>
            </a:r>
            <a:endParaRPr kumimoji="0" lang="ja-JP" altLang="en-US" sz="105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5814015" y="3281331"/>
            <a:ext cx="26933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2001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Image Processor </a:t>
            </a:r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“</a:t>
            </a:r>
            <a:r>
              <a:rPr lang="en-US" altLang="ja-JP" sz="1100" b="1" dirty="0" smtClean="0">
                <a:solidFill>
                  <a:srgbClr val="CD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Visconti</a:t>
            </a:r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”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Face identification system </a:t>
            </a:r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“Face Pass”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085418" y="3796967"/>
            <a:ext cx="202972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2007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Pedestrian identification system</a:t>
            </a:r>
            <a:b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</a:br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“</a:t>
            </a:r>
            <a:r>
              <a:rPr lang="en-US" altLang="ja-JP" sz="1100" b="1" dirty="0" err="1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SmartConcierge</a:t>
            </a:r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”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087869" y="4269466"/>
            <a:ext cx="215636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2008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Face scene search</a:t>
            </a:r>
            <a:r>
              <a:rPr lang="ja-JP" altLang="en-US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 </a:t>
            </a:r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“</a:t>
            </a:r>
            <a:r>
              <a:rPr lang="ja-JP" altLang="en-US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顔</a:t>
            </a:r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de</a:t>
            </a:r>
            <a:r>
              <a:rPr lang="ja-JP" altLang="en-US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ナビ</a:t>
            </a:r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”</a:t>
            </a:r>
          </a:p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Hand</a:t>
            </a:r>
            <a:r>
              <a:rPr lang="ja-JP" altLang="en-US" sz="1100" b="1" dirty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 </a:t>
            </a:r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Gesture</a:t>
            </a:r>
            <a:r>
              <a:rPr lang="ja-JP" altLang="en-US" sz="900" dirty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 </a:t>
            </a:r>
            <a:r>
              <a:rPr lang="en-US" altLang="ja-JP" sz="900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Remote</a:t>
            </a:r>
            <a:r>
              <a:rPr lang="ja-JP" altLang="en-US" sz="900" dirty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 </a:t>
            </a:r>
            <a:r>
              <a:rPr lang="en-US" altLang="ja-JP" sz="900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Controlle</a:t>
            </a:r>
            <a:r>
              <a:rPr lang="en-US" altLang="ja-JP" sz="900" dirty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r</a:t>
            </a:r>
            <a:endParaRPr lang="en-US" altLang="ja-JP" sz="1100" dirty="0" smtClean="0">
              <a:solidFill>
                <a:schemeClr val="accent4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53" name="角丸四角形 52"/>
          <p:cNvSpPr/>
          <p:nvPr/>
        </p:nvSpPr>
        <p:spPr bwMode="auto">
          <a:xfrm>
            <a:off x="1758231" y="3237541"/>
            <a:ext cx="6674925" cy="1633718"/>
          </a:xfrm>
          <a:prstGeom prst="roundRect">
            <a:avLst/>
          </a:prstGeom>
          <a:noFill/>
          <a:ln w="19050" cap="flat" cmpd="sng" algn="ctr">
            <a:solidFill>
              <a:srgbClr val="92D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500" smtClean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518980" y="5098329"/>
            <a:ext cx="197522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1978</a:t>
            </a:r>
          </a:p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Japanese Word Processor</a:t>
            </a:r>
          </a:p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JW10</a:t>
            </a:r>
            <a:endParaRPr lang="ja-JP" altLang="en-US" sz="1100" b="1" dirty="0" smtClean="0">
              <a:solidFill>
                <a:schemeClr val="accent4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4556129" y="5098329"/>
            <a:ext cx="15199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1992</a:t>
            </a:r>
          </a:p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Neuro Computer</a:t>
            </a:r>
            <a:r>
              <a:rPr lang="ja-JP" altLang="en-US" sz="1100" b="1" dirty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 </a:t>
            </a:r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IC</a:t>
            </a:r>
          </a:p>
        </p:txBody>
      </p:sp>
      <p:sp>
        <p:nvSpPr>
          <p:cNvPr id="56" name="角丸四角形 55"/>
          <p:cNvSpPr/>
          <p:nvPr/>
        </p:nvSpPr>
        <p:spPr bwMode="auto">
          <a:xfrm>
            <a:off x="2439287" y="4838460"/>
            <a:ext cx="947649" cy="2992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05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假名</a:t>
            </a:r>
            <a:r>
              <a:rPr kumimoji="0" lang="ja-JP" altLang="en-US" sz="1050" b="1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／</a:t>
            </a:r>
            <a:r>
              <a:rPr kumimoji="0" lang="zh-CN" altLang="en-US" sz="105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汉字转换</a:t>
            </a:r>
            <a:endParaRPr kumimoji="0" lang="ja-JP" altLang="en-US" sz="105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859178" y="2572889"/>
            <a:ext cx="191911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1972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Interactive Numerical Control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Automatic Programing System</a:t>
            </a:r>
          </a:p>
        </p:txBody>
      </p:sp>
      <p:sp>
        <p:nvSpPr>
          <p:cNvPr id="58" name="角丸四角形 57"/>
          <p:cNvSpPr/>
          <p:nvPr/>
        </p:nvSpPr>
        <p:spPr bwMode="auto">
          <a:xfrm>
            <a:off x="2653666" y="1687483"/>
            <a:ext cx="947649" cy="2992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05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语音识别</a:t>
            </a:r>
            <a:endParaRPr kumimoji="0" lang="ja-JP" altLang="en-US" sz="105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9" name="角丸四角形 58"/>
          <p:cNvSpPr/>
          <p:nvPr/>
        </p:nvSpPr>
        <p:spPr bwMode="auto">
          <a:xfrm>
            <a:off x="3970428" y="1687483"/>
            <a:ext cx="947649" cy="2992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05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机器翻译</a:t>
            </a:r>
            <a:endParaRPr kumimoji="0" lang="ja-JP" altLang="en-US" sz="105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0" name="角丸四角形 59"/>
          <p:cNvSpPr/>
          <p:nvPr/>
        </p:nvSpPr>
        <p:spPr bwMode="auto">
          <a:xfrm>
            <a:off x="5289959" y="1687483"/>
            <a:ext cx="947649" cy="2992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05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语音合成</a:t>
            </a:r>
            <a:endParaRPr kumimoji="0" lang="ja-JP" altLang="en-US" sz="105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1" name="角丸四角形 60"/>
          <p:cNvSpPr/>
          <p:nvPr/>
        </p:nvSpPr>
        <p:spPr bwMode="auto">
          <a:xfrm>
            <a:off x="6521503" y="1687483"/>
            <a:ext cx="974577" cy="29926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05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语言理解</a:t>
            </a:r>
            <a:endParaRPr kumimoji="0" lang="en-US" altLang="ja-JP" sz="105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2" name="角丸四角形 61"/>
          <p:cNvSpPr/>
          <p:nvPr/>
        </p:nvSpPr>
        <p:spPr bwMode="auto">
          <a:xfrm>
            <a:off x="1758231" y="1523767"/>
            <a:ext cx="6674925" cy="1712145"/>
          </a:xfrm>
          <a:prstGeom prst="roundRect">
            <a:avLst/>
          </a:prstGeom>
          <a:noFill/>
          <a:ln w="19050" cap="flat" cmpd="sng" algn="ctr">
            <a:solidFill>
              <a:srgbClr val="92D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500" smtClean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2863881" y="2117715"/>
            <a:ext cx="165301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1979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Japanese Monosyllabic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Voice Recognition System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4129376" y="1985007"/>
            <a:ext cx="1888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1988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Automatic Text Interpretation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3998162" y="2576693"/>
            <a:ext cx="194476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1985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English Japanese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Machine Interpretation System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307661" y="2304275"/>
            <a:ext cx="1178528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1998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Speech Synthesis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Car Navigation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6610707" y="1968797"/>
            <a:ext cx="1099981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2011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Speech to Text</a:t>
            </a:r>
          </a:p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“</a:t>
            </a:r>
            <a:r>
              <a:rPr lang="en-US" altLang="ja-JP" sz="1100" b="1" dirty="0" err="1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ToScribe</a:t>
            </a:r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”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034101" y="2756157"/>
            <a:ext cx="1532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2015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Voice/Image Converged</a:t>
            </a:r>
          </a:p>
          <a:p>
            <a:pPr defTabSz="914400"/>
            <a:r>
              <a:rPr lang="en-US" altLang="ja-JP" sz="9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Cloud Service</a:t>
            </a:r>
          </a:p>
          <a:p>
            <a:pPr defTabSz="914400"/>
            <a:r>
              <a:rPr lang="en-US" altLang="ja-JP" sz="1100" b="1" dirty="0" smtClean="0">
                <a:solidFill>
                  <a:schemeClr val="accent4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“RECAIUS”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34683" y="2219327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东</a:t>
            </a:r>
            <a:r>
              <a:rPr lang="zh-CN" altLang="en-US" sz="16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芝研发中心</a:t>
            </a:r>
            <a:endParaRPr lang="ja-JP" altLang="en-US" sz="1600" b="1" dirty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717188" y="1702217"/>
            <a:ext cx="816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>
              <a:defRPr kumimoji="0" sz="2800" b="1">
                <a:solidFill>
                  <a:srgbClr val="5AA2AE">
                    <a:lumMod val="7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400" kern="0" dirty="0">
                <a:solidFill>
                  <a:srgbClr val="597A4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语</a:t>
            </a:r>
            <a:r>
              <a:rPr lang="zh-CN" altLang="en-US" sz="2400" kern="0" dirty="0" smtClean="0">
                <a:solidFill>
                  <a:srgbClr val="597A4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音</a:t>
            </a:r>
            <a:endParaRPr lang="en-US" altLang="zh-CN" sz="2400" kern="0" dirty="0" smtClean="0">
              <a:solidFill>
                <a:srgbClr val="597A4C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597A4C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文本</a:t>
            </a:r>
            <a:endParaRPr kumimoji="0" lang="ja-JP" altLang="en-US" sz="2400" b="1" i="0" u="none" strike="noStrike" kern="0" cap="none" spc="0" normalizeH="0" baseline="0" noProof="0" dirty="0">
              <a:ln>
                <a:noFill/>
              </a:ln>
              <a:solidFill>
                <a:srgbClr val="597A4C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7717188" y="4054400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0" lang="zh-CN" altLang="en-US" sz="2400" b="1" dirty="0" smtClean="0">
                <a:solidFill>
                  <a:srgbClr val="597A4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图像</a:t>
            </a:r>
            <a:endParaRPr kumimoji="0" lang="ja-JP" altLang="en-US" sz="2400" b="1" dirty="0">
              <a:solidFill>
                <a:srgbClr val="597A4C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9962282" y="898550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 smtClean="0">
                <a:solidFill>
                  <a:srgbClr val="5AA2AE">
                    <a:lumMod val="75000"/>
                  </a:srgb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目</a:t>
            </a:r>
            <a:r>
              <a:rPr lang="zh-CN" altLang="en-US" sz="1600" b="1" dirty="0" smtClean="0">
                <a:solidFill>
                  <a:srgbClr val="5AA2AE">
                    <a:lumMod val="75000"/>
                  </a:srgb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前的方案</a:t>
            </a:r>
            <a:endParaRPr lang="ja-JP" altLang="en-US" sz="1600" b="1" dirty="0">
              <a:solidFill>
                <a:srgbClr val="5AA2AE">
                  <a:lumMod val="75000"/>
                </a:srgb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8621032" y="1036896"/>
            <a:ext cx="5661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000" b="1" dirty="0" smtClean="0">
                <a:solidFill>
                  <a:srgbClr val="CD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today</a:t>
            </a:r>
            <a:endParaRPr lang="ja-JP" altLang="en-US" sz="1000" b="1" dirty="0">
              <a:solidFill>
                <a:srgbClr val="CD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pic>
        <p:nvPicPr>
          <p:cNvPr id="78" name="図 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682" y="1919061"/>
            <a:ext cx="907652" cy="907652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216" y="2160619"/>
            <a:ext cx="659787" cy="659787"/>
          </a:xfrm>
          <a:prstGeom prst="rect">
            <a:avLst/>
          </a:prstGeom>
        </p:spPr>
      </p:pic>
      <p:pic>
        <p:nvPicPr>
          <p:cNvPr id="81" name="図 8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288" y="1724292"/>
            <a:ext cx="269750" cy="272296"/>
          </a:xfrm>
          <a:prstGeom prst="rect">
            <a:avLst/>
          </a:prstGeom>
        </p:spPr>
      </p:pic>
      <p:sp>
        <p:nvSpPr>
          <p:cNvPr id="82" name="円形吹き出し 81"/>
          <p:cNvSpPr/>
          <p:nvPr/>
        </p:nvSpPr>
        <p:spPr bwMode="auto">
          <a:xfrm>
            <a:off x="10150602" y="2771325"/>
            <a:ext cx="1179947" cy="363061"/>
          </a:xfrm>
          <a:prstGeom prst="wedgeEllipseCallout">
            <a:avLst>
              <a:gd name="adj1" fmla="val 24513"/>
              <a:gd name="adj2" fmla="val -64871"/>
            </a:avLst>
          </a:prstGeom>
          <a:solidFill>
            <a:sysClr val="window" lastClr="CCEDC7"/>
          </a:solidFill>
          <a:ln w="9525" cap="flat" cmpd="sng" algn="ctr">
            <a:solidFill>
              <a:sysClr val="window" lastClr="CCEDC7">
                <a:lumMod val="65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hangingPunct="0">
              <a:defRPr/>
            </a:pPr>
            <a:r>
              <a:rPr kumimoji="0" lang="zh-CN" altLang="en-US" sz="1050" kern="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开门</a:t>
            </a:r>
            <a:endParaRPr kumimoji="0" lang="en-US" altLang="ja-JP" sz="1050" kern="0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grpSp>
        <p:nvGrpSpPr>
          <p:cNvPr id="83" name="グループ化 82"/>
          <p:cNvGrpSpPr/>
          <p:nvPr/>
        </p:nvGrpSpPr>
        <p:grpSpPr>
          <a:xfrm>
            <a:off x="10276382" y="2860050"/>
            <a:ext cx="181530" cy="181530"/>
            <a:chOff x="-17545050" y="7616825"/>
            <a:chExt cx="682625" cy="469900"/>
          </a:xfrm>
          <a:solidFill>
            <a:schemeClr val="tx1"/>
          </a:solidFill>
        </p:grpSpPr>
        <p:sp>
          <p:nvSpPr>
            <p:cNvPr id="88" name="Freeform 1060"/>
            <p:cNvSpPr>
              <a:spLocks/>
            </p:cNvSpPr>
            <p:nvPr/>
          </p:nvSpPr>
          <p:spPr bwMode="auto">
            <a:xfrm>
              <a:off x="-17252950" y="7616825"/>
              <a:ext cx="258763" cy="469900"/>
            </a:xfrm>
            <a:custGeom>
              <a:avLst/>
              <a:gdLst>
                <a:gd name="T0" fmla="*/ 63 w 69"/>
                <a:gd name="T1" fmla="*/ 35 h 125"/>
                <a:gd name="T2" fmla="*/ 19 w 69"/>
                <a:gd name="T3" fmla="*/ 2 h 125"/>
                <a:gd name="T4" fmla="*/ 14 w 69"/>
                <a:gd name="T5" fmla="*/ 5 h 125"/>
                <a:gd name="T6" fmla="*/ 14 w 69"/>
                <a:gd name="T7" fmla="*/ 46 h 125"/>
                <a:gd name="T8" fmla="*/ 0 w 69"/>
                <a:gd name="T9" fmla="*/ 63 h 125"/>
                <a:gd name="T10" fmla="*/ 14 w 69"/>
                <a:gd name="T11" fmla="*/ 79 h 125"/>
                <a:gd name="T12" fmla="*/ 14 w 69"/>
                <a:gd name="T13" fmla="*/ 120 h 125"/>
                <a:gd name="T14" fmla="*/ 19 w 69"/>
                <a:gd name="T15" fmla="*/ 123 h 125"/>
                <a:gd name="T16" fmla="*/ 63 w 69"/>
                <a:gd name="T17" fmla="*/ 87 h 125"/>
                <a:gd name="T18" fmla="*/ 69 w 69"/>
                <a:gd name="T19" fmla="*/ 76 h 125"/>
                <a:gd name="T20" fmla="*/ 69 w 69"/>
                <a:gd name="T21" fmla="*/ 46 h 125"/>
                <a:gd name="T22" fmla="*/ 63 w 69"/>
                <a:gd name="T23" fmla="*/ 3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125">
                  <a:moveTo>
                    <a:pt x="63" y="35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16" y="0"/>
                    <a:pt x="14" y="1"/>
                    <a:pt x="14" y="5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6" y="48"/>
                    <a:pt x="0" y="54"/>
                    <a:pt x="0" y="63"/>
                  </a:cubicBezTo>
                  <a:cubicBezTo>
                    <a:pt x="0" y="71"/>
                    <a:pt x="6" y="78"/>
                    <a:pt x="14" y="79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124"/>
                    <a:pt x="16" y="125"/>
                    <a:pt x="19" y="123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66" y="85"/>
                    <a:pt x="69" y="80"/>
                    <a:pt x="69" y="7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9" y="42"/>
                    <a:pt x="66" y="37"/>
                    <a:pt x="6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89" name="Rectangle 1061"/>
            <p:cNvSpPr>
              <a:spLocks noChangeArrowheads="1"/>
            </p:cNvSpPr>
            <p:nvPr/>
          </p:nvSpPr>
          <p:spPr bwMode="auto">
            <a:xfrm>
              <a:off x="-16964025" y="7745412"/>
              <a:ext cx="101600" cy="212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90" name="Freeform 1062"/>
            <p:cNvSpPr>
              <a:spLocks/>
            </p:cNvSpPr>
            <p:nvPr/>
          </p:nvSpPr>
          <p:spPr bwMode="auto">
            <a:xfrm>
              <a:off x="-17545050" y="7669212"/>
              <a:ext cx="96838" cy="365125"/>
            </a:xfrm>
            <a:custGeom>
              <a:avLst/>
              <a:gdLst>
                <a:gd name="T0" fmla="*/ 26 w 26"/>
                <a:gd name="T1" fmla="*/ 8 h 97"/>
                <a:gd name="T2" fmla="*/ 18 w 26"/>
                <a:gd name="T3" fmla="*/ 0 h 97"/>
                <a:gd name="T4" fmla="*/ 0 w 26"/>
                <a:gd name="T5" fmla="*/ 48 h 97"/>
                <a:gd name="T6" fmla="*/ 18 w 26"/>
                <a:gd name="T7" fmla="*/ 97 h 97"/>
                <a:gd name="T8" fmla="*/ 26 w 26"/>
                <a:gd name="T9" fmla="*/ 89 h 97"/>
                <a:gd name="T10" fmla="*/ 12 w 26"/>
                <a:gd name="T11" fmla="*/ 48 h 97"/>
                <a:gd name="T12" fmla="*/ 26 w 26"/>
                <a:gd name="T13" fmla="*/ 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7">
                  <a:moveTo>
                    <a:pt x="26" y="8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7" y="13"/>
                    <a:pt x="0" y="30"/>
                    <a:pt x="0" y="48"/>
                  </a:cubicBezTo>
                  <a:cubicBezTo>
                    <a:pt x="0" y="67"/>
                    <a:pt x="7" y="84"/>
                    <a:pt x="18" y="97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17" y="78"/>
                    <a:pt x="12" y="64"/>
                    <a:pt x="12" y="48"/>
                  </a:cubicBezTo>
                  <a:cubicBezTo>
                    <a:pt x="12" y="33"/>
                    <a:pt x="17" y="19"/>
                    <a:pt x="2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91" name="Freeform 1063"/>
            <p:cNvSpPr>
              <a:spLocks/>
            </p:cNvSpPr>
            <p:nvPr/>
          </p:nvSpPr>
          <p:spPr bwMode="auto">
            <a:xfrm>
              <a:off x="-17429163" y="7748587"/>
              <a:ext cx="68263" cy="209550"/>
            </a:xfrm>
            <a:custGeom>
              <a:avLst/>
              <a:gdLst>
                <a:gd name="T0" fmla="*/ 17 w 18"/>
                <a:gd name="T1" fmla="*/ 7 h 56"/>
                <a:gd name="T2" fmla="*/ 9 w 18"/>
                <a:gd name="T3" fmla="*/ 0 h 56"/>
                <a:gd name="T4" fmla="*/ 0 w 18"/>
                <a:gd name="T5" fmla="*/ 27 h 56"/>
                <a:gd name="T6" fmla="*/ 9 w 18"/>
                <a:gd name="T7" fmla="*/ 56 h 56"/>
                <a:gd name="T8" fmla="*/ 18 w 18"/>
                <a:gd name="T9" fmla="*/ 48 h 56"/>
                <a:gd name="T10" fmla="*/ 11 w 18"/>
                <a:gd name="T11" fmla="*/ 27 h 56"/>
                <a:gd name="T12" fmla="*/ 17 w 18"/>
                <a:gd name="T13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6">
                  <a:moveTo>
                    <a:pt x="17" y="7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3" y="7"/>
                    <a:pt x="0" y="17"/>
                    <a:pt x="0" y="27"/>
                  </a:cubicBezTo>
                  <a:cubicBezTo>
                    <a:pt x="0" y="38"/>
                    <a:pt x="3" y="48"/>
                    <a:pt x="9" y="56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3" y="42"/>
                    <a:pt x="11" y="35"/>
                    <a:pt x="11" y="27"/>
                  </a:cubicBezTo>
                  <a:cubicBezTo>
                    <a:pt x="11" y="20"/>
                    <a:pt x="13" y="13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2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1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sp>
        <p:nvSpPr>
          <p:cNvPr id="84" name="正方形/長方形 83"/>
          <p:cNvSpPr/>
          <p:nvPr/>
        </p:nvSpPr>
        <p:spPr bwMode="auto">
          <a:xfrm>
            <a:off x="9173750" y="1567270"/>
            <a:ext cx="2736000" cy="1633559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5" name="四角形吹き出し 84"/>
          <p:cNvSpPr/>
          <p:nvPr/>
        </p:nvSpPr>
        <p:spPr bwMode="auto">
          <a:xfrm>
            <a:off x="11038531" y="2101991"/>
            <a:ext cx="456081" cy="396083"/>
          </a:xfrm>
          <a:prstGeom prst="wedgeRectCallout">
            <a:avLst>
              <a:gd name="adj1" fmla="val -35476"/>
              <a:gd name="adj2" fmla="val 70566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TOSHIBA</a:t>
            </a:r>
          </a:p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700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TZ210</a:t>
            </a:r>
            <a:r>
              <a:rPr kumimoji="0" lang="en-US" altLang="ja-JP" sz="700" dirty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0</a:t>
            </a:r>
            <a:endParaRPr kumimoji="0" lang="ja-JP" altLang="en-US" sz="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6" name="円形吹き出し 85"/>
          <p:cNvSpPr/>
          <p:nvPr/>
        </p:nvSpPr>
        <p:spPr bwMode="auto">
          <a:xfrm>
            <a:off x="9832923" y="1626373"/>
            <a:ext cx="907652" cy="476517"/>
          </a:xfrm>
          <a:prstGeom prst="wedgeEllipseCallout">
            <a:avLst>
              <a:gd name="adj1" fmla="val -42928"/>
              <a:gd name="adj2" fmla="val 61295"/>
            </a:avLst>
          </a:prstGeom>
          <a:noFill/>
          <a:ln w="9525" cap="flat" cmpd="sng" algn="ctr">
            <a:solidFill>
              <a:sysClr val="window" lastClr="CCEDC7">
                <a:lumMod val="65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hangingPunct="0">
              <a:defRPr/>
            </a:pPr>
            <a:r>
              <a:rPr kumimoji="0" lang="zh-CN" altLang="en-US" sz="1050" kern="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   显示菜单</a:t>
            </a:r>
            <a:endParaRPr kumimoji="0" lang="en-US" altLang="ja-JP" sz="1050" kern="0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9314976" y="1508614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ja-JP" sz="1400" b="1" dirty="0" smtClean="0">
              <a:solidFill>
                <a:srgbClr val="00B05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92" name="Freeform 798"/>
          <p:cNvSpPr>
            <a:spLocks/>
          </p:cNvSpPr>
          <p:nvPr/>
        </p:nvSpPr>
        <p:spPr bwMode="auto">
          <a:xfrm>
            <a:off x="11163866" y="1678096"/>
            <a:ext cx="540808" cy="295035"/>
          </a:xfrm>
          <a:custGeom>
            <a:avLst/>
            <a:gdLst>
              <a:gd name="T0" fmla="*/ 166 w 189"/>
              <a:gd name="T1" fmla="*/ 64 h 113"/>
              <a:gd name="T2" fmla="*/ 168 w 189"/>
              <a:gd name="T3" fmla="*/ 50 h 113"/>
              <a:gd name="T4" fmla="*/ 118 w 189"/>
              <a:gd name="T5" fmla="*/ 0 h 113"/>
              <a:gd name="T6" fmla="*/ 77 w 189"/>
              <a:gd name="T7" fmla="*/ 22 h 113"/>
              <a:gd name="T8" fmla="*/ 58 w 189"/>
              <a:gd name="T9" fmla="*/ 16 h 113"/>
              <a:gd name="T10" fmla="*/ 26 w 189"/>
              <a:gd name="T11" fmla="*/ 48 h 113"/>
              <a:gd name="T12" fmla="*/ 27 w 189"/>
              <a:gd name="T13" fmla="*/ 55 h 113"/>
              <a:gd name="T14" fmla="*/ 0 w 189"/>
              <a:gd name="T15" fmla="*/ 84 h 113"/>
              <a:gd name="T16" fmla="*/ 29 w 189"/>
              <a:gd name="T17" fmla="*/ 113 h 113"/>
              <a:gd name="T18" fmla="*/ 164 w 189"/>
              <a:gd name="T19" fmla="*/ 113 h 113"/>
              <a:gd name="T20" fmla="*/ 189 w 189"/>
              <a:gd name="T21" fmla="*/ 88 h 113"/>
              <a:gd name="T22" fmla="*/ 166 w 189"/>
              <a:gd name="T23" fmla="*/ 64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9" h="113">
                <a:moveTo>
                  <a:pt x="166" y="64"/>
                </a:moveTo>
                <a:cubicBezTo>
                  <a:pt x="167" y="60"/>
                  <a:pt x="168" y="55"/>
                  <a:pt x="168" y="50"/>
                </a:cubicBezTo>
                <a:cubicBezTo>
                  <a:pt x="168" y="23"/>
                  <a:pt x="146" y="0"/>
                  <a:pt x="118" y="0"/>
                </a:cubicBezTo>
                <a:cubicBezTo>
                  <a:pt x="101" y="0"/>
                  <a:pt x="86" y="9"/>
                  <a:pt x="77" y="22"/>
                </a:cubicBezTo>
                <a:cubicBezTo>
                  <a:pt x="72" y="18"/>
                  <a:pt x="65" y="16"/>
                  <a:pt x="58" y="16"/>
                </a:cubicBezTo>
                <a:cubicBezTo>
                  <a:pt x="40" y="16"/>
                  <a:pt x="26" y="30"/>
                  <a:pt x="26" y="48"/>
                </a:cubicBezTo>
                <a:cubicBezTo>
                  <a:pt x="26" y="50"/>
                  <a:pt x="26" y="53"/>
                  <a:pt x="27" y="55"/>
                </a:cubicBezTo>
                <a:cubicBezTo>
                  <a:pt x="12" y="56"/>
                  <a:pt x="0" y="69"/>
                  <a:pt x="0" y="84"/>
                </a:cubicBezTo>
                <a:cubicBezTo>
                  <a:pt x="0" y="100"/>
                  <a:pt x="13" y="113"/>
                  <a:pt x="29" y="113"/>
                </a:cubicBezTo>
                <a:cubicBezTo>
                  <a:pt x="45" y="113"/>
                  <a:pt x="153" y="113"/>
                  <a:pt x="164" y="113"/>
                </a:cubicBezTo>
                <a:cubicBezTo>
                  <a:pt x="178" y="113"/>
                  <a:pt x="189" y="102"/>
                  <a:pt x="189" y="88"/>
                </a:cubicBezTo>
                <a:cubicBezTo>
                  <a:pt x="189" y="75"/>
                  <a:pt x="179" y="65"/>
                  <a:pt x="166" y="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endParaRPr lang="ja-JP" altLang="en-US" sz="12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pSp>
        <p:nvGrpSpPr>
          <p:cNvPr id="97" name="グループ化 96"/>
          <p:cNvGrpSpPr/>
          <p:nvPr/>
        </p:nvGrpSpPr>
        <p:grpSpPr>
          <a:xfrm>
            <a:off x="11306851" y="1709778"/>
            <a:ext cx="245344" cy="240862"/>
            <a:chOff x="10011257" y="1968797"/>
            <a:chExt cx="422255" cy="414541"/>
          </a:xfrm>
        </p:grpSpPr>
        <p:cxnSp>
          <p:nvCxnSpPr>
            <p:cNvPr id="95" name="直線コネクタ 94"/>
            <p:cNvCxnSpPr/>
            <p:nvPr/>
          </p:nvCxnSpPr>
          <p:spPr>
            <a:xfrm flipH="1">
              <a:off x="10011257" y="1968797"/>
              <a:ext cx="414541" cy="414541"/>
            </a:xfrm>
            <a:prstGeom prst="line">
              <a:avLst/>
            </a:prstGeom>
            <a:ln w="571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コネクタ 95"/>
            <p:cNvCxnSpPr/>
            <p:nvPr/>
          </p:nvCxnSpPr>
          <p:spPr>
            <a:xfrm>
              <a:off x="10018971" y="1968797"/>
              <a:ext cx="414541" cy="414541"/>
            </a:xfrm>
            <a:prstGeom prst="line">
              <a:avLst/>
            </a:prstGeom>
            <a:ln w="5715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テキスト ボックス 92"/>
          <p:cNvSpPr txBox="1"/>
          <p:nvPr/>
        </p:nvSpPr>
        <p:spPr>
          <a:xfrm>
            <a:off x="11151416" y="1733827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Cloud</a:t>
            </a:r>
            <a:endParaRPr kumimoji="1" lang="ja-JP" altLang="en-US" sz="11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9173750" y="1233904"/>
            <a:ext cx="273600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1600" b="1" dirty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本</a:t>
            </a:r>
            <a:r>
              <a:rPr lang="zh-CN" altLang="en-US" sz="16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地语音解决方案</a:t>
            </a:r>
            <a:endParaRPr lang="en-US" altLang="ja-JP" sz="1600" b="1" dirty="0" smtClean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98" name="正方形/長方形 97"/>
          <p:cNvSpPr/>
          <p:nvPr/>
        </p:nvSpPr>
        <p:spPr bwMode="auto">
          <a:xfrm>
            <a:off x="9174903" y="3663428"/>
            <a:ext cx="2733694" cy="1633559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9173750" y="3329065"/>
            <a:ext cx="2736000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16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东芝原创</a:t>
            </a:r>
            <a:r>
              <a:rPr lang="en-US" altLang="ja-JP" sz="16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DNN</a:t>
            </a:r>
          </a:p>
        </p:txBody>
      </p:sp>
      <p:sp>
        <p:nvSpPr>
          <p:cNvPr id="75" name="右矢印 74"/>
          <p:cNvSpPr/>
          <p:nvPr/>
        </p:nvSpPr>
        <p:spPr>
          <a:xfrm rot="2820164">
            <a:off x="9071319" y="1156472"/>
            <a:ext cx="271604" cy="311954"/>
          </a:xfrm>
          <a:prstGeom prst="rightArrow">
            <a:avLst>
              <a:gd name="adj1" fmla="val 53351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pSp>
        <p:nvGrpSpPr>
          <p:cNvPr id="106" name="グループ化 105"/>
          <p:cNvGrpSpPr/>
          <p:nvPr/>
        </p:nvGrpSpPr>
        <p:grpSpPr>
          <a:xfrm>
            <a:off x="9619243" y="4308657"/>
            <a:ext cx="1969866" cy="925983"/>
            <a:chOff x="7636228" y="4209235"/>
            <a:chExt cx="3156155" cy="1483627"/>
          </a:xfrm>
        </p:grpSpPr>
        <p:sp>
          <p:nvSpPr>
            <p:cNvPr id="100" name="Rectangle 25"/>
            <p:cNvSpPr>
              <a:spLocks noChangeArrowheads="1"/>
            </p:cNvSpPr>
            <p:nvPr/>
          </p:nvSpPr>
          <p:spPr bwMode="auto">
            <a:xfrm>
              <a:off x="7636228" y="4209235"/>
              <a:ext cx="3156155" cy="1401730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  <a:effectLst>
              <a:prstShdw prst="shdw17" dist="17961" dir="2700000">
                <a:srgbClr val="339933">
                  <a:lumMod val="75000"/>
                </a:srgbClr>
              </a:prstShdw>
            </a:effectLst>
          </p:spPr>
          <p:txBody>
            <a:bodyPr wrap="none" lIns="0" tIns="0" rIns="0" bIns="0" anchor="ctr" anchorCtr="1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700" b="1" kern="0" dirty="0" smtClean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700" b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700" b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7728162" y="4232840"/>
              <a:ext cx="711949" cy="369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900" b="1" i="1" dirty="0" smtClean="0">
                  <a:solidFill>
                    <a:schemeClr val="bg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ASIC</a:t>
              </a:r>
              <a:endParaRPr kumimoji="1" lang="ja-JP" altLang="en-US" sz="900" b="1" i="1" dirty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02" name="正方形/長方形 101"/>
            <p:cNvSpPr/>
            <p:nvPr/>
          </p:nvSpPr>
          <p:spPr>
            <a:xfrm>
              <a:off x="8647793" y="4380357"/>
              <a:ext cx="1158723" cy="9596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000" b="1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D</a:t>
              </a:r>
              <a:r>
                <a:rPr kumimoji="1" lang="en-US" altLang="ja-JP" sz="1000" b="1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NN </a:t>
              </a:r>
              <a:r>
                <a:rPr lang="en-US" altLang="ja-JP" sz="1000" b="1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HW</a:t>
              </a:r>
            </a:p>
            <a:p>
              <a:pPr algn="ctr"/>
              <a:r>
                <a:rPr kumimoji="1" lang="en-US" altLang="ja-JP" sz="700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Proven in</a:t>
              </a:r>
            </a:p>
            <a:p>
              <a:pPr algn="ctr"/>
              <a:r>
                <a:rPr kumimoji="1" lang="en-US" altLang="ja-JP" sz="700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ADAS market</a:t>
              </a:r>
              <a:endParaRPr kumimoji="1" lang="ja-JP" altLang="en-US" sz="7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03" name="正方形/長方形 102"/>
            <p:cNvSpPr/>
            <p:nvPr/>
          </p:nvSpPr>
          <p:spPr>
            <a:xfrm>
              <a:off x="7832873" y="4643690"/>
              <a:ext cx="669298" cy="5147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kumimoji="1" lang="zh-CN" altLang="en-US" sz="800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预处理</a:t>
              </a:r>
              <a:endParaRPr kumimoji="1" lang="ja-JP" altLang="en-US" sz="8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04" name="正方形/長方形 103"/>
            <p:cNvSpPr/>
            <p:nvPr/>
          </p:nvSpPr>
          <p:spPr>
            <a:xfrm>
              <a:off x="9952139" y="4643690"/>
              <a:ext cx="669298" cy="5147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kumimoji="1" lang="zh-CN" altLang="en-US" sz="700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后处理</a:t>
              </a:r>
              <a:endParaRPr kumimoji="1" lang="ja-JP" altLang="en-US" sz="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05" name="テキスト ボックス 104"/>
            <p:cNvSpPr txBox="1"/>
            <p:nvPr/>
          </p:nvSpPr>
          <p:spPr>
            <a:xfrm>
              <a:off x="8699441" y="5323019"/>
              <a:ext cx="1110046" cy="369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00" b="1" dirty="0" smtClean="0">
                  <a:solidFill>
                    <a:srgbClr val="FF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TOSHIBA</a:t>
              </a:r>
              <a:endParaRPr kumimoji="1" lang="ja-JP" altLang="en-US" sz="900" b="1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grpSp>
        <p:nvGrpSpPr>
          <p:cNvPr id="180" name="グループ化 179"/>
          <p:cNvGrpSpPr/>
          <p:nvPr/>
        </p:nvGrpSpPr>
        <p:grpSpPr>
          <a:xfrm>
            <a:off x="10135684" y="3768943"/>
            <a:ext cx="919321" cy="453917"/>
            <a:chOff x="8270335" y="1853134"/>
            <a:chExt cx="2590801" cy="1279213"/>
          </a:xfrm>
        </p:grpSpPr>
        <p:sp>
          <p:nvSpPr>
            <p:cNvPr id="107" name="正方形/長方形 106"/>
            <p:cNvSpPr/>
            <p:nvPr/>
          </p:nvSpPr>
          <p:spPr>
            <a:xfrm>
              <a:off x="8270335" y="1853134"/>
              <a:ext cx="2590801" cy="12792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grpSp>
          <p:nvGrpSpPr>
            <p:cNvPr id="108" name="グループ化 107"/>
            <p:cNvGrpSpPr/>
            <p:nvPr/>
          </p:nvGrpSpPr>
          <p:grpSpPr>
            <a:xfrm>
              <a:off x="8513408" y="2001605"/>
              <a:ext cx="2013423" cy="1011486"/>
              <a:chOff x="8513408" y="2001605"/>
              <a:chExt cx="2013423" cy="1011486"/>
            </a:xfrm>
          </p:grpSpPr>
          <p:sp>
            <p:nvSpPr>
              <p:cNvPr id="109" name="円/楕円 108"/>
              <p:cNvSpPr/>
              <p:nvPr/>
            </p:nvSpPr>
            <p:spPr>
              <a:xfrm>
                <a:off x="8798890" y="2151276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10" name="円/楕円 109"/>
              <p:cNvSpPr/>
              <p:nvPr/>
            </p:nvSpPr>
            <p:spPr>
              <a:xfrm>
                <a:off x="8798889" y="2433216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11" name="円/楕円 110"/>
              <p:cNvSpPr/>
              <p:nvPr/>
            </p:nvSpPr>
            <p:spPr>
              <a:xfrm>
                <a:off x="8798888" y="2715156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12" name="円/楕円 111"/>
              <p:cNvSpPr/>
              <p:nvPr/>
            </p:nvSpPr>
            <p:spPr>
              <a:xfrm>
                <a:off x="9118930" y="2001605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13" name="円/楕円 112"/>
              <p:cNvSpPr/>
              <p:nvPr/>
            </p:nvSpPr>
            <p:spPr>
              <a:xfrm>
                <a:off x="9118929" y="2283545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14" name="円/楕円 113"/>
              <p:cNvSpPr/>
              <p:nvPr/>
            </p:nvSpPr>
            <p:spPr>
              <a:xfrm>
                <a:off x="9118928" y="2565485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15" name="円/楕円 114"/>
              <p:cNvSpPr/>
              <p:nvPr/>
            </p:nvSpPr>
            <p:spPr>
              <a:xfrm>
                <a:off x="9439944" y="2151276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16" name="円/楕円 115"/>
              <p:cNvSpPr/>
              <p:nvPr/>
            </p:nvSpPr>
            <p:spPr>
              <a:xfrm>
                <a:off x="9439943" y="2433216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17" name="円/楕円 116"/>
              <p:cNvSpPr/>
              <p:nvPr/>
            </p:nvSpPr>
            <p:spPr>
              <a:xfrm>
                <a:off x="9439942" y="2715156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18" name="円/楕円 117"/>
              <p:cNvSpPr/>
              <p:nvPr/>
            </p:nvSpPr>
            <p:spPr>
              <a:xfrm>
                <a:off x="9764645" y="2001605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19" name="円/楕円 118"/>
              <p:cNvSpPr/>
              <p:nvPr/>
            </p:nvSpPr>
            <p:spPr>
              <a:xfrm>
                <a:off x="9764644" y="2283545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20" name="円/楕円 119"/>
              <p:cNvSpPr/>
              <p:nvPr/>
            </p:nvSpPr>
            <p:spPr>
              <a:xfrm>
                <a:off x="9764643" y="2565485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21" name="円/楕円 120"/>
              <p:cNvSpPr/>
              <p:nvPr/>
            </p:nvSpPr>
            <p:spPr>
              <a:xfrm>
                <a:off x="10073853" y="2151275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22" name="円/楕円 121"/>
              <p:cNvSpPr/>
              <p:nvPr/>
            </p:nvSpPr>
            <p:spPr>
              <a:xfrm>
                <a:off x="10073852" y="2433215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23" name="円/楕円 122"/>
              <p:cNvSpPr/>
              <p:nvPr/>
            </p:nvSpPr>
            <p:spPr>
              <a:xfrm>
                <a:off x="10073851" y="2715155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24" name="円/楕円 123"/>
              <p:cNvSpPr/>
              <p:nvPr/>
            </p:nvSpPr>
            <p:spPr>
              <a:xfrm>
                <a:off x="9764642" y="2850248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25" name="円/楕円 124"/>
              <p:cNvSpPr/>
              <p:nvPr/>
            </p:nvSpPr>
            <p:spPr>
              <a:xfrm>
                <a:off x="9116102" y="2842534"/>
                <a:ext cx="162843" cy="1628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cxnSp>
            <p:nvCxnSpPr>
              <p:cNvPr id="126" name="直線矢印コネクタ 125"/>
              <p:cNvCxnSpPr>
                <a:endCxn id="109" idx="2"/>
              </p:cNvCxnSpPr>
              <p:nvPr/>
            </p:nvCxnSpPr>
            <p:spPr>
              <a:xfrm>
                <a:off x="8513408" y="2232697"/>
                <a:ext cx="285482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線矢印コネクタ 126"/>
              <p:cNvCxnSpPr/>
              <p:nvPr/>
            </p:nvCxnSpPr>
            <p:spPr>
              <a:xfrm>
                <a:off x="8513408" y="2514636"/>
                <a:ext cx="285482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矢印コネクタ 127"/>
              <p:cNvCxnSpPr/>
              <p:nvPr/>
            </p:nvCxnSpPr>
            <p:spPr>
              <a:xfrm>
                <a:off x="8513408" y="2796575"/>
                <a:ext cx="285482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矢印コネクタ 128"/>
              <p:cNvCxnSpPr/>
              <p:nvPr/>
            </p:nvCxnSpPr>
            <p:spPr>
              <a:xfrm>
                <a:off x="10241349" y="2232696"/>
                <a:ext cx="285482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矢印コネクタ 129"/>
              <p:cNvCxnSpPr/>
              <p:nvPr/>
            </p:nvCxnSpPr>
            <p:spPr>
              <a:xfrm>
                <a:off x="10241349" y="2514635"/>
                <a:ext cx="285482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線矢印コネクタ 130"/>
              <p:cNvCxnSpPr/>
              <p:nvPr/>
            </p:nvCxnSpPr>
            <p:spPr>
              <a:xfrm>
                <a:off x="10241349" y="2796574"/>
                <a:ext cx="285482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矢印コネクタ 131"/>
              <p:cNvCxnSpPr>
                <a:stCxn id="109" idx="6"/>
                <a:endCxn id="112" idx="2"/>
              </p:cNvCxnSpPr>
              <p:nvPr/>
            </p:nvCxnSpPr>
            <p:spPr>
              <a:xfrm flipV="1">
                <a:off x="8961733" y="2083027"/>
                <a:ext cx="157197" cy="1496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矢印コネクタ 132"/>
              <p:cNvCxnSpPr/>
              <p:nvPr/>
            </p:nvCxnSpPr>
            <p:spPr>
              <a:xfrm flipV="1">
                <a:off x="8961732" y="2369470"/>
                <a:ext cx="157197" cy="1496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矢印コネクタ 133"/>
              <p:cNvCxnSpPr/>
              <p:nvPr/>
            </p:nvCxnSpPr>
            <p:spPr>
              <a:xfrm flipV="1">
                <a:off x="8961731" y="2655913"/>
                <a:ext cx="157197" cy="1496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線矢印コネクタ 134"/>
              <p:cNvCxnSpPr/>
              <p:nvPr/>
            </p:nvCxnSpPr>
            <p:spPr>
              <a:xfrm flipV="1">
                <a:off x="9613088" y="2077734"/>
                <a:ext cx="157197" cy="1496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線矢印コネクタ 135"/>
              <p:cNvCxnSpPr/>
              <p:nvPr/>
            </p:nvCxnSpPr>
            <p:spPr>
              <a:xfrm flipV="1">
                <a:off x="9613087" y="2364177"/>
                <a:ext cx="157197" cy="1496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線矢印コネクタ 136"/>
              <p:cNvCxnSpPr/>
              <p:nvPr/>
            </p:nvCxnSpPr>
            <p:spPr>
              <a:xfrm flipV="1">
                <a:off x="9613086" y="2650620"/>
                <a:ext cx="157197" cy="1496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線矢印コネクタ 137"/>
              <p:cNvCxnSpPr/>
              <p:nvPr/>
            </p:nvCxnSpPr>
            <p:spPr>
              <a:xfrm flipV="1">
                <a:off x="9285572" y="2223258"/>
                <a:ext cx="157197" cy="1496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線矢印コネクタ 138"/>
              <p:cNvCxnSpPr/>
              <p:nvPr/>
            </p:nvCxnSpPr>
            <p:spPr>
              <a:xfrm flipV="1">
                <a:off x="9285571" y="2509701"/>
                <a:ext cx="157197" cy="1496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線矢印コネクタ 139"/>
              <p:cNvCxnSpPr/>
              <p:nvPr/>
            </p:nvCxnSpPr>
            <p:spPr>
              <a:xfrm flipV="1">
                <a:off x="9285570" y="2796144"/>
                <a:ext cx="157197" cy="1496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線矢印コネクタ 140"/>
              <p:cNvCxnSpPr/>
              <p:nvPr/>
            </p:nvCxnSpPr>
            <p:spPr>
              <a:xfrm flipV="1">
                <a:off x="9912527" y="2243449"/>
                <a:ext cx="157197" cy="1496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線矢印コネクタ 141"/>
              <p:cNvCxnSpPr>
                <a:stCxn id="120" idx="6"/>
              </p:cNvCxnSpPr>
              <p:nvPr/>
            </p:nvCxnSpPr>
            <p:spPr>
              <a:xfrm flipV="1">
                <a:off x="9927486" y="2529893"/>
                <a:ext cx="142237" cy="11701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線矢印コネクタ 142"/>
              <p:cNvCxnSpPr>
                <a:stCxn id="124" idx="6"/>
              </p:cNvCxnSpPr>
              <p:nvPr/>
            </p:nvCxnSpPr>
            <p:spPr>
              <a:xfrm flipV="1">
                <a:off x="9927485" y="2816336"/>
                <a:ext cx="142237" cy="1153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線矢印コネクタ 143"/>
              <p:cNvCxnSpPr>
                <a:endCxn id="113" idx="2"/>
              </p:cNvCxnSpPr>
              <p:nvPr/>
            </p:nvCxnSpPr>
            <p:spPr>
              <a:xfrm>
                <a:off x="8960759" y="2228502"/>
                <a:ext cx="158170" cy="136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線矢印コネクタ 144"/>
              <p:cNvCxnSpPr/>
              <p:nvPr/>
            </p:nvCxnSpPr>
            <p:spPr>
              <a:xfrm>
                <a:off x="8964559" y="2515993"/>
                <a:ext cx="158170" cy="136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直線矢印コネクタ 145"/>
              <p:cNvCxnSpPr/>
              <p:nvPr/>
            </p:nvCxnSpPr>
            <p:spPr>
              <a:xfrm>
                <a:off x="8968359" y="2803484"/>
                <a:ext cx="158170" cy="136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線矢印コネクタ 146"/>
              <p:cNvCxnSpPr/>
              <p:nvPr/>
            </p:nvCxnSpPr>
            <p:spPr>
              <a:xfrm>
                <a:off x="9274956" y="2082511"/>
                <a:ext cx="158170" cy="136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線矢印コネクタ 147"/>
              <p:cNvCxnSpPr/>
              <p:nvPr/>
            </p:nvCxnSpPr>
            <p:spPr>
              <a:xfrm>
                <a:off x="9278756" y="2370002"/>
                <a:ext cx="158170" cy="136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線矢印コネクタ 148"/>
              <p:cNvCxnSpPr/>
              <p:nvPr/>
            </p:nvCxnSpPr>
            <p:spPr>
              <a:xfrm>
                <a:off x="9282556" y="2657493"/>
                <a:ext cx="158170" cy="136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線矢印コネクタ 149"/>
              <p:cNvCxnSpPr/>
              <p:nvPr/>
            </p:nvCxnSpPr>
            <p:spPr>
              <a:xfrm>
                <a:off x="9601809" y="2225446"/>
                <a:ext cx="158170" cy="136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線矢印コネクタ 150"/>
              <p:cNvCxnSpPr/>
              <p:nvPr/>
            </p:nvCxnSpPr>
            <p:spPr>
              <a:xfrm>
                <a:off x="9605609" y="2512937"/>
                <a:ext cx="158170" cy="136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線矢印コネクタ 151"/>
              <p:cNvCxnSpPr/>
              <p:nvPr/>
            </p:nvCxnSpPr>
            <p:spPr>
              <a:xfrm>
                <a:off x="9609409" y="2800428"/>
                <a:ext cx="158170" cy="136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線矢印コネクタ 152"/>
              <p:cNvCxnSpPr/>
              <p:nvPr/>
            </p:nvCxnSpPr>
            <p:spPr>
              <a:xfrm>
                <a:off x="9920750" y="2082511"/>
                <a:ext cx="158170" cy="136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線矢印コネクタ 153"/>
              <p:cNvCxnSpPr/>
              <p:nvPr/>
            </p:nvCxnSpPr>
            <p:spPr>
              <a:xfrm>
                <a:off x="9924550" y="2370002"/>
                <a:ext cx="158170" cy="136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線矢印コネクタ 154"/>
              <p:cNvCxnSpPr/>
              <p:nvPr/>
            </p:nvCxnSpPr>
            <p:spPr>
              <a:xfrm>
                <a:off x="9928350" y="2657493"/>
                <a:ext cx="158170" cy="1364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線矢印コネクタ 155"/>
              <p:cNvCxnSpPr>
                <a:endCxn id="114" idx="2"/>
              </p:cNvCxnSpPr>
              <p:nvPr/>
            </p:nvCxnSpPr>
            <p:spPr>
              <a:xfrm>
                <a:off x="8964997" y="2229036"/>
                <a:ext cx="153931" cy="4178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直線矢印コネクタ 156"/>
              <p:cNvCxnSpPr/>
              <p:nvPr/>
            </p:nvCxnSpPr>
            <p:spPr>
              <a:xfrm>
                <a:off x="8959126" y="2506084"/>
                <a:ext cx="153931" cy="4178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直線矢印コネクタ 157"/>
              <p:cNvCxnSpPr/>
              <p:nvPr/>
            </p:nvCxnSpPr>
            <p:spPr>
              <a:xfrm>
                <a:off x="9283506" y="2095881"/>
                <a:ext cx="153931" cy="4178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直線矢印コネクタ 158"/>
              <p:cNvCxnSpPr/>
              <p:nvPr/>
            </p:nvCxnSpPr>
            <p:spPr>
              <a:xfrm>
                <a:off x="9277635" y="2372929"/>
                <a:ext cx="153931" cy="4178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直線矢印コネクタ 159"/>
              <p:cNvCxnSpPr/>
              <p:nvPr/>
            </p:nvCxnSpPr>
            <p:spPr>
              <a:xfrm>
                <a:off x="9612064" y="2229036"/>
                <a:ext cx="153931" cy="4178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直線矢印コネクタ 160"/>
              <p:cNvCxnSpPr/>
              <p:nvPr/>
            </p:nvCxnSpPr>
            <p:spPr>
              <a:xfrm>
                <a:off x="9606193" y="2506084"/>
                <a:ext cx="153931" cy="4178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直線矢印コネクタ 161"/>
              <p:cNvCxnSpPr/>
              <p:nvPr/>
            </p:nvCxnSpPr>
            <p:spPr>
              <a:xfrm>
                <a:off x="9929246" y="2088213"/>
                <a:ext cx="153931" cy="4178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直線矢印コネクタ 162"/>
              <p:cNvCxnSpPr/>
              <p:nvPr/>
            </p:nvCxnSpPr>
            <p:spPr>
              <a:xfrm>
                <a:off x="9923375" y="2365261"/>
                <a:ext cx="153931" cy="41787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線矢印コネクタ 163"/>
              <p:cNvCxnSpPr>
                <a:endCxn id="125" idx="2"/>
              </p:cNvCxnSpPr>
              <p:nvPr/>
            </p:nvCxnSpPr>
            <p:spPr>
              <a:xfrm>
                <a:off x="8965624" y="2220629"/>
                <a:ext cx="150478" cy="7033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線矢印コネクタ 164"/>
              <p:cNvCxnSpPr/>
              <p:nvPr/>
            </p:nvCxnSpPr>
            <p:spPr>
              <a:xfrm>
                <a:off x="9291566" y="2101122"/>
                <a:ext cx="150478" cy="7033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線矢印コネクタ 165"/>
              <p:cNvCxnSpPr/>
              <p:nvPr/>
            </p:nvCxnSpPr>
            <p:spPr>
              <a:xfrm>
                <a:off x="9612952" y="2236631"/>
                <a:ext cx="150478" cy="7033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線矢印コネクタ 166"/>
              <p:cNvCxnSpPr/>
              <p:nvPr/>
            </p:nvCxnSpPr>
            <p:spPr>
              <a:xfrm>
                <a:off x="9920280" y="2081551"/>
                <a:ext cx="150478" cy="7033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線矢印コネクタ 167"/>
              <p:cNvCxnSpPr>
                <a:stCxn id="110" idx="6"/>
              </p:cNvCxnSpPr>
              <p:nvPr/>
            </p:nvCxnSpPr>
            <p:spPr>
              <a:xfrm flipV="1">
                <a:off x="8961732" y="2097090"/>
                <a:ext cx="152559" cy="4175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線矢印コネクタ 168"/>
              <p:cNvCxnSpPr/>
              <p:nvPr/>
            </p:nvCxnSpPr>
            <p:spPr>
              <a:xfrm flipV="1">
                <a:off x="8962256" y="2388304"/>
                <a:ext cx="152559" cy="4175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直線矢印コネクタ 169"/>
              <p:cNvCxnSpPr/>
              <p:nvPr/>
            </p:nvCxnSpPr>
            <p:spPr>
              <a:xfrm flipV="1">
                <a:off x="9287118" y="2230851"/>
                <a:ext cx="152559" cy="4175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線矢印コネクタ 170"/>
              <p:cNvCxnSpPr/>
              <p:nvPr/>
            </p:nvCxnSpPr>
            <p:spPr>
              <a:xfrm flipV="1">
                <a:off x="9287642" y="2522065"/>
                <a:ext cx="152559" cy="4175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線矢印コネクタ 171"/>
              <p:cNvCxnSpPr/>
              <p:nvPr/>
            </p:nvCxnSpPr>
            <p:spPr>
              <a:xfrm flipV="1">
                <a:off x="9606052" y="2097090"/>
                <a:ext cx="152559" cy="4175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線矢印コネクタ 172"/>
              <p:cNvCxnSpPr/>
              <p:nvPr/>
            </p:nvCxnSpPr>
            <p:spPr>
              <a:xfrm flipV="1">
                <a:off x="9606576" y="2388304"/>
                <a:ext cx="152559" cy="4175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直線矢印コネクタ 173"/>
              <p:cNvCxnSpPr/>
              <p:nvPr/>
            </p:nvCxnSpPr>
            <p:spPr>
              <a:xfrm flipV="1">
                <a:off x="9925374" y="2216274"/>
                <a:ext cx="152559" cy="4175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線矢印コネクタ 174"/>
              <p:cNvCxnSpPr/>
              <p:nvPr/>
            </p:nvCxnSpPr>
            <p:spPr>
              <a:xfrm flipV="1">
                <a:off x="9925898" y="2507488"/>
                <a:ext cx="152559" cy="4175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線矢印コネクタ 175"/>
              <p:cNvCxnSpPr>
                <a:endCxn id="115" idx="2"/>
              </p:cNvCxnSpPr>
              <p:nvPr/>
            </p:nvCxnSpPr>
            <p:spPr>
              <a:xfrm flipV="1">
                <a:off x="9287118" y="2232698"/>
                <a:ext cx="152826" cy="6963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線矢印コネクタ 176"/>
              <p:cNvCxnSpPr/>
              <p:nvPr/>
            </p:nvCxnSpPr>
            <p:spPr>
              <a:xfrm flipV="1">
                <a:off x="9918064" y="2230271"/>
                <a:ext cx="152826" cy="69632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線矢印コネクタ 177"/>
              <p:cNvCxnSpPr>
                <a:endCxn id="118" idx="2"/>
              </p:cNvCxnSpPr>
              <p:nvPr/>
            </p:nvCxnSpPr>
            <p:spPr>
              <a:xfrm flipV="1">
                <a:off x="9610871" y="2083027"/>
                <a:ext cx="153774" cy="7172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線矢印コネクタ 178"/>
              <p:cNvCxnSpPr/>
              <p:nvPr/>
            </p:nvCxnSpPr>
            <p:spPr>
              <a:xfrm flipV="1">
                <a:off x="8960674" y="2088648"/>
                <a:ext cx="153774" cy="71726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2" name="直線矢印コネクタ 181"/>
          <p:cNvCxnSpPr/>
          <p:nvPr/>
        </p:nvCxnSpPr>
        <p:spPr>
          <a:xfrm>
            <a:off x="10595344" y="4216103"/>
            <a:ext cx="0" cy="281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035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东芝</a:t>
            </a:r>
            <a:r>
              <a:rPr lang="en-US" altLang="zh-CN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AI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项目在实际应用中的体现</a:t>
            </a:r>
            <a:endParaRPr kumimoji="1"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7297951" y="4763656"/>
            <a:ext cx="4435263" cy="15864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9999" tIns="46799" rIns="89999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68254" eaLnBrk="0" hangingPunct="0"/>
            <a:endParaRPr kumimoji="0" lang="ja-JP" altLang="en-US" sz="300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463" y="2958759"/>
            <a:ext cx="6297304" cy="1500911"/>
          </a:xfrm>
          <a:prstGeom prst="rect">
            <a:avLst/>
          </a:prstGeom>
        </p:spPr>
      </p:pic>
      <p:pic>
        <p:nvPicPr>
          <p:cNvPr id="9" name="Picture 2" descr="https://www.toshiba.co.jp/about/press/2016_10/j1701/densotoshiba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1049" y="2969846"/>
            <a:ext cx="2061387" cy="14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/>
          <p:cNvSpPr/>
          <p:nvPr/>
        </p:nvSpPr>
        <p:spPr bwMode="auto">
          <a:xfrm>
            <a:off x="9161981" y="5886871"/>
            <a:ext cx="813571" cy="383323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  <a:effectLst/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89999" tIns="46799" rIns="89999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68254" eaLnBrk="0" hangingPunct="0">
              <a:defRPr/>
            </a:pPr>
            <a:r>
              <a:rPr kumimoji="0" lang="zh-CN" altLang="en-US" sz="1100" kern="0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声学评分</a:t>
            </a:r>
            <a:endParaRPr kumimoji="0" lang="en-US" altLang="ja-JP" sz="1100" kern="0" dirty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7641644" y="5886871"/>
            <a:ext cx="813571" cy="432181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  <a:effectLst/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89999" tIns="46799" rIns="89999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68254" eaLnBrk="0" hangingPunct="0">
              <a:defRPr/>
            </a:pPr>
            <a:r>
              <a:rPr kumimoji="0" lang="zh-CN" altLang="en-US" sz="1051" kern="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声学特征提取</a:t>
            </a:r>
            <a:endParaRPr kumimoji="0" lang="ja-JP" altLang="en-US" sz="1051" kern="0" dirty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0725590" y="5886871"/>
            <a:ext cx="814548" cy="381819"/>
          </a:xfrm>
          <a:prstGeom prst="rect">
            <a:avLst/>
          </a:prstGeom>
          <a:solidFill>
            <a:schemeClr val="accent5">
              <a:lumMod val="75000"/>
            </a:schemeClr>
          </a:solidFill>
          <a:ln/>
          <a:effectLst/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89999" tIns="46799" rIns="89999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68254" eaLnBrk="0" hangingPunct="0">
              <a:defRPr/>
            </a:pPr>
            <a:r>
              <a:rPr kumimoji="0" lang="zh-CN" altLang="en-US" sz="1100" kern="0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检测判断</a:t>
            </a:r>
            <a:endParaRPr kumimoji="0" lang="ja-JP" altLang="en-US" sz="1100" kern="0" dirty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6010" y="5028278"/>
            <a:ext cx="804839" cy="74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6347" y="5052090"/>
            <a:ext cx="804839" cy="70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0228" y="5283858"/>
            <a:ext cx="317491" cy="23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2189" y="4985418"/>
            <a:ext cx="841351" cy="792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0651" y="5301822"/>
            <a:ext cx="317491" cy="23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7323589" y="4741437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语音触发器引擎</a:t>
            </a:r>
            <a:endParaRPr lang="en-US" altLang="zh-CN" sz="1400" b="1" dirty="0" smtClean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836833" y="5708450"/>
            <a:ext cx="423193" cy="1692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zh-CN" altLang="en-US" sz="110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第一步</a:t>
            </a:r>
            <a:endParaRPr lang="ja-JP" altLang="en-US" sz="1100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357169" y="5708450"/>
            <a:ext cx="423194" cy="1692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zh-CN" altLang="en-US" sz="110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第二步</a:t>
            </a:r>
            <a:endParaRPr lang="ja-JP" altLang="en-US" sz="1100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0921267" y="5708450"/>
            <a:ext cx="423194" cy="1692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zh-CN" altLang="en-US" sz="110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第三步</a:t>
            </a:r>
            <a:endParaRPr lang="ja-JP" altLang="en-US" sz="1100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22" name="角丸四角形 21"/>
          <p:cNvSpPr/>
          <p:nvPr/>
        </p:nvSpPr>
        <p:spPr bwMode="auto">
          <a:xfrm>
            <a:off x="162543" y="2826713"/>
            <a:ext cx="11829795" cy="1753011"/>
          </a:xfrm>
          <a:prstGeom prst="roundRect">
            <a:avLst>
              <a:gd name="adj" fmla="val 12346"/>
            </a:avLst>
          </a:prstGeom>
          <a:noFill/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9999" tIns="46799" rIns="89999" bIns="46799" numCol="1" rtlCol="0" anchor="ctr" anchorCtr="0" compatLnSpc="1">
            <a:prstTxWarp prst="textNoShape">
              <a:avLst/>
            </a:prstTxWarp>
          </a:bodyPr>
          <a:lstStyle/>
          <a:p>
            <a:pPr defTabSz="968254" eaLnBrk="0" hangingPunct="0"/>
            <a:endParaRPr kumimoji="0" lang="en-US" altLang="ja-JP" sz="1999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23" name="角丸四角形 22"/>
          <p:cNvSpPr/>
          <p:nvPr/>
        </p:nvSpPr>
        <p:spPr bwMode="auto">
          <a:xfrm>
            <a:off x="162543" y="4680372"/>
            <a:ext cx="11829795" cy="1753011"/>
          </a:xfrm>
          <a:prstGeom prst="roundRect">
            <a:avLst>
              <a:gd name="adj" fmla="val 12346"/>
            </a:avLst>
          </a:prstGeom>
          <a:noFill/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9999" tIns="46799" rIns="89999" bIns="46799" numCol="1" rtlCol="0" anchor="ctr" anchorCtr="0" compatLnSpc="1">
            <a:prstTxWarp prst="textNoShape">
              <a:avLst/>
            </a:prstTxWarp>
          </a:bodyPr>
          <a:lstStyle/>
          <a:p>
            <a:pPr defTabSz="968254" eaLnBrk="0" hangingPunct="0"/>
            <a:endParaRPr kumimoji="0" lang="ja-JP" altLang="en-US" sz="1999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5951" y="4763656"/>
            <a:ext cx="2996980" cy="158644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228" y="4763656"/>
            <a:ext cx="898633" cy="1595857"/>
          </a:xfrm>
          <a:prstGeom prst="rect">
            <a:avLst/>
          </a:prstGeom>
        </p:spPr>
      </p:pic>
      <p:sp>
        <p:nvSpPr>
          <p:cNvPr id="26" name="正方形/長方形 25"/>
          <p:cNvSpPr/>
          <p:nvPr/>
        </p:nvSpPr>
        <p:spPr>
          <a:xfrm>
            <a:off x="2681175" y="5542867"/>
            <a:ext cx="1540496" cy="830997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东</a:t>
            </a:r>
            <a:r>
              <a:rPr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芝</a:t>
            </a:r>
            <a:endParaRPr lang="en-US" altLang="zh-CN" sz="1600" dirty="0" smtClean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r>
              <a:rPr lang="zh-CN" altLang="en-US" sz="16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智</a:t>
            </a:r>
            <a:r>
              <a:rPr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能家居</a:t>
            </a:r>
            <a:endParaRPr lang="en-US" altLang="zh-CN" sz="1600" dirty="0" smtClean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r>
              <a:rPr lang="zh-CN" altLang="en-US" sz="16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解</a:t>
            </a:r>
            <a:r>
              <a:rPr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决方案</a:t>
            </a:r>
            <a:endParaRPr lang="ja-JP" altLang="en-US"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08849" y="2858887"/>
            <a:ext cx="2331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8254" eaLnBrk="0" hangingPunct="0"/>
            <a:r>
              <a:rPr kumimoji="0" lang="zh-CN" altLang="en-US" sz="2000" b="1" dirty="0" smtClean="0">
                <a:solidFill>
                  <a:schemeClr val="accent2">
                    <a:lumMod val="50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安全与安心</a:t>
            </a:r>
            <a:endParaRPr kumimoji="0" lang="en-US" altLang="zh-CN" sz="2000" b="1" dirty="0" smtClean="0">
              <a:solidFill>
                <a:schemeClr val="accent2">
                  <a:lumMod val="50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algn="ctr" defTabSz="968254" eaLnBrk="0" hangingPunct="0"/>
            <a:r>
              <a:rPr kumimoji="0" lang="zh-CN" altLang="en-US" sz="1200" dirty="0" smtClean="0">
                <a:solidFill>
                  <a:schemeClr val="accent2">
                    <a:lumMod val="50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事实图像识别</a:t>
            </a:r>
            <a:endParaRPr kumimoji="0" lang="en-US" altLang="ja-JP" sz="1200" dirty="0">
              <a:solidFill>
                <a:schemeClr val="accent2">
                  <a:lumMod val="50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370831" y="4694457"/>
            <a:ext cx="24076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8254" eaLnBrk="0" hangingPunct="0"/>
            <a:r>
              <a:rPr kumimoji="0" lang="zh-CN" altLang="en-US" sz="2000" b="1" dirty="0" smtClean="0">
                <a:solidFill>
                  <a:schemeClr val="accent2">
                    <a:lumMod val="50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超级感知</a:t>
            </a:r>
            <a:endParaRPr kumimoji="0" lang="en-US" altLang="zh-CN" sz="2000" b="1" dirty="0" smtClean="0">
              <a:solidFill>
                <a:schemeClr val="accent2">
                  <a:lumMod val="50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algn="ctr" defTabSz="968254" eaLnBrk="0" hangingPunct="0"/>
            <a:r>
              <a:rPr kumimoji="0" lang="zh-CN" altLang="en-US" sz="1200" dirty="0">
                <a:solidFill>
                  <a:schemeClr val="accent2">
                    <a:lumMod val="50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环境数</a:t>
            </a:r>
            <a:r>
              <a:rPr kumimoji="0" lang="zh-CN" altLang="en-US" sz="1200" dirty="0" smtClean="0">
                <a:solidFill>
                  <a:schemeClr val="accent2">
                    <a:lumMod val="50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据</a:t>
            </a:r>
            <a:endParaRPr kumimoji="0" lang="en-US" altLang="zh-CN" sz="1200" dirty="0" smtClean="0">
              <a:solidFill>
                <a:schemeClr val="accent2">
                  <a:lumMod val="50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algn="ctr" defTabSz="968254" eaLnBrk="0" hangingPunct="0"/>
            <a:r>
              <a:rPr kumimoji="0" lang="zh-CN" altLang="en-US" sz="1200" dirty="0" smtClean="0">
                <a:solidFill>
                  <a:schemeClr val="accent2">
                    <a:lumMod val="50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（语音）感知</a:t>
            </a:r>
            <a:endParaRPr kumimoji="0" lang="ja-JP" altLang="en-US" sz="1200" dirty="0">
              <a:solidFill>
                <a:schemeClr val="accent2">
                  <a:lumMod val="50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cxnSp>
        <p:nvCxnSpPr>
          <p:cNvPr id="29" name="直線コネクタ 28"/>
          <p:cNvCxnSpPr/>
          <p:nvPr/>
        </p:nvCxnSpPr>
        <p:spPr bwMode="auto">
          <a:xfrm flipV="1">
            <a:off x="6606401" y="1787485"/>
            <a:ext cx="0" cy="756363"/>
          </a:xfrm>
          <a:prstGeom prst="line">
            <a:avLst/>
          </a:prstGeom>
          <a:solidFill>
            <a:srgbClr val="9999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0" name="図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651" y="1062430"/>
            <a:ext cx="1588647" cy="82294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306" y="1530236"/>
            <a:ext cx="1142967" cy="1039061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2890" y="1629474"/>
            <a:ext cx="987201" cy="91437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3212" y="1604799"/>
            <a:ext cx="1723555" cy="809181"/>
          </a:xfrm>
          <a:prstGeom prst="rect">
            <a:avLst/>
          </a:prstGeom>
        </p:spPr>
      </p:pic>
      <p:sp>
        <p:nvSpPr>
          <p:cNvPr id="34" name="正方形/長方形 33"/>
          <p:cNvSpPr/>
          <p:nvPr/>
        </p:nvSpPr>
        <p:spPr bwMode="auto">
          <a:xfrm>
            <a:off x="4709607" y="1066423"/>
            <a:ext cx="3471383" cy="1561303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9999" tIns="46799" rIns="89999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68254" eaLnBrk="0" hangingPunct="0"/>
            <a:endParaRPr kumimoji="0" lang="ja-JP" altLang="en-US" sz="300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5" name="正方形/長方形 34"/>
          <p:cNvSpPr/>
          <p:nvPr/>
        </p:nvSpPr>
        <p:spPr bwMode="auto">
          <a:xfrm>
            <a:off x="8381011" y="1066423"/>
            <a:ext cx="3471383" cy="1561303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9999" tIns="46799" rIns="89999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68254" eaLnBrk="0" hangingPunct="0"/>
            <a:endParaRPr kumimoji="0" lang="ja-JP" altLang="en-US" sz="300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6" name="角丸四角形 35"/>
          <p:cNvSpPr/>
          <p:nvPr/>
        </p:nvSpPr>
        <p:spPr bwMode="auto">
          <a:xfrm>
            <a:off x="162543" y="963281"/>
            <a:ext cx="11829795" cy="1753011"/>
          </a:xfrm>
          <a:prstGeom prst="roundRect">
            <a:avLst>
              <a:gd name="adj" fmla="val 12346"/>
            </a:avLst>
          </a:prstGeom>
          <a:noFill/>
          <a:ln w="5715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9999" tIns="46799" rIns="89999" bIns="46799" numCol="1" rtlCol="0" anchor="ctr" anchorCtr="0" compatLnSpc="1">
            <a:prstTxWarp prst="textNoShape">
              <a:avLst/>
            </a:prstTxWarp>
          </a:bodyPr>
          <a:lstStyle/>
          <a:p>
            <a:pPr defTabSz="968254" eaLnBrk="0" hangingPunct="0"/>
            <a:endParaRPr kumimoji="0" lang="ja-JP" altLang="en-US" sz="1999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71330" y="1004319"/>
            <a:ext cx="2806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68254" eaLnBrk="0" hangingPunct="0"/>
            <a:r>
              <a:rPr kumimoji="0" lang="zh-CN" altLang="en-US" sz="2000" b="1" dirty="0">
                <a:solidFill>
                  <a:schemeClr val="accent2">
                    <a:lumMod val="50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生</a:t>
            </a:r>
            <a:r>
              <a:rPr kumimoji="0" lang="zh-CN" altLang="en-US" sz="2000" b="1" dirty="0" smtClean="0">
                <a:solidFill>
                  <a:schemeClr val="accent2">
                    <a:lumMod val="50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产改进</a:t>
            </a:r>
            <a:endParaRPr kumimoji="0" lang="en-US" altLang="ja-JP" sz="1200" dirty="0">
              <a:solidFill>
                <a:schemeClr val="accent2">
                  <a:lumMod val="50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algn="ctr" defTabSz="968254" eaLnBrk="0" hangingPunct="0"/>
            <a:r>
              <a:rPr kumimoji="0" lang="zh-CN" altLang="en-US" sz="1200" dirty="0" smtClean="0">
                <a:solidFill>
                  <a:schemeClr val="accent2">
                    <a:lumMod val="50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大数据（图像）分析</a:t>
            </a:r>
            <a:endParaRPr kumimoji="0" lang="ja-JP" altLang="en-US" sz="1200" dirty="0">
              <a:solidFill>
                <a:schemeClr val="accent2">
                  <a:lumMod val="50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772285" y="1066424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A. </a:t>
            </a:r>
            <a:r>
              <a:rPr lang="zh-CN" altLang="en-US" sz="1400" b="1" dirty="0" smtClean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缺陷检查</a:t>
            </a:r>
            <a:endParaRPr lang="ja-JP" altLang="en-US" sz="1400" b="1" dirty="0">
              <a:solidFill>
                <a:srgbClr val="00B0F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356737" y="1066424"/>
            <a:ext cx="1513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b="1" dirty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B. </a:t>
            </a:r>
            <a:r>
              <a:rPr lang="zh-CN" altLang="en-US" sz="1400" b="1" dirty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电</a:t>
            </a:r>
            <a:r>
              <a:rPr lang="zh-CN" altLang="en-US" sz="1400" b="1" dirty="0" smtClean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气特性检查</a:t>
            </a:r>
            <a:endParaRPr lang="ja-JP" altLang="en-US" sz="1400" b="1" dirty="0">
              <a:solidFill>
                <a:srgbClr val="00B0F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941846" y="1251418"/>
            <a:ext cx="14686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altLang="ja-JP" sz="1100" b="1" dirty="0" smtClean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300K</a:t>
            </a:r>
            <a:r>
              <a:rPr lang="zh-CN" altLang="en-US" sz="1100" b="1" dirty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图片／</a:t>
            </a:r>
            <a:r>
              <a:rPr lang="zh-CN" altLang="en-US" sz="1100" b="1" dirty="0" smtClean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天</a:t>
            </a:r>
            <a:endParaRPr lang="en-US" altLang="zh-CN" sz="1100" b="1" dirty="0" smtClean="0">
              <a:solidFill>
                <a:srgbClr val="00B0F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marL="171450" indent="-171450">
              <a:buFontTx/>
              <a:buChar char="-"/>
            </a:pPr>
            <a:r>
              <a:rPr lang="zh-CN" altLang="en-US" sz="1100" b="1" dirty="0" smtClean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将</a:t>
            </a:r>
            <a:r>
              <a:rPr lang="en-US" altLang="zh-CN" sz="1100" b="1" dirty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100</a:t>
            </a:r>
            <a:r>
              <a:rPr lang="zh-CN" altLang="en-US" sz="1100" b="1" dirty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种缺陷分</a:t>
            </a:r>
            <a:r>
              <a:rPr lang="zh-CN" altLang="en-US" sz="1100" b="1" dirty="0" smtClean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类</a:t>
            </a:r>
            <a:endParaRPr lang="ja-JP" altLang="en-US" sz="1799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2" name="正方形/長方形 41"/>
          <p:cNvSpPr/>
          <p:nvPr/>
        </p:nvSpPr>
        <p:spPr bwMode="auto">
          <a:xfrm>
            <a:off x="5941847" y="2157377"/>
            <a:ext cx="1246136" cy="347947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9999" tIns="46799" rIns="89999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68254" eaLnBrk="0" hangingPunct="0"/>
            <a:endParaRPr kumimoji="0" lang="ja-JP" altLang="en-US" sz="300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159427" y="2099993"/>
            <a:ext cx="8194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深度学习</a:t>
            </a:r>
            <a:endParaRPr lang="en-US" altLang="zh-CN" sz="120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algn="ctr"/>
            <a:r>
              <a:rPr lang="en-US" altLang="ja-JP" sz="1400" b="1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83</a:t>
            </a:r>
            <a:r>
              <a:rPr lang="en-US" altLang="ja-JP" sz="140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%</a:t>
            </a:r>
            <a:endParaRPr lang="ja-JP" altLang="en-US" sz="1400" b="1" dirty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cxnSp>
        <p:nvCxnSpPr>
          <p:cNvPr id="45" name="直線コネクタ 44"/>
          <p:cNvCxnSpPr/>
          <p:nvPr/>
        </p:nvCxnSpPr>
        <p:spPr bwMode="auto">
          <a:xfrm flipV="1">
            <a:off x="5927624" y="1787485"/>
            <a:ext cx="0" cy="756363"/>
          </a:xfrm>
          <a:prstGeom prst="line">
            <a:avLst/>
          </a:prstGeom>
          <a:solidFill>
            <a:srgbClr val="9999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直線コネクタ 45"/>
          <p:cNvCxnSpPr/>
          <p:nvPr/>
        </p:nvCxnSpPr>
        <p:spPr bwMode="auto">
          <a:xfrm flipV="1">
            <a:off x="7295139" y="1787485"/>
            <a:ext cx="0" cy="756363"/>
          </a:xfrm>
          <a:prstGeom prst="line">
            <a:avLst/>
          </a:prstGeom>
          <a:solidFill>
            <a:srgbClr val="999999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正方形/長方形 46"/>
          <p:cNvSpPr/>
          <p:nvPr/>
        </p:nvSpPr>
        <p:spPr bwMode="auto">
          <a:xfrm>
            <a:off x="5935688" y="1818498"/>
            <a:ext cx="662216" cy="28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9999" tIns="46799" rIns="89999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68254" eaLnBrk="0" hangingPunct="0"/>
            <a:r>
              <a:rPr kumimoji="0" lang="zh-CN" altLang="en-US" sz="1000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过去的系统</a:t>
            </a:r>
            <a:endParaRPr kumimoji="0" lang="en-US" altLang="zh-CN" sz="1000" dirty="0" smtClean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 defTabSz="968254" eaLnBrk="0" hangingPunct="0"/>
            <a:r>
              <a:rPr lang="en-US" altLang="ja-JP" sz="1050" b="1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49</a:t>
            </a:r>
            <a:r>
              <a:rPr lang="en-US" altLang="ja-JP" sz="105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%</a:t>
            </a:r>
            <a:endParaRPr lang="ja-JP" altLang="en-US" sz="1050" b="1" dirty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52" name="正方形/長方形 49"/>
          <p:cNvSpPr/>
          <p:nvPr/>
        </p:nvSpPr>
        <p:spPr bwMode="auto">
          <a:xfrm>
            <a:off x="6607798" y="1818498"/>
            <a:ext cx="692804" cy="28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9999" tIns="46799" rIns="89999" bIns="46799" numCol="1" rtlCol="0" anchor="ctr" anchorCtr="0" compatLnSpc="1">
            <a:prstTxWarp prst="textNoShape">
              <a:avLst/>
            </a:prstTxWarp>
          </a:bodyPr>
          <a:lstStyle/>
          <a:p>
            <a:pPr algn="ctr" defTabSz="968254" eaLnBrk="0" hangingPunct="0"/>
            <a:r>
              <a:rPr lang="zh-CN" altLang="en-US" sz="1100" b="1" dirty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手动检</a:t>
            </a:r>
            <a:r>
              <a:rPr lang="zh-CN" altLang="en-US" sz="11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查</a:t>
            </a:r>
            <a:endParaRPr lang="ja-JP" altLang="en-US" sz="1100" b="1" dirty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54" name="テキスト ボックス 51"/>
          <p:cNvSpPr txBox="1"/>
          <p:nvPr/>
        </p:nvSpPr>
        <p:spPr>
          <a:xfrm>
            <a:off x="8623798" y="1282819"/>
            <a:ext cx="11047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b="1" dirty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- </a:t>
            </a:r>
            <a:r>
              <a:rPr lang="en-US" altLang="ja-JP" sz="1100" b="1" dirty="0" smtClean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200K</a:t>
            </a:r>
            <a:r>
              <a:rPr lang="zh-CN" altLang="en-US" sz="1100" b="1" dirty="0" smtClean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图片</a:t>
            </a:r>
            <a:r>
              <a:rPr lang="en-US" altLang="ja-JP" sz="1100" b="1" dirty="0" smtClean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/</a:t>
            </a:r>
            <a:r>
              <a:rPr lang="zh-CN" altLang="en-US" sz="1100" b="1" dirty="0" smtClean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月</a:t>
            </a:r>
            <a:endParaRPr lang="ja-JP" altLang="en-US" sz="1100" b="1" dirty="0">
              <a:solidFill>
                <a:srgbClr val="00B0F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55" name="テキスト ボックス 52"/>
          <p:cNvSpPr txBox="1"/>
          <p:nvPr/>
        </p:nvSpPr>
        <p:spPr>
          <a:xfrm>
            <a:off x="10603556" y="1443497"/>
            <a:ext cx="922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自动分类</a:t>
            </a:r>
            <a:endParaRPr lang="ja-JP" altLang="en-US" sz="1400" b="1" dirty="0">
              <a:solidFill>
                <a:srgbClr val="00B0F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56" name="テキスト ボックス 53"/>
          <p:cNvSpPr txBox="1"/>
          <p:nvPr/>
        </p:nvSpPr>
        <p:spPr>
          <a:xfrm>
            <a:off x="11226450" y="1959465"/>
            <a:ext cx="55015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799" b="1" dirty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1/3</a:t>
            </a:r>
          </a:p>
        </p:txBody>
      </p:sp>
      <p:sp>
        <p:nvSpPr>
          <p:cNvPr id="57" name="テキスト ボックス 54"/>
          <p:cNvSpPr txBox="1"/>
          <p:nvPr/>
        </p:nvSpPr>
        <p:spPr>
          <a:xfrm>
            <a:off x="10373631" y="1960830"/>
            <a:ext cx="736099" cy="41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051" b="1" dirty="0" smtClean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缺陷识别</a:t>
            </a:r>
            <a:endParaRPr lang="en-US" altLang="zh-CN" sz="1051" b="1" dirty="0" smtClean="0">
              <a:solidFill>
                <a:srgbClr val="00B0F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algn="ctr"/>
            <a:r>
              <a:rPr lang="zh-CN" altLang="en-US" sz="1051" b="1" dirty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提</a:t>
            </a:r>
            <a:r>
              <a:rPr lang="zh-CN" altLang="en-US" sz="1051" b="1" dirty="0" smtClean="0">
                <a:solidFill>
                  <a:srgbClr val="00B0F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前交付</a:t>
            </a:r>
            <a:endParaRPr lang="en-US" altLang="ja-JP" sz="900" dirty="0">
              <a:solidFill>
                <a:srgbClr val="00B0F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cxnSp>
        <p:nvCxnSpPr>
          <p:cNvPr id="58" name="直線矢印コネクタ 55"/>
          <p:cNvCxnSpPr/>
          <p:nvPr/>
        </p:nvCxnSpPr>
        <p:spPr bwMode="auto">
          <a:xfrm>
            <a:off x="6564914" y="2059162"/>
            <a:ext cx="623069" cy="75087"/>
          </a:xfrm>
          <a:prstGeom prst="straightConnector1">
            <a:avLst/>
          </a:prstGeom>
          <a:solidFill>
            <a:srgbClr val="999999"/>
          </a:solidFill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テキスト ボックス 56"/>
          <p:cNvSpPr txBox="1"/>
          <p:nvPr/>
        </p:nvSpPr>
        <p:spPr>
          <a:xfrm>
            <a:off x="5793625" y="1600148"/>
            <a:ext cx="383438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1" dirty="0">
                <a:solidFill>
                  <a:prstClr val="white">
                    <a:lumMod val="50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0%</a:t>
            </a:r>
            <a:endParaRPr lang="ja-JP" altLang="en-US" sz="1051" dirty="0">
              <a:solidFill>
                <a:prstClr val="white">
                  <a:lumMod val="50000"/>
                </a:prst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60" name="テキスト ボックス 57"/>
          <p:cNvSpPr txBox="1"/>
          <p:nvPr/>
        </p:nvSpPr>
        <p:spPr>
          <a:xfrm>
            <a:off x="7105063" y="1600148"/>
            <a:ext cx="534121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1" dirty="0">
                <a:solidFill>
                  <a:prstClr val="white">
                    <a:lumMod val="50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100%</a:t>
            </a:r>
            <a:endParaRPr lang="ja-JP" altLang="en-US" sz="1051" dirty="0">
              <a:solidFill>
                <a:prstClr val="white">
                  <a:lumMod val="50000"/>
                </a:prst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61" name="テキスト ボックス 58"/>
          <p:cNvSpPr txBox="1"/>
          <p:nvPr/>
        </p:nvSpPr>
        <p:spPr>
          <a:xfrm>
            <a:off x="6384240" y="1600148"/>
            <a:ext cx="458780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1" dirty="0">
                <a:solidFill>
                  <a:prstClr val="white">
                    <a:lumMod val="50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50%</a:t>
            </a:r>
            <a:endParaRPr lang="ja-JP" altLang="en-US" sz="1051" dirty="0">
              <a:solidFill>
                <a:prstClr val="white">
                  <a:lumMod val="50000"/>
                </a:prst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62" name="テキスト ボックス 59"/>
          <p:cNvSpPr txBox="1"/>
          <p:nvPr/>
        </p:nvSpPr>
        <p:spPr>
          <a:xfrm>
            <a:off x="9587639" y="2376585"/>
            <a:ext cx="2275902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1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过去</a:t>
            </a:r>
            <a:r>
              <a:rPr lang="en-US" altLang="zh-CN" sz="1051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6</a:t>
            </a:r>
            <a:r>
              <a:rPr lang="zh-CN" altLang="en-US" sz="1051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个小时</a:t>
            </a:r>
            <a:r>
              <a:rPr lang="zh-CN" altLang="en-US" sz="1051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  <a:sym typeface="Wingdings" panose="05000000000000000000" pitchFamily="2" charset="2"/>
              </a:rPr>
              <a:t>／</a:t>
            </a:r>
            <a:r>
              <a:rPr lang="zh-CN" altLang="en-US" sz="1051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项目</a:t>
            </a:r>
            <a:r>
              <a:rPr lang="ja-JP" altLang="en-US" sz="1051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 </a:t>
            </a:r>
            <a:r>
              <a:rPr lang="en-US" altLang="ja-JP" sz="1051" dirty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  <a:sym typeface="Wingdings" panose="05000000000000000000" pitchFamily="2" charset="2"/>
              </a:rPr>
              <a:t> </a:t>
            </a:r>
            <a:r>
              <a:rPr lang="en-US" altLang="ja-JP" sz="1051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  <a:sym typeface="Wingdings" panose="05000000000000000000" pitchFamily="2" charset="2"/>
              </a:rPr>
              <a:t>2</a:t>
            </a:r>
            <a:r>
              <a:rPr lang="zh-CN" altLang="en-US" sz="1051" dirty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  <a:sym typeface="Wingdings" panose="05000000000000000000" pitchFamily="2" charset="2"/>
              </a:rPr>
              <a:t>小时</a:t>
            </a:r>
            <a:r>
              <a:rPr lang="zh-CN" altLang="en-US" sz="1051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  <a:sym typeface="Wingdings" panose="05000000000000000000" pitchFamily="2" charset="2"/>
              </a:rPr>
              <a:t>／项目</a:t>
            </a:r>
            <a:endParaRPr lang="en-US" altLang="ja-JP" sz="1051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63" name="正方形/長方形 60"/>
          <p:cNvSpPr>
            <a:spLocks/>
          </p:cNvSpPr>
          <p:nvPr/>
        </p:nvSpPr>
        <p:spPr bwMode="auto">
          <a:xfrm>
            <a:off x="5444739" y="3780547"/>
            <a:ext cx="3744000" cy="64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9999" tIns="46799" rIns="89999" bIns="46799" numCol="1" rtlCol="0" anchor="ctr" anchorCtr="0" compatLnSpc="1">
            <a:prstTxWarp prst="textNoShape">
              <a:avLst/>
            </a:prstTxWarp>
          </a:bodyPr>
          <a:lstStyle/>
          <a:p>
            <a:pPr defTabSz="968254" eaLnBrk="0" hangingPunct="0"/>
            <a:r>
              <a:rPr lang="zh-CN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图像识别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处理器</a:t>
            </a:r>
            <a:r>
              <a:rPr lang="en-US" altLang="zh-CN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Visconti™</a:t>
            </a:r>
            <a:r>
              <a:rPr lang="zh-CN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提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供实时</a:t>
            </a:r>
            <a:r>
              <a:rPr lang="en-US" altLang="zh-CN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ADAS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视觉处理</a:t>
            </a:r>
            <a:r>
              <a:rPr lang="zh-CN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，</a:t>
            </a:r>
            <a:endParaRPr lang="en-US" altLang="zh-CN" sz="1200" b="1" dirty="0" smtClean="0">
              <a:solidFill>
                <a:prstClr val="black">
                  <a:lumMod val="75000"/>
                  <a:lumOff val="25000"/>
                </a:prst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pPr defTabSz="968254" eaLnBrk="0" hangingPunct="0"/>
            <a:r>
              <a:rPr lang="zh-CN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包</a:t>
            </a:r>
            <a:r>
              <a:rPr lang="zh-CN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括车辆／行人检测和避免碰撞的深度学习</a:t>
            </a:r>
            <a:r>
              <a:rPr lang="zh-CN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。</a:t>
            </a:r>
            <a:endParaRPr lang="ja-JP" altLang="en-US" sz="1200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65" name="角丸四角形 2"/>
          <p:cNvSpPr/>
          <p:nvPr/>
        </p:nvSpPr>
        <p:spPr>
          <a:xfrm>
            <a:off x="217763" y="2409174"/>
            <a:ext cx="718083" cy="26934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软件</a:t>
            </a:r>
            <a:endParaRPr lang="ja-JP" altLang="en-US" sz="1600" b="1" dirty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6" name="角丸四角形 64"/>
          <p:cNvSpPr/>
          <p:nvPr/>
        </p:nvSpPr>
        <p:spPr>
          <a:xfrm>
            <a:off x="217763" y="6129927"/>
            <a:ext cx="720000" cy="270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软件</a:t>
            </a:r>
            <a:endParaRPr lang="ja-JP" altLang="en-US" sz="1600" b="1" dirty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7" name="角丸四角形 65"/>
          <p:cNvSpPr/>
          <p:nvPr/>
        </p:nvSpPr>
        <p:spPr>
          <a:xfrm>
            <a:off x="217763" y="4279817"/>
            <a:ext cx="720000" cy="270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硬件</a:t>
            </a:r>
            <a:endParaRPr lang="ja-JP" altLang="en-US" sz="1600" b="1" dirty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4234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语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音触发概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念</a:t>
            </a:r>
            <a:endParaRPr lang="zh-CN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54" y="517826"/>
            <a:ext cx="1304352" cy="130435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458" y="1872353"/>
            <a:ext cx="1930489" cy="1930489"/>
          </a:xfrm>
          <a:prstGeom prst="rect">
            <a:avLst/>
          </a:prstGeom>
        </p:spPr>
      </p:pic>
      <p:sp>
        <p:nvSpPr>
          <p:cNvPr id="13" name="円形吹き出し 12"/>
          <p:cNvSpPr/>
          <p:nvPr/>
        </p:nvSpPr>
        <p:spPr bwMode="auto">
          <a:xfrm>
            <a:off x="4018915" y="1726720"/>
            <a:ext cx="1571919" cy="358635"/>
          </a:xfrm>
          <a:prstGeom prst="wedgeEllipseCallout">
            <a:avLst>
              <a:gd name="adj1" fmla="val -23493"/>
              <a:gd name="adj2" fmla="val 80433"/>
            </a:avLst>
          </a:prstGeom>
          <a:solidFill>
            <a:sysClr val="window" lastClr="CCEDC7"/>
          </a:solidFill>
          <a:ln w="9525" cap="flat" cmpd="sng" algn="ctr">
            <a:solidFill>
              <a:sysClr val="window" lastClr="CCEDC7">
                <a:lumMod val="65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400" kern="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降低温度</a:t>
            </a:r>
            <a:endParaRPr kumimoji="0" lang="en-US" altLang="ja-JP" sz="1400" kern="0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6497" y="1685548"/>
            <a:ext cx="427962" cy="432000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026" y="2317751"/>
            <a:ext cx="360648" cy="747595"/>
          </a:xfrm>
          <a:prstGeom prst="rect">
            <a:avLst/>
          </a:prstGeom>
        </p:spPr>
      </p:pic>
      <p:sp>
        <p:nvSpPr>
          <p:cNvPr id="45" name="Freeform 798"/>
          <p:cNvSpPr>
            <a:spLocks/>
          </p:cNvSpPr>
          <p:nvPr/>
        </p:nvSpPr>
        <p:spPr bwMode="auto">
          <a:xfrm>
            <a:off x="8377340" y="855789"/>
            <a:ext cx="1259699" cy="595553"/>
          </a:xfrm>
          <a:custGeom>
            <a:avLst/>
            <a:gdLst>
              <a:gd name="T0" fmla="*/ 166 w 189"/>
              <a:gd name="T1" fmla="*/ 64 h 113"/>
              <a:gd name="T2" fmla="*/ 168 w 189"/>
              <a:gd name="T3" fmla="*/ 50 h 113"/>
              <a:gd name="T4" fmla="*/ 118 w 189"/>
              <a:gd name="T5" fmla="*/ 0 h 113"/>
              <a:gd name="T6" fmla="*/ 77 w 189"/>
              <a:gd name="T7" fmla="*/ 22 h 113"/>
              <a:gd name="T8" fmla="*/ 58 w 189"/>
              <a:gd name="T9" fmla="*/ 16 h 113"/>
              <a:gd name="T10" fmla="*/ 26 w 189"/>
              <a:gd name="T11" fmla="*/ 48 h 113"/>
              <a:gd name="T12" fmla="*/ 27 w 189"/>
              <a:gd name="T13" fmla="*/ 55 h 113"/>
              <a:gd name="T14" fmla="*/ 0 w 189"/>
              <a:gd name="T15" fmla="*/ 84 h 113"/>
              <a:gd name="T16" fmla="*/ 29 w 189"/>
              <a:gd name="T17" fmla="*/ 113 h 113"/>
              <a:gd name="T18" fmla="*/ 164 w 189"/>
              <a:gd name="T19" fmla="*/ 113 h 113"/>
              <a:gd name="T20" fmla="*/ 189 w 189"/>
              <a:gd name="T21" fmla="*/ 88 h 113"/>
              <a:gd name="T22" fmla="*/ 166 w 189"/>
              <a:gd name="T23" fmla="*/ 64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9" h="113">
                <a:moveTo>
                  <a:pt x="166" y="64"/>
                </a:moveTo>
                <a:cubicBezTo>
                  <a:pt x="167" y="60"/>
                  <a:pt x="168" y="55"/>
                  <a:pt x="168" y="50"/>
                </a:cubicBezTo>
                <a:cubicBezTo>
                  <a:pt x="168" y="23"/>
                  <a:pt x="146" y="0"/>
                  <a:pt x="118" y="0"/>
                </a:cubicBezTo>
                <a:cubicBezTo>
                  <a:pt x="101" y="0"/>
                  <a:pt x="86" y="9"/>
                  <a:pt x="77" y="22"/>
                </a:cubicBezTo>
                <a:cubicBezTo>
                  <a:pt x="72" y="18"/>
                  <a:pt x="65" y="16"/>
                  <a:pt x="58" y="16"/>
                </a:cubicBezTo>
                <a:cubicBezTo>
                  <a:pt x="40" y="16"/>
                  <a:pt x="26" y="30"/>
                  <a:pt x="26" y="48"/>
                </a:cubicBezTo>
                <a:cubicBezTo>
                  <a:pt x="26" y="50"/>
                  <a:pt x="26" y="53"/>
                  <a:pt x="27" y="55"/>
                </a:cubicBezTo>
                <a:cubicBezTo>
                  <a:pt x="12" y="56"/>
                  <a:pt x="0" y="69"/>
                  <a:pt x="0" y="84"/>
                </a:cubicBezTo>
                <a:cubicBezTo>
                  <a:pt x="0" y="100"/>
                  <a:pt x="13" y="113"/>
                  <a:pt x="29" y="113"/>
                </a:cubicBezTo>
                <a:cubicBezTo>
                  <a:pt x="45" y="113"/>
                  <a:pt x="153" y="113"/>
                  <a:pt x="164" y="113"/>
                </a:cubicBezTo>
                <a:cubicBezTo>
                  <a:pt x="178" y="113"/>
                  <a:pt x="189" y="102"/>
                  <a:pt x="189" y="88"/>
                </a:cubicBezTo>
                <a:cubicBezTo>
                  <a:pt x="189" y="75"/>
                  <a:pt x="179" y="65"/>
                  <a:pt x="166" y="6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endParaRPr lang="ja-JP" altLang="en-US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8651963" y="985520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云端</a:t>
            </a:r>
            <a:endParaRPr lang="en-US" altLang="ja-JP" sz="2000" b="1" dirty="0" smtClean="0">
              <a:solidFill>
                <a:srgbClr val="0070C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622" y="3580803"/>
            <a:ext cx="1304352" cy="1304352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726" y="4935330"/>
            <a:ext cx="1930489" cy="1930489"/>
          </a:xfrm>
          <a:prstGeom prst="rect">
            <a:avLst/>
          </a:prstGeom>
        </p:spPr>
      </p:pic>
      <p:cxnSp>
        <p:nvCxnSpPr>
          <p:cNvPr id="55" name="直線矢印コネクタ 54"/>
          <p:cNvCxnSpPr/>
          <p:nvPr/>
        </p:nvCxnSpPr>
        <p:spPr>
          <a:xfrm flipV="1">
            <a:off x="5405068" y="4715567"/>
            <a:ext cx="1091013" cy="85499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 flipV="1">
            <a:off x="7479917" y="1457763"/>
            <a:ext cx="1482683" cy="113707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 flipH="1">
            <a:off x="7535315" y="1409674"/>
            <a:ext cx="1149363" cy="8963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/>
          <p:nvPr/>
        </p:nvCxnSpPr>
        <p:spPr>
          <a:xfrm flipH="1" flipV="1">
            <a:off x="6778264" y="1399085"/>
            <a:ext cx="746241" cy="87912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図 7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3115">
            <a:off x="5264265" y="4896713"/>
            <a:ext cx="1025028" cy="726531"/>
          </a:xfrm>
          <a:prstGeom prst="rect">
            <a:avLst/>
          </a:prstGeom>
        </p:spPr>
      </p:pic>
      <p:cxnSp>
        <p:nvCxnSpPr>
          <p:cNvPr id="58" name="直線矢印コネクタ 57"/>
          <p:cNvCxnSpPr/>
          <p:nvPr/>
        </p:nvCxnSpPr>
        <p:spPr>
          <a:xfrm>
            <a:off x="4859726" y="2535124"/>
            <a:ext cx="2620191" cy="1703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図 4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417" y="2079088"/>
            <a:ext cx="1208270" cy="856411"/>
          </a:xfrm>
          <a:prstGeom prst="rect">
            <a:avLst/>
          </a:prstGeom>
        </p:spPr>
      </p:pic>
      <p:sp>
        <p:nvSpPr>
          <p:cNvPr id="4" name="円形吹き出し 3"/>
          <p:cNvSpPr/>
          <p:nvPr/>
        </p:nvSpPr>
        <p:spPr bwMode="auto">
          <a:xfrm>
            <a:off x="5650883" y="2898823"/>
            <a:ext cx="1725637" cy="400807"/>
          </a:xfrm>
          <a:prstGeom prst="wedgeEllipseCallout">
            <a:avLst>
              <a:gd name="adj1" fmla="val 43341"/>
              <a:gd name="adj2" fmla="val -94217"/>
            </a:avLst>
          </a:prstGeom>
          <a:solidFill>
            <a:sysClr val="window" lastClr="CCEDC7"/>
          </a:solidFill>
          <a:ln w="9525" cap="flat" cmpd="sng" algn="ctr">
            <a:solidFill>
              <a:sysClr val="window" lastClr="CCEDC7">
                <a:lumMod val="65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1400" kern="0" dirty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　</a:t>
            </a:r>
            <a:r>
              <a:rPr kumimoji="0" lang="zh-CN" altLang="en-US" sz="1400" kern="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降低温度</a:t>
            </a:r>
            <a:endParaRPr kumimoji="0" lang="en-US" altLang="ja-JP" sz="1400" kern="0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5843278" y="2952942"/>
            <a:ext cx="288000" cy="288000"/>
            <a:chOff x="-17545050" y="7616825"/>
            <a:chExt cx="682625" cy="469900"/>
          </a:xfrm>
          <a:solidFill>
            <a:sysClr val="windowText" lastClr="000000"/>
          </a:solidFill>
        </p:grpSpPr>
        <p:sp>
          <p:nvSpPr>
            <p:cNvPr id="16" name="Freeform 1060"/>
            <p:cNvSpPr>
              <a:spLocks/>
            </p:cNvSpPr>
            <p:nvPr/>
          </p:nvSpPr>
          <p:spPr bwMode="auto">
            <a:xfrm>
              <a:off x="-17252950" y="7616825"/>
              <a:ext cx="258763" cy="469900"/>
            </a:xfrm>
            <a:custGeom>
              <a:avLst/>
              <a:gdLst>
                <a:gd name="T0" fmla="*/ 63 w 69"/>
                <a:gd name="T1" fmla="*/ 35 h 125"/>
                <a:gd name="T2" fmla="*/ 19 w 69"/>
                <a:gd name="T3" fmla="*/ 2 h 125"/>
                <a:gd name="T4" fmla="*/ 14 w 69"/>
                <a:gd name="T5" fmla="*/ 5 h 125"/>
                <a:gd name="T6" fmla="*/ 14 w 69"/>
                <a:gd name="T7" fmla="*/ 46 h 125"/>
                <a:gd name="T8" fmla="*/ 0 w 69"/>
                <a:gd name="T9" fmla="*/ 63 h 125"/>
                <a:gd name="T10" fmla="*/ 14 w 69"/>
                <a:gd name="T11" fmla="*/ 79 h 125"/>
                <a:gd name="T12" fmla="*/ 14 w 69"/>
                <a:gd name="T13" fmla="*/ 120 h 125"/>
                <a:gd name="T14" fmla="*/ 19 w 69"/>
                <a:gd name="T15" fmla="*/ 123 h 125"/>
                <a:gd name="T16" fmla="*/ 63 w 69"/>
                <a:gd name="T17" fmla="*/ 87 h 125"/>
                <a:gd name="T18" fmla="*/ 69 w 69"/>
                <a:gd name="T19" fmla="*/ 76 h 125"/>
                <a:gd name="T20" fmla="*/ 69 w 69"/>
                <a:gd name="T21" fmla="*/ 46 h 125"/>
                <a:gd name="T22" fmla="*/ 63 w 69"/>
                <a:gd name="T23" fmla="*/ 3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125">
                  <a:moveTo>
                    <a:pt x="63" y="35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16" y="0"/>
                    <a:pt x="14" y="1"/>
                    <a:pt x="14" y="5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6" y="48"/>
                    <a:pt x="0" y="54"/>
                    <a:pt x="0" y="63"/>
                  </a:cubicBezTo>
                  <a:cubicBezTo>
                    <a:pt x="0" y="71"/>
                    <a:pt x="6" y="78"/>
                    <a:pt x="14" y="79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124"/>
                    <a:pt x="16" y="125"/>
                    <a:pt x="19" y="123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66" y="85"/>
                    <a:pt x="69" y="80"/>
                    <a:pt x="69" y="7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9" y="42"/>
                    <a:pt x="66" y="37"/>
                    <a:pt x="6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7" name="Rectangle 1061"/>
            <p:cNvSpPr>
              <a:spLocks noChangeArrowheads="1"/>
            </p:cNvSpPr>
            <p:nvPr/>
          </p:nvSpPr>
          <p:spPr bwMode="auto">
            <a:xfrm>
              <a:off x="-16964025" y="7745412"/>
              <a:ext cx="101600" cy="212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8" name="Freeform 1062"/>
            <p:cNvSpPr>
              <a:spLocks/>
            </p:cNvSpPr>
            <p:nvPr/>
          </p:nvSpPr>
          <p:spPr bwMode="auto">
            <a:xfrm>
              <a:off x="-17545050" y="7669212"/>
              <a:ext cx="96838" cy="365125"/>
            </a:xfrm>
            <a:custGeom>
              <a:avLst/>
              <a:gdLst>
                <a:gd name="T0" fmla="*/ 26 w 26"/>
                <a:gd name="T1" fmla="*/ 8 h 97"/>
                <a:gd name="T2" fmla="*/ 18 w 26"/>
                <a:gd name="T3" fmla="*/ 0 h 97"/>
                <a:gd name="T4" fmla="*/ 0 w 26"/>
                <a:gd name="T5" fmla="*/ 48 h 97"/>
                <a:gd name="T6" fmla="*/ 18 w 26"/>
                <a:gd name="T7" fmla="*/ 97 h 97"/>
                <a:gd name="T8" fmla="*/ 26 w 26"/>
                <a:gd name="T9" fmla="*/ 89 h 97"/>
                <a:gd name="T10" fmla="*/ 12 w 26"/>
                <a:gd name="T11" fmla="*/ 48 h 97"/>
                <a:gd name="T12" fmla="*/ 26 w 26"/>
                <a:gd name="T13" fmla="*/ 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7">
                  <a:moveTo>
                    <a:pt x="26" y="8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7" y="13"/>
                    <a:pt x="0" y="30"/>
                    <a:pt x="0" y="48"/>
                  </a:cubicBezTo>
                  <a:cubicBezTo>
                    <a:pt x="0" y="67"/>
                    <a:pt x="7" y="84"/>
                    <a:pt x="18" y="97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17" y="78"/>
                    <a:pt x="12" y="64"/>
                    <a:pt x="12" y="48"/>
                  </a:cubicBezTo>
                  <a:cubicBezTo>
                    <a:pt x="12" y="33"/>
                    <a:pt x="17" y="19"/>
                    <a:pt x="2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9" name="Freeform 1063"/>
            <p:cNvSpPr>
              <a:spLocks/>
            </p:cNvSpPr>
            <p:nvPr/>
          </p:nvSpPr>
          <p:spPr bwMode="auto">
            <a:xfrm>
              <a:off x="-17429163" y="7748587"/>
              <a:ext cx="68263" cy="209550"/>
            </a:xfrm>
            <a:custGeom>
              <a:avLst/>
              <a:gdLst>
                <a:gd name="T0" fmla="*/ 17 w 18"/>
                <a:gd name="T1" fmla="*/ 7 h 56"/>
                <a:gd name="T2" fmla="*/ 9 w 18"/>
                <a:gd name="T3" fmla="*/ 0 h 56"/>
                <a:gd name="T4" fmla="*/ 0 w 18"/>
                <a:gd name="T5" fmla="*/ 27 h 56"/>
                <a:gd name="T6" fmla="*/ 9 w 18"/>
                <a:gd name="T7" fmla="*/ 56 h 56"/>
                <a:gd name="T8" fmla="*/ 18 w 18"/>
                <a:gd name="T9" fmla="*/ 48 h 56"/>
                <a:gd name="T10" fmla="*/ 11 w 18"/>
                <a:gd name="T11" fmla="*/ 27 h 56"/>
                <a:gd name="T12" fmla="*/ 17 w 18"/>
                <a:gd name="T13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6">
                  <a:moveTo>
                    <a:pt x="17" y="7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3" y="7"/>
                    <a:pt x="0" y="17"/>
                    <a:pt x="0" y="27"/>
                  </a:cubicBezTo>
                  <a:cubicBezTo>
                    <a:pt x="0" y="38"/>
                    <a:pt x="3" y="48"/>
                    <a:pt x="9" y="56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3" y="42"/>
                    <a:pt x="11" y="35"/>
                    <a:pt x="11" y="27"/>
                  </a:cubicBezTo>
                  <a:cubicBezTo>
                    <a:pt x="11" y="20"/>
                    <a:pt x="13" y="13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sp>
        <p:nvSpPr>
          <p:cNvPr id="84" name="正方形/長方形 83"/>
          <p:cNvSpPr/>
          <p:nvPr/>
        </p:nvSpPr>
        <p:spPr bwMode="auto">
          <a:xfrm>
            <a:off x="493200" y="900000"/>
            <a:ext cx="2781465" cy="77906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0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智</a:t>
            </a:r>
            <a:r>
              <a:rPr kumimoji="0" lang="zh-CN" altLang="en-US" sz="20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能</a:t>
            </a:r>
            <a:r>
              <a:rPr kumimoji="0" lang="zh-CN" altLang="en-US" sz="20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音箱</a:t>
            </a:r>
            <a:r>
              <a:rPr kumimoji="0" lang="zh-CN" altLang="en-US" sz="20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解</a:t>
            </a:r>
            <a:r>
              <a:rPr kumimoji="0" lang="zh-CN" altLang="en-US" sz="20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决方案</a:t>
            </a:r>
            <a:endParaRPr kumimoji="0" lang="ja-JP" altLang="en-US" sz="2000" b="1" dirty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86" name="正方形/長方形 85"/>
          <p:cNvSpPr/>
          <p:nvPr/>
        </p:nvSpPr>
        <p:spPr bwMode="auto">
          <a:xfrm>
            <a:off x="493200" y="3922251"/>
            <a:ext cx="2781465" cy="779064"/>
          </a:xfrm>
          <a:prstGeom prst="rect">
            <a:avLst/>
          </a:prstGeom>
          <a:solidFill>
            <a:srgbClr val="0F6FC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20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嵌入式</a:t>
            </a:r>
            <a:r>
              <a:rPr kumimoji="0" lang="en-US" altLang="zh-CN" sz="20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MCU</a:t>
            </a:r>
            <a:r>
              <a:rPr kumimoji="0" lang="zh-CN" altLang="en-US" sz="20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解决方案</a:t>
            </a:r>
            <a:endParaRPr kumimoji="0" lang="ja-JP" altLang="en-US" sz="2000" b="1" dirty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8569182" y="2171125"/>
            <a:ext cx="2520000" cy="132343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no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问题</a:t>
            </a:r>
            <a:endParaRPr lang="en-US" altLang="ja-JP" sz="200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网络延迟</a:t>
            </a:r>
            <a:endParaRPr lang="en-US" altLang="zh-CN" sz="200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复</a:t>
            </a:r>
            <a:r>
              <a:rPr lang="zh-CN" altLang="en-US" sz="200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杂的系统</a:t>
            </a:r>
            <a:endParaRPr lang="en-US" altLang="zh-CN" sz="200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安全风险</a:t>
            </a:r>
            <a:endParaRPr lang="en-US" altLang="ja-JP" sz="200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8569183" y="4960328"/>
            <a:ext cx="2520000" cy="1015663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快速响应无延迟</a:t>
            </a:r>
            <a:endParaRPr lang="en-US" altLang="zh-CN" sz="200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系统简单</a:t>
            </a:r>
            <a:endParaRPr lang="en-US" altLang="zh-CN" sz="2000" b="1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无安全风险</a:t>
            </a:r>
            <a:endParaRPr lang="en-US" altLang="ja-JP" sz="2000" b="1" dirty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cxnSp>
        <p:nvCxnSpPr>
          <p:cNvPr id="90" name="直線矢印コネクタ 89"/>
          <p:cNvCxnSpPr/>
          <p:nvPr/>
        </p:nvCxnSpPr>
        <p:spPr>
          <a:xfrm>
            <a:off x="6576172" y="1430670"/>
            <a:ext cx="785919" cy="9093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テキスト ボックス 92"/>
          <p:cNvSpPr txBox="1"/>
          <p:nvPr/>
        </p:nvSpPr>
        <p:spPr>
          <a:xfrm>
            <a:off x="9763419" y="945728"/>
            <a:ext cx="107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2 </a:t>
            </a:r>
            <a:r>
              <a:rPr lang="zh-CN" altLang="en-US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语音识别</a:t>
            </a:r>
            <a:endParaRPr lang="en-US" altLang="ja-JP" sz="1400" b="1" dirty="0" smtClean="0">
              <a:solidFill>
                <a:srgbClr val="0070C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4 </a:t>
            </a:r>
            <a:r>
              <a:rPr lang="zh-CN" altLang="en-US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语音合成</a:t>
            </a:r>
            <a:endParaRPr lang="en-US" altLang="ja-JP" sz="1400" b="1" dirty="0" smtClean="0">
              <a:solidFill>
                <a:srgbClr val="0070C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4416720" y="2151779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 </a:t>
            </a:r>
            <a:r>
              <a:rPr lang="zh-CN" altLang="en-US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语音输入</a:t>
            </a:r>
            <a:endParaRPr lang="en-US" altLang="ja-JP" sz="1400" b="1" dirty="0" smtClean="0">
              <a:solidFill>
                <a:srgbClr val="0070C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7164327" y="1481511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3 </a:t>
            </a:r>
            <a:r>
              <a:rPr lang="zh-CN" altLang="en-US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指</a:t>
            </a:r>
            <a:r>
              <a:rPr lang="zh-CN" altLang="en-US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令控制</a:t>
            </a:r>
            <a:endParaRPr lang="en-US" altLang="ja-JP" sz="1400" b="1" dirty="0" smtClean="0">
              <a:solidFill>
                <a:srgbClr val="0070C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6063050" y="3298456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5 </a:t>
            </a:r>
            <a:r>
              <a:rPr lang="zh-CN" altLang="en-US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语音输出</a:t>
            </a:r>
            <a:endParaRPr lang="en-US" altLang="ja-JP" sz="1400" b="1" dirty="0" smtClean="0">
              <a:solidFill>
                <a:srgbClr val="0070C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cxnSp>
        <p:nvCxnSpPr>
          <p:cNvPr id="111" name="直線コネクタ 110"/>
          <p:cNvCxnSpPr/>
          <p:nvPr/>
        </p:nvCxnSpPr>
        <p:spPr>
          <a:xfrm>
            <a:off x="493200" y="3704537"/>
            <a:ext cx="113319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円形吹き出し 45"/>
          <p:cNvSpPr/>
          <p:nvPr/>
        </p:nvSpPr>
        <p:spPr bwMode="auto">
          <a:xfrm>
            <a:off x="4018915" y="4736876"/>
            <a:ext cx="1571919" cy="358635"/>
          </a:xfrm>
          <a:prstGeom prst="wedgeEllipseCallout">
            <a:avLst>
              <a:gd name="adj1" fmla="val -23493"/>
              <a:gd name="adj2" fmla="val 80433"/>
            </a:avLst>
          </a:prstGeom>
          <a:solidFill>
            <a:sysClr val="window" lastClr="CCEDC7"/>
          </a:solidFill>
          <a:ln w="9525" cap="flat" cmpd="sng" algn="ctr">
            <a:solidFill>
              <a:sysClr val="window" lastClr="CCEDC7">
                <a:lumMod val="65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400" kern="0" dirty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降低温度</a:t>
            </a:r>
            <a:endParaRPr kumimoji="0" lang="en-US" altLang="ja-JP" sz="1400" kern="0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429601" y="5181836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</a:t>
            </a:r>
            <a:r>
              <a:rPr lang="zh-CN" altLang="en-US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语音输入</a:t>
            </a:r>
            <a:endParaRPr lang="en-US" altLang="ja-JP" sz="1400" b="1" dirty="0" smtClean="0">
              <a:solidFill>
                <a:srgbClr val="0070C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49" name="円形吹き出し 48"/>
          <p:cNvSpPr/>
          <p:nvPr/>
        </p:nvSpPr>
        <p:spPr bwMode="auto">
          <a:xfrm>
            <a:off x="4009386" y="3950495"/>
            <a:ext cx="1725637" cy="400807"/>
          </a:xfrm>
          <a:prstGeom prst="wedgeEllipseCallout">
            <a:avLst>
              <a:gd name="adj1" fmla="val 57045"/>
              <a:gd name="adj2" fmla="val 33620"/>
            </a:avLst>
          </a:prstGeom>
          <a:solidFill>
            <a:sysClr val="window" lastClr="CCEDC7"/>
          </a:solidFill>
          <a:ln w="9525" cap="flat" cmpd="sng" algn="ctr">
            <a:solidFill>
              <a:sysClr val="window" lastClr="CCEDC7">
                <a:lumMod val="65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1400" kern="0" dirty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　</a:t>
            </a:r>
            <a:r>
              <a:rPr kumimoji="0" lang="zh-CN" altLang="en-US" sz="1400" kern="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降低温度</a:t>
            </a:r>
            <a:endParaRPr kumimoji="0" lang="en-US" altLang="ja-JP" sz="1400" kern="0" dirty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4157476" y="4027297"/>
            <a:ext cx="288000" cy="288000"/>
            <a:chOff x="-17545050" y="7616825"/>
            <a:chExt cx="682625" cy="469900"/>
          </a:xfrm>
          <a:solidFill>
            <a:sysClr val="windowText" lastClr="000000"/>
          </a:solidFill>
        </p:grpSpPr>
        <p:sp>
          <p:nvSpPr>
            <p:cNvPr id="51" name="Freeform 1060"/>
            <p:cNvSpPr>
              <a:spLocks/>
            </p:cNvSpPr>
            <p:nvPr/>
          </p:nvSpPr>
          <p:spPr bwMode="auto">
            <a:xfrm>
              <a:off x="-17252950" y="7616825"/>
              <a:ext cx="258763" cy="469900"/>
            </a:xfrm>
            <a:custGeom>
              <a:avLst/>
              <a:gdLst>
                <a:gd name="T0" fmla="*/ 63 w 69"/>
                <a:gd name="T1" fmla="*/ 35 h 125"/>
                <a:gd name="T2" fmla="*/ 19 w 69"/>
                <a:gd name="T3" fmla="*/ 2 h 125"/>
                <a:gd name="T4" fmla="*/ 14 w 69"/>
                <a:gd name="T5" fmla="*/ 5 h 125"/>
                <a:gd name="T6" fmla="*/ 14 w 69"/>
                <a:gd name="T7" fmla="*/ 46 h 125"/>
                <a:gd name="T8" fmla="*/ 0 w 69"/>
                <a:gd name="T9" fmla="*/ 63 h 125"/>
                <a:gd name="T10" fmla="*/ 14 w 69"/>
                <a:gd name="T11" fmla="*/ 79 h 125"/>
                <a:gd name="T12" fmla="*/ 14 w 69"/>
                <a:gd name="T13" fmla="*/ 120 h 125"/>
                <a:gd name="T14" fmla="*/ 19 w 69"/>
                <a:gd name="T15" fmla="*/ 123 h 125"/>
                <a:gd name="T16" fmla="*/ 63 w 69"/>
                <a:gd name="T17" fmla="*/ 87 h 125"/>
                <a:gd name="T18" fmla="*/ 69 w 69"/>
                <a:gd name="T19" fmla="*/ 76 h 125"/>
                <a:gd name="T20" fmla="*/ 69 w 69"/>
                <a:gd name="T21" fmla="*/ 46 h 125"/>
                <a:gd name="T22" fmla="*/ 63 w 69"/>
                <a:gd name="T23" fmla="*/ 3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" h="125">
                  <a:moveTo>
                    <a:pt x="63" y="35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16" y="0"/>
                    <a:pt x="14" y="1"/>
                    <a:pt x="14" y="5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6" y="48"/>
                    <a:pt x="0" y="54"/>
                    <a:pt x="0" y="63"/>
                  </a:cubicBezTo>
                  <a:cubicBezTo>
                    <a:pt x="0" y="71"/>
                    <a:pt x="6" y="78"/>
                    <a:pt x="14" y="79"/>
                  </a:cubicBezTo>
                  <a:cubicBezTo>
                    <a:pt x="14" y="120"/>
                    <a:pt x="14" y="120"/>
                    <a:pt x="14" y="120"/>
                  </a:cubicBezTo>
                  <a:cubicBezTo>
                    <a:pt x="14" y="124"/>
                    <a:pt x="16" y="125"/>
                    <a:pt x="19" y="123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66" y="85"/>
                    <a:pt x="69" y="80"/>
                    <a:pt x="69" y="7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9" y="42"/>
                    <a:pt x="66" y="37"/>
                    <a:pt x="6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54" name="Rectangle 1061"/>
            <p:cNvSpPr>
              <a:spLocks noChangeArrowheads="1"/>
            </p:cNvSpPr>
            <p:nvPr/>
          </p:nvSpPr>
          <p:spPr bwMode="auto">
            <a:xfrm>
              <a:off x="-16964025" y="7745412"/>
              <a:ext cx="101600" cy="2127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56" name="Freeform 1062"/>
            <p:cNvSpPr>
              <a:spLocks/>
            </p:cNvSpPr>
            <p:nvPr/>
          </p:nvSpPr>
          <p:spPr bwMode="auto">
            <a:xfrm>
              <a:off x="-17545050" y="7669212"/>
              <a:ext cx="96838" cy="365125"/>
            </a:xfrm>
            <a:custGeom>
              <a:avLst/>
              <a:gdLst>
                <a:gd name="T0" fmla="*/ 26 w 26"/>
                <a:gd name="T1" fmla="*/ 8 h 97"/>
                <a:gd name="T2" fmla="*/ 18 w 26"/>
                <a:gd name="T3" fmla="*/ 0 h 97"/>
                <a:gd name="T4" fmla="*/ 0 w 26"/>
                <a:gd name="T5" fmla="*/ 48 h 97"/>
                <a:gd name="T6" fmla="*/ 18 w 26"/>
                <a:gd name="T7" fmla="*/ 97 h 97"/>
                <a:gd name="T8" fmla="*/ 26 w 26"/>
                <a:gd name="T9" fmla="*/ 89 h 97"/>
                <a:gd name="T10" fmla="*/ 12 w 26"/>
                <a:gd name="T11" fmla="*/ 48 h 97"/>
                <a:gd name="T12" fmla="*/ 26 w 26"/>
                <a:gd name="T13" fmla="*/ 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97">
                  <a:moveTo>
                    <a:pt x="26" y="8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7" y="13"/>
                    <a:pt x="0" y="30"/>
                    <a:pt x="0" y="48"/>
                  </a:cubicBezTo>
                  <a:cubicBezTo>
                    <a:pt x="0" y="67"/>
                    <a:pt x="7" y="84"/>
                    <a:pt x="18" y="97"/>
                  </a:cubicBezTo>
                  <a:cubicBezTo>
                    <a:pt x="26" y="89"/>
                    <a:pt x="26" y="89"/>
                    <a:pt x="26" y="89"/>
                  </a:cubicBezTo>
                  <a:cubicBezTo>
                    <a:pt x="17" y="78"/>
                    <a:pt x="12" y="64"/>
                    <a:pt x="12" y="48"/>
                  </a:cubicBezTo>
                  <a:cubicBezTo>
                    <a:pt x="12" y="33"/>
                    <a:pt x="17" y="19"/>
                    <a:pt x="2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57" name="Freeform 1063"/>
            <p:cNvSpPr>
              <a:spLocks/>
            </p:cNvSpPr>
            <p:nvPr/>
          </p:nvSpPr>
          <p:spPr bwMode="auto">
            <a:xfrm>
              <a:off x="-17429163" y="7748587"/>
              <a:ext cx="68263" cy="209550"/>
            </a:xfrm>
            <a:custGeom>
              <a:avLst/>
              <a:gdLst>
                <a:gd name="T0" fmla="*/ 17 w 18"/>
                <a:gd name="T1" fmla="*/ 7 h 56"/>
                <a:gd name="T2" fmla="*/ 9 w 18"/>
                <a:gd name="T3" fmla="*/ 0 h 56"/>
                <a:gd name="T4" fmla="*/ 0 w 18"/>
                <a:gd name="T5" fmla="*/ 27 h 56"/>
                <a:gd name="T6" fmla="*/ 9 w 18"/>
                <a:gd name="T7" fmla="*/ 56 h 56"/>
                <a:gd name="T8" fmla="*/ 18 w 18"/>
                <a:gd name="T9" fmla="*/ 48 h 56"/>
                <a:gd name="T10" fmla="*/ 11 w 18"/>
                <a:gd name="T11" fmla="*/ 27 h 56"/>
                <a:gd name="T12" fmla="*/ 17 w 18"/>
                <a:gd name="T13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6">
                  <a:moveTo>
                    <a:pt x="17" y="7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3" y="7"/>
                    <a:pt x="0" y="17"/>
                    <a:pt x="0" y="27"/>
                  </a:cubicBezTo>
                  <a:cubicBezTo>
                    <a:pt x="0" y="38"/>
                    <a:pt x="3" y="48"/>
                    <a:pt x="9" y="56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3" y="42"/>
                    <a:pt x="11" y="35"/>
                    <a:pt x="11" y="27"/>
                  </a:cubicBezTo>
                  <a:cubicBezTo>
                    <a:pt x="11" y="20"/>
                    <a:pt x="13" y="13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sp>
        <p:nvSpPr>
          <p:cNvPr id="59" name="テキスト ボックス 58"/>
          <p:cNvSpPr txBox="1"/>
          <p:nvPr/>
        </p:nvSpPr>
        <p:spPr>
          <a:xfrm>
            <a:off x="4389885" y="4352175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5 </a:t>
            </a:r>
            <a:r>
              <a:rPr lang="zh-CN" altLang="en-US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语音输出</a:t>
            </a:r>
            <a:endParaRPr lang="en-US" altLang="ja-JP" sz="1400" b="1" dirty="0" smtClean="0">
              <a:solidFill>
                <a:srgbClr val="0070C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pic>
        <p:nvPicPr>
          <p:cNvPr id="76" name="図 7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1008" y="4719330"/>
            <a:ext cx="427962" cy="432000"/>
          </a:xfrm>
          <a:prstGeom prst="rect">
            <a:avLst/>
          </a:prstGeom>
        </p:spPr>
      </p:pic>
      <p:sp>
        <p:nvSpPr>
          <p:cNvPr id="62" name="テキスト ボックス 61"/>
          <p:cNvSpPr txBox="1"/>
          <p:nvPr/>
        </p:nvSpPr>
        <p:spPr>
          <a:xfrm>
            <a:off x="7047651" y="3876092"/>
            <a:ext cx="10711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2 </a:t>
            </a:r>
            <a:r>
              <a:rPr lang="zh-CN" altLang="en-US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语音识别</a:t>
            </a:r>
            <a:endParaRPr lang="en-US" altLang="zh-CN" sz="1400" b="1" dirty="0" smtClean="0">
              <a:solidFill>
                <a:srgbClr val="0070C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3 </a:t>
            </a:r>
            <a:r>
              <a:rPr lang="zh-CN" altLang="en-US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指</a:t>
            </a:r>
            <a:r>
              <a:rPr lang="zh-CN" altLang="en-US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令控制</a:t>
            </a:r>
            <a:endParaRPr lang="en-US" altLang="ja-JP" sz="1400" b="1" dirty="0">
              <a:solidFill>
                <a:srgbClr val="0070C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4 </a:t>
            </a:r>
            <a:r>
              <a:rPr lang="zh-CN" altLang="en-US" sz="1400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语音合成</a:t>
            </a:r>
            <a:endParaRPr lang="en-US" altLang="ja-JP" sz="1400" b="1" dirty="0" smtClean="0">
              <a:solidFill>
                <a:srgbClr val="0070C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9566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东芝语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音触发</a:t>
            </a:r>
            <a:r>
              <a:rPr lang="en-US" altLang="zh-CN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VS</a:t>
            </a:r>
            <a:r>
              <a:rPr lang="zh-CN" altLang="en-US" sz="2800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语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音识别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10127078" y="1413548"/>
            <a:ext cx="1109037" cy="1080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4228"/>
            <a:r>
              <a:rPr lang="en-US" altLang="ja-JP" sz="1600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1.</a:t>
            </a:r>
          </a:p>
          <a:p>
            <a:pPr algn="ctr" defTabSz="914228"/>
            <a:r>
              <a:rPr lang="zh-CN" altLang="en-US" sz="1600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快速响应</a:t>
            </a:r>
            <a:endParaRPr lang="ja-JP" altLang="en-US" sz="1600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10141596" y="2543232"/>
            <a:ext cx="1080000" cy="1080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4228"/>
            <a:r>
              <a:rPr lang="en-US" altLang="ja-JP" sz="1600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2.</a:t>
            </a:r>
          </a:p>
          <a:p>
            <a:pPr algn="ctr" defTabSz="914228"/>
            <a:r>
              <a:rPr lang="zh-CN" altLang="en-US" sz="1600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高准确度</a:t>
            </a:r>
            <a:endParaRPr lang="ja-JP" altLang="en-US" sz="1600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6" name="円/楕円 45"/>
          <p:cNvSpPr/>
          <p:nvPr/>
        </p:nvSpPr>
        <p:spPr>
          <a:xfrm>
            <a:off x="10141596" y="3672915"/>
            <a:ext cx="1080000" cy="108000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914228"/>
            <a:r>
              <a:rPr lang="en-US" altLang="ja-JP" sz="1600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3.</a:t>
            </a:r>
          </a:p>
          <a:p>
            <a:pPr algn="ctr" defTabSz="914228"/>
            <a:r>
              <a:rPr lang="zh-CN" altLang="en-US" sz="160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少资源</a:t>
            </a:r>
            <a:endParaRPr lang="en-US" altLang="ja-JP" sz="1600" b="1" dirty="0" smtClean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559935"/>
              </p:ext>
            </p:extLst>
          </p:nvPr>
        </p:nvGraphicFramePr>
        <p:xfrm>
          <a:off x="493200" y="900000"/>
          <a:ext cx="9466048" cy="46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6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237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237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endParaRPr kumimoji="1" lang="ja-JP" altLang="en-US" sz="16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东芝语</a:t>
                      </a: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音触发</a:t>
                      </a:r>
                      <a:endParaRPr kumimoji="1" lang="ja-JP" altLang="en-US" sz="18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传统语音识别</a:t>
                      </a:r>
                      <a:endParaRPr kumimoji="1" lang="ja-JP" altLang="en-US" sz="18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响应</a:t>
                      </a:r>
                      <a:endParaRPr kumimoji="1" lang="ja-JP" altLang="en-US" sz="16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1600" b="1" dirty="0" smtClean="0">
                          <a:solidFill>
                            <a:srgbClr val="0000CC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快</a:t>
                      </a:r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</a:t>
                      </a:r>
                      <a:r>
                        <a:rPr kumimoji="1" lang="en-US" altLang="zh-CN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0.1</a:t>
                      </a:r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秒内）</a:t>
                      </a:r>
                      <a:endParaRPr kumimoji="1" lang="en-US" altLang="ja-JP" sz="16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r>
                        <a:rPr kumimoji="1"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因为通</a:t>
                      </a:r>
                      <a:r>
                        <a:rPr kumimoji="1"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过直接比较音素，所以无</a:t>
                      </a:r>
                      <a:r>
                        <a:rPr kumimoji="1"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需等待输入短语结束</a:t>
                      </a:r>
                      <a:endParaRPr kumimoji="1" lang="en-US" altLang="ja-JP" sz="14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600" dirty="0" smtClean="0">
                          <a:solidFill>
                            <a:srgbClr val="CC33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较慢</a:t>
                      </a:r>
                      <a:r>
                        <a:rPr kumimoji="1" lang="ja-JP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</a:t>
                      </a:r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大约有</a:t>
                      </a:r>
                      <a:r>
                        <a:rPr kumimoji="1" lang="en-US" altLang="ja-JP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</a:t>
                      </a:r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秒延迟</a:t>
                      </a:r>
                      <a:r>
                        <a:rPr kumimoji="1" lang="ja-JP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）</a:t>
                      </a:r>
                      <a:endParaRPr kumimoji="1" lang="en-US" altLang="ja-JP" sz="16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r>
                        <a:rPr lang="zh-CN" altLang="en-US" sz="14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因为需要确认输入短语的结尾，并逐字比较所有候选词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噪音下的检测率</a:t>
                      </a:r>
                      <a:endParaRPr kumimoji="1" lang="ja-JP" altLang="en-US" sz="16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600" b="1" dirty="0" smtClean="0">
                          <a:solidFill>
                            <a:srgbClr val="0000CC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高</a:t>
                      </a:r>
                      <a:r>
                        <a:rPr kumimoji="1" lang="zh-CN" altLang="en-US" sz="1600" b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</a:t>
                      </a:r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SNR 0dB</a:t>
                      </a:r>
                      <a:r>
                        <a:rPr kumimoji="1" lang="zh-CN" altLang="en-US" sz="1600" b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下高达</a:t>
                      </a:r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97.5%</a:t>
                      </a:r>
                      <a:r>
                        <a:rPr kumimoji="1" lang="zh-CN" altLang="en-US" sz="1600" b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）</a:t>
                      </a:r>
                      <a:endParaRPr kumimoji="1" lang="en-US" altLang="zh-CN" sz="1600" b="0" dirty="0" smtClean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因为无需确认输入短语的结尾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1600" b="0" dirty="0" smtClean="0">
                          <a:solidFill>
                            <a:srgbClr val="CC33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不高</a:t>
                      </a:r>
                      <a:endParaRPr kumimoji="1" lang="en-US" altLang="zh-CN" sz="1600" b="0" dirty="0" smtClean="0">
                        <a:solidFill>
                          <a:srgbClr val="CC3300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r>
                        <a:rPr lang="zh-CN" altLang="en-US" sz="14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因为可能无法确认输入短语是否结束，从而导致检测错误。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检测开始信号</a:t>
                      </a:r>
                      <a:endParaRPr kumimoji="1" lang="en-US" altLang="ja-JP" sz="16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1600" b="1" dirty="0" smtClean="0">
                          <a:solidFill>
                            <a:srgbClr val="0000CC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无需</a:t>
                      </a:r>
                      <a:endParaRPr kumimoji="1" lang="en-US" altLang="zh-CN" sz="1600" b="1" dirty="0" smtClean="0">
                        <a:solidFill>
                          <a:srgbClr val="0000CC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r>
                        <a:rPr kumimoji="1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+mn-cs"/>
                        </a:rPr>
                        <a:t>时刻对比音素</a:t>
                      </a:r>
                      <a:endParaRPr kumimoji="1" lang="ja-JP" altLang="en-US" sz="1600" b="1" dirty="0">
                        <a:solidFill>
                          <a:srgbClr val="0000CC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1600" dirty="0" smtClean="0">
                          <a:solidFill>
                            <a:srgbClr val="CC33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需要</a:t>
                      </a:r>
                      <a:endParaRPr kumimoji="1" lang="en-US" altLang="zh-CN" sz="1600" dirty="0" smtClean="0">
                        <a:solidFill>
                          <a:srgbClr val="CC3300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r>
                        <a:rPr kumimoji="1" lang="zh-CN" altLang="en-US" sz="14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需要开始检测的明确信号</a:t>
                      </a:r>
                      <a:r>
                        <a:rPr kumimoji="1" lang="en-US" altLang="ja-JP" sz="1400" baseline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所需硬件资源</a:t>
                      </a:r>
                      <a:endParaRPr kumimoji="1" lang="ja-JP" altLang="en-US" sz="16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600" b="1" dirty="0" smtClean="0">
                          <a:solidFill>
                            <a:srgbClr val="0000CC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较少</a:t>
                      </a:r>
                      <a:r>
                        <a:rPr kumimoji="1" lang="ja-JP" altLang="en-US" sz="1600" b="1" dirty="0" smtClean="0">
                          <a:solidFill>
                            <a:srgbClr val="0000CC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endParaRPr kumimoji="1" lang="en-US" altLang="ja-JP" sz="16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+mn-cs"/>
                        </a:rPr>
                        <a:t>如：</a:t>
                      </a: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+mn-cs"/>
                        </a:rPr>
                        <a:t>75MIPS</a:t>
                      </a:r>
                      <a:r>
                        <a:rPr kumimoji="1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+mn-cs"/>
                        </a:rPr>
                        <a:t>，</a:t>
                      </a: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+mn-cs"/>
                        </a:rPr>
                        <a:t>ROM200KB</a:t>
                      </a:r>
                      <a:r>
                        <a:rPr kumimoji="1" lang="zh-CN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+mn-cs"/>
                        </a:rPr>
                        <a:t>，</a:t>
                      </a: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+mn-cs"/>
                        </a:rPr>
                        <a:t>RAM230KB</a:t>
                      </a:r>
                      <a:endParaRPr kumimoji="1" lang="en-US" altLang="ja-JP" sz="14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srgbClr val="333333"/>
                        </a:solidFill>
                        <a:effectLst/>
                        <a:uLnTx/>
                        <a:uFillTx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1600" dirty="0" smtClean="0">
                          <a:solidFill>
                            <a:srgbClr val="CC33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多</a:t>
                      </a:r>
                      <a:endParaRPr kumimoji="1" lang="ja-JP" altLang="en-US" sz="1600" dirty="0">
                        <a:solidFill>
                          <a:srgbClr val="CC3300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8000">
                <a:tc>
                  <a:txBody>
                    <a:bodyPr/>
                    <a:lstStyle/>
                    <a:p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可识别语句的条数</a:t>
                      </a:r>
                      <a:endParaRPr kumimoji="1" lang="ja-JP" altLang="en-US" sz="16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1600" dirty="0" smtClean="0">
                          <a:solidFill>
                            <a:srgbClr val="CC33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较少</a:t>
                      </a:r>
                      <a:r>
                        <a:rPr kumimoji="1" lang="zh-CN" altLang="en-US" sz="1600" b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（推荐小于</a:t>
                      </a:r>
                      <a:r>
                        <a:rPr kumimoji="1" lang="en-US" altLang="zh-CN" sz="1600" b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80</a:t>
                      </a:r>
                      <a:r>
                        <a:rPr kumimoji="1" lang="zh-CN" altLang="en-US" sz="1600" b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个字）</a:t>
                      </a:r>
                      <a:endParaRPr kumimoji="1" lang="ja-JP" altLang="en-US" sz="1600" b="0" dirty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1600" b="1" dirty="0" smtClean="0">
                          <a:solidFill>
                            <a:srgbClr val="0000CC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多</a:t>
                      </a:r>
                      <a:r>
                        <a:rPr kumimoji="1" lang="zh-CN" altLang="en-US" sz="1600" b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</a:t>
                      </a:r>
                      <a:r>
                        <a:rPr kumimoji="1" lang="en-US" altLang="ja-JP" sz="1600" b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100</a:t>
                      </a:r>
                      <a:r>
                        <a:rPr kumimoji="1" lang="zh-CN" altLang="en-US" sz="1600" b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单词以上）</a:t>
                      </a:r>
                      <a:endParaRPr kumimoji="1" lang="ja-JP" altLang="en-US" sz="1600" b="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8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493199" y="900000"/>
            <a:ext cx="8077049" cy="39395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63538" indent="-363538">
              <a:buFont typeface="Wingdings" panose="05000000000000000000" pitchFamily="2" charset="2"/>
              <a:buChar char="n"/>
            </a:pPr>
            <a:r>
              <a:rPr kumimoji="1" lang="zh-CN" altLang="en-US" sz="2000" b="1" dirty="0" smtClean="0">
                <a:solidFill>
                  <a:schemeClr val="accent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什么是语音触</a:t>
            </a:r>
            <a:r>
              <a:rPr kumimoji="1" lang="zh-CN" altLang="en-US" sz="2000" b="1" dirty="0" smtClean="0">
                <a:solidFill>
                  <a:schemeClr val="accent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发技</a:t>
            </a:r>
            <a:r>
              <a:rPr kumimoji="1" lang="zh-CN" altLang="en-US" sz="2000" b="1" dirty="0" smtClean="0">
                <a:solidFill>
                  <a:schemeClr val="accent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术？</a:t>
            </a:r>
            <a:endParaRPr kumimoji="1" lang="en-US" altLang="zh-CN" sz="2000" b="1" dirty="0" smtClean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endParaRPr kumimoji="1" lang="en-US" altLang="zh-CN" sz="2000" b="1" dirty="0" smtClean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>
              <a:lnSpc>
                <a:spcPct val="150000"/>
              </a:lnSpc>
            </a:pPr>
            <a:endParaRPr kumimoji="1" lang="en-US" altLang="zh-CN" sz="2000" b="1" dirty="0" smtClean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marL="363538" indent="-363538">
              <a:buFont typeface="Wingdings" panose="05000000000000000000" pitchFamily="2" charset="2"/>
              <a:buChar char="n"/>
            </a:pPr>
            <a:r>
              <a:rPr lang="zh-CN" altLang="en-US" sz="2000" b="1" dirty="0" smtClean="0">
                <a:solidFill>
                  <a:schemeClr val="accent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关</a:t>
            </a: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键特</a:t>
            </a:r>
            <a:r>
              <a:rPr lang="zh-CN" altLang="en-US" sz="2000" b="1" dirty="0" smtClean="0">
                <a:solidFill>
                  <a:schemeClr val="accent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性</a:t>
            </a:r>
            <a:endParaRPr lang="en-US" altLang="zh-CN" sz="2000" b="1" dirty="0" smtClean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marL="363538" indent="-363538">
              <a:buFont typeface="Wingdings" panose="05000000000000000000" pitchFamily="2" charset="2"/>
              <a:buChar char="n"/>
            </a:pPr>
            <a:endParaRPr lang="en-US" altLang="zh-CN" sz="2000" b="1" dirty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marL="363538" indent="-363538">
              <a:buFont typeface="Wingdings" panose="05000000000000000000" pitchFamily="2" charset="2"/>
              <a:buChar char="n"/>
            </a:pPr>
            <a:endParaRPr lang="en-US" altLang="zh-CN" sz="2000" b="1" dirty="0" smtClean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marL="363538" indent="-363538">
              <a:buFont typeface="Wingdings" panose="05000000000000000000" pitchFamily="2" charset="2"/>
              <a:buChar char="n"/>
            </a:pPr>
            <a:endParaRPr lang="en-US" altLang="zh-CN" sz="2000" b="1" dirty="0" smtClean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endParaRPr lang="en-US" altLang="zh-CN" sz="2000" b="1" dirty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marL="363538" indent="-363538">
              <a:buFont typeface="Wingdings" panose="05000000000000000000" pitchFamily="2" charset="2"/>
              <a:buChar char="n"/>
            </a:pPr>
            <a:endParaRPr lang="en-US" altLang="zh-CN" sz="2000" b="1" dirty="0" smtClean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marL="363538" indent="-363538">
              <a:buFont typeface="Wingdings" panose="05000000000000000000" pitchFamily="2" charset="2"/>
              <a:buChar char="n"/>
            </a:pPr>
            <a:endParaRPr lang="en-US" altLang="zh-CN" sz="2000" b="1" dirty="0" smtClean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marL="363538" indent="-363538">
              <a:buFont typeface="Wingdings" panose="05000000000000000000" pitchFamily="2" charset="2"/>
              <a:buChar char="n"/>
            </a:pPr>
            <a:endParaRPr lang="en-US" altLang="zh-CN" sz="2000" b="1" dirty="0" smtClean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marL="363538" indent="-363538">
              <a:buFont typeface="Wingdings" panose="05000000000000000000" pitchFamily="2" charset="2"/>
              <a:buChar char="n"/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应</a:t>
            </a:r>
            <a:r>
              <a:rPr lang="zh-CN" altLang="en-US" sz="2000" b="1" dirty="0" smtClean="0">
                <a:solidFill>
                  <a:schemeClr val="accent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用案例</a:t>
            </a:r>
            <a:endParaRPr lang="ja-JP" altLang="en-US" sz="2000" b="1" dirty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东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芝语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音</a:t>
            </a:r>
            <a:r>
              <a:rPr lang="zh-CN" altLang="en-US" sz="2800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触发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解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决方案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222" y="1040315"/>
            <a:ext cx="1726661" cy="1289050"/>
          </a:xfrm>
          <a:prstGeom prst="rect">
            <a:avLst/>
          </a:prstGeom>
        </p:spPr>
      </p:pic>
      <p:sp>
        <p:nvSpPr>
          <p:cNvPr id="8" name="角丸四角形吹き出し 7"/>
          <p:cNvSpPr/>
          <p:nvPr/>
        </p:nvSpPr>
        <p:spPr bwMode="auto">
          <a:xfrm>
            <a:off x="7569200" y="900000"/>
            <a:ext cx="2052366" cy="337185"/>
          </a:xfrm>
          <a:prstGeom prst="wedgeRoundRectCallout">
            <a:avLst>
              <a:gd name="adj1" fmla="val 59845"/>
              <a:gd name="adj2" fmla="val 114006"/>
              <a:gd name="adj3" fmla="val 1666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通</a:t>
            </a:r>
            <a:r>
              <a:rPr lang="zh-CN" altLang="en-US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过语音控制得到快速响应</a:t>
            </a:r>
            <a:endParaRPr lang="en-US" altLang="ja-JP" sz="12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67966" y="1333691"/>
            <a:ext cx="887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该项</a:t>
            </a:r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技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术可持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续监测关键字，</a:t>
            </a:r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并在检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测到时</a:t>
            </a:r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通知系统。</a:t>
            </a:r>
            <a:endParaRPr lang="en-US" altLang="ja-JP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4263" y="194720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2000" b="1" dirty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 bwMode="black">
          <a:xfrm>
            <a:off x="8057837" y="2435435"/>
            <a:ext cx="3504000" cy="54642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lIns="144000" bIns="72000" rtlCol="0" anchor="b">
            <a:noAutofit/>
          </a:bodyPr>
          <a:lstStyle/>
          <a:p>
            <a:pPr algn="ctr"/>
            <a:r>
              <a:rPr lang="zh-CN" altLang="en-US" sz="22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少资源</a:t>
            </a:r>
            <a:endParaRPr lang="ja-JP" altLang="en-US" sz="22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14" name="テキスト ボックス 13"/>
          <p:cNvSpPr txBox="1"/>
          <p:nvPr/>
        </p:nvSpPr>
        <p:spPr bwMode="black">
          <a:xfrm>
            <a:off x="4362831" y="2425321"/>
            <a:ext cx="3504000" cy="54642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lIns="144000" bIns="72000" rtlCol="0" anchor="b">
            <a:noAutofit/>
          </a:bodyPr>
          <a:lstStyle/>
          <a:p>
            <a:pPr algn="ctr">
              <a:tabLst>
                <a:tab pos="88900" algn="l"/>
              </a:tabLst>
            </a:pPr>
            <a:r>
              <a:rPr lang="zh-CN" altLang="en-US" sz="22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高准确性</a:t>
            </a:r>
            <a:endParaRPr lang="ja-JP" altLang="en-US" sz="22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15" name="テキスト ボックス 14"/>
          <p:cNvSpPr txBox="1"/>
          <p:nvPr/>
        </p:nvSpPr>
        <p:spPr bwMode="black">
          <a:xfrm>
            <a:off x="629170" y="2435435"/>
            <a:ext cx="3504000" cy="546422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lIns="144000" bIns="72000" rtlCol="0" anchor="b">
            <a:noAutofit/>
          </a:bodyPr>
          <a:lstStyle/>
          <a:p>
            <a:pPr algn="ctr">
              <a:defRPr/>
            </a:pPr>
            <a:r>
              <a:rPr lang="zh-CN" altLang="en-US" sz="2200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快速响</a:t>
            </a:r>
            <a:r>
              <a:rPr lang="zh-CN" altLang="en-US" sz="22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应</a:t>
            </a:r>
            <a:endParaRPr lang="ja-JP" altLang="en-US" sz="22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25861" y="2435434"/>
            <a:ext cx="3506809" cy="166967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响应速度非常快，在</a:t>
            </a:r>
            <a:r>
              <a:rPr lang="en-US" altLang="zh-CN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0.1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秒左右</a:t>
            </a:r>
            <a:endParaRPr lang="en-US" altLang="zh-CN" sz="14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ja-JP" altLang="en-US" sz="1400" dirty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354316" y="2435434"/>
            <a:ext cx="3493856" cy="166699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endParaRPr lang="en-US" altLang="ja-JP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在有噪</a:t>
            </a:r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声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的</a:t>
            </a:r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环境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下</a:t>
            </a:r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对字典进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行训</a:t>
            </a:r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练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endParaRPr lang="en-US" altLang="zh-CN" sz="1400" dirty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提高精</a:t>
            </a:r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确度。</a:t>
            </a:r>
          </a:p>
          <a:p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（在</a:t>
            </a:r>
            <a:r>
              <a:rPr lang="en-US" altLang="zh-CN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SNR 0db</a:t>
            </a:r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下精准度达到</a:t>
            </a:r>
            <a:r>
              <a:rPr lang="en-US" altLang="zh-CN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97.5%</a:t>
            </a:r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r>
              <a:rPr lang="en-US" altLang="ja-JP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</a:t>
            </a:r>
            <a:r>
              <a:rPr lang="en-US" altLang="ja-JP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NR </a:t>
            </a:r>
            <a:r>
              <a:rPr lang="en-US" altLang="ja-JP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0dB</a:t>
            </a:r>
            <a:r>
              <a:rPr lang="en-US" altLang="ja-JP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)</a:t>
            </a:r>
            <a:endParaRPr lang="ja-JP" altLang="en-US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8057837" y="2435434"/>
            <a:ext cx="3504000" cy="166967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z="16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endParaRPr lang="en-US" altLang="ja-JP" sz="1600" dirty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东</a:t>
            </a:r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芝语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音控制软件</a:t>
            </a:r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只需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较少的</a:t>
            </a:r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计算资源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。</a:t>
            </a:r>
            <a:endParaRPr lang="en-US" altLang="zh-CN" sz="14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</a:t>
            </a:r>
            <a:r>
              <a:rPr lang="en-US" altLang="ja-JP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75MIPS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lang="en-US" altLang="ja-JP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ROM 200KB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lang="en-US" altLang="ja-JP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RAM 230KB</a:t>
            </a:r>
            <a:r>
              <a:rPr lang="en-US" altLang="ja-JP" sz="1400" baseline="300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即可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以实现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。</a:t>
            </a:r>
            <a:r>
              <a:rPr lang="en-US" altLang="ja-JP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O</a:t>
            </a:r>
          </a:p>
          <a:p>
            <a:r>
              <a:rPr lang="en-US" altLang="ja-JP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n </a:t>
            </a:r>
            <a:r>
              <a:rPr lang="en-US" altLang="ja-JP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embedded system</a:t>
            </a:r>
            <a:r>
              <a:rPr lang="en-US" altLang="ja-JP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.</a:t>
            </a:r>
            <a:endParaRPr lang="en-US" altLang="ja-JP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659905" y="4130451"/>
            <a:ext cx="3094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 </a:t>
            </a:r>
            <a:r>
              <a:rPr kumimoji="1" lang="zh-CN" altLang="en-US" sz="10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这些数值来自东芝的评估，可能会因环境而不同。</a:t>
            </a:r>
            <a:endParaRPr kumimoji="1" lang="ja-JP" altLang="en-US" sz="10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39091" y="400616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2400" b="1" dirty="0">
              <a:solidFill>
                <a:schemeClr val="accent2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867966" y="478577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游戏中的应用</a:t>
            </a:r>
            <a:endParaRPr kumimoji="1" lang="ja-JP" altLang="en-US" sz="1800" b="1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087846" y="4785771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800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手机中的应用</a:t>
            </a:r>
            <a:endParaRPr kumimoji="1" lang="ja-JP" altLang="en-US" sz="1800" b="1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67966" y="5218152"/>
            <a:ext cx="3494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・</a:t>
            </a:r>
            <a:r>
              <a: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当想要击中魔法时，玩家实际上称之为“魔法咒语</a:t>
            </a: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”。</a:t>
            </a:r>
            <a:endParaRPr lang="en-US" altLang="zh-CN" sz="14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r>
              <a:rPr lang="ja-JP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・</a:t>
            </a:r>
            <a:r>
              <a: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当玩</a:t>
            </a: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家手头忙于控</a:t>
            </a:r>
            <a:r>
              <a: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制时</a:t>
            </a: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，可以通</a:t>
            </a:r>
            <a:r>
              <a: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过语音控制角</a:t>
            </a: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色</a:t>
            </a:r>
            <a:r>
              <a: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。</a:t>
            </a:r>
            <a:endParaRPr lang="en-US" altLang="ja-JP" sz="14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906" y="4827779"/>
            <a:ext cx="2245500" cy="1230755"/>
          </a:xfrm>
          <a:prstGeom prst="rect">
            <a:avLst/>
          </a:prstGeom>
        </p:spPr>
      </p:pic>
      <p:sp>
        <p:nvSpPr>
          <p:cNvPr id="35" name="角丸四角形吹き出し 34"/>
          <p:cNvSpPr/>
          <p:nvPr/>
        </p:nvSpPr>
        <p:spPr bwMode="auto">
          <a:xfrm>
            <a:off x="9844630" y="4560550"/>
            <a:ext cx="1348360" cy="450442"/>
          </a:xfrm>
          <a:prstGeom prst="wedgeRoundRectCallout">
            <a:avLst>
              <a:gd name="adj1" fmla="val 12905"/>
              <a:gd name="adj2" fmla="val 84182"/>
              <a:gd name="adj3" fmla="val 1666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来，笑一个！</a:t>
            </a:r>
            <a:endParaRPr lang="en-US" altLang="zh-CN" sz="12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200" dirty="0" smtClean="0">
                <a:solidFill>
                  <a:schemeClr val="tx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“</a:t>
            </a:r>
            <a:r>
              <a:rPr lang="zh-CN" altLang="en-US" sz="1200" dirty="0" smtClean="0">
                <a:solidFill>
                  <a:schemeClr val="tx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茄</a:t>
            </a:r>
            <a:r>
              <a:rPr lang="en-US" altLang="zh-CN" sz="1200" dirty="0" smtClean="0">
                <a:solidFill>
                  <a:schemeClr val="tx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—</a:t>
            </a:r>
            <a:r>
              <a:rPr lang="zh-CN" altLang="en-US" sz="1200" dirty="0" smtClean="0">
                <a:solidFill>
                  <a:schemeClr val="tx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子</a:t>
            </a:r>
            <a:r>
              <a:rPr lang="ja-JP" altLang="en-US" sz="1200" dirty="0" smtClean="0">
                <a:solidFill>
                  <a:schemeClr val="tx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！</a:t>
            </a:r>
            <a:r>
              <a:rPr lang="en-US" altLang="ja-JP" sz="1200" dirty="0" smtClean="0">
                <a:solidFill>
                  <a:schemeClr val="tx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”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087846" y="5218152"/>
            <a:ext cx="3939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・</a:t>
            </a:r>
            <a:r>
              <a:rPr kumimoji="1"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用户可以通过语音来拍照</a:t>
            </a:r>
            <a:endParaRPr kumimoji="1" lang="en-US" altLang="zh-CN" sz="14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r>
              <a:rPr lang="ja-JP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・</a:t>
            </a: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用户可以通过</a:t>
            </a:r>
            <a:r>
              <a: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语音替代手</a:t>
            </a: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指来控制某些设置</a:t>
            </a:r>
            <a:endParaRPr lang="en-US" altLang="ja-JP" sz="14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15" y="5175222"/>
            <a:ext cx="991441" cy="1274163"/>
          </a:xfrm>
          <a:prstGeom prst="rect">
            <a:avLst/>
          </a:prstGeom>
        </p:spPr>
      </p:pic>
      <p:sp>
        <p:nvSpPr>
          <p:cNvPr id="38" name="角丸四角形吹き出し 37"/>
          <p:cNvSpPr/>
          <p:nvPr/>
        </p:nvSpPr>
        <p:spPr bwMode="auto">
          <a:xfrm>
            <a:off x="4524420" y="4560550"/>
            <a:ext cx="1350000" cy="450000"/>
          </a:xfrm>
          <a:prstGeom prst="wedgeRoundRectCallout">
            <a:avLst>
              <a:gd name="adj1" fmla="val 5781"/>
              <a:gd name="adj2" fmla="val 85450"/>
              <a:gd name="adj3" fmla="val 16667"/>
            </a:avLst>
          </a:prstGeom>
          <a:solidFill>
            <a:srgbClr val="FF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你必须服从！</a:t>
            </a:r>
            <a:endParaRPr lang="en-US" altLang="zh-CN" sz="12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200" dirty="0" smtClean="0">
                <a:solidFill>
                  <a:schemeClr val="tx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“</a:t>
            </a:r>
            <a:r>
              <a:rPr lang="zh-CN" altLang="en-US" sz="1200" dirty="0" smtClean="0">
                <a:solidFill>
                  <a:schemeClr val="tx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火焰球！</a:t>
            </a:r>
            <a:r>
              <a:rPr lang="en-US" altLang="ja-JP" sz="1200" dirty="0" smtClean="0">
                <a:solidFill>
                  <a:schemeClr val="tx2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77" y="2382317"/>
            <a:ext cx="589573" cy="6324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116" y="2382317"/>
            <a:ext cx="589573" cy="632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874" y="2382317"/>
            <a:ext cx="589573" cy="63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9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1" y="0"/>
            <a:ext cx="11445765" cy="749165"/>
          </a:xfrm>
        </p:spPr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语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音</a:t>
            </a:r>
            <a:r>
              <a:rPr lang="zh-CN" altLang="en-US" sz="2800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触发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解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决方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案产品线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cxnSp>
        <p:nvCxnSpPr>
          <p:cNvPr id="6" name="直線コネクタ 5"/>
          <p:cNvCxnSpPr/>
          <p:nvPr/>
        </p:nvCxnSpPr>
        <p:spPr>
          <a:xfrm>
            <a:off x="931178" y="5788404"/>
            <a:ext cx="10427516" cy="0"/>
          </a:xfrm>
          <a:prstGeom prst="line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931178" y="1132514"/>
            <a:ext cx="0" cy="4655890"/>
          </a:xfrm>
          <a:prstGeom prst="line">
            <a:avLst/>
          </a:prstGeom>
          <a:ln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2519419" y="593101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2018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41877" y="593101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2019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024991" y="593101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2020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 rot="5400000">
            <a:off x="340218" y="12039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性能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4" name="円/楕円 23"/>
          <p:cNvSpPr/>
          <p:nvPr/>
        </p:nvSpPr>
        <p:spPr>
          <a:xfrm>
            <a:off x="1785458" y="1132514"/>
            <a:ext cx="2152727" cy="21527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TZ2100XBG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CA9 @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300MHz</a:t>
            </a:r>
          </a:p>
          <a:p>
            <a:pPr algn="ctr"/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Ext. ROM</a:t>
            </a:r>
            <a:r>
              <a:rPr lang="zh-CN" altLang="en-US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RAM1MB</a:t>
            </a:r>
            <a:endParaRPr lang="en-US" altLang="ja-JP" sz="1400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I/O</a:t>
            </a:r>
            <a:r>
              <a:rPr lang="zh-CN" altLang="en-US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口</a:t>
            </a:r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128</a:t>
            </a:r>
            <a:r>
              <a:rPr lang="zh-CN" altLang="en-US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BGA310</a:t>
            </a:r>
          </a:p>
          <a:p>
            <a:pPr algn="ctr"/>
            <a:endParaRPr lang="en-US" altLang="ja-JP" sz="1400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VT </a:t>
            </a:r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100</a:t>
            </a:r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条，</a:t>
            </a:r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256</a:t>
            </a:r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节点，</a:t>
            </a:r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SKD</a:t>
            </a:r>
          </a:p>
          <a:p>
            <a:pPr algn="ctr"/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LCD</a:t>
            </a:r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控制</a:t>
            </a:r>
            <a:endParaRPr lang="en-US" altLang="ja-JP" sz="1400" b="1" dirty="0" smtClean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硬件开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发包／软</a:t>
            </a:r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件开发包</a:t>
            </a:r>
            <a:endParaRPr lang="en-US" altLang="zh-CN" sz="1400" b="1" dirty="0" smtClean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可提供</a:t>
            </a:r>
            <a:endParaRPr lang="ja-JP" altLang="en-US" sz="1400" b="1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7385220" y="3493065"/>
            <a:ext cx="2152727" cy="21527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TMPM3HLFDUG</a:t>
            </a:r>
            <a:endParaRPr lang="en-US" altLang="ja-JP" sz="2400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CM3 @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80MHz</a:t>
            </a:r>
          </a:p>
          <a:p>
            <a:pPr algn="ctr"/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ROM512KB</a:t>
            </a:r>
            <a:r>
              <a:rPr lang="zh-CN" altLang="en-US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RAM64KB</a:t>
            </a:r>
            <a:endParaRPr lang="en-US" altLang="ja-JP" sz="1400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I/O</a:t>
            </a:r>
            <a:r>
              <a:rPr lang="zh-CN" altLang="en-US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口</a:t>
            </a:r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56</a:t>
            </a:r>
            <a:r>
              <a:rPr lang="zh-CN" altLang="en-US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LQFP64</a:t>
            </a:r>
          </a:p>
          <a:p>
            <a:pPr algn="ctr"/>
            <a:endParaRPr lang="en-US" altLang="ja-JP" sz="1400" dirty="0" smtClean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VT </a:t>
            </a:r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10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条</a:t>
            </a:r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128</a:t>
            </a:r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节点</a:t>
            </a:r>
            <a:endParaRPr lang="en-US" altLang="ja-JP" sz="1400" b="1" dirty="0" smtClean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开发中</a:t>
            </a:r>
            <a:endParaRPr lang="ja-JP" altLang="en-US" sz="1400" b="1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4485826" y="2489638"/>
            <a:ext cx="2152727" cy="21527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2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TMPM4G6F10FG</a:t>
            </a:r>
            <a:endParaRPr lang="en-US" altLang="ja-JP" sz="2400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CM4 @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160MHz</a:t>
            </a:r>
          </a:p>
          <a:p>
            <a:pPr algn="ctr"/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ROM1MB</a:t>
            </a:r>
            <a:r>
              <a:rPr lang="zh-CN" altLang="en-US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RAM192KB</a:t>
            </a:r>
            <a:endParaRPr lang="en-US" altLang="ja-JP" sz="1400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I/O</a:t>
            </a:r>
            <a:r>
              <a:rPr lang="zh-CN" altLang="en-US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口</a:t>
            </a:r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91</a:t>
            </a:r>
            <a:r>
              <a:rPr lang="zh-CN" altLang="en-US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lang="en-US" altLang="ja-JP" sz="1400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LQFP100</a:t>
            </a:r>
          </a:p>
          <a:p>
            <a:pPr algn="ctr"/>
            <a:endParaRPr lang="en-US" altLang="ja-JP" sz="1400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VT </a:t>
            </a:r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60</a:t>
            </a:r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条</a:t>
            </a:r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256</a:t>
            </a:r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节点，</a:t>
            </a:r>
            <a:r>
              <a:rPr lang="en-US" altLang="ja-JP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SKD</a:t>
            </a:r>
          </a:p>
          <a:p>
            <a:pPr algn="ctr"/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硬件开发包／软件开发包</a:t>
            </a:r>
            <a:endParaRPr lang="en-US" altLang="zh-CN" sz="1400" b="1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zh-CN" altLang="en-US" sz="1400" b="1" dirty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可提</a:t>
            </a:r>
            <a:r>
              <a:rPr lang="zh-CN" altLang="en-US" sz="1400" b="1" dirty="0" smtClean="0">
                <a:solidFill>
                  <a:schemeClr val="accent1">
                    <a:lumMod val="75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供</a:t>
            </a:r>
            <a:endParaRPr lang="ja-JP" altLang="en-US" sz="1400" b="1" dirty="0">
              <a:solidFill>
                <a:schemeClr val="accent1">
                  <a:lumMod val="75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8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493200" y="1247813"/>
            <a:ext cx="7556786" cy="4964346"/>
            <a:chOff x="1449646" y="1798559"/>
            <a:chExt cx="7942753" cy="52951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9646" y="1798559"/>
              <a:ext cx="7942753" cy="529516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899594" y="2456928"/>
              <a:ext cx="429759" cy="33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RF</a:t>
              </a:r>
              <a:endPara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05521" y="1815231"/>
              <a:ext cx="545564" cy="29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天线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4899595" y="2844868"/>
              <a:ext cx="1" cy="4695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4899595" y="5228494"/>
              <a:ext cx="1" cy="8464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348990" y="3159413"/>
              <a:ext cx="662975" cy="33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Wi-Fi</a:t>
              </a:r>
              <a:endPara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20136" y="2641697"/>
              <a:ext cx="545564" cy="29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天线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70559" y="3153885"/>
              <a:ext cx="1239292" cy="29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UART</a:t>
              </a:r>
              <a:r>
                <a:rPr lang="zh-CN" altLang="en-US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SDIO</a:t>
              </a:r>
              <a:endPara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78054" y="3706685"/>
              <a:ext cx="1224301" cy="29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10</a:t>
              </a:r>
              <a:r>
                <a:rPr lang="zh-CN" altLang="en-US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100</a:t>
              </a:r>
              <a:r>
                <a:rPr lang="zh-CN" altLang="en-US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以太</a:t>
              </a:r>
              <a:endPara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20029" y="4242773"/>
              <a:ext cx="540353" cy="29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USB</a:t>
              </a:r>
              <a:endPara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36479" y="4815513"/>
              <a:ext cx="907451" cy="29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SPI</a:t>
              </a:r>
              <a:r>
                <a:rPr lang="zh-CN" altLang="en-US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I</a:t>
              </a:r>
              <a:r>
                <a:rPr lang="en-US" altLang="zh-CN" sz="1200" baseline="30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2</a:t>
              </a:r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C</a:t>
              </a:r>
              <a:endPara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101192" y="5008361"/>
              <a:ext cx="1176049" cy="33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LED</a:t>
              </a:r>
              <a:r>
                <a:rPr lang="zh-CN" altLang="en-US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驱动器</a:t>
              </a:r>
              <a:endParaRPr lang="en-US" altLang="zh-CN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920218" y="3825081"/>
              <a:ext cx="1063978" cy="29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以太网</a:t>
              </a:r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LAN</a:t>
              </a:r>
              <a:endPara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920218" y="4373678"/>
              <a:ext cx="900631" cy="29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USB</a:t>
              </a:r>
              <a:r>
                <a:rPr lang="zh-CN" altLang="en-US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端口</a:t>
              </a:r>
              <a:endPara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11556" y="2949474"/>
              <a:ext cx="460320" cy="29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SPI</a:t>
              </a:r>
              <a:endPara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907915" y="5498229"/>
              <a:ext cx="1096146" cy="295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SPI</a:t>
              </a:r>
              <a:r>
                <a:rPr lang="zh-CN" altLang="en-US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或</a:t>
              </a:r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UART</a:t>
              </a:r>
              <a:endParaRPr lang="zh-CN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966189" y="4613593"/>
              <a:ext cx="597032" cy="33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安全</a:t>
              </a:r>
              <a:endPara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08377" y="3394875"/>
              <a:ext cx="1847644" cy="787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b="1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TZ2100</a:t>
              </a:r>
            </a:p>
            <a:p>
              <a:pPr algn="ctr"/>
              <a:r>
                <a:rPr lang="en-US" altLang="zh-CN" sz="1400" b="1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Arm® Cortex®-A9</a:t>
              </a:r>
            </a:p>
            <a:p>
              <a:pPr algn="ctr"/>
              <a:r>
                <a:rPr lang="en-US" altLang="zh-CN" sz="1400" b="1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600MHz</a:t>
              </a:r>
              <a:endParaRPr lang="zh-CN" altLang="en-US" sz="1400" b="1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83907" y="6367092"/>
              <a:ext cx="1214650" cy="339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主控</a:t>
              </a:r>
              <a:r>
                <a:rPr lang="en-US" altLang="zh-CN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MCU</a:t>
              </a:r>
              <a:endPara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30714" y="4138047"/>
              <a:ext cx="722415" cy="46957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Flash</a:t>
              </a:r>
              <a:endParaRPr kumimoji="1"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668031" y="4138047"/>
              <a:ext cx="722415" cy="46957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LCD</a:t>
              </a:r>
              <a:endParaRPr kumimoji="1"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730714" y="4764295"/>
              <a:ext cx="722415" cy="46957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400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DDR3</a:t>
              </a:r>
              <a:endParaRPr kumimoji="1"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668031" y="4764295"/>
              <a:ext cx="722415" cy="46957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sz="1400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时钟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13035" y="3280193"/>
              <a:ext cx="2302480" cy="492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应</a:t>
              </a:r>
              <a:r>
                <a:rPr lang="zh-CN" altLang="en-US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用处理器：</a:t>
              </a:r>
              <a:endParaRPr lang="en-US" altLang="zh-CN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r>
                <a:rPr lang="zh-CN" altLang="en-US" sz="12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网络</a:t>
              </a:r>
              <a:r>
                <a:rPr lang="zh-CN" altLang="en-US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en-US" altLang="zh-CN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Mac</a:t>
              </a:r>
              <a:r>
                <a:rPr lang="zh-CN" altLang="en-US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管</a:t>
              </a:r>
              <a:r>
                <a:rPr lang="zh-CN" altLang="en-US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理器／</a:t>
              </a:r>
              <a:r>
                <a:rPr lang="zh-CN" altLang="en-US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分</a:t>
              </a:r>
              <a:r>
                <a:rPr lang="zh-CN" altLang="en-US" sz="12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析</a:t>
              </a:r>
              <a:endParaRPr lang="en-US" altLang="zh-CN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TZ2100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模块</a:t>
            </a:r>
            <a:r>
              <a:rPr lang="en-US" altLang="zh-CN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—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面向家电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958" y="4832375"/>
            <a:ext cx="3155688" cy="1471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3200" y="894131"/>
            <a:ext cx="11336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系统框图</a:t>
            </a:r>
            <a:endParaRPr lang="en-AU" b="1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36099" y="4310743"/>
            <a:ext cx="899406" cy="3705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评估板</a:t>
            </a:r>
            <a:endParaRPr lang="en-AU" b="1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7652022" y="848948"/>
            <a:ext cx="3809589" cy="3337200"/>
            <a:chOff x="-572400" y="1353600"/>
            <a:chExt cx="3809589" cy="3337200"/>
          </a:xfrm>
        </p:grpSpPr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2400" y="1353600"/>
              <a:ext cx="3809589" cy="33372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517248" y="1399144"/>
              <a:ext cx="7878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TZ2100</a:t>
              </a:r>
              <a:endPara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354232" y="1427326"/>
              <a:ext cx="182614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ES</a:t>
              </a:r>
              <a:r>
                <a:rPr lang="zh-CN" altLang="en-US" sz="11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：可提供，</a:t>
              </a:r>
              <a:r>
                <a:rPr lang="en-US" altLang="zh-CN" sz="11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MP</a:t>
              </a:r>
              <a:r>
                <a:rPr lang="zh-CN" altLang="en-US" sz="11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：可提供</a:t>
              </a:r>
              <a:endParaRPr lang="en-US" altLang="zh-CN" sz="11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523190" y="1651676"/>
              <a:ext cx="132279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Arm</a:t>
              </a:r>
              <a:r>
                <a:rPr lang="en-US" altLang="zh-CN" sz="10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®</a:t>
              </a:r>
            </a:p>
            <a:p>
              <a:pPr algn="ctr"/>
              <a:r>
                <a:rPr lang="en-US" altLang="zh-CN" sz="10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Cortex®-A9</a:t>
              </a:r>
            </a:p>
            <a:p>
              <a:pPr algn="ctr"/>
              <a:r>
                <a:rPr lang="en-US" altLang="zh-CN" sz="10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300</a:t>
              </a:r>
              <a:r>
                <a:rPr lang="zh-CN" altLang="en-US" sz="10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／</a:t>
              </a:r>
              <a:r>
                <a:rPr lang="en-US" altLang="zh-CN" sz="10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600MHz FPU</a:t>
              </a:r>
              <a:endParaRPr lang="zh-CN" altLang="en-US" sz="1000" dirty="0">
                <a:solidFill>
                  <a:schemeClr val="bg1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57439" y="2193593"/>
              <a:ext cx="6303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I$ 32KB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219" y="2193593"/>
              <a:ext cx="6815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D$ 32KB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-263503" y="2417288"/>
              <a:ext cx="80342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L2$ 128KB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-239970" y="2714588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SRAM 1MB</a:t>
              </a:r>
            </a:p>
            <a:p>
              <a:pPr algn="ctr"/>
              <a:r>
                <a:rPr lang="en-US" altLang="zh-CN" sz="9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32KB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备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份</a:t>
              </a:r>
              <a:endParaRPr lang="zh-CN" altLang="en-US" sz="900" dirty="0">
                <a:solidFill>
                  <a:schemeClr val="bg1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-69540" y="3148999"/>
              <a:ext cx="4154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9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显示</a:t>
              </a:r>
              <a:endParaRPr lang="zh-CN" altLang="en-US" sz="900" dirty="0">
                <a:solidFill>
                  <a:schemeClr val="bg1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-358080" y="3353557"/>
              <a:ext cx="9925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2D GFX</a:t>
              </a:r>
            </a:p>
            <a:p>
              <a:pPr algn="ctr"/>
              <a:r>
                <a:rPr lang="zh-CN" altLang="en-US" sz="9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位</a:t>
              </a:r>
              <a:r>
                <a:rPr lang="zh-CN" altLang="en-US" sz="9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块传输／绘图</a:t>
              </a:r>
              <a:endParaRPr lang="en-US" altLang="zh-CN" sz="8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/>
              <a:r>
                <a:rPr lang="zh-CN" altLang="en-US" sz="9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旋转／缩放</a:t>
              </a:r>
              <a:endParaRPr lang="en-US" altLang="zh-CN" sz="9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-362088" y="3894883"/>
              <a:ext cx="10005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YUV2RGB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转</a:t>
              </a:r>
              <a:r>
                <a:rPr lang="zh-CN" altLang="en-US" sz="10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换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-265908" y="4134306"/>
              <a:ext cx="8082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LCD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控制器</a:t>
              </a:r>
              <a:endParaRPr lang="en-US" altLang="zh-CN" sz="10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/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24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位并行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07821" y="1651676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9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电源管理</a:t>
              </a:r>
              <a:endParaRPr lang="zh-CN" altLang="en-US" sz="900" dirty="0">
                <a:solidFill>
                  <a:schemeClr val="bg1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99192" y="1870693"/>
              <a:ext cx="4635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PMU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01596" y="2061835"/>
              <a:ext cx="4587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SMU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065529" y="2373341"/>
              <a:ext cx="5309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9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加速器</a:t>
              </a:r>
              <a:endParaRPr lang="zh-CN" altLang="en-US" sz="900" dirty="0">
                <a:solidFill>
                  <a:schemeClr val="bg1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62323" y="2946506"/>
              <a:ext cx="5373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DMAC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52142" y="2592696"/>
              <a:ext cx="11576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AES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SHA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RSA</a:t>
              </a:r>
            </a:p>
            <a:p>
              <a:pPr algn="ctr"/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RNG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加速器</a:t>
              </a:r>
              <a:r>
                <a:rPr lang="zh-CN" altLang="en-US" sz="10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*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54831" y="3469229"/>
              <a:ext cx="7312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ADC 12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位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07820" y="3254809"/>
              <a:ext cx="64633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9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模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拟前端</a:t>
              </a:r>
              <a:endParaRPr lang="zh-CN" altLang="en-US" sz="900" dirty="0">
                <a:solidFill>
                  <a:schemeClr val="bg1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50112" y="3782736"/>
              <a:ext cx="76174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9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存储器接口</a:t>
              </a:r>
              <a:endParaRPr lang="zh-CN" altLang="en-US" sz="900" dirty="0">
                <a:solidFill>
                  <a:schemeClr val="bg1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23476" y="3998683"/>
              <a:ext cx="10150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e-MMC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SDIO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1985" y="4237327"/>
              <a:ext cx="89800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DDR3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控</a:t>
              </a:r>
              <a:r>
                <a:rPr lang="zh-CN" altLang="en-US" sz="10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制器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202177" y="1651676"/>
              <a:ext cx="6463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9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外围</a:t>
              </a:r>
              <a:r>
                <a:rPr lang="zh-CN" altLang="en-US" sz="900" dirty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接口</a:t>
              </a:r>
              <a:endParaRPr lang="zh-CN" altLang="en-US" sz="900" dirty="0">
                <a:solidFill>
                  <a:schemeClr val="bg1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69997" y="1813004"/>
              <a:ext cx="5148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UART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351750" y="2018428"/>
              <a:ext cx="3513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I</a:t>
              </a:r>
              <a:r>
                <a:rPr lang="en-US" altLang="zh-CN" sz="1000" baseline="30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2</a:t>
              </a:r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C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337323" y="2203584"/>
              <a:ext cx="3802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SPI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354154" y="2386232"/>
              <a:ext cx="34657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I</a:t>
              </a:r>
              <a:r>
                <a:rPr lang="en-US" altLang="zh-CN" sz="1000" baseline="30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2</a:t>
              </a:r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S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116910" y="2574679"/>
              <a:ext cx="8210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GPIO</a:t>
              </a:r>
              <a:r>
                <a:rPr lang="zh-CN" altLang="en-US" sz="10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INT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029547" y="2757051"/>
              <a:ext cx="9957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定时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器／</a:t>
              </a:r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PWM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178626" y="2947678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实时时钟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218702" y="3244649"/>
              <a:ext cx="64633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900" dirty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高</a:t>
              </a:r>
              <a:r>
                <a:rPr lang="zh-CN" altLang="en-US" sz="900" dirty="0" smtClean="0">
                  <a:solidFill>
                    <a:schemeClr val="bg1"/>
                  </a:solidFill>
                  <a:latin typeface="东芝黑体 Bold" panose="020B0800000000000000" pitchFamily="34" charset="-122"/>
                  <a:ea typeface="东芝黑体 Bold" panose="020B0800000000000000" pitchFamily="34" charset="-122"/>
                </a:rPr>
                <a:t>速接口</a:t>
              </a:r>
              <a:endParaRPr lang="zh-CN" altLang="en-US" sz="900" dirty="0">
                <a:solidFill>
                  <a:schemeClr val="bg1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003892" y="3712736"/>
              <a:ext cx="105028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10</a:t>
              </a:r>
              <a:r>
                <a:rPr lang="zh-CN" altLang="en-US" sz="10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100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以太网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16103" y="3897422"/>
              <a:ext cx="8258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摄像头接口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180223" y="4281371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并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行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总线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189841" y="4082341"/>
              <a:ext cx="6783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SPI NOR</a:t>
              </a:r>
              <a:endPara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864254" y="3382626"/>
              <a:ext cx="13221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spc="-15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USB  2.0 </a:t>
              </a:r>
              <a:r>
                <a:rPr lang="zh-CN" altLang="en-US" sz="1000" spc="-15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高速／全速</a:t>
              </a:r>
              <a:endParaRPr lang="en-US" altLang="zh-CN" sz="1000" spc="-15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/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支持主</a:t>
              </a:r>
              <a:r>
                <a:rPr lang="zh-CN" altLang="en-US" sz="10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从</a:t>
              </a:r>
              <a:endParaRPr lang="en-US" altLang="zh-CN" sz="10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69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lIns="468000" rIns="0" anchor="b" anchorCtr="0"/>
          <a:lstStyle/>
          <a:p>
            <a:r>
              <a:rPr lang="en-US" altLang="ja-JP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M4G6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参考模型</a:t>
            </a:r>
            <a:r>
              <a:rPr lang="en-US" altLang="zh-CN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—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面向物联网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和家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电</a:t>
            </a:r>
            <a:endParaRPr lang="en-US" altLang="ja-JP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0" y="763200"/>
            <a:ext cx="12197713" cy="763625"/>
          </a:xfrm>
        </p:spPr>
        <p:txBody>
          <a:bodyPr/>
          <a:lstStyle/>
          <a:p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双面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板设计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的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低</a:t>
            </a:r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成本语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音控制模块</a:t>
            </a:r>
            <a:endParaRPr lang="zh-CN" altLang="en-US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095314"/>
              </p:ext>
            </p:extLst>
          </p:nvPr>
        </p:nvGraphicFramePr>
        <p:xfrm>
          <a:off x="6256338" y="4233502"/>
          <a:ext cx="5384749" cy="1930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72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74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4790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400" b="0" kern="1200" dirty="0" smtClean="0">
                          <a:solidFill>
                            <a:schemeClr val="bg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主要器件</a:t>
                      </a:r>
                      <a:endParaRPr kumimoji="1" lang="ja-JP" altLang="en-US" sz="1400" b="0" kern="1200" dirty="0">
                        <a:solidFill>
                          <a:schemeClr val="bg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400" b="0" kern="1200" dirty="0" smtClean="0">
                          <a:solidFill>
                            <a:schemeClr val="bg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型号</a:t>
                      </a:r>
                      <a:endParaRPr kumimoji="1" lang="ja-JP" altLang="en-US" sz="1400" b="0" kern="1200" dirty="0">
                        <a:solidFill>
                          <a:schemeClr val="bg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857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1) CPU TMPM4G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TMPM4G6F10FG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857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2) LDO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PX6250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8572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3) </a:t>
                      </a:r>
                      <a:r>
                        <a:rPr kumimoji="1" lang="zh-CN" altLang="en-US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串行</a:t>
                      </a: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NOR Flash</a:t>
                      </a:r>
                      <a:endParaRPr kumimoji="1" lang="ja-JP" altLang="en-US" sz="1400" b="0" kern="1200" dirty="0" smtClean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Meiryo UI" panose="020B0604030504040204" pitchFamily="50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MX25L3233F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4507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4) </a:t>
                      </a:r>
                      <a:r>
                        <a:rPr kumimoji="1" lang="zh-CN" altLang="en-US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音频输入（</a:t>
                      </a: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PCM MIC</a:t>
                      </a:r>
                      <a:r>
                        <a:rPr kumimoji="1" lang="zh-CN" altLang="en-US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）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Meiryo UI" panose="020B0604030504040204" pitchFamily="50" charset="-128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MSM261S4030H0R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1321"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5) </a:t>
                      </a:r>
                      <a:r>
                        <a:rPr kumimoji="1" lang="zh-CN" altLang="en-US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音频输出（</a:t>
                      </a: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H</a:t>
                      </a:r>
                      <a:r>
                        <a:rPr kumimoji="1" lang="zh-CN" altLang="en-US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桥）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Meiryo UI" panose="020B0604030504040204" pitchFamily="50" charset="-128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  <a:cs typeface="Meiryo UI" panose="020B0604030504040204" pitchFamily="50" charset="-128"/>
                        </a:rPr>
                        <a:t>SSM6L39TU x2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Meiryo UI" panose="020B0604030504040204" pitchFamily="50" charset="-128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6260111" y="1832408"/>
            <a:ext cx="3005075" cy="1661993"/>
          </a:xfrm>
          <a:prstGeom prst="rect">
            <a:avLst/>
          </a:prstGeom>
          <a:noFill/>
          <a:ln w="19050">
            <a:solidFill>
              <a:srgbClr val="2D4BA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硬件设计工具包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　・</a:t>
            </a:r>
            <a:r>
              <a:rPr lang="zh-CN" altLang="en-US" sz="16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数据表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&amp;</a:t>
            </a:r>
            <a:r>
              <a:rPr kumimoji="1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参考手册</a:t>
            </a:r>
            <a:endParaRPr kumimoji="1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　</a:t>
            </a: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・</a:t>
            </a:r>
            <a:r>
              <a:rPr kumimoji="1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用户手册</a:t>
            </a:r>
            <a:endParaRPr kumimoji="1" lang="en-US" altLang="zh-CN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　・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BOM</a:t>
            </a:r>
            <a:r>
              <a:rPr kumimoji="1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表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　・</a:t>
            </a:r>
            <a:r>
              <a:rPr lang="zh-CN" altLang="en-US" sz="16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原理图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rPr>
              <a:t>　・</a:t>
            </a:r>
            <a:r>
              <a:rPr lang="zh-CN" altLang="en-US" sz="16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印刷电路板布</a:t>
            </a:r>
            <a:r>
              <a:rPr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局指南</a:t>
            </a:r>
            <a:endParaRPr kumimoji="1" lang="en-US" altLang="ja-JP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anose="020B0604030504040204" pitchFamily="50" charset="-128"/>
            </a:endParaRPr>
          </a:p>
        </p:txBody>
      </p:sp>
      <p:sp>
        <p:nvSpPr>
          <p:cNvPr id="14" name="線吹き出し 1 (枠付き) 13"/>
          <p:cNvSpPr/>
          <p:nvPr/>
        </p:nvSpPr>
        <p:spPr bwMode="auto">
          <a:xfrm>
            <a:off x="4748287" y="2365683"/>
            <a:ext cx="1273274" cy="307514"/>
          </a:xfrm>
          <a:prstGeom prst="borderCallout1">
            <a:avLst>
              <a:gd name="adj1" fmla="val 100383"/>
              <a:gd name="adj2" fmla="val 57973"/>
              <a:gd name="adj3" fmla="val 177826"/>
              <a:gd name="adj4" fmla="val -51462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JTAG</a:t>
            </a:r>
            <a:endParaRPr kumimoji="0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205575" y="2043630"/>
            <a:ext cx="2232839" cy="2207211"/>
          </a:xfrm>
          <a:prstGeom prst="rect">
            <a:avLst/>
          </a:prstGeom>
        </p:spPr>
      </p:pic>
      <p:sp>
        <p:nvSpPr>
          <p:cNvPr id="29" name="線吹き出し 1 (枠付き) 28"/>
          <p:cNvSpPr/>
          <p:nvPr/>
        </p:nvSpPr>
        <p:spPr bwMode="auto">
          <a:xfrm>
            <a:off x="2417198" y="1639301"/>
            <a:ext cx="1809592" cy="305327"/>
          </a:xfrm>
          <a:prstGeom prst="borderCallout1">
            <a:avLst>
              <a:gd name="adj1" fmla="val 102083"/>
              <a:gd name="adj2" fmla="val 50758"/>
              <a:gd name="adj3" fmla="val 489959"/>
              <a:gd name="adj4" fmla="val 47009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hangingPunct="0">
              <a:defRPr/>
            </a:pPr>
            <a:r>
              <a:rPr kumimoji="0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TMPM4G</a:t>
            </a:r>
            <a:r>
              <a:rPr kumimoji="0" lang="en-US" altLang="ja-JP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6</a:t>
            </a:r>
            <a:r>
              <a:rPr lang="en-US" altLang="ja-JP" sz="1400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F10FG</a:t>
            </a:r>
            <a:endParaRPr lang="en-US" altLang="ja-JP" sz="1400" b="1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0" name="線吹き出し 1 (枠付き) 29"/>
          <p:cNvSpPr/>
          <p:nvPr/>
        </p:nvSpPr>
        <p:spPr bwMode="auto">
          <a:xfrm>
            <a:off x="538048" y="3589607"/>
            <a:ext cx="1165782" cy="262895"/>
          </a:xfrm>
          <a:prstGeom prst="borderCallout1">
            <a:avLst>
              <a:gd name="adj1" fmla="val 47472"/>
              <a:gd name="adj2" fmla="val 100302"/>
              <a:gd name="adj3" fmla="val 132442"/>
              <a:gd name="adj4" fmla="val 193376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复位开关</a:t>
            </a:r>
            <a:endParaRPr kumimoji="0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2" name="線吹き出し 1 (枠付き) 31"/>
          <p:cNvSpPr/>
          <p:nvPr/>
        </p:nvSpPr>
        <p:spPr bwMode="auto">
          <a:xfrm>
            <a:off x="540192" y="2855073"/>
            <a:ext cx="1169252" cy="288032"/>
          </a:xfrm>
          <a:prstGeom prst="borderCallout1">
            <a:avLst>
              <a:gd name="adj1" fmla="val 47472"/>
              <a:gd name="adj2" fmla="val 100302"/>
              <a:gd name="adj3" fmla="val 52069"/>
              <a:gd name="adj4" fmla="val 151172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扬声器引脚</a:t>
            </a:r>
            <a:endParaRPr kumimoji="0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3" name="線吹き出し 1 (枠付き) 32"/>
          <p:cNvSpPr/>
          <p:nvPr/>
        </p:nvSpPr>
        <p:spPr bwMode="auto">
          <a:xfrm>
            <a:off x="4491614" y="1832408"/>
            <a:ext cx="1073790" cy="288000"/>
          </a:xfrm>
          <a:prstGeom prst="borderCallout1">
            <a:avLst>
              <a:gd name="adj1" fmla="val 95620"/>
              <a:gd name="adj2" fmla="val 52120"/>
              <a:gd name="adj3" fmla="val 212651"/>
              <a:gd name="adj4" fmla="val -21863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I</a:t>
            </a:r>
            <a:r>
              <a:rPr kumimoji="0" lang="en-US" altLang="ja-JP" sz="1400" b="1" baseline="300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</a:t>
            </a:r>
            <a:r>
              <a:rPr kumimoji="0" lang="en-US" altLang="ja-JP" sz="14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</a:t>
            </a:r>
            <a:r>
              <a:rPr kumimoji="0" lang="zh-CN" altLang="en-US" sz="14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麦克风</a:t>
            </a:r>
            <a:endParaRPr kumimoji="0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4" name="線吹き出し 1 (枠付き) 33"/>
          <p:cNvSpPr/>
          <p:nvPr/>
        </p:nvSpPr>
        <p:spPr bwMode="auto">
          <a:xfrm>
            <a:off x="4748287" y="2919259"/>
            <a:ext cx="1279534" cy="497709"/>
          </a:xfrm>
          <a:prstGeom prst="borderCallout1">
            <a:avLst>
              <a:gd name="adj1" fmla="val 103522"/>
              <a:gd name="adj2" fmla="val 51352"/>
              <a:gd name="adj3" fmla="val 124920"/>
              <a:gd name="adj4" fmla="val -3194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UART</a:t>
            </a:r>
            <a:r>
              <a:rPr kumimoji="0" lang="ja-JP" altLang="en-US" sz="14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kumimoji="0" lang="en-US" altLang="ja-JP" sz="14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LOG</a:t>
            </a:r>
          </a:p>
          <a:p>
            <a:pPr marL="0" marR="0" lvl="0" indent="0" algn="ctr" defTabSz="96837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POWER</a:t>
            </a:r>
            <a:endParaRPr kumimoji="0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584322" y="4233502"/>
            <a:ext cx="4800602" cy="2392363"/>
            <a:chOff x="158" y="2590"/>
            <a:chExt cx="3024" cy="1507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8" y="2590"/>
              <a:ext cx="2854" cy="1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158" y="2794"/>
              <a:ext cx="1574" cy="1253"/>
              <a:chOff x="158" y="2794"/>
              <a:chExt cx="1574" cy="1253"/>
            </a:xfrm>
          </p:grpSpPr>
          <p:sp>
            <p:nvSpPr>
              <p:cNvPr id="84" name="Freeform 5"/>
              <p:cNvSpPr>
                <a:spLocks noEditPoints="1"/>
              </p:cNvSpPr>
              <p:nvPr/>
            </p:nvSpPr>
            <p:spPr bwMode="auto">
              <a:xfrm>
                <a:off x="158" y="2794"/>
                <a:ext cx="1574" cy="1253"/>
              </a:xfrm>
              <a:custGeom>
                <a:avLst/>
                <a:gdLst>
                  <a:gd name="T0" fmla="*/ 3152 w 3152"/>
                  <a:gd name="T1" fmla="*/ 471 h 2512"/>
                  <a:gd name="T2" fmla="*/ 2910 w 3152"/>
                  <a:gd name="T3" fmla="*/ 387 h 2512"/>
                  <a:gd name="T4" fmla="*/ 2561 w 3152"/>
                  <a:gd name="T5" fmla="*/ 194 h 2512"/>
                  <a:gd name="T6" fmla="*/ 2561 w 3152"/>
                  <a:gd name="T7" fmla="*/ 0 h 2512"/>
                  <a:gd name="T8" fmla="*/ 2349 w 3152"/>
                  <a:gd name="T9" fmla="*/ 194 h 2512"/>
                  <a:gd name="T10" fmla="*/ 2122 w 3152"/>
                  <a:gd name="T11" fmla="*/ 0 h 2512"/>
                  <a:gd name="T12" fmla="*/ 1910 w 3152"/>
                  <a:gd name="T13" fmla="*/ 194 h 2512"/>
                  <a:gd name="T14" fmla="*/ 1683 w 3152"/>
                  <a:gd name="T15" fmla="*/ 0 h 2512"/>
                  <a:gd name="T16" fmla="*/ 1470 w 3152"/>
                  <a:gd name="T17" fmla="*/ 194 h 2512"/>
                  <a:gd name="T18" fmla="*/ 1243 w 3152"/>
                  <a:gd name="T19" fmla="*/ 0 h 2512"/>
                  <a:gd name="T20" fmla="*/ 1031 w 3152"/>
                  <a:gd name="T21" fmla="*/ 194 h 2512"/>
                  <a:gd name="T22" fmla="*/ 804 w 3152"/>
                  <a:gd name="T23" fmla="*/ 0 h 2512"/>
                  <a:gd name="T24" fmla="*/ 591 w 3152"/>
                  <a:gd name="T25" fmla="*/ 194 h 2512"/>
                  <a:gd name="T26" fmla="*/ 485 w 3152"/>
                  <a:gd name="T27" fmla="*/ 194 h 2512"/>
                  <a:gd name="T28" fmla="*/ 243 w 3152"/>
                  <a:gd name="T29" fmla="*/ 471 h 2512"/>
                  <a:gd name="T30" fmla="*/ 0 w 3152"/>
                  <a:gd name="T31" fmla="*/ 641 h 2512"/>
                  <a:gd name="T32" fmla="*/ 243 w 3152"/>
                  <a:gd name="T33" fmla="*/ 822 h 2512"/>
                  <a:gd name="T34" fmla="*/ 0 w 3152"/>
                  <a:gd name="T35" fmla="*/ 991 h 2512"/>
                  <a:gd name="T36" fmla="*/ 243 w 3152"/>
                  <a:gd name="T37" fmla="*/ 1172 h 2512"/>
                  <a:gd name="T38" fmla="*/ 0 w 3152"/>
                  <a:gd name="T39" fmla="*/ 1341 h 2512"/>
                  <a:gd name="T40" fmla="*/ 243 w 3152"/>
                  <a:gd name="T41" fmla="*/ 1522 h 2512"/>
                  <a:gd name="T42" fmla="*/ 0 w 3152"/>
                  <a:gd name="T43" fmla="*/ 1691 h 2512"/>
                  <a:gd name="T44" fmla="*/ 243 w 3152"/>
                  <a:gd name="T45" fmla="*/ 1872 h 2512"/>
                  <a:gd name="T46" fmla="*/ 0 w 3152"/>
                  <a:gd name="T47" fmla="*/ 2041 h 2512"/>
                  <a:gd name="T48" fmla="*/ 243 w 3152"/>
                  <a:gd name="T49" fmla="*/ 2126 h 2512"/>
                  <a:gd name="T50" fmla="*/ 576 w 3152"/>
                  <a:gd name="T51" fmla="*/ 2319 h 2512"/>
                  <a:gd name="T52" fmla="*/ 591 w 3152"/>
                  <a:gd name="T53" fmla="*/ 2512 h 2512"/>
                  <a:gd name="T54" fmla="*/ 804 w 3152"/>
                  <a:gd name="T55" fmla="*/ 2319 h 2512"/>
                  <a:gd name="T56" fmla="*/ 1031 w 3152"/>
                  <a:gd name="T57" fmla="*/ 2512 h 2512"/>
                  <a:gd name="T58" fmla="*/ 1243 w 3152"/>
                  <a:gd name="T59" fmla="*/ 2319 h 2512"/>
                  <a:gd name="T60" fmla="*/ 1470 w 3152"/>
                  <a:gd name="T61" fmla="*/ 2512 h 2512"/>
                  <a:gd name="T62" fmla="*/ 1683 w 3152"/>
                  <a:gd name="T63" fmla="*/ 2319 h 2512"/>
                  <a:gd name="T64" fmla="*/ 1910 w 3152"/>
                  <a:gd name="T65" fmla="*/ 2512 h 2512"/>
                  <a:gd name="T66" fmla="*/ 2122 w 3152"/>
                  <a:gd name="T67" fmla="*/ 2319 h 2512"/>
                  <a:gd name="T68" fmla="*/ 2349 w 3152"/>
                  <a:gd name="T69" fmla="*/ 2512 h 2512"/>
                  <a:gd name="T70" fmla="*/ 2561 w 3152"/>
                  <a:gd name="T71" fmla="*/ 2319 h 2512"/>
                  <a:gd name="T72" fmla="*/ 2668 w 3152"/>
                  <a:gd name="T73" fmla="*/ 2319 h 2512"/>
                  <a:gd name="T74" fmla="*/ 2910 w 3152"/>
                  <a:gd name="T75" fmla="*/ 2041 h 2512"/>
                  <a:gd name="T76" fmla="*/ 3152 w 3152"/>
                  <a:gd name="T77" fmla="*/ 1872 h 2512"/>
                  <a:gd name="T78" fmla="*/ 2910 w 3152"/>
                  <a:gd name="T79" fmla="*/ 1691 h 2512"/>
                  <a:gd name="T80" fmla="*/ 3152 w 3152"/>
                  <a:gd name="T81" fmla="*/ 1522 h 2512"/>
                  <a:gd name="T82" fmla="*/ 2910 w 3152"/>
                  <a:gd name="T83" fmla="*/ 1341 h 2512"/>
                  <a:gd name="T84" fmla="*/ 3152 w 3152"/>
                  <a:gd name="T85" fmla="*/ 1172 h 2512"/>
                  <a:gd name="T86" fmla="*/ 2910 w 3152"/>
                  <a:gd name="T87" fmla="*/ 991 h 2512"/>
                  <a:gd name="T88" fmla="*/ 3152 w 3152"/>
                  <a:gd name="T89" fmla="*/ 822 h 2512"/>
                  <a:gd name="T90" fmla="*/ 2910 w 3152"/>
                  <a:gd name="T91" fmla="*/ 641 h 2512"/>
                  <a:gd name="T92" fmla="*/ 2486 w 3152"/>
                  <a:gd name="T93" fmla="*/ 1981 h 2512"/>
                  <a:gd name="T94" fmla="*/ 667 w 3152"/>
                  <a:gd name="T95" fmla="*/ 532 h 2512"/>
                  <a:gd name="T96" fmla="*/ 2486 w 3152"/>
                  <a:gd name="T97" fmla="*/ 1981 h 2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152" h="2512">
                    <a:moveTo>
                      <a:pt x="3152" y="641"/>
                    </a:moveTo>
                    <a:cubicBezTo>
                      <a:pt x="3152" y="471"/>
                      <a:pt x="3152" y="471"/>
                      <a:pt x="3152" y="471"/>
                    </a:cubicBezTo>
                    <a:cubicBezTo>
                      <a:pt x="2910" y="471"/>
                      <a:pt x="2910" y="471"/>
                      <a:pt x="2910" y="471"/>
                    </a:cubicBezTo>
                    <a:cubicBezTo>
                      <a:pt x="2910" y="387"/>
                      <a:pt x="2910" y="387"/>
                      <a:pt x="2910" y="387"/>
                    </a:cubicBezTo>
                    <a:cubicBezTo>
                      <a:pt x="2819" y="314"/>
                      <a:pt x="2758" y="266"/>
                      <a:pt x="2668" y="194"/>
                    </a:cubicBezTo>
                    <a:cubicBezTo>
                      <a:pt x="2561" y="194"/>
                      <a:pt x="2561" y="194"/>
                      <a:pt x="2561" y="194"/>
                    </a:cubicBezTo>
                    <a:cubicBezTo>
                      <a:pt x="2561" y="194"/>
                      <a:pt x="2561" y="194"/>
                      <a:pt x="2561" y="194"/>
                    </a:cubicBezTo>
                    <a:cubicBezTo>
                      <a:pt x="2561" y="0"/>
                      <a:pt x="2561" y="0"/>
                      <a:pt x="2561" y="0"/>
                    </a:cubicBezTo>
                    <a:cubicBezTo>
                      <a:pt x="2349" y="0"/>
                      <a:pt x="2349" y="0"/>
                      <a:pt x="2349" y="0"/>
                    </a:cubicBezTo>
                    <a:cubicBezTo>
                      <a:pt x="2349" y="194"/>
                      <a:pt x="2349" y="194"/>
                      <a:pt x="2349" y="194"/>
                    </a:cubicBezTo>
                    <a:cubicBezTo>
                      <a:pt x="2122" y="194"/>
                      <a:pt x="2122" y="194"/>
                      <a:pt x="2122" y="194"/>
                    </a:cubicBezTo>
                    <a:cubicBezTo>
                      <a:pt x="2122" y="0"/>
                      <a:pt x="2122" y="0"/>
                      <a:pt x="2122" y="0"/>
                    </a:cubicBezTo>
                    <a:cubicBezTo>
                      <a:pt x="1910" y="0"/>
                      <a:pt x="1910" y="0"/>
                      <a:pt x="1910" y="0"/>
                    </a:cubicBezTo>
                    <a:cubicBezTo>
                      <a:pt x="1910" y="194"/>
                      <a:pt x="1910" y="194"/>
                      <a:pt x="1910" y="194"/>
                    </a:cubicBezTo>
                    <a:cubicBezTo>
                      <a:pt x="1683" y="194"/>
                      <a:pt x="1683" y="194"/>
                      <a:pt x="1683" y="194"/>
                    </a:cubicBezTo>
                    <a:cubicBezTo>
                      <a:pt x="1683" y="0"/>
                      <a:pt x="1683" y="0"/>
                      <a:pt x="1683" y="0"/>
                    </a:cubicBezTo>
                    <a:cubicBezTo>
                      <a:pt x="1470" y="0"/>
                      <a:pt x="1470" y="0"/>
                      <a:pt x="1470" y="0"/>
                    </a:cubicBezTo>
                    <a:cubicBezTo>
                      <a:pt x="1470" y="194"/>
                      <a:pt x="1470" y="194"/>
                      <a:pt x="1470" y="194"/>
                    </a:cubicBezTo>
                    <a:cubicBezTo>
                      <a:pt x="1243" y="194"/>
                      <a:pt x="1243" y="194"/>
                      <a:pt x="1243" y="194"/>
                    </a:cubicBezTo>
                    <a:cubicBezTo>
                      <a:pt x="1243" y="0"/>
                      <a:pt x="1243" y="0"/>
                      <a:pt x="1243" y="0"/>
                    </a:cubicBezTo>
                    <a:cubicBezTo>
                      <a:pt x="1031" y="0"/>
                      <a:pt x="1031" y="0"/>
                      <a:pt x="1031" y="0"/>
                    </a:cubicBezTo>
                    <a:cubicBezTo>
                      <a:pt x="1031" y="194"/>
                      <a:pt x="1031" y="194"/>
                      <a:pt x="1031" y="194"/>
                    </a:cubicBezTo>
                    <a:cubicBezTo>
                      <a:pt x="804" y="194"/>
                      <a:pt x="804" y="194"/>
                      <a:pt x="804" y="194"/>
                    </a:cubicBezTo>
                    <a:cubicBezTo>
                      <a:pt x="804" y="0"/>
                      <a:pt x="804" y="0"/>
                      <a:pt x="804" y="0"/>
                    </a:cubicBezTo>
                    <a:cubicBezTo>
                      <a:pt x="591" y="0"/>
                      <a:pt x="591" y="0"/>
                      <a:pt x="591" y="0"/>
                    </a:cubicBezTo>
                    <a:cubicBezTo>
                      <a:pt x="591" y="194"/>
                      <a:pt x="591" y="194"/>
                      <a:pt x="591" y="194"/>
                    </a:cubicBezTo>
                    <a:cubicBezTo>
                      <a:pt x="576" y="194"/>
                      <a:pt x="576" y="194"/>
                      <a:pt x="576" y="194"/>
                    </a:cubicBezTo>
                    <a:cubicBezTo>
                      <a:pt x="485" y="194"/>
                      <a:pt x="485" y="194"/>
                      <a:pt x="485" y="194"/>
                    </a:cubicBezTo>
                    <a:cubicBezTo>
                      <a:pt x="394" y="266"/>
                      <a:pt x="334" y="314"/>
                      <a:pt x="243" y="387"/>
                    </a:cubicBezTo>
                    <a:cubicBezTo>
                      <a:pt x="243" y="471"/>
                      <a:pt x="243" y="471"/>
                      <a:pt x="243" y="471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641"/>
                      <a:pt x="0" y="641"/>
                      <a:pt x="0" y="641"/>
                    </a:cubicBezTo>
                    <a:cubicBezTo>
                      <a:pt x="243" y="641"/>
                      <a:pt x="243" y="641"/>
                      <a:pt x="243" y="641"/>
                    </a:cubicBezTo>
                    <a:cubicBezTo>
                      <a:pt x="243" y="822"/>
                      <a:pt x="243" y="822"/>
                      <a:pt x="243" y="822"/>
                    </a:cubicBezTo>
                    <a:cubicBezTo>
                      <a:pt x="0" y="822"/>
                      <a:pt x="0" y="822"/>
                      <a:pt x="0" y="822"/>
                    </a:cubicBezTo>
                    <a:cubicBezTo>
                      <a:pt x="0" y="991"/>
                      <a:pt x="0" y="991"/>
                      <a:pt x="0" y="991"/>
                    </a:cubicBezTo>
                    <a:cubicBezTo>
                      <a:pt x="243" y="991"/>
                      <a:pt x="243" y="991"/>
                      <a:pt x="243" y="991"/>
                    </a:cubicBezTo>
                    <a:cubicBezTo>
                      <a:pt x="243" y="1172"/>
                      <a:pt x="243" y="1172"/>
                      <a:pt x="243" y="1172"/>
                    </a:cubicBezTo>
                    <a:cubicBezTo>
                      <a:pt x="0" y="1172"/>
                      <a:pt x="0" y="1172"/>
                      <a:pt x="0" y="1172"/>
                    </a:cubicBezTo>
                    <a:cubicBezTo>
                      <a:pt x="0" y="1341"/>
                      <a:pt x="0" y="1341"/>
                      <a:pt x="0" y="1341"/>
                    </a:cubicBezTo>
                    <a:cubicBezTo>
                      <a:pt x="243" y="1341"/>
                      <a:pt x="243" y="1341"/>
                      <a:pt x="243" y="1341"/>
                    </a:cubicBezTo>
                    <a:cubicBezTo>
                      <a:pt x="243" y="1522"/>
                      <a:pt x="243" y="1522"/>
                      <a:pt x="243" y="1522"/>
                    </a:cubicBez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691"/>
                      <a:pt x="0" y="1691"/>
                      <a:pt x="0" y="1691"/>
                    </a:cubicBezTo>
                    <a:cubicBezTo>
                      <a:pt x="243" y="1691"/>
                      <a:pt x="243" y="1691"/>
                      <a:pt x="243" y="1691"/>
                    </a:cubicBezTo>
                    <a:cubicBezTo>
                      <a:pt x="243" y="1872"/>
                      <a:pt x="243" y="1872"/>
                      <a:pt x="243" y="1872"/>
                    </a:cubicBezTo>
                    <a:cubicBezTo>
                      <a:pt x="0" y="1872"/>
                      <a:pt x="0" y="1872"/>
                      <a:pt x="0" y="1872"/>
                    </a:cubicBezTo>
                    <a:cubicBezTo>
                      <a:pt x="0" y="2041"/>
                      <a:pt x="0" y="2041"/>
                      <a:pt x="0" y="2041"/>
                    </a:cubicBezTo>
                    <a:cubicBezTo>
                      <a:pt x="243" y="2041"/>
                      <a:pt x="243" y="2041"/>
                      <a:pt x="243" y="2041"/>
                    </a:cubicBezTo>
                    <a:cubicBezTo>
                      <a:pt x="243" y="2126"/>
                      <a:pt x="243" y="2126"/>
                      <a:pt x="243" y="2126"/>
                    </a:cubicBezTo>
                    <a:cubicBezTo>
                      <a:pt x="334" y="2198"/>
                      <a:pt x="394" y="2247"/>
                      <a:pt x="485" y="2319"/>
                    </a:cubicBezTo>
                    <a:cubicBezTo>
                      <a:pt x="576" y="2319"/>
                      <a:pt x="576" y="2319"/>
                      <a:pt x="576" y="2319"/>
                    </a:cubicBezTo>
                    <a:cubicBezTo>
                      <a:pt x="591" y="2319"/>
                      <a:pt x="591" y="2319"/>
                      <a:pt x="591" y="2319"/>
                    </a:cubicBezTo>
                    <a:cubicBezTo>
                      <a:pt x="591" y="2512"/>
                      <a:pt x="591" y="2512"/>
                      <a:pt x="591" y="2512"/>
                    </a:cubicBezTo>
                    <a:cubicBezTo>
                      <a:pt x="804" y="2512"/>
                      <a:pt x="804" y="2512"/>
                      <a:pt x="804" y="2512"/>
                    </a:cubicBezTo>
                    <a:cubicBezTo>
                      <a:pt x="804" y="2319"/>
                      <a:pt x="804" y="2319"/>
                      <a:pt x="804" y="2319"/>
                    </a:cubicBezTo>
                    <a:cubicBezTo>
                      <a:pt x="1031" y="2319"/>
                      <a:pt x="1031" y="2319"/>
                      <a:pt x="1031" y="2319"/>
                    </a:cubicBezTo>
                    <a:cubicBezTo>
                      <a:pt x="1031" y="2512"/>
                      <a:pt x="1031" y="2512"/>
                      <a:pt x="1031" y="2512"/>
                    </a:cubicBezTo>
                    <a:cubicBezTo>
                      <a:pt x="1243" y="2512"/>
                      <a:pt x="1243" y="2512"/>
                      <a:pt x="1243" y="2512"/>
                    </a:cubicBezTo>
                    <a:cubicBezTo>
                      <a:pt x="1243" y="2319"/>
                      <a:pt x="1243" y="2319"/>
                      <a:pt x="1243" y="2319"/>
                    </a:cubicBezTo>
                    <a:cubicBezTo>
                      <a:pt x="1470" y="2319"/>
                      <a:pt x="1470" y="2319"/>
                      <a:pt x="1470" y="2319"/>
                    </a:cubicBezTo>
                    <a:cubicBezTo>
                      <a:pt x="1470" y="2512"/>
                      <a:pt x="1470" y="2512"/>
                      <a:pt x="1470" y="2512"/>
                    </a:cubicBezTo>
                    <a:cubicBezTo>
                      <a:pt x="1683" y="2512"/>
                      <a:pt x="1683" y="2512"/>
                      <a:pt x="1683" y="2512"/>
                    </a:cubicBezTo>
                    <a:cubicBezTo>
                      <a:pt x="1683" y="2319"/>
                      <a:pt x="1683" y="2319"/>
                      <a:pt x="1683" y="2319"/>
                    </a:cubicBezTo>
                    <a:cubicBezTo>
                      <a:pt x="1910" y="2319"/>
                      <a:pt x="1910" y="2319"/>
                      <a:pt x="1910" y="2319"/>
                    </a:cubicBezTo>
                    <a:cubicBezTo>
                      <a:pt x="1910" y="2512"/>
                      <a:pt x="1910" y="2512"/>
                      <a:pt x="1910" y="2512"/>
                    </a:cubicBezTo>
                    <a:cubicBezTo>
                      <a:pt x="2122" y="2512"/>
                      <a:pt x="2122" y="2512"/>
                      <a:pt x="2122" y="2512"/>
                    </a:cubicBezTo>
                    <a:cubicBezTo>
                      <a:pt x="2122" y="2319"/>
                      <a:pt x="2122" y="2319"/>
                      <a:pt x="2122" y="2319"/>
                    </a:cubicBezTo>
                    <a:cubicBezTo>
                      <a:pt x="2349" y="2319"/>
                      <a:pt x="2349" y="2319"/>
                      <a:pt x="2349" y="2319"/>
                    </a:cubicBezTo>
                    <a:cubicBezTo>
                      <a:pt x="2349" y="2512"/>
                      <a:pt x="2349" y="2512"/>
                      <a:pt x="2349" y="2512"/>
                    </a:cubicBezTo>
                    <a:cubicBezTo>
                      <a:pt x="2561" y="2512"/>
                      <a:pt x="2561" y="2512"/>
                      <a:pt x="2561" y="2512"/>
                    </a:cubicBezTo>
                    <a:cubicBezTo>
                      <a:pt x="2561" y="2319"/>
                      <a:pt x="2561" y="2319"/>
                      <a:pt x="2561" y="2319"/>
                    </a:cubicBezTo>
                    <a:cubicBezTo>
                      <a:pt x="2561" y="2319"/>
                      <a:pt x="2561" y="2319"/>
                      <a:pt x="2561" y="2319"/>
                    </a:cubicBezTo>
                    <a:cubicBezTo>
                      <a:pt x="2668" y="2319"/>
                      <a:pt x="2668" y="2319"/>
                      <a:pt x="2668" y="2319"/>
                    </a:cubicBezTo>
                    <a:cubicBezTo>
                      <a:pt x="2758" y="2247"/>
                      <a:pt x="2819" y="2198"/>
                      <a:pt x="2910" y="2126"/>
                    </a:cubicBezTo>
                    <a:cubicBezTo>
                      <a:pt x="2910" y="2041"/>
                      <a:pt x="2910" y="2041"/>
                      <a:pt x="2910" y="2041"/>
                    </a:cubicBezTo>
                    <a:cubicBezTo>
                      <a:pt x="3152" y="2041"/>
                      <a:pt x="3152" y="2041"/>
                      <a:pt x="3152" y="2041"/>
                    </a:cubicBezTo>
                    <a:cubicBezTo>
                      <a:pt x="3152" y="1872"/>
                      <a:pt x="3152" y="1872"/>
                      <a:pt x="3152" y="1872"/>
                    </a:cubicBezTo>
                    <a:cubicBezTo>
                      <a:pt x="2910" y="1872"/>
                      <a:pt x="2910" y="1872"/>
                      <a:pt x="2910" y="1872"/>
                    </a:cubicBezTo>
                    <a:cubicBezTo>
                      <a:pt x="2910" y="1691"/>
                      <a:pt x="2910" y="1691"/>
                      <a:pt x="2910" y="1691"/>
                    </a:cubicBezTo>
                    <a:cubicBezTo>
                      <a:pt x="3152" y="1691"/>
                      <a:pt x="3152" y="1691"/>
                      <a:pt x="3152" y="1691"/>
                    </a:cubicBezTo>
                    <a:cubicBezTo>
                      <a:pt x="3152" y="1522"/>
                      <a:pt x="3152" y="1522"/>
                      <a:pt x="3152" y="1522"/>
                    </a:cubicBezTo>
                    <a:cubicBezTo>
                      <a:pt x="2910" y="1522"/>
                      <a:pt x="2910" y="1522"/>
                      <a:pt x="2910" y="1522"/>
                    </a:cubicBezTo>
                    <a:cubicBezTo>
                      <a:pt x="2910" y="1341"/>
                      <a:pt x="2910" y="1341"/>
                      <a:pt x="2910" y="1341"/>
                    </a:cubicBezTo>
                    <a:cubicBezTo>
                      <a:pt x="3152" y="1341"/>
                      <a:pt x="3152" y="1341"/>
                      <a:pt x="3152" y="1341"/>
                    </a:cubicBezTo>
                    <a:cubicBezTo>
                      <a:pt x="3152" y="1172"/>
                      <a:pt x="3152" y="1172"/>
                      <a:pt x="3152" y="1172"/>
                    </a:cubicBezTo>
                    <a:cubicBezTo>
                      <a:pt x="2910" y="1172"/>
                      <a:pt x="2910" y="1172"/>
                      <a:pt x="2910" y="1172"/>
                    </a:cubicBezTo>
                    <a:cubicBezTo>
                      <a:pt x="2910" y="991"/>
                      <a:pt x="2910" y="991"/>
                      <a:pt x="2910" y="991"/>
                    </a:cubicBezTo>
                    <a:cubicBezTo>
                      <a:pt x="3152" y="991"/>
                      <a:pt x="3152" y="991"/>
                      <a:pt x="3152" y="991"/>
                    </a:cubicBezTo>
                    <a:cubicBezTo>
                      <a:pt x="3152" y="822"/>
                      <a:pt x="3152" y="822"/>
                      <a:pt x="3152" y="822"/>
                    </a:cubicBezTo>
                    <a:cubicBezTo>
                      <a:pt x="2910" y="822"/>
                      <a:pt x="2910" y="822"/>
                      <a:pt x="2910" y="822"/>
                    </a:cubicBezTo>
                    <a:cubicBezTo>
                      <a:pt x="2910" y="641"/>
                      <a:pt x="2910" y="641"/>
                      <a:pt x="2910" y="641"/>
                    </a:cubicBezTo>
                    <a:lnTo>
                      <a:pt x="3152" y="641"/>
                    </a:lnTo>
                    <a:close/>
                    <a:moveTo>
                      <a:pt x="2486" y="1981"/>
                    </a:moveTo>
                    <a:cubicBezTo>
                      <a:pt x="667" y="1981"/>
                      <a:pt x="667" y="1981"/>
                      <a:pt x="667" y="1981"/>
                    </a:cubicBezTo>
                    <a:cubicBezTo>
                      <a:pt x="667" y="532"/>
                      <a:pt x="667" y="532"/>
                      <a:pt x="667" y="532"/>
                    </a:cubicBezTo>
                    <a:cubicBezTo>
                      <a:pt x="2486" y="532"/>
                      <a:pt x="2486" y="532"/>
                      <a:pt x="2486" y="532"/>
                    </a:cubicBezTo>
                    <a:lnTo>
                      <a:pt x="2486" y="1981"/>
                    </a:lnTo>
                    <a:close/>
                  </a:path>
                </a:pathLst>
              </a:custGeom>
              <a:solidFill>
                <a:srgbClr val="65656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85" name="Rectangle 6"/>
              <p:cNvSpPr>
                <a:spLocks noChangeArrowheads="1"/>
              </p:cNvSpPr>
              <p:nvPr/>
            </p:nvSpPr>
            <p:spPr bwMode="auto">
              <a:xfrm>
                <a:off x="485" y="3057"/>
                <a:ext cx="919" cy="750"/>
              </a:xfrm>
              <a:prstGeom prst="rect">
                <a:avLst/>
              </a:prstGeom>
              <a:solidFill>
                <a:srgbClr val="6565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sp>
          <p:nvSpPr>
            <p:cNvPr id="36" name="Rectangle 13"/>
            <p:cNvSpPr>
              <a:spLocks noChangeArrowheads="1"/>
            </p:cNvSpPr>
            <p:nvPr/>
          </p:nvSpPr>
          <p:spPr bwMode="auto">
            <a:xfrm>
              <a:off x="511" y="2959"/>
              <a:ext cx="869" cy="22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37" name="Rectangle 14"/>
            <p:cNvSpPr>
              <a:spLocks noChangeArrowheads="1"/>
            </p:cNvSpPr>
            <p:nvPr/>
          </p:nvSpPr>
          <p:spPr bwMode="auto">
            <a:xfrm>
              <a:off x="511" y="2959"/>
              <a:ext cx="869" cy="225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38" name="Rectangle 15"/>
            <p:cNvSpPr>
              <a:spLocks noChangeArrowheads="1"/>
            </p:cNvSpPr>
            <p:nvPr/>
          </p:nvSpPr>
          <p:spPr bwMode="auto">
            <a:xfrm>
              <a:off x="703" y="2976"/>
              <a:ext cx="49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algn="ctr" defTabSz="914400"/>
              <a:r>
                <a:rPr kumimoji="0" lang="ja-JP" alt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Cortex</a:t>
              </a:r>
              <a:r>
                <a:rPr kumimoji="0" lang="en-US" altLang="ja-JP" sz="1000" b="1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®</a:t>
              </a:r>
              <a:r>
                <a:rPr kumimoji="0" lang="en-US" altLang="zh-CN" sz="1000" b="1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-M4F</a:t>
              </a:r>
            </a:p>
            <a:p>
              <a:pPr algn="ctr" defTabSz="914400"/>
              <a:r>
                <a:rPr kumimoji="0" lang="ja-JP" altLang="ja-JP" sz="1000" b="1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160MHz</a:t>
              </a:r>
              <a:endParaRPr kumimoji="0" lang="ja-JP" altLang="ja-JP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45" name="Rectangle 22"/>
            <p:cNvSpPr>
              <a:spLocks noChangeArrowheads="1"/>
            </p:cNvSpPr>
            <p:nvPr/>
          </p:nvSpPr>
          <p:spPr bwMode="auto">
            <a:xfrm>
              <a:off x="511" y="3184"/>
              <a:ext cx="869" cy="22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46" name="Rectangle 23"/>
            <p:cNvSpPr>
              <a:spLocks noChangeArrowheads="1"/>
            </p:cNvSpPr>
            <p:nvPr/>
          </p:nvSpPr>
          <p:spPr bwMode="auto">
            <a:xfrm>
              <a:off x="511" y="3184"/>
              <a:ext cx="869" cy="225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47" name="Rectangle 24"/>
            <p:cNvSpPr>
              <a:spLocks noChangeArrowheads="1"/>
            </p:cNvSpPr>
            <p:nvPr/>
          </p:nvSpPr>
          <p:spPr bwMode="auto">
            <a:xfrm>
              <a:off x="677" y="3207"/>
              <a:ext cx="544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Code Flash</a:t>
              </a:r>
              <a:endParaRPr kumimoji="0" lang="en-US" altLang="ja-JP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 defTabSz="914400"/>
              <a:r>
                <a:rPr kumimoji="0" lang="ja-JP" altLang="ja-JP" sz="1000" b="1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512</a:t>
              </a:r>
              <a:r>
                <a:rPr kumimoji="0" lang="en-US" altLang="zh-CN" sz="1000" b="1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K~</a:t>
              </a:r>
              <a:r>
                <a:rPr kumimoji="0" lang="ja-JP" altLang="ja-JP" sz="1000" b="1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1536KB</a:t>
              </a:r>
              <a:endParaRPr kumimoji="0" lang="ja-JP" altLang="ja-JP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53" name="Rectangle 30"/>
            <p:cNvSpPr>
              <a:spLocks noChangeArrowheads="1"/>
            </p:cNvSpPr>
            <p:nvPr/>
          </p:nvSpPr>
          <p:spPr bwMode="auto">
            <a:xfrm>
              <a:off x="511" y="3636"/>
              <a:ext cx="869" cy="22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54" name="Rectangle 31"/>
            <p:cNvSpPr>
              <a:spLocks noChangeArrowheads="1"/>
            </p:cNvSpPr>
            <p:nvPr/>
          </p:nvSpPr>
          <p:spPr bwMode="auto">
            <a:xfrm>
              <a:off x="511" y="3636"/>
              <a:ext cx="869" cy="225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55" name="Rectangle 32"/>
            <p:cNvSpPr>
              <a:spLocks noChangeArrowheads="1"/>
            </p:cNvSpPr>
            <p:nvPr/>
          </p:nvSpPr>
          <p:spPr bwMode="auto">
            <a:xfrm>
              <a:off x="700" y="3661"/>
              <a:ext cx="49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RAM</a:t>
              </a:r>
              <a:endParaRPr kumimoji="0" lang="en-US" altLang="ja-JP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 defTabSz="914400"/>
              <a:r>
                <a:rPr kumimoji="0" lang="en-US" altLang="ja-JP" sz="1000" b="1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128</a:t>
              </a:r>
              <a:r>
                <a:rPr kumimoji="0" lang="ja-JP" altLang="ja-JP" sz="1000" b="1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K</a:t>
              </a:r>
              <a:r>
                <a:rPr kumimoji="0" lang="en-US" altLang="ja-JP" sz="1000" b="1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~192KB</a:t>
              </a:r>
              <a:endParaRPr kumimoji="0" lang="ja-JP" altLang="ja-JP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1" name="Rectangle 38"/>
            <p:cNvSpPr>
              <a:spLocks noChangeArrowheads="1"/>
            </p:cNvSpPr>
            <p:nvPr/>
          </p:nvSpPr>
          <p:spPr bwMode="auto">
            <a:xfrm>
              <a:off x="511" y="3410"/>
              <a:ext cx="869" cy="225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2" name="Rectangle 39"/>
            <p:cNvSpPr>
              <a:spLocks noChangeArrowheads="1"/>
            </p:cNvSpPr>
            <p:nvPr/>
          </p:nvSpPr>
          <p:spPr bwMode="auto">
            <a:xfrm>
              <a:off x="511" y="3410"/>
              <a:ext cx="869" cy="225"/>
            </a:xfrm>
            <a:prstGeom prst="rect">
              <a:avLst/>
            </a:prstGeom>
            <a:noFill/>
            <a:ln w="317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3" name="Rectangle 40"/>
            <p:cNvSpPr>
              <a:spLocks noChangeArrowheads="1"/>
            </p:cNvSpPr>
            <p:nvPr/>
          </p:nvSpPr>
          <p:spPr bwMode="auto">
            <a:xfrm>
              <a:off x="741" y="3431"/>
              <a:ext cx="41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0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Data Flash</a:t>
              </a:r>
              <a:endParaRPr kumimoji="0" lang="en-US" altLang="ja-JP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 defTabSz="914400"/>
              <a:r>
                <a:rPr kumimoji="0" lang="ja-JP" altLang="ja-JP" sz="1000" b="1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32</a:t>
              </a:r>
              <a:r>
                <a:rPr kumimoji="0" lang="en-US" altLang="ja-JP" sz="1000" b="1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KB</a:t>
              </a:r>
              <a:endParaRPr kumimoji="0" lang="ja-JP" altLang="ja-JP" sz="10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8" name="Rectangle 45"/>
            <p:cNvSpPr>
              <a:spLocks noChangeArrowheads="1"/>
            </p:cNvSpPr>
            <p:nvPr/>
          </p:nvSpPr>
          <p:spPr bwMode="auto">
            <a:xfrm>
              <a:off x="2469" y="3018"/>
              <a:ext cx="400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ja-JP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PCM</a:t>
              </a:r>
              <a:r>
                <a:rPr kumimoji="0" lang="en-US" altLang="ja-JP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 MIC</a:t>
              </a:r>
              <a:endParaRPr kumimoji="0" lang="ja-JP" altLang="ja-JP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9" name="Freeform 46"/>
            <p:cNvSpPr>
              <a:spLocks/>
            </p:cNvSpPr>
            <p:nvPr/>
          </p:nvSpPr>
          <p:spPr bwMode="auto">
            <a:xfrm>
              <a:off x="2758" y="3582"/>
              <a:ext cx="199" cy="358"/>
            </a:xfrm>
            <a:custGeom>
              <a:avLst/>
              <a:gdLst>
                <a:gd name="T0" fmla="*/ 162 w 1872"/>
                <a:gd name="T1" fmla="*/ 2422 h 3364"/>
                <a:gd name="T2" fmla="*/ 1356 w 1872"/>
                <a:gd name="T3" fmla="*/ 3310 h 3364"/>
                <a:gd name="T4" fmla="*/ 1492 w 1872"/>
                <a:gd name="T5" fmla="*/ 3230 h 3364"/>
                <a:gd name="T6" fmla="*/ 1492 w 1872"/>
                <a:gd name="T7" fmla="*/ 2126 h 3364"/>
                <a:gd name="T8" fmla="*/ 1872 w 1872"/>
                <a:gd name="T9" fmla="*/ 1669 h 3364"/>
                <a:gd name="T10" fmla="*/ 1492 w 1872"/>
                <a:gd name="T11" fmla="*/ 1238 h 3364"/>
                <a:gd name="T12" fmla="*/ 1492 w 1872"/>
                <a:gd name="T13" fmla="*/ 135 h 3364"/>
                <a:gd name="T14" fmla="*/ 1356 w 1872"/>
                <a:gd name="T15" fmla="*/ 54 h 3364"/>
                <a:gd name="T16" fmla="*/ 162 w 1872"/>
                <a:gd name="T17" fmla="*/ 1023 h 3364"/>
                <a:gd name="T18" fmla="*/ 0 w 1872"/>
                <a:gd name="T19" fmla="*/ 1319 h 3364"/>
                <a:gd name="T20" fmla="*/ 0 w 1872"/>
                <a:gd name="T21" fmla="*/ 2126 h 3364"/>
                <a:gd name="T22" fmla="*/ 162 w 1872"/>
                <a:gd name="T23" fmla="*/ 2422 h 3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2" h="3364">
                  <a:moveTo>
                    <a:pt x="162" y="2422"/>
                  </a:moveTo>
                  <a:cubicBezTo>
                    <a:pt x="1356" y="3310"/>
                    <a:pt x="1356" y="3310"/>
                    <a:pt x="1356" y="3310"/>
                  </a:cubicBezTo>
                  <a:cubicBezTo>
                    <a:pt x="1438" y="3364"/>
                    <a:pt x="1492" y="3337"/>
                    <a:pt x="1492" y="3230"/>
                  </a:cubicBezTo>
                  <a:cubicBezTo>
                    <a:pt x="1492" y="2126"/>
                    <a:pt x="1492" y="2126"/>
                    <a:pt x="1492" y="2126"/>
                  </a:cubicBezTo>
                  <a:cubicBezTo>
                    <a:pt x="1709" y="2072"/>
                    <a:pt x="1872" y="1911"/>
                    <a:pt x="1872" y="1669"/>
                  </a:cubicBezTo>
                  <a:cubicBezTo>
                    <a:pt x="1872" y="1453"/>
                    <a:pt x="1709" y="1265"/>
                    <a:pt x="1492" y="1238"/>
                  </a:cubicBezTo>
                  <a:cubicBezTo>
                    <a:pt x="1492" y="135"/>
                    <a:pt x="1492" y="135"/>
                    <a:pt x="1492" y="135"/>
                  </a:cubicBezTo>
                  <a:cubicBezTo>
                    <a:pt x="1492" y="27"/>
                    <a:pt x="1438" y="0"/>
                    <a:pt x="1356" y="54"/>
                  </a:cubicBezTo>
                  <a:cubicBezTo>
                    <a:pt x="162" y="1023"/>
                    <a:pt x="162" y="1023"/>
                    <a:pt x="162" y="1023"/>
                  </a:cubicBezTo>
                  <a:cubicBezTo>
                    <a:pt x="81" y="1077"/>
                    <a:pt x="0" y="1211"/>
                    <a:pt x="0" y="1319"/>
                  </a:cubicBezTo>
                  <a:cubicBezTo>
                    <a:pt x="0" y="2126"/>
                    <a:pt x="0" y="2126"/>
                    <a:pt x="0" y="2126"/>
                  </a:cubicBezTo>
                  <a:cubicBezTo>
                    <a:pt x="0" y="2234"/>
                    <a:pt x="81" y="2368"/>
                    <a:pt x="162" y="2422"/>
                  </a:cubicBezTo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70" name="Rectangle 47"/>
            <p:cNvSpPr>
              <a:spLocks noChangeArrowheads="1"/>
            </p:cNvSpPr>
            <p:nvPr/>
          </p:nvSpPr>
          <p:spPr bwMode="auto">
            <a:xfrm>
              <a:off x="2665" y="3675"/>
              <a:ext cx="79" cy="17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71" name="Freeform 48"/>
            <p:cNvSpPr>
              <a:spLocks/>
            </p:cNvSpPr>
            <p:nvPr/>
          </p:nvSpPr>
          <p:spPr bwMode="auto">
            <a:xfrm>
              <a:off x="3116" y="3622"/>
              <a:ext cx="66" cy="278"/>
            </a:xfrm>
            <a:custGeom>
              <a:avLst/>
              <a:gdLst>
                <a:gd name="T0" fmla="*/ 0 w 624"/>
                <a:gd name="T1" fmla="*/ 2401 h 2616"/>
                <a:gd name="T2" fmla="*/ 192 w 624"/>
                <a:gd name="T3" fmla="*/ 2616 h 2616"/>
                <a:gd name="T4" fmla="*/ 624 w 624"/>
                <a:gd name="T5" fmla="*/ 1322 h 2616"/>
                <a:gd name="T6" fmla="*/ 192 w 624"/>
                <a:gd name="T7" fmla="*/ 0 h 2616"/>
                <a:gd name="T8" fmla="*/ 0 w 624"/>
                <a:gd name="T9" fmla="*/ 216 h 2616"/>
                <a:gd name="T10" fmla="*/ 336 w 624"/>
                <a:gd name="T11" fmla="*/ 1322 h 2616"/>
                <a:gd name="T12" fmla="*/ 0 w 624"/>
                <a:gd name="T13" fmla="*/ 2401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24" h="2616">
                  <a:moveTo>
                    <a:pt x="0" y="2401"/>
                  </a:moveTo>
                  <a:cubicBezTo>
                    <a:pt x="192" y="2616"/>
                    <a:pt x="192" y="2616"/>
                    <a:pt x="192" y="2616"/>
                  </a:cubicBezTo>
                  <a:cubicBezTo>
                    <a:pt x="456" y="2266"/>
                    <a:pt x="624" y="1807"/>
                    <a:pt x="624" y="1322"/>
                  </a:cubicBezTo>
                  <a:cubicBezTo>
                    <a:pt x="624" y="809"/>
                    <a:pt x="456" y="350"/>
                    <a:pt x="192" y="0"/>
                  </a:cubicBezTo>
                  <a:cubicBezTo>
                    <a:pt x="0" y="216"/>
                    <a:pt x="0" y="216"/>
                    <a:pt x="0" y="216"/>
                  </a:cubicBezTo>
                  <a:cubicBezTo>
                    <a:pt x="216" y="512"/>
                    <a:pt x="336" y="890"/>
                    <a:pt x="336" y="1322"/>
                  </a:cubicBezTo>
                  <a:cubicBezTo>
                    <a:pt x="336" y="1726"/>
                    <a:pt x="216" y="2104"/>
                    <a:pt x="0" y="2401"/>
                  </a:cubicBezTo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72" name="Freeform 49"/>
            <p:cNvSpPr>
              <a:spLocks/>
            </p:cNvSpPr>
            <p:nvPr/>
          </p:nvSpPr>
          <p:spPr bwMode="auto">
            <a:xfrm>
              <a:off x="3049" y="3675"/>
              <a:ext cx="53" cy="172"/>
            </a:xfrm>
            <a:custGeom>
              <a:avLst/>
              <a:gdLst>
                <a:gd name="T0" fmla="*/ 28 w 499"/>
                <a:gd name="T1" fmla="*/ 1418 h 1620"/>
                <a:gd name="T2" fmla="*/ 250 w 499"/>
                <a:gd name="T3" fmla="*/ 1620 h 1620"/>
                <a:gd name="T4" fmla="*/ 499 w 499"/>
                <a:gd name="T5" fmla="*/ 839 h 1620"/>
                <a:gd name="T6" fmla="*/ 250 w 499"/>
                <a:gd name="T7" fmla="*/ 0 h 1620"/>
                <a:gd name="T8" fmla="*/ 0 w 499"/>
                <a:gd name="T9" fmla="*/ 232 h 1620"/>
                <a:gd name="T10" fmla="*/ 194 w 499"/>
                <a:gd name="T11" fmla="*/ 839 h 1620"/>
                <a:gd name="T12" fmla="*/ 28 w 499"/>
                <a:gd name="T13" fmla="*/ 1418 h 1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9" h="1620">
                  <a:moveTo>
                    <a:pt x="28" y="1418"/>
                  </a:moveTo>
                  <a:cubicBezTo>
                    <a:pt x="250" y="1620"/>
                    <a:pt x="250" y="1620"/>
                    <a:pt x="250" y="1620"/>
                  </a:cubicBezTo>
                  <a:cubicBezTo>
                    <a:pt x="416" y="1418"/>
                    <a:pt x="499" y="1128"/>
                    <a:pt x="499" y="839"/>
                  </a:cubicBezTo>
                  <a:cubicBezTo>
                    <a:pt x="499" y="521"/>
                    <a:pt x="416" y="232"/>
                    <a:pt x="250" y="0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139" y="405"/>
                    <a:pt x="194" y="608"/>
                    <a:pt x="194" y="839"/>
                  </a:cubicBezTo>
                  <a:cubicBezTo>
                    <a:pt x="194" y="1042"/>
                    <a:pt x="139" y="1244"/>
                    <a:pt x="28" y="1418"/>
                  </a:cubicBezTo>
                </a:path>
              </a:pathLst>
            </a:custGeom>
            <a:solidFill>
              <a:srgbClr val="7F7F7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73" name="Rectangle 50"/>
            <p:cNvSpPr>
              <a:spLocks noChangeArrowheads="1"/>
            </p:cNvSpPr>
            <p:nvPr/>
          </p:nvSpPr>
          <p:spPr bwMode="auto">
            <a:xfrm>
              <a:off x="1890" y="3612"/>
              <a:ext cx="610" cy="296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kumimoji="0" lang="en-US" altLang="zh-CN" sz="1400" b="1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H</a:t>
              </a:r>
              <a:r>
                <a:rPr kumimoji="0" lang="zh-CN" altLang="en-US" sz="1400" b="1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桥</a:t>
              </a:r>
              <a:endParaRPr kumimoji="0" lang="en-US" altLang="zh-CN" sz="1400" b="1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/>
              <a:r>
                <a:rPr kumimoji="0" lang="ja-JP" altLang="ja-JP" sz="1050" b="1" dirty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MOSFET</a:t>
              </a:r>
              <a:r>
                <a:rPr kumimoji="0" lang="en-US" altLang="ja-JP" sz="1050" b="1" dirty="0" smtClean="0">
                  <a:solidFill>
                    <a:srgbClr val="000000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×4</a:t>
              </a:r>
              <a:endParaRPr kumimoji="0" lang="ja-JP" altLang="ja-JP" sz="105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endParaRPr lang="ja-JP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78" name="Line 55"/>
            <p:cNvSpPr>
              <a:spLocks noChangeShapeType="1"/>
            </p:cNvSpPr>
            <p:nvPr/>
          </p:nvSpPr>
          <p:spPr bwMode="auto">
            <a:xfrm>
              <a:off x="1729" y="3073"/>
              <a:ext cx="669" cy="0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79" name="Freeform 56"/>
            <p:cNvSpPr>
              <a:spLocks/>
            </p:cNvSpPr>
            <p:nvPr/>
          </p:nvSpPr>
          <p:spPr bwMode="auto">
            <a:xfrm>
              <a:off x="2393" y="3054"/>
              <a:ext cx="58" cy="39"/>
            </a:xfrm>
            <a:custGeom>
              <a:avLst/>
              <a:gdLst>
                <a:gd name="T0" fmla="*/ 0 w 58"/>
                <a:gd name="T1" fmla="*/ 0 h 39"/>
                <a:gd name="T2" fmla="*/ 58 w 58"/>
                <a:gd name="T3" fmla="*/ 19 h 39"/>
                <a:gd name="T4" fmla="*/ 0 w 58"/>
                <a:gd name="T5" fmla="*/ 39 h 39"/>
                <a:gd name="T6" fmla="*/ 0 w 58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39">
                  <a:moveTo>
                    <a:pt x="0" y="0"/>
                  </a:moveTo>
                  <a:lnTo>
                    <a:pt x="58" y="19"/>
                  </a:ln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6649" y="1637321"/>
            <a:ext cx="2124438" cy="20717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54581" y="5321495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TMPM4G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系列</a:t>
            </a:r>
            <a:endParaRPr lang="zh-CN" altLang="en-US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17" name="Straight Arrow Connector 16"/>
          <p:cNvCxnSpPr>
            <a:stCxn id="73" idx="3"/>
            <a:endCxn id="70" idx="1"/>
          </p:cNvCxnSpPr>
          <p:nvPr/>
        </p:nvCxnSpPr>
        <p:spPr>
          <a:xfrm>
            <a:off x="4302248" y="6090877"/>
            <a:ext cx="261938" cy="15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065586" y="6090663"/>
            <a:ext cx="261938" cy="15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5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1" y="0"/>
            <a:ext cx="11445765" cy="749165"/>
          </a:xfrm>
        </p:spPr>
        <p:txBody>
          <a:bodyPr/>
          <a:lstStyle/>
          <a:p>
            <a:r>
              <a:rPr lang="zh-CN" altLang="en-US" sz="2800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语音触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发方案（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空调室内机单元示例）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948879" y="1712697"/>
            <a:ext cx="1999601" cy="177073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800" b="1" kern="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TMPM4G6</a:t>
            </a:r>
          </a:p>
          <a:p>
            <a:pPr algn="ctr"/>
            <a:r>
              <a:rPr lang="zh-CN" altLang="en-US" sz="1800" b="1" kern="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语音触</a:t>
            </a:r>
            <a:r>
              <a:rPr lang="zh-CN" altLang="en-US" sz="1800" b="1" kern="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发</a:t>
            </a:r>
            <a:endParaRPr lang="en-US" altLang="zh-CN" sz="1800" b="1" kern="10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pPr algn="ctr"/>
            <a:r>
              <a:rPr lang="zh-CN" altLang="en-US" sz="1800" b="1" kern="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（</a:t>
            </a:r>
            <a:r>
              <a:rPr lang="en-US" altLang="zh-CN" sz="1800" b="1" kern="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VT</a:t>
            </a:r>
            <a:r>
              <a:rPr lang="zh-CN" altLang="en-US" sz="1800" b="1" kern="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，</a:t>
            </a:r>
            <a:r>
              <a:rPr lang="en-US" altLang="ja-JP" sz="1800" b="1" kern="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VP</a:t>
            </a:r>
            <a:r>
              <a:rPr lang="zh-CN" altLang="en-US" sz="1800" b="1" kern="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）</a:t>
            </a:r>
            <a:endParaRPr lang="en-US" altLang="ja-JP" sz="1800" b="1" kern="10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  <a:p>
            <a:pPr algn="ctr"/>
            <a:r>
              <a:rPr lang="en-US" altLang="ja-JP" sz="1800" b="1" kern="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1MB ROM</a:t>
            </a:r>
            <a:r>
              <a:rPr lang="zh-CN" altLang="en-US" sz="1800" b="1" kern="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，</a:t>
            </a:r>
            <a:r>
              <a:rPr lang="en-US" altLang="ja-JP" sz="1800" b="1" kern="1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192KB RAM</a:t>
            </a:r>
          </a:p>
          <a:p>
            <a:pPr algn="ctr"/>
            <a:r>
              <a:rPr lang="en-US" altLang="ja-JP" sz="1800" b="1" kern="1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100</a:t>
            </a:r>
            <a:r>
              <a:rPr lang="zh-CN" altLang="en-US" sz="1800" b="1" kern="1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引脚</a:t>
            </a:r>
            <a:endParaRPr lang="ja-JP" altLang="en-US" sz="1800" b="1" kern="100" dirty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4973721" y="1912353"/>
            <a:ext cx="838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5811921" y="1605013"/>
            <a:ext cx="16764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显示</a:t>
            </a:r>
            <a:endParaRPr kumimoji="1" lang="ja-JP" altLang="en-US" sz="16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4973721" y="2661653"/>
            <a:ext cx="838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5811921" y="2354676"/>
            <a:ext cx="16764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开关／按钮</a:t>
            </a:r>
            <a:endParaRPr kumimoji="1" lang="ja-JP" altLang="en-US" sz="16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>
            <a:off x="2096990" y="2620287"/>
            <a:ext cx="838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/>
          <p:cNvSpPr/>
          <p:nvPr/>
        </p:nvSpPr>
        <p:spPr>
          <a:xfrm>
            <a:off x="452884" y="2354676"/>
            <a:ext cx="16764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远程接收器</a:t>
            </a:r>
            <a:endParaRPr kumimoji="1" lang="ja-JP" altLang="en-US" sz="16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11921" y="3697274"/>
            <a:ext cx="167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室内温度</a:t>
            </a:r>
            <a:endParaRPr kumimoji="1" lang="en-US" altLang="zh-CN" sz="14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r>
              <a: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室</a:t>
            </a: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外温度</a:t>
            </a:r>
            <a:endParaRPr lang="en-US" altLang="zh-CN" sz="14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r>
              <a:rPr kumimoji="1"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室内管温</a:t>
            </a:r>
            <a:endParaRPr kumimoji="1" lang="en-US" altLang="zh-CN" sz="14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r>
              <a:rPr kumimoji="1"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风扇电机传感器</a:t>
            </a:r>
            <a:endParaRPr kumimoji="1" lang="ja-JP" altLang="en-US" sz="14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2105698" y="3357613"/>
            <a:ext cx="838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>
          <a:xfrm>
            <a:off x="452884" y="3104339"/>
            <a:ext cx="16764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电机控</a:t>
            </a:r>
            <a:r>
              <a:rPr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制</a:t>
            </a:r>
            <a:endParaRPr lang="en-US" altLang="zh-CN" sz="16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kumimoji="1"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</a:t>
            </a:r>
            <a:r>
              <a:rPr lang="en-US" altLang="ja-JP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PG</a:t>
            </a:r>
            <a:r>
              <a:rPr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lang="en-US" altLang="ja-JP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PGF</a:t>
            </a:r>
            <a:r>
              <a:rPr kumimoji="1"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kumimoji="1" lang="ja-JP" altLang="en-US" sz="16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2096990" y="1858287"/>
            <a:ext cx="838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9"/>
          <p:cNvSpPr/>
          <p:nvPr/>
        </p:nvSpPr>
        <p:spPr>
          <a:xfrm>
            <a:off x="452884" y="1605013"/>
            <a:ext cx="16764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LED</a:t>
            </a:r>
            <a:r>
              <a:rPr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，蜂鸣器</a:t>
            </a:r>
            <a:endParaRPr kumimoji="1" lang="ja-JP" altLang="en-US" sz="16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4961021" y="3372853"/>
            <a:ext cx="838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5811921" y="3104339"/>
            <a:ext cx="1676400" cy="57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传感器</a:t>
            </a:r>
            <a:endParaRPr kumimoji="1" lang="ja-JP" altLang="en-US" sz="16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467569" y="1328094"/>
            <a:ext cx="2390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外</a:t>
            </a: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部显示面板</a:t>
            </a:r>
            <a:endParaRPr kumimoji="1" lang="ja-JP" altLang="en-US" sz="14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124158" y="876300"/>
            <a:ext cx="1676400" cy="58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电源，继电器</a:t>
            </a:r>
            <a:endParaRPr kumimoji="1" lang="ja-JP" altLang="en-US" sz="16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31" name="直線コネクタ 30"/>
          <p:cNvCxnSpPr>
            <a:stCxn id="24" idx="2"/>
            <a:endCxn id="8" idx="0"/>
          </p:cNvCxnSpPr>
          <p:nvPr/>
        </p:nvCxnSpPr>
        <p:spPr>
          <a:xfrm flipH="1">
            <a:off x="3948680" y="1460500"/>
            <a:ext cx="1013678" cy="25219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正方形/長方形 24"/>
          <p:cNvSpPr/>
          <p:nvPr/>
        </p:nvSpPr>
        <p:spPr>
          <a:xfrm>
            <a:off x="3081421" y="3614153"/>
            <a:ext cx="1676400" cy="58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麦克风，扩音器</a:t>
            </a:r>
            <a:endParaRPr kumimoji="1" lang="ja-JP" altLang="en-US" sz="16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 flipH="1">
            <a:off x="3910580" y="3512553"/>
            <a:ext cx="21741" cy="11784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945395"/>
              </p:ext>
            </p:extLst>
          </p:nvPr>
        </p:nvGraphicFramePr>
        <p:xfrm>
          <a:off x="8318540" y="4483552"/>
          <a:ext cx="312349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38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38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7227">
                <a:tc>
                  <a:txBody>
                    <a:bodyPr/>
                    <a:lstStyle/>
                    <a:p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RAM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ROM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7227">
                <a:tc>
                  <a:txBody>
                    <a:bodyPr/>
                    <a:lstStyle/>
                    <a:p>
                      <a:r>
                        <a:rPr kumimoji="1"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语音触发器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&lt;150KB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&lt;400KB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7227">
                <a:tc>
                  <a:txBody>
                    <a:bodyPr/>
                    <a:lstStyle/>
                    <a:p>
                      <a:r>
                        <a:rPr kumimoji="1"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语音播报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1KB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&lt;400KB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7227">
                <a:tc>
                  <a:txBody>
                    <a:bodyPr/>
                    <a:lstStyle/>
                    <a:p>
                      <a:r>
                        <a:rPr kumimoji="1"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驱动器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3KB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10KB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7227">
                <a:tc>
                  <a:txBody>
                    <a:bodyPr/>
                    <a:lstStyle/>
                    <a:p>
                      <a:r>
                        <a:rPr kumimoji="1"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其他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4KB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100KB</a:t>
                      </a:r>
                      <a:endParaRPr kumimoji="1" lang="ja-JP" altLang="en-US" sz="14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702820"/>
              </p:ext>
            </p:extLst>
          </p:nvPr>
        </p:nvGraphicFramePr>
        <p:xfrm>
          <a:off x="8285666" y="964165"/>
          <a:ext cx="3156364" cy="3036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8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8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021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16</a:t>
                      </a:r>
                      <a:r>
                        <a:rPr lang="zh-CN" altLang="en-US" sz="16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关键词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ja-JP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215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东芝智能语音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除湿模式</a:t>
                      </a:r>
                      <a:endParaRPr lang="ja-JP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021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1" u="none" strike="noStrike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空调启动</a:t>
                      </a:r>
                      <a:endParaRPr lang="ja-JP" altLang="en-US" sz="1600" b="1" i="0" u="none" strike="noStrike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送风模式</a:t>
                      </a:r>
                      <a:endParaRPr lang="ja-JP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021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1" u="none" strike="noStrike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空调关闭</a:t>
                      </a:r>
                      <a:endParaRPr lang="ja-JP" altLang="en-US" sz="1600" b="1" i="0" u="none" strike="noStrike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加热模式</a:t>
                      </a:r>
                      <a:endParaRPr lang="ja-JP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5021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1" u="none" strike="noStrike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增大风速</a:t>
                      </a:r>
                      <a:endParaRPr lang="ja-JP" altLang="en-US" sz="1600" b="1" i="0" u="none" strike="noStrike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打开左右扫风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5021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1" u="none" strike="noStrike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减小风速</a:t>
                      </a:r>
                      <a:endParaRPr lang="ja-JP" altLang="en-US" sz="1600" b="1" i="0" u="none" strike="noStrike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关闭左右扫风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5021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1" u="none" strike="noStrike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升高温度</a:t>
                      </a:r>
                      <a:endParaRPr lang="ja-JP" altLang="en-US" sz="1600" b="1" i="0" u="none" strike="noStrike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关闭上下扫风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5021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1" u="none" strike="noStrike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降低温度</a:t>
                      </a:r>
                      <a:endParaRPr lang="ja-JP" altLang="en-US" sz="1600" b="1" i="0" u="none" strike="noStrike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打开上下扫风</a:t>
                      </a:r>
                      <a:endParaRPr lang="zh-CN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0215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600" b="1" u="none" strike="noStrike" dirty="0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自动模式</a:t>
                      </a:r>
                      <a:endParaRPr lang="ja-JP" alt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制冷</a:t>
                      </a:r>
                      <a:r>
                        <a:rPr lang="ja-JP" altLang="en-US" sz="1600" b="1" u="none" strike="noStrike" dirty="0" smtClean="0">
                          <a:solidFill>
                            <a:schemeClr val="bg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模式</a:t>
                      </a:r>
                      <a:endParaRPr lang="ja-JP" altLang="en-US" sz="1600" b="1" i="0" u="none" strike="noStrike" dirty="0" smtClean="0">
                        <a:solidFill>
                          <a:schemeClr val="bg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0000" marR="90000" marT="46800" marB="4680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6" name="爆発 2 5"/>
          <p:cNvSpPr/>
          <p:nvPr/>
        </p:nvSpPr>
        <p:spPr>
          <a:xfrm>
            <a:off x="673060" y="4331368"/>
            <a:ext cx="6425572" cy="1732547"/>
          </a:xfrm>
          <a:prstGeom prst="irregularSeal2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096990" y="4884128"/>
            <a:ext cx="2974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用现在的这</a:t>
            </a:r>
            <a:r>
              <a:rPr lang="zh-CN" altLang="en-US" sz="20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套</a:t>
            </a:r>
            <a:r>
              <a:rPr lang="zh-CN" altLang="en-US" sz="2000" b="1" dirty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方案</a:t>
            </a:r>
            <a:endParaRPr lang="en-US" altLang="zh-CN" sz="2000" b="1" dirty="0" smtClean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厂家可以节省</a:t>
            </a:r>
            <a:r>
              <a:rPr lang="en-US" altLang="ja-JP" sz="20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&gt;USD0.4</a:t>
            </a:r>
            <a:endParaRPr kumimoji="1" lang="en-US" altLang="ja-JP" sz="2000" b="1" dirty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272379" y="4102218"/>
            <a:ext cx="224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所需存储器容量</a:t>
            </a:r>
            <a:endParaRPr lang="ja-JP" altLang="en-US" b="1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882009" y="903170"/>
            <a:ext cx="2017601" cy="58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室外</a:t>
            </a:r>
            <a:r>
              <a:rPr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机单元通信板</a:t>
            </a:r>
            <a:endParaRPr kumimoji="1" lang="ja-JP" altLang="en-US" sz="16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32" name="直線コネクタ 31"/>
          <p:cNvCxnSpPr>
            <a:stCxn id="27" idx="3"/>
          </p:cNvCxnSpPr>
          <p:nvPr/>
        </p:nvCxnSpPr>
        <p:spPr>
          <a:xfrm>
            <a:off x="2899610" y="1195270"/>
            <a:ext cx="443480" cy="51341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38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 bwMode="auto">
          <a:xfrm>
            <a:off x="4740539" y="404664"/>
            <a:ext cx="1422665" cy="13159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50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语音触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发技术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的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特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性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0" y="763200"/>
            <a:ext cx="12197713" cy="794403"/>
          </a:xfrm>
        </p:spPr>
        <p:txBody>
          <a:bodyPr/>
          <a:lstStyle/>
          <a:p>
            <a:r>
              <a:rPr lang="zh-CN" altLang="en-US" sz="28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东芝原创算法用于深度学习的方法</a:t>
            </a:r>
            <a:endParaRPr lang="en-US" altLang="ja-JP" sz="28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438968" y="1790651"/>
            <a:ext cx="3240000" cy="324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zh-CN" altLang="en-US" sz="16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软</a:t>
            </a:r>
            <a:r>
              <a:rPr lang="zh-CN" altLang="en-US" sz="16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件</a:t>
            </a:r>
            <a:endParaRPr lang="ja-JP" altLang="en-US" sz="1600" dirty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7438968" y="5074374"/>
            <a:ext cx="3240000" cy="511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硬件</a:t>
            </a:r>
            <a:endParaRPr kumimoji="1" lang="ja-JP" altLang="en-US" sz="16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9463614" y="5145430"/>
            <a:ext cx="539858" cy="3073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I</a:t>
            </a:r>
            <a:r>
              <a:rPr lang="en-US" altLang="ja-JP" sz="1400" baseline="300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</a:t>
            </a:r>
            <a:r>
              <a:rPr lang="en-US" altLang="ja-JP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</a:t>
            </a:r>
            <a:endParaRPr lang="ja-JP" altLang="en-US" sz="1400" dirty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9733543" y="5452814"/>
            <a:ext cx="0" cy="551457"/>
          </a:xfrm>
          <a:prstGeom prst="line">
            <a:avLst/>
          </a:prstGeom>
          <a:ln w="3175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7691241" y="4434480"/>
            <a:ext cx="2743200" cy="51144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底</a:t>
            </a:r>
            <a:r>
              <a:rPr lang="zh-CN" altLang="en-US" sz="16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层硬件驱动</a:t>
            </a:r>
            <a:endParaRPr kumimoji="1" lang="ja-JP" altLang="en-US" sz="16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9255784" y="4504599"/>
            <a:ext cx="955519" cy="2626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I</a:t>
            </a:r>
            <a:r>
              <a:rPr lang="en-US" altLang="zh-CN" sz="1400" baseline="300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</a:t>
            </a:r>
            <a:r>
              <a:rPr lang="en-US" altLang="zh-CN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驱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动</a:t>
            </a:r>
            <a:endParaRPr kumimoji="1" lang="ja-JP" altLang="en-US" sz="14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7691241" y="3807739"/>
            <a:ext cx="1545357" cy="5114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语音触发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器</a:t>
            </a:r>
            <a:endParaRPr lang="en-US" altLang="zh-CN" sz="14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中间件</a:t>
            </a:r>
            <a:endParaRPr kumimoji="1" lang="ja-JP" altLang="en-US" sz="14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691241" y="2071650"/>
            <a:ext cx="2743200" cy="15943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sz="16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应用</a:t>
            </a:r>
            <a:endParaRPr kumimoji="1" lang="ja-JP" altLang="en-US" sz="16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 flipH="1">
            <a:off x="9739568" y="4811983"/>
            <a:ext cx="0" cy="347810"/>
          </a:xfrm>
          <a:prstGeom prst="line">
            <a:avLst/>
          </a:prstGeom>
          <a:ln w="3175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H="1">
            <a:off x="9733543" y="3537665"/>
            <a:ext cx="0" cy="900000"/>
          </a:xfrm>
          <a:prstGeom prst="line">
            <a:avLst/>
          </a:prstGeom>
          <a:ln w="3175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フローチャート: 磁気ディスク 31"/>
          <p:cNvSpPr/>
          <p:nvPr/>
        </p:nvSpPr>
        <p:spPr>
          <a:xfrm>
            <a:off x="9516567" y="3226752"/>
            <a:ext cx="433953" cy="299067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缓冲</a:t>
            </a:r>
            <a:endParaRPr kumimoji="1" lang="ja-JP" altLang="en-US" sz="9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9236216" y="2981754"/>
            <a:ext cx="994654" cy="2151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语音控制</a:t>
            </a:r>
            <a:endParaRPr kumimoji="1" lang="ja-JP" altLang="en-US" sz="14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7902566" y="2981754"/>
            <a:ext cx="1156402" cy="4717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语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音触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发</a:t>
            </a:r>
            <a:endParaRPr lang="en-US" altLang="zh-CN" sz="14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控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制</a:t>
            </a:r>
            <a:endParaRPr kumimoji="1" lang="ja-JP" altLang="en-US" sz="14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7902566" y="2434877"/>
            <a:ext cx="2346379" cy="2501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应</a:t>
            </a:r>
            <a:r>
              <a:rPr lang="zh-CN" altLang="en-US" sz="14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用程序</a:t>
            </a:r>
            <a:endParaRPr kumimoji="1" lang="ja-JP" altLang="en-US" sz="1400" dirty="0" smtClean="0">
              <a:solidFill>
                <a:schemeClr val="tx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39" name="直線コネクタ 38"/>
          <p:cNvCxnSpPr/>
          <p:nvPr/>
        </p:nvCxnSpPr>
        <p:spPr>
          <a:xfrm flipH="1">
            <a:off x="9733543" y="2680934"/>
            <a:ext cx="1" cy="288000"/>
          </a:xfrm>
          <a:prstGeom prst="line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>
            <a:endCxn id="35" idx="2"/>
          </p:cNvCxnSpPr>
          <p:nvPr/>
        </p:nvCxnSpPr>
        <p:spPr>
          <a:xfrm flipV="1">
            <a:off x="8435805" y="3453479"/>
            <a:ext cx="0" cy="327846"/>
          </a:xfrm>
          <a:prstGeom prst="line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H="1">
            <a:off x="8447431" y="2680934"/>
            <a:ext cx="1" cy="288000"/>
          </a:xfrm>
          <a:prstGeom prst="line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flipH="1">
            <a:off x="10354367" y="2559952"/>
            <a:ext cx="418455" cy="0"/>
          </a:xfrm>
          <a:prstGeom prst="line">
            <a:avLst/>
          </a:prstGeom>
          <a:ln w="3175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10748768" y="2406063"/>
            <a:ext cx="1163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结果控制台</a:t>
            </a:r>
            <a:endParaRPr kumimoji="1" lang="ja-JP" altLang="en-US" sz="14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9375060" y="5816305"/>
            <a:ext cx="716966" cy="37593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麦克风</a:t>
            </a:r>
            <a:endParaRPr kumimoji="1" lang="ja-JP" altLang="en-US" sz="12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41144"/>
              </p:ext>
            </p:extLst>
          </p:nvPr>
        </p:nvGraphicFramePr>
        <p:xfrm>
          <a:off x="534335" y="3394062"/>
          <a:ext cx="5479987" cy="11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19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680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项目</a:t>
                      </a:r>
                      <a:endParaRPr kumimoji="1" lang="ja-JP" altLang="en-US" sz="16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内容</a:t>
                      </a:r>
                      <a:endParaRPr kumimoji="1" lang="ja-JP" altLang="en-US" sz="16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语言</a:t>
                      </a:r>
                      <a:endParaRPr kumimoji="1" lang="ja-JP" altLang="en-US" sz="16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日语</a:t>
                      </a:r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、普通话、</a:t>
                      </a:r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美式英语</a:t>
                      </a:r>
                      <a:endParaRPr kumimoji="1" lang="ja-JP" altLang="en-US" sz="16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东芝对应器</a:t>
                      </a:r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件</a:t>
                      </a:r>
                      <a:endParaRPr kumimoji="1" lang="ja-JP" altLang="en-US" sz="16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TZ2100</a:t>
                      </a:r>
                      <a:r>
                        <a:rPr kumimoji="1" lang="zh-CN" altLang="en-US" sz="16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，</a:t>
                      </a:r>
                      <a:r>
                        <a:rPr kumimoji="1" lang="en-US" altLang="ja-JP" sz="16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M4G6</a:t>
                      </a:r>
                      <a:r>
                        <a:rPr kumimoji="1" lang="zh-CN" altLang="en-US" sz="16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，</a:t>
                      </a:r>
                      <a:r>
                        <a:rPr kumimoji="1" lang="en-US" altLang="ja-JP" sz="16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M3HX</a:t>
                      </a:r>
                      <a:r>
                        <a:rPr kumimoji="1" lang="zh-CN" altLang="en-US" sz="16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内核</a:t>
                      </a:r>
                      <a:endParaRPr kumimoji="1" lang="ja-JP" altLang="en-US" sz="16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1" name="図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905" y="1732230"/>
            <a:ext cx="1100700" cy="851208"/>
          </a:xfrm>
          <a:prstGeom prst="rect">
            <a:avLst/>
          </a:prstGeom>
        </p:spPr>
      </p:pic>
      <p:sp>
        <p:nvSpPr>
          <p:cNvPr id="52" name="右矢印 51"/>
          <p:cNvSpPr/>
          <p:nvPr/>
        </p:nvSpPr>
        <p:spPr bwMode="auto">
          <a:xfrm>
            <a:off x="1578933" y="2063388"/>
            <a:ext cx="149345" cy="216024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777" y="1747961"/>
            <a:ext cx="959874" cy="819746"/>
          </a:xfrm>
          <a:prstGeom prst="rect">
            <a:avLst/>
          </a:prstGeom>
        </p:spPr>
      </p:pic>
      <p:sp>
        <p:nvSpPr>
          <p:cNvPr id="54" name="右矢印 53"/>
          <p:cNvSpPr/>
          <p:nvPr/>
        </p:nvSpPr>
        <p:spPr bwMode="auto">
          <a:xfrm>
            <a:off x="2752553" y="2055974"/>
            <a:ext cx="149345" cy="216024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55" name="図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428" y="1777086"/>
            <a:ext cx="955098" cy="761497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4139" y="1725227"/>
            <a:ext cx="1004765" cy="865214"/>
          </a:xfrm>
          <a:prstGeom prst="rect">
            <a:avLst/>
          </a:prstGeom>
        </p:spPr>
      </p:pic>
      <p:sp>
        <p:nvSpPr>
          <p:cNvPr id="57" name="右矢印 56"/>
          <p:cNvSpPr/>
          <p:nvPr/>
        </p:nvSpPr>
        <p:spPr bwMode="auto">
          <a:xfrm>
            <a:off x="4007691" y="2051898"/>
            <a:ext cx="149345" cy="216024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8" name="右矢印 57"/>
          <p:cNvSpPr/>
          <p:nvPr/>
        </p:nvSpPr>
        <p:spPr bwMode="auto">
          <a:xfrm>
            <a:off x="5145719" y="2051898"/>
            <a:ext cx="149345" cy="216024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9" name="爆発 1 58"/>
          <p:cNvSpPr/>
          <p:nvPr/>
        </p:nvSpPr>
        <p:spPr bwMode="auto">
          <a:xfrm>
            <a:off x="5400486" y="1745503"/>
            <a:ext cx="1397161" cy="864871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683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Detect</a:t>
            </a:r>
            <a:endParaRPr kumimoji="0" lang="en-US" altLang="ja-JP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05409" y="2545867"/>
            <a:ext cx="57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Voice</a:t>
            </a:r>
          </a:p>
          <a:p>
            <a:pPr algn="ctr"/>
            <a:r>
              <a:rPr lang="en-US" altLang="zh-CN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Input</a:t>
            </a:r>
            <a:endParaRPr kumimoji="1" lang="ja-JP" altLang="en-US" sz="12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791351" y="2545867"/>
            <a:ext cx="905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Feature</a:t>
            </a:r>
          </a:p>
          <a:p>
            <a:pPr algn="ctr"/>
            <a:r>
              <a:rPr kumimoji="1" lang="en-US" altLang="zh-CN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Extraction</a:t>
            </a:r>
            <a:endParaRPr kumimoji="1" lang="ja-JP" altLang="en-US" sz="12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960761" y="2545867"/>
            <a:ext cx="983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Local score</a:t>
            </a:r>
          </a:p>
          <a:p>
            <a:pPr algn="ctr"/>
            <a:r>
              <a:rPr kumimoji="1" lang="en-US" altLang="zh-CN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calculation</a:t>
            </a:r>
            <a:endParaRPr kumimoji="1" lang="ja-JP" altLang="en-US" sz="12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207558" y="2545867"/>
            <a:ext cx="877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Series</a:t>
            </a:r>
          </a:p>
          <a:p>
            <a:pPr algn="ctr"/>
            <a:r>
              <a:rPr lang="en-US" altLang="ja-JP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Detection</a:t>
            </a:r>
            <a:endParaRPr kumimoji="1" lang="ja-JP" altLang="en-US" sz="12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6317" y="4896174"/>
            <a:ext cx="2704587" cy="33855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小尺寸封</a:t>
            </a:r>
            <a:r>
              <a:rPr lang="zh-CN" altLang="en-US" sz="1600" b="1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装适合嵌入式应用</a:t>
            </a:r>
            <a:endParaRPr lang="en-US" altLang="ja-JP" sz="1600" b="1" dirty="0">
              <a:solidFill>
                <a:schemeClr val="bg1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170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テキスト ボックス 37"/>
          <p:cNvSpPr txBox="1"/>
          <p:nvPr/>
        </p:nvSpPr>
        <p:spPr>
          <a:xfrm>
            <a:off x="623391" y="871686"/>
            <a:ext cx="10800704" cy="255159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720000" tIns="648000" rIns="0" rtlCol="0">
            <a:noAutofit/>
          </a:bodyPr>
          <a:lstStyle/>
          <a:p>
            <a:r>
              <a:rPr lang="en-US" altLang="ja-JP" sz="2000" b="1" dirty="0" smtClean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Toshiba Corp.</a:t>
            </a:r>
            <a:endParaRPr lang="ja-JP" altLang="en-US" sz="2000" b="1" dirty="0">
              <a:solidFill>
                <a:srgbClr val="000000">
                  <a:lumMod val="65000"/>
                  <a:lumOff val="35000"/>
                </a:srgbClr>
              </a:solidFill>
              <a:effectLst>
                <a:glow rad="1270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3" name="平行四辺形 62"/>
          <p:cNvSpPr>
            <a:spLocks noChangeArrowheads="1"/>
          </p:cNvSpPr>
          <p:nvPr/>
        </p:nvSpPr>
        <p:spPr bwMode="auto">
          <a:xfrm>
            <a:off x="3111760" y="994596"/>
            <a:ext cx="3030824" cy="1065061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89984" bIns="0" anchor="ctr"/>
          <a:lstStyle/>
          <a:p>
            <a:endParaRPr lang="en-US" altLang="ja-JP" sz="2000" b="1" dirty="0">
              <a:solidFill>
                <a:srgbClr val="000000">
                  <a:lumMod val="65000"/>
                  <a:lumOff val="35000"/>
                </a:srgbClr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9" name="平行四辺形 58"/>
          <p:cNvSpPr>
            <a:spLocks noChangeArrowheads="1"/>
          </p:cNvSpPr>
          <p:nvPr/>
        </p:nvSpPr>
        <p:spPr bwMode="auto">
          <a:xfrm>
            <a:off x="4015140" y="1062073"/>
            <a:ext cx="2189997" cy="918270"/>
          </a:xfrm>
          <a:prstGeom prst="parallelogram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Chairman</a:t>
            </a:r>
            <a:br>
              <a:rPr lang="en-US" altLang="ja-JP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</a:br>
            <a:r>
              <a:rPr lang="en-US" altLang="ja-JP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&amp; CEO</a:t>
            </a:r>
            <a:endParaRPr lang="en-US" altLang="zh-TW" sz="1600" b="1" dirty="0" smtClean="0">
              <a:solidFill>
                <a:srgbClr val="000000">
                  <a:lumMod val="65000"/>
                  <a:lumOff val="35000"/>
                </a:srgbClr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  <a:p>
            <a:pPr>
              <a:lnSpc>
                <a:spcPts val="1800"/>
              </a:lnSpc>
              <a:spcBef>
                <a:spcPts val="600"/>
              </a:spcBef>
            </a:pPr>
            <a:r>
              <a:rPr lang="en-US" altLang="ja-JP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Nobuaki </a:t>
            </a:r>
            <a:r>
              <a:rPr lang="en-US" altLang="ja-JP" sz="14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Kurumatani</a:t>
            </a:r>
            <a:endParaRPr kumimoji="0" lang="ja-JP" altLang="en-US" sz="1400" dirty="0" smtClean="0">
              <a:solidFill>
                <a:srgbClr val="000000">
                  <a:lumMod val="65000"/>
                  <a:lumOff val="35000"/>
                </a:srgbClr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0" name="平行四辺形 69"/>
          <p:cNvSpPr>
            <a:spLocks noChangeArrowheads="1"/>
          </p:cNvSpPr>
          <p:nvPr/>
        </p:nvSpPr>
        <p:spPr bwMode="auto">
          <a:xfrm>
            <a:off x="3111760" y="2220912"/>
            <a:ext cx="3030824" cy="1065061"/>
          </a:xfrm>
          <a:prstGeom prst="parallelogram">
            <a:avLst>
              <a:gd name="adj" fmla="val 0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89984" bIns="0" anchor="ctr"/>
          <a:lstStyle/>
          <a:p>
            <a:endParaRPr lang="en-US" altLang="ja-JP" sz="2000" b="1" dirty="0">
              <a:solidFill>
                <a:srgbClr val="000000">
                  <a:lumMod val="65000"/>
                  <a:lumOff val="35000"/>
                </a:srgbClr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48" name="平行四辺形 47"/>
          <p:cNvSpPr>
            <a:spLocks noChangeArrowheads="1"/>
          </p:cNvSpPr>
          <p:nvPr/>
        </p:nvSpPr>
        <p:spPr bwMode="auto">
          <a:xfrm>
            <a:off x="4015140" y="2317571"/>
            <a:ext cx="2018203" cy="918270"/>
          </a:xfrm>
          <a:prstGeom prst="parallelogram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kumimoji="0" lang="en-US" altLang="zh-TW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President</a:t>
            </a:r>
            <a:br>
              <a:rPr kumimoji="0" lang="en-US" altLang="zh-TW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</a:br>
            <a:r>
              <a:rPr kumimoji="0" lang="en-US" altLang="zh-TW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&amp; </a:t>
            </a:r>
            <a:r>
              <a:rPr kumimoji="0" lang="en-US" altLang="ja-JP" sz="1600" b="1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COO</a:t>
            </a:r>
            <a:endParaRPr kumimoji="0" lang="en-US" altLang="ja-JP" sz="1600" b="1" dirty="0">
              <a:solidFill>
                <a:srgbClr val="000000">
                  <a:lumMod val="65000"/>
                  <a:lumOff val="35000"/>
                </a:srgbClr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  <a:p>
            <a:pPr eaLnBrk="0" hangingPunct="0">
              <a:lnSpc>
                <a:spcPts val="1800"/>
              </a:lnSpc>
              <a:spcBef>
                <a:spcPts val="600"/>
              </a:spcBef>
            </a:pPr>
            <a:r>
              <a:rPr kumimoji="0" lang="en-US" altLang="ja-JP" sz="14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Satoshi </a:t>
            </a:r>
            <a:r>
              <a:rPr kumimoji="0" lang="en-US" altLang="ja-JP" sz="1400" dirty="0" err="1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Tsunakawa</a:t>
            </a:r>
            <a:endParaRPr kumimoji="0" lang="ja-JP" altLang="en-US" sz="1400" dirty="0" smtClean="0">
              <a:solidFill>
                <a:srgbClr val="000000">
                  <a:lumMod val="65000"/>
                  <a:lumOff val="35000"/>
                </a:srgbClr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pic>
        <p:nvPicPr>
          <p:cNvPr id="56" name="Picture 2" descr="C:\Users\d6054210\AppData\Local\Microsoft\Windows\Temporary Internet Files\Content.Outlook\HY7HVGEX\綱川さん3(背景なし)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3480" y="2220912"/>
            <a:ext cx="820948" cy="99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台形 72"/>
          <p:cNvSpPr/>
          <p:nvPr/>
        </p:nvSpPr>
        <p:spPr bwMode="auto">
          <a:xfrm>
            <a:off x="3373551" y="3767869"/>
            <a:ext cx="2592288" cy="2622305"/>
          </a:xfrm>
          <a:prstGeom prst="trapezoid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defTabSz="968375">
              <a:defRPr/>
            </a:pPr>
            <a:endParaRPr lang="ja-JP" altLang="en-US" sz="2000" b="1" kern="0" dirty="0">
              <a:solidFill>
                <a:srgbClr val="0A5BC6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pic>
        <p:nvPicPr>
          <p:cNvPr id="74" name="Picture 4" descr="环球金融中心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9166" y="4715867"/>
            <a:ext cx="832690" cy="71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テキスト ボックス 74"/>
          <p:cNvSpPr txBox="1"/>
          <p:nvPr/>
        </p:nvSpPr>
        <p:spPr>
          <a:xfrm>
            <a:off x="3388738" y="3773064"/>
            <a:ext cx="2379351" cy="461665"/>
          </a:xfrm>
          <a:prstGeom prst="rect">
            <a:avLst/>
          </a:prstGeom>
          <a:noFill/>
        </p:spPr>
        <p:txBody>
          <a:bodyPr wrap="none" lIns="144000" rtlCol="0">
            <a:spAutoFit/>
          </a:bodyPr>
          <a:lstStyle/>
          <a:p>
            <a:r>
              <a:rPr lang="en-US" altLang="ja-JP" sz="2400" b="1" kern="0" dirty="0" smtClean="0">
                <a:solidFill>
                  <a:srgbClr val="0A5BC6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Infrastructure</a:t>
            </a:r>
            <a:endParaRPr lang="ja-JP" altLang="en-US" sz="2400" b="1" kern="0" dirty="0">
              <a:solidFill>
                <a:srgbClr val="0A5BC6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3425659" y="4195302"/>
            <a:ext cx="2577101" cy="584775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en-US" altLang="ja-JP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Toshiba Infrastructure</a:t>
            </a:r>
            <a:br>
              <a:rPr lang="en-US" altLang="ja-JP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</a:br>
            <a:r>
              <a:rPr lang="en-US" altLang="ja-JP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Systems Corp.</a:t>
            </a:r>
            <a:endParaRPr lang="ja-JP" altLang="en-US" sz="1600" kern="0" dirty="0">
              <a:solidFill>
                <a:srgbClr val="0A5BC6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3329670" y="5440804"/>
            <a:ext cx="2609307" cy="515901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36000" rIns="0" bIns="36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400" b="1" dirty="0" smtClean="0">
                <a:solidFill>
                  <a:srgbClr val="0B87D6"/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FY17 Sales revenue</a:t>
            </a:r>
          </a:p>
          <a:p>
            <a:pPr>
              <a:lnSpc>
                <a:spcPct val="90000"/>
              </a:lnSpc>
            </a:pPr>
            <a:r>
              <a:rPr lang="ja-JP" altLang="en-US" sz="1400" b="1" dirty="0">
                <a:solidFill>
                  <a:srgbClr val="0B87D6"/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　</a:t>
            </a:r>
            <a:r>
              <a:rPr lang="ja-JP" altLang="en-US" sz="1400" b="1" dirty="0" smtClean="0">
                <a:solidFill>
                  <a:srgbClr val="0B87D6"/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          </a:t>
            </a:r>
            <a:r>
              <a:rPr lang="en-US" altLang="ja-JP" b="1" dirty="0" smtClean="0">
                <a:solidFill>
                  <a:srgbClr val="0B87D6"/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1,770 billion yen</a:t>
            </a:r>
            <a:endParaRPr lang="ja-JP" altLang="en-US" b="1" dirty="0">
              <a:solidFill>
                <a:srgbClr val="0B87D6"/>
              </a:solidFill>
              <a:effectLst>
                <a:glow rad="1270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4255950" y="6163074"/>
            <a:ext cx="1729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0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* </a:t>
            </a:r>
            <a:r>
              <a:rPr lang="en-US" altLang="ja-JP" sz="100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Incl. Toshiba TEC Corp.</a:t>
            </a:r>
            <a:endParaRPr lang="en-US" altLang="ja-JP" sz="1000" kern="0" dirty="0">
              <a:solidFill>
                <a:srgbClr val="000000">
                  <a:lumMod val="65000"/>
                  <a:lumOff val="35000"/>
                </a:srgbClr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0" name="台形 89"/>
          <p:cNvSpPr/>
          <p:nvPr/>
        </p:nvSpPr>
        <p:spPr bwMode="auto">
          <a:xfrm>
            <a:off x="633447" y="3772026"/>
            <a:ext cx="2610984" cy="2619949"/>
          </a:xfrm>
          <a:prstGeom prst="trapezoid">
            <a:avLst>
              <a:gd name="adj" fmla="val 0"/>
            </a:avLst>
          </a:prstGeom>
          <a:solidFill>
            <a:srgbClr val="0F6FC6"/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defTabSz="968375">
              <a:defRPr/>
            </a:pPr>
            <a:endParaRPr lang="ja-JP" altLang="en-US" sz="2000" b="1" kern="0" dirty="0">
              <a:solidFill>
                <a:srgbClr val="0A5BC6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633447" y="3773064"/>
            <a:ext cx="2687012" cy="707886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en-US" altLang="ja-JP" sz="2000" b="1" kern="0" dirty="0" smtClean="0">
                <a:solidFill>
                  <a:srgbClr val="FFFFFF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Electronic Devices </a:t>
            </a:r>
            <a:br>
              <a:rPr lang="en-US" altLang="ja-JP" sz="2000" b="1" kern="0" dirty="0" smtClean="0">
                <a:solidFill>
                  <a:srgbClr val="FFFFFF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</a:br>
            <a:r>
              <a:rPr lang="en-US" altLang="ja-JP" sz="2000" b="1" kern="0" dirty="0" smtClean="0">
                <a:solidFill>
                  <a:srgbClr val="FFFFFF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&amp; Storage</a:t>
            </a:r>
            <a:endParaRPr lang="en-US" altLang="ja-JP" sz="2000" b="1" kern="0" dirty="0">
              <a:solidFill>
                <a:srgbClr val="FFFFFF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372776" y="4806419"/>
            <a:ext cx="774794" cy="772230"/>
            <a:chOff x="5009674" y="3822714"/>
            <a:chExt cx="920038" cy="1002104"/>
          </a:xfrm>
        </p:grpSpPr>
        <p:pic>
          <p:nvPicPr>
            <p:cNvPr id="94" name="Picture 5" descr="6TBのクラウド向け大容量HDDの製品写真です。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6750" y="4285460"/>
              <a:ext cx="790437" cy="53935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7" name="グループ化 19"/>
            <p:cNvGrpSpPr>
              <a:grpSpLocks noChangeAspect="1"/>
            </p:cNvGrpSpPr>
            <p:nvPr/>
          </p:nvGrpSpPr>
          <p:grpSpPr>
            <a:xfrm>
              <a:off x="5009674" y="3822714"/>
              <a:ext cx="920038" cy="455815"/>
              <a:chOff x="2635271" y="5160764"/>
              <a:chExt cx="961290" cy="476250"/>
            </a:xfrm>
          </p:grpSpPr>
          <p:pic>
            <p:nvPicPr>
              <p:cNvPr id="101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5271" y="5160764"/>
                <a:ext cx="476250" cy="476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9361" y="5160764"/>
                <a:ext cx="457200" cy="466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98" name="テキスト ボックス 97"/>
          <p:cNvSpPr txBox="1"/>
          <p:nvPr/>
        </p:nvSpPr>
        <p:spPr>
          <a:xfrm>
            <a:off x="623391" y="4453155"/>
            <a:ext cx="2582233" cy="584775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en-US" altLang="ja-JP" sz="1600" dirty="0" smtClean="0">
                <a:solidFill>
                  <a:srgbClr val="FFFFFF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Toshiba Electronic Devices &amp; Storage Corp.</a:t>
            </a:r>
            <a:endParaRPr lang="ja-JP" altLang="en-US" sz="1600" kern="0" dirty="0">
              <a:solidFill>
                <a:srgbClr val="FFFFFF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1202788" y="6163074"/>
            <a:ext cx="2024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000" kern="0" dirty="0" smtClean="0">
                <a:solidFill>
                  <a:srgbClr val="FFFFFF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* </a:t>
            </a:r>
            <a:r>
              <a:rPr lang="en-US" altLang="ja-JP" sz="1000" kern="0" dirty="0" smtClean="0">
                <a:solidFill>
                  <a:srgbClr val="FFFFFF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excl. Toshiba Memory Corp.</a:t>
            </a:r>
            <a:endParaRPr lang="en-US" altLang="ja-JP" sz="1000" kern="0" dirty="0">
              <a:solidFill>
                <a:srgbClr val="FFFFFF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686617" y="5440803"/>
            <a:ext cx="2621040" cy="515901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36000" rIns="0" bIns="36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400" b="1" dirty="0" smtClean="0">
                <a:solidFill>
                  <a:srgbClr val="FFFFFF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FY17 Sales revenue</a:t>
            </a:r>
            <a:endParaRPr lang="en-US" altLang="ja-JP" sz="1400" b="1" dirty="0">
              <a:solidFill>
                <a:srgbClr val="FFFFFF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ja-JP" b="1" dirty="0" smtClean="0">
                <a:solidFill>
                  <a:srgbClr val="FFFFFF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          880 billion yen</a:t>
            </a:r>
            <a:endParaRPr lang="ja-JP" altLang="en-US" sz="1600" b="1" dirty="0">
              <a:solidFill>
                <a:srgbClr val="FFFFFF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21" name="台形 120"/>
          <p:cNvSpPr/>
          <p:nvPr/>
        </p:nvSpPr>
        <p:spPr bwMode="auto">
          <a:xfrm>
            <a:off x="6109855" y="3772434"/>
            <a:ext cx="2592288" cy="2622305"/>
          </a:xfrm>
          <a:prstGeom prst="trapezoid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defTabSz="968375">
              <a:defRPr/>
            </a:pPr>
            <a:endParaRPr lang="ja-JP" altLang="en-US" sz="2000" b="1" kern="0" dirty="0">
              <a:solidFill>
                <a:srgbClr val="0A5BC6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27" name="台形 126"/>
          <p:cNvSpPr/>
          <p:nvPr/>
        </p:nvSpPr>
        <p:spPr bwMode="auto">
          <a:xfrm>
            <a:off x="8832304" y="3776591"/>
            <a:ext cx="2592288" cy="2622305"/>
          </a:xfrm>
          <a:prstGeom prst="trapezoid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defTabSz="968375">
              <a:defRPr/>
            </a:pPr>
            <a:endParaRPr lang="ja-JP" altLang="en-US" sz="2000" b="1" kern="0" dirty="0">
              <a:solidFill>
                <a:srgbClr val="0A5BC6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17" name="テキスト ボックス 116"/>
          <p:cNvSpPr txBox="1"/>
          <p:nvPr/>
        </p:nvSpPr>
        <p:spPr>
          <a:xfrm>
            <a:off x="6109855" y="3773064"/>
            <a:ext cx="2244699" cy="461665"/>
          </a:xfrm>
          <a:prstGeom prst="rect">
            <a:avLst/>
          </a:prstGeom>
          <a:noFill/>
        </p:spPr>
        <p:txBody>
          <a:bodyPr wrap="none" lIns="144000" rtlCol="0">
            <a:spAutoFit/>
          </a:bodyPr>
          <a:lstStyle/>
          <a:p>
            <a:r>
              <a:rPr lang="en-US" altLang="ja-JP" sz="2400" b="1" kern="0" dirty="0" smtClean="0">
                <a:solidFill>
                  <a:srgbClr val="0A5BC6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ICT Solutions</a:t>
            </a:r>
            <a:endParaRPr lang="en-US" altLang="ja-JP" sz="2400" b="1" kern="0" dirty="0">
              <a:solidFill>
                <a:srgbClr val="0A5BC6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6137407" y="4195302"/>
            <a:ext cx="2592287" cy="584775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en-US" altLang="ja-JP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Toshiba Digital Solutions</a:t>
            </a:r>
            <a:r>
              <a:rPr lang="ja-JP" altLang="en-US" sz="1600" kern="0" dirty="0" smtClean="0">
                <a:solidFill>
                  <a:srgbClr val="0A5BC6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 </a:t>
            </a:r>
            <a:r>
              <a:rPr lang="en-US" altLang="ja-JP" sz="1600" kern="0" dirty="0" smtClean="0">
                <a:solidFill>
                  <a:schemeClr val="tx2">
                    <a:lumMod val="75000"/>
                  </a:scheme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Corp.</a:t>
            </a:r>
            <a:endParaRPr lang="en-US" altLang="ja-JP" sz="1600" dirty="0" smtClean="0">
              <a:solidFill>
                <a:schemeClr val="tx2">
                  <a:lumMod val="75000"/>
                </a:schemeClr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pic>
        <p:nvPicPr>
          <p:cNvPr id="116" name="Picture 2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7225" y="4705947"/>
            <a:ext cx="1012818" cy="68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" name="テキスト ボックス 118"/>
          <p:cNvSpPr txBox="1"/>
          <p:nvPr/>
        </p:nvSpPr>
        <p:spPr>
          <a:xfrm>
            <a:off x="6129250" y="5440803"/>
            <a:ext cx="2559560" cy="515901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36000" rIns="0" bIns="36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400" b="1" dirty="0" smtClean="0">
                <a:solidFill>
                  <a:srgbClr val="0B87D6"/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FY17 Sales revenue</a:t>
            </a:r>
            <a:endParaRPr lang="en-US" altLang="ja-JP" sz="1100" b="1" dirty="0" smtClean="0">
              <a:solidFill>
                <a:srgbClr val="0B87D6"/>
              </a:solidFill>
              <a:effectLst>
                <a:glow rad="1270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  <a:p>
            <a:pPr>
              <a:lnSpc>
                <a:spcPct val="90000"/>
              </a:lnSpc>
            </a:pPr>
            <a:r>
              <a:rPr lang="ja-JP" altLang="en-US" sz="1400" b="1" dirty="0">
                <a:solidFill>
                  <a:srgbClr val="0B87D6"/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　</a:t>
            </a:r>
            <a:r>
              <a:rPr lang="ja-JP" altLang="en-US" b="1" dirty="0">
                <a:solidFill>
                  <a:srgbClr val="0B87D6"/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　</a:t>
            </a:r>
            <a:r>
              <a:rPr lang="ja-JP" altLang="en-US" b="1" dirty="0" smtClean="0">
                <a:solidFill>
                  <a:srgbClr val="0B87D6"/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      </a:t>
            </a:r>
            <a:r>
              <a:rPr lang="en-US" altLang="ja-JP" b="1" dirty="0" smtClean="0">
                <a:solidFill>
                  <a:srgbClr val="0B87D6"/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259 billion yen</a:t>
            </a:r>
            <a:endParaRPr lang="ja-JP" altLang="en-US" b="1" dirty="0">
              <a:solidFill>
                <a:srgbClr val="0B87D6"/>
              </a:solidFill>
              <a:effectLst>
                <a:glow rad="1270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pic>
        <p:nvPicPr>
          <p:cNvPr id="105" name="Picture 4" descr="C:\Users\e1363110\Desktop\IR資料画像集\Exelon.jpg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0306050" y="4659144"/>
            <a:ext cx="974526" cy="66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テキスト ボックス 105"/>
          <p:cNvSpPr txBox="1"/>
          <p:nvPr/>
        </p:nvSpPr>
        <p:spPr>
          <a:xfrm>
            <a:off x="8865154" y="3773064"/>
            <a:ext cx="1298927" cy="461665"/>
          </a:xfrm>
          <a:prstGeom prst="rect">
            <a:avLst/>
          </a:prstGeom>
          <a:noFill/>
        </p:spPr>
        <p:txBody>
          <a:bodyPr wrap="none" lIns="144000" rtlCol="0">
            <a:spAutoFit/>
          </a:bodyPr>
          <a:lstStyle/>
          <a:p>
            <a:r>
              <a:rPr lang="en-US" altLang="ja-JP" sz="2400" b="1" kern="0" dirty="0" smtClean="0">
                <a:solidFill>
                  <a:srgbClr val="0A5BC6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Energy</a:t>
            </a:r>
            <a:endParaRPr lang="ja-JP" altLang="en-US" sz="2400" b="1" kern="0" dirty="0">
              <a:solidFill>
                <a:srgbClr val="0A5BC6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8892707" y="4195302"/>
            <a:ext cx="2558940" cy="584775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en-US" altLang="ja-JP" sz="160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Toshiba Energy Systems Corp.</a:t>
            </a:r>
            <a:endParaRPr lang="en-US" altLang="ja-JP" sz="1600" dirty="0">
              <a:solidFill>
                <a:srgbClr val="000000">
                  <a:lumMod val="65000"/>
                  <a:lumOff val="35000"/>
                </a:srgbClr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8745416" y="5440803"/>
            <a:ext cx="2558941" cy="515901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36000" rIns="0" bIns="36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400" b="1" dirty="0" smtClean="0">
                <a:solidFill>
                  <a:srgbClr val="0B87D6"/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FY17 Sales revenue</a:t>
            </a:r>
          </a:p>
          <a:p>
            <a:pPr>
              <a:lnSpc>
                <a:spcPct val="90000"/>
              </a:lnSpc>
            </a:pPr>
            <a:r>
              <a:rPr lang="ja-JP" altLang="en-US" b="1" dirty="0" smtClean="0">
                <a:solidFill>
                  <a:srgbClr val="0B87D6"/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             </a:t>
            </a:r>
            <a:r>
              <a:rPr lang="en-US" altLang="ja-JP" b="1" dirty="0" smtClean="0">
                <a:solidFill>
                  <a:srgbClr val="0B87D6"/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841 billion yen</a:t>
            </a:r>
            <a:endParaRPr lang="ja-JP" altLang="en-US" b="1" dirty="0">
              <a:solidFill>
                <a:srgbClr val="0B87D6"/>
              </a:solidFill>
              <a:effectLst>
                <a:glow rad="1270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cxnSp>
        <p:nvCxnSpPr>
          <p:cNvPr id="7" name="カギ線コネクタ 6"/>
          <p:cNvCxnSpPr>
            <a:stCxn id="70" idx="3"/>
            <a:endCxn id="90" idx="0"/>
          </p:cNvCxnSpPr>
          <p:nvPr/>
        </p:nvCxnSpPr>
        <p:spPr bwMode="auto">
          <a:xfrm rot="5400000">
            <a:off x="3040030" y="2184883"/>
            <a:ext cx="486053" cy="2688233"/>
          </a:xfrm>
          <a:prstGeom prst="bentConnector3">
            <a:avLst/>
          </a:prstGeom>
          <a:solidFill>
            <a:srgbClr val="999999"/>
          </a:solidFill>
          <a:ln w="12700" cap="flat" cmpd="sng" algn="ctr">
            <a:solidFill>
              <a:schemeClr val="bg1">
                <a:lumMod val="65000"/>
                <a:alpha val="97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24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7" name="カギ線コネクタ 16"/>
          <p:cNvCxnSpPr>
            <a:stCxn id="70" idx="3"/>
            <a:endCxn id="127" idx="0"/>
          </p:cNvCxnSpPr>
          <p:nvPr/>
        </p:nvCxnSpPr>
        <p:spPr bwMode="auto">
          <a:xfrm rot="16200000" flipH="1">
            <a:off x="7132501" y="780644"/>
            <a:ext cx="490618" cy="5501276"/>
          </a:xfrm>
          <a:prstGeom prst="bentConnector3">
            <a:avLst/>
          </a:prstGeom>
          <a:solidFill>
            <a:srgbClr val="999999"/>
          </a:solidFill>
          <a:ln w="12700" cap="flat" cmpd="sng" algn="ctr">
            <a:solidFill>
              <a:schemeClr val="bg1">
                <a:lumMod val="65000"/>
                <a:alpha val="97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24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0" name="カギ線コネクタ 19"/>
          <p:cNvCxnSpPr>
            <a:stCxn id="70" idx="3"/>
            <a:endCxn id="117" idx="0"/>
          </p:cNvCxnSpPr>
          <p:nvPr/>
        </p:nvCxnSpPr>
        <p:spPr bwMode="auto">
          <a:xfrm rot="16200000" flipH="1">
            <a:off x="5686143" y="2227001"/>
            <a:ext cx="487091" cy="2605033"/>
          </a:xfrm>
          <a:prstGeom prst="bentConnector3">
            <a:avLst/>
          </a:prstGeom>
          <a:solidFill>
            <a:srgbClr val="999999"/>
          </a:solidFill>
          <a:ln w="12700" cap="flat" cmpd="sng" algn="ctr">
            <a:solidFill>
              <a:schemeClr val="bg1">
                <a:lumMod val="65000"/>
                <a:alpha val="97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24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4" name="カギ線コネクタ 23"/>
          <p:cNvCxnSpPr>
            <a:stCxn id="70" idx="3"/>
            <a:endCxn id="73" idx="0"/>
          </p:cNvCxnSpPr>
          <p:nvPr/>
        </p:nvCxnSpPr>
        <p:spPr bwMode="auto">
          <a:xfrm rot="16200000" flipH="1">
            <a:off x="4407485" y="3505659"/>
            <a:ext cx="481896" cy="42523"/>
          </a:xfrm>
          <a:prstGeom prst="bentConnector3">
            <a:avLst/>
          </a:prstGeom>
          <a:solidFill>
            <a:srgbClr val="999999"/>
          </a:solidFill>
          <a:ln w="12700" cap="flat" cmpd="sng" algn="ctr">
            <a:solidFill>
              <a:schemeClr val="bg1">
                <a:lumMod val="65000"/>
                <a:alpha val="97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25400" dir="24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41" name="直線コネクタ 40"/>
          <p:cNvCxnSpPr>
            <a:stCxn id="63" idx="3"/>
          </p:cNvCxnSpPr>
          <p:nvPr/>
        </p:nvCxnSpPr>
        <p:spPr bwMode="auto">
          <a:xfrm>
            <a:off x="4627172" y="2059657"/>
            <a:ext cx="123968" cy="122618"/>
          </a:xfrm>
          <a:prstGeom prst="line">
            <a:avLst/>
          </a:prstGeom>
          <a:solidFill>
            <a:srgbClr val="999999"/>
          </a:solidFill>
          <a:ln w="2857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pic>
        <p:nvPicPr>
          <p:cNvPr id="4" name="図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338" y="1087473"/>
            <a:ext cx="812329" cy="892796"/>
          </a:xfrm>
          <a:prstGeom prst="rect">
            <a:avLst/>
          </a:prstGeom>
        </p:spPr>
      </p:pic>
      <p:sp>
        <p:nvSpPr>
          <p:cNvPr id="51" name="台形 50"/>
          <p:cNvSpPr/>
          <p:nvPr/>
        </p:nvSpPr>
        <p:spPr bwMode="auto">
          <a:xfrm>
            <a:off x="6351514" y="995105"/>
            <a:ext cx="4939941" cy="2286001"/>
          </a:xfrm>
          <a:prstGeom prst="trapezoid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defTabSz="968375">
              <a:defRPr/>
            </a:pPr>
            <a:endParaRPr lang="ja-JP" altLang="en-US" sz="2000" b="1" kern="0" dirty="0">
              <a:solidFill>
                <a:srgbClr val="0A5BC6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2" name="二等辺三角形 51"/>
          <p:cNvSpPr/>
          <p:nvPr/>
        </p:nvSpPr>
        <p:spPr bwMode="auto">
          <a:xfrm rot="5400000">
            <a:off x="7335329" y="16547"/>
            <a:ext cx="1089221" cy="3056855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500" dirty="0" smtClean="0">
              <a:solidFill>
                <a:srgbClr val="000000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8" name="二等辺三角形 57"/>
          <p:cNvSpPr/>
          <p:nvPr/>
        </p:nvSpPr>
        <p:spPr bwMode="auto">
          <a:xfrm rot="16200000" flipV="1">
            <a:off x="7420227" y="1292961"/>
            <a:ext cx="919434" cy="3056855"/>
          </a:xfrm>
          <a:prstGeom prst="triangle">
            <a:avLst>
              <a:gd name="adj" fmla="val 0"/>
            </a:avLst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500" dirty="0" smtClean="0">
              <a:solidFill>
                <a:srgbClr val="000000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0" name="二等辺三角形 59"/>
          <p:cNvSpPr/>
          <p:nvPr/>
        </p:nvSpPr>
        <p:spPr bwMode="auto">
          <a:xfrm rot="5400000" flipH="1" flipV="1">
            <a:off x="6732675" y="854813"/>
            <a:ext cx="1728193" cy="2603137"/>
          </a:xfrm>
          <a:prstGeom prst="triangle">
            <a:avLst>
              <a:gd name="adj" fmla="val 45352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500" dirty="0" smtClean="0">
              <a:solidFill>
                <a:srgbClr val="000000">
                  <a:lumMod val="65000"/>
                  <a:lumOff val="35000"/>
                </a:srgbClr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1" name="正方形/長方形 60"/>
          <p:cNvSpPr/>
          <p:nvPr/>
        </p:nvSpPr>
        <p:spPr bwMode="auto">
          <a:xfrm>
            <a:off x="9005455" y="990948"/>
            <a:ext cx="2286000" cy="229015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500" dirty="0" smtClean="0">
              <a:solidFill>
                <a:srgbClr val="000000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614748" y="2732448"/>
            <a:ext cx="1503944" cy="400110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en-US" altLang="ja-JP" sz="20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Strategy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600056" y="1982154"/>
            <a:ext cx="2133080" cy="400110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en-US" altLang="ja-JP" sz="20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Common</a:t>
            </a:r>
            <a:r>
              <a:rPr lang="ja-JP" altLang="en-US" sz="20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 </a:t>
            </a:r>
            <a:r>
              <a:rPr lang="en-US" altLang="ja-JP" sz="20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R&amp;D</a:t>
            </a:r>
          </a:p>
        </p:txBody>
      </p:sp>
      <p:sp>
        <p:nvSpPr>
          <p:cNvPr id="65" name="正方形/長方形 64"/>
          <p:cNvSpPr/>
          <p:nvPr/>
        </p:nvSpPr>
        <p:spPr bwMode="auto">
          <a:xfrm>
            <a:off x="9005451" y="1156638"/>
            <a:ext cx="2101155" cy="414973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500" dirty="0" smtClean="0">
              <a:solidFill>
                <a:srgbClr val="000000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8921402" y="1183980"/>
            <a:ext cx="2185204" cy="400110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pPr algn="ctr"/>
            <a:r>
              <a:rPr lang="en-US" altLang="ja-JP" sz="20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R&amp;D Center</a:t>
            </a:r>
          </a:p>
        </p:txBody>
      </p:sp>
      <p:pic>
        <p:nvPicPr>
          <p:cNvPr id="67" name="図 6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451" y="1613398"/>
            <a:ext cx="2101155" cy="1476639"/>
          </a:xfrm>
          <a:prstGeom prst="rect">
            <a:avLst/>
          </a:prstGeom>
          <a:ln w="635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テキスト ボックス 67"/>
          <p:cNvSpPr txBox="1"/>
          <p:nvPr/>
        </p:nvSpPr>
        <p:spPr>
          <a:xfrm>
            <a:off x="6600056" y="1148272"/>
            <a:ext cx="1302612" cy="400110"/>
          </a:xfrm>
          <a:prstGeom prst="rect">
            <a:avLst/>
          </a:prstGeom>
          <a:noFill/>
        </p:spPr>
        <p:txBody>
          <a:bodyPr wrap="square" lIns="144000" rtlCol="0">
            <a:spAutoFit/>
          </a:bodyPr>
          <a:lstStyle/>
          <a:p>
            <a:r>
              <a:rPr lang="en-US" altLang="ja-JP" sz="20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effectLst>
                  <a:glow rad="1270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Finance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655322" y="5952140"/>
            <a:ext cx="2621040" cy="377402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36000" rIns="0" bIns="36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100" b="1" dirty="0" smtClean="0">
                <a:solidFill>
                  <a:srgbClr val="FFFFFF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FY18 sales forecast</a:t>
            </a:r>
            <a:r>
              <a:rPr lang="ja-JP" altLang="en-US" sz="1100" b="1" dirty="0" smtClean="0">
                <a:solidFill>
                  <a:srgbClr val="FFFFFF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　</a:t>
            </a:r>
            <a:r>
              <a:rPr lang="en-US" altLang="ja-JP" sz="1100" b="1" dirty="0" smtClean="0">
                <a:solidFill>
                  <a:srgbClr val="FFFFFF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 880 billion yen</a:t>
            </a:r>
            <a:endParaRPr lang="ja-JP" altLang="en-US" sz="1400" b="1" dirty="0">
              <a:solidFill>
                <a:srgbClr val="FFFFFF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3259275" y="5922650"/>
            <a:ext cx="2679702" cy="225053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36000" rIns="0" bIns="36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100" b="1" dirty="0" smtClean="0">
                <a:solidFill>
                  <a:srgbClr val="0B87D6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FY18 sales forecast   1,750 billion yen</a:t>
            </a:r>
            <a:endParaRPr lang="ja-JP" altLang="en-US" sz="1400" b="1" dirty="0">
              <a:solidFill>
                <a:srgbClr val="0B87D6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6061355" y="5922650"/>
            <a:ext cx="2679702" cy="225792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36000" rIns="0" bIns="36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100" b="1" dirty="0" smtClean="0">
                <a:solidFill>
                  <a:srgbClr val="0B87D6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FY18 sales forecast  250 billion yen</a:t>
            </a:r>
            <a:endParaRPr lang="ja-JP" altLang="en-US" sz="1400" b="1" dirty="0">
              <a:solidFill>
                <a:srgbClr val="0B87D6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8763653" y="5922650"/>
            <a:ext cx="2621040" cy="225053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36000" rIns="0" bIns="36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1100" b="1" dirty="0" smtClean="0">
                <a:solidFill>
                  <a:srgbClr val="0B87D6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FY18 sales forecast   650 billion yen</a:t>
            </a:r>
            <a:endParaRPr lang="ja-JP" altLang="en-US" sz="1400" b="1" dirty="0">
              <a:solidFill>
                <a:srgbClr val="0B87D6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46171" y="925964"/>
            <a:ext cx="1412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prstClr val="black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(April, 2019)</a:t>
            </a:r>
            <a:endParaRPr lang="ja-JP" altLang="en-US" sz="1600" dirty="0">
              <a:solidFill>
                <a:prstClr val="black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71" name="タイトル 3"/>
          <p:cNvSpPr txBox="1">
            <a:spLocks/>
          </p:cNvSpPr>
          <p:nvPr/>
        </p:nvSpPr>
        <p:spPr>
          <a:xfrm>
            <a:off x="386972" y="261166"/>
            <a:ext cx="11445765" cy="74916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ja-JP" altLang="en-US"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Toshiba Group Organization</a:t>
            </a:r>
            <a:endParaRPr lang="en-US" sz="2400" dirty="0"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软件结构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93200" y="998539"/>
            <a:ext cx="11217885" cy="5348985"/>
            <a:chOff x="508090" y="998539"/>
            <a:chExt cx="11217885" cy="5348985"/>
          </a:xfrm>
        </p:grpSpPr>
        <p:sp>
          <p:nvSpPr>
            <p:cNvPr id="178" name="正方形/長方形 177"/>
            <p:cNvSpPr/>
            <p:nvPr/>
          </p:nvSpPr>
          <p:spPr>
            <a:xfrm>
              <a:off x="8790306" y="1354740"/>
              <a:ext cx="2647577" cy="47179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508090" y="1354740"/>
              <a:ext cx="8147579" cy="47179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81" name="正方形/長方形 80"/>
            <p:cNvSpPr/>
            <p:nvPr/>
          </p:nvSpPr>
          <p:spPr>
            <a:xfrm>
              <a:off x="1367154" y="4347454"/>
              <a:ext cx="2326771" cy="35985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sz="16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BSP</a:t>
              </a:r>
              <a:r>
                <a:rPr lang="ja-JP" altLang="en-US" sz="16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lang="zh-CN" altLang="en-US" sz="16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设</a:t>
              </a:r>
              <a:r>
                <a:rPr lang="zh-CN" altLang="en-US" sz="16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备驱动器</a:t>
              </a:r>
              <a:endParaRPr kumimoji="1" lang="ja-JP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4076357" y="3171168"/>
              <a:ext cx="1753954" cy="8772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语音播</a:t>
              </a:r>
              <a:r>
                <a:rPr lang="zh-CN" altLang="en-US" sz="16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放中间件</a:t>
              </a:r>
              <a:endParaRPr kumimoji="1" lang="ja-JP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1367154" y="4821282"/>
              <a:ext cx="4463158" cy="28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TZ2100</a:t>
              </a:r>
              <a:r>
                <a:rPr lang="ja-JP" altLang="en-US" sz="16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kumimoji="1" lang="en-US" altLang="ja-JP" sz="16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M4GX</a:t>
              </a:r>
              <a:endParaRPr kumimoji="1" lang="ja-JP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92" name="正方形/長方形 91"/>
            <p:cNvSpPr/>
            <p:nvPr/>
          </p:nvSpPr>
          <p:spPr>
            <a:xfrm>
              <a:off x="1367154" y="3174581"/>
              <a:ext cx="2592886" cy="8737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kumimoji="1" lang="zh-CN" altLang="en-US" sz="16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语音触发器中间件</a:t>
              </a:r>
              <a:endParaRPr kumimoji="1" lang="en-US" altLang="ja-JP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1367153" y="1756803"/>
              <a:ext cx="4463157" cy="1047231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kumimoji="1" lang="ja-JP" altLang="en-US" sz="16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　　　</a:t>
              </a:r>
              <a:r>
                <a:rPr lang="zh-CN" altLang="en-US" sz="16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示</a:t>
              </a:r>
              <a:r>
                <a:rPr lang="zh-CN" altLang="en-US" sz="16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例应用</a:t>
              </a:r>
              <a:endParaRPr lang="en-US" altLang="ja-JP" sz="16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l"/>
              <a:endParaRPr kumimoji="1" lang="en-US" altLang="ja-JP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l"/>
              <a:r>
                <a:rPr kumimoji="1" lang="ja-JP" altLang="en-US" sz="16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　　　</a:t>
              </a:r>
              <a:endParaRPr kumimoji="1" lang="en-US" altLang="ja-JP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cxnSp>
          <p:nvCxnSpPr>
            <p:cNvPr id="113" name="直線矢印コネクタ 112"/>
            <p:cNvCxnSpPr/>
            <p:nvPr/>
          </p:nvCxnSpPr>
          <p:spPr>
            <a:xfrm>
              <a:off x="998740" y="1401210"/>
              <a:ext cx="0" cy="3328175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矢印コネクタ 113"/>
            <p:cNvCxnSpPr/>
            <p:nvPr/>
          </p:nvCxnSpPr>
          <p:spPr>
            <a:xfrm>
              <a:off x="998740" y="4880270"/>
              <a:ext cx="0" cy="682263"/>
            </a:xfrm>
            <a:prstGeom prst="straightConnector1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テキスト ボックス 114"/>
            <p:cNvSpPr txBox="1"/>
            <p:nvPr/>
          </p:nvSpPr>
          <p:spPr>
            <a:xfrm rot="16200000">
              <a:off x="554922" y="291140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accent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软件</a:t>
              </a:r>
              <a:endParaRPr kumimoji="1" lang="ja-JP" altLang="en-US" sz="1400" dirty="0">
                <a:solidFill>
                  <a:schemeClr val="accent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 rot="16200000">
              <a:off x="554922" y="5070899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400" dirty="0" smtClean="0">
                  <a:solidFill>
                    <a:schemeClr val="accent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硬件</a:t>
              </a:r>
              <a:endParaRPr kumimoji="1" lang="ja-JP" altLang="en-US" sz="1400" dirty="0">
                <a:solidFill>
                  <a:schemeClr val="accent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</p:txBody>
        </p:sp>
        <p:sp>
          <p:nvSpPr>
            <p:cNvPr id="117" name="正方形/長方形 116"/>
            <p:cNvSpPr/>
            <p:nvPr/>
          </p:nvSpPr>
          <p:spPr>
            <a:xfrm>
              <a:off x="9268427" y="4859920"/>
              <a:ext cx="1908000" cy="360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PC</a:t>
              </a:r>
              <a:r>
                <a:rPr kumimoji="1" lang="zh-CN" altLang="en-US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Windows</a:t>
              </a:r>
              <a:r>
                <a:rPr kumimoji="1" lang="zh-CN" altLang="en-US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  <a:endParaRPr kumimoji="1" lang="ja-JP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18" name="正方形/長方形 117"/>
            <p:cNvSpPr/>
            <p:nvPr/>
          </p:nvSpPr>
          <p:spPr>
            <a:xfrm>
              <a:off x="9268427" y="3895404"/>
              <a:ext cx="1908000" cy="741951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kumimoji="1" lang="zh-CN" altLang="en-US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触发词模型生成</a:t>
              </a:r>
              <a:endParaRPr kumimoji="1" lang="en-US" altLang="zh-CN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>
                <a:spcBef>
                  <a:spcPts val="0"/>
                </a:spcBef>
              </a:pPr>
              <a:r>
                <a:rPr lang="zh-CN" altLang="en-US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zh-CN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TMG</a:t>
              </a:r>
              <a:r>
                <a:rPr lang="zh-CN" altLang="en-US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  <a:endParaRPr kumimoji="1" lang="en-US" altLang="ja-JP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27" name="正方形/長方形 126"/>
            <p:cNvSpPr/>
            <p:nvPr/>
          </p:nvSpPr>
          <p:spPr>
            <a:xfrm>
              <a:off x="2272933" y="2310822"/>
              <a:ext cx="1524459" cy="481177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kumimoji="1" lang="zh-CN" altLang="en-US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语音触发器字典</a:t>
              </a:r>
              <a:endParaRPr kumimoji="1" lang="en-US" altLang="ja-JP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29" name="正方形/長方形 128"/>
            <p:cNvSpPr/>
            <p:nvPr/>
          </p:nvSpPr>
          <p:spPr>
            <a:xfrm>
              <a:off x="4328864" y="2169255"/>
              <a:ext cx="1292253" cy="62274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kumimoji="1" lang="zh-CN" altLang="en-US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语音播放数据</a:t>
              </a:r>
              <a:endParaRPr kumimoji="1" lang="en-US" altLang="ja-JP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pic>
          <p:nvPicPr>
            <p:cNvPr id="145" name="図 14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92" t="16493" r="21706" b="12990"/>
            <a:stretch/>
          </p:blipFill>
          <p:spPr>
            <a:xfrm>
              <a:off x="3494136" y="5151193"/>
              <a:ext cx="834728" cy="783202"/>
            </a:xfrm>
            <a:prstGeom prst="rect">
              <a:avLst/>
            </a:prstGeom>
          </p:spPr>
        </p:pic>
        <p:pic>
          <p:nvPicPr>
            <p:cNvPr id="146" name="図 14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3764" y="5240181"/>
              <a:ext cx="932135" cy="605225"/>
            </a:xfrm>
            <a:prstGeom prst="rect">
              <a:avLst/>
            </a:prstGeom>
          </p:spPr>
        </p:pic>
        <p:sp>
          <p:nvSpPr>
            <p:cNvPr id="168" name="正方形/長方形 167"/>
            <p:cNvSpPr/>
            <p:nvPr/>
          </p:nvSpPr>
          <p:spPr>
            <a:xfrm>
              <a:off x="3405978" y="5412991"/>
              <a:ext cx="104067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ctr"/>
              <a:r>
                <a:rPr lang="en-US" altLang="ja-JP" sz="1100" dirty="0">
                  <a:solidFill>
                    <a:schemeClr val="dk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Haier </a:t>
              </a:r>
              <a:r>
                <a:rPr lang="en-US" altLang="ja-JP" sz="1100" dirty="0" smtClean="0">
                  <a:solidFill>
                    <a:schemeClr val="dk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AC</a:t>
              </a:r>
              <a:r>
                <a:rPr lang="ja-JP" altLang="en-US" sz="1100" dirty="0" smtClean="0">
                  <a:solidFill>
                    <a:schemeClr val="dk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向け</a:t>
              </a:r>
              <a:endParaRPr lang="ja-JP" altLang="en-US" sz="11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71" name="正方形/長方形 170"/>
            <p:cNvSpPr/>
            <p:nvPr/>
          </p:nvSpPr>
          <p:spPr>
            <a:xfrm>
              <a:off x="3797392" y="4344802"/>
              <a:ext cx="2032918" cy="35985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60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RTOS</a:t>
              </a:r>
              <a:endParaRPr kumimoji="1" lang="ja-JP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72" name="正方形/長方形 171"/>
            <p:cNvSpPr/>
            <p:nvPr/>
          </p:nvSpPr>
          <p:spPr>
            <a:xfrm>
              <a:off x="9268427" y="2949514"/>
              <a:ext cx="1908000" cy="74195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0"/>
                </a:spcBef>
              </a:pPr>
              <a:r>
                <a:rPr kumimoji="1" lang="en-US" altLang="ja-JP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CRI</a:t>
              </a:r>
              <a:r>
                <a:rPr kumimoji="1" lang="zh-CN" altLang="en-US" sz="14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工具用于语音播放</a:t>
              </a:r>
              <a:endParaRPr kumimoji="1" lang="en-US" altLang="ja-JP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5" name="右大かっこ 14"/>
            <p:cNvSpPr/>
            <p:nvPr/>
          </p:nvSpPr>
          <p:spPr>
            <a:xfrm>
              <a:off x="5999003" y="3171168"/>
              <a:ext cx="134637" cy="877207"/>
            </a:xfrm>
            <a:prstGeom prst="righ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6119895" y="3440494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提供</a:t>
              </a:r>
              <a:r>
                <a:rPr kumimoji="1" lang="zh-CN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二</a:t>
              </a:r>
              <a:r>
                <a:rPr kumimoji="1" lang="zh-CN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进制代码</a:t>
              </a:r>
              <a:endParaRPr kumimoji="1" lang="ja-JP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74" name="右大かっこ 173"/>
            <p:cNvSpPr/>
            <p:nvPr/>
          </p:nvSpPr>
          <p:spPr>
            <a:xfrm>
              <a:off x="5993663" y="4290782"/>
              <a:ext cx="139977" cy="438604"/>
            </a:xfrm>
            <a:prstGeom prst="righ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75" name="テキスト ボックス 174"/>
            <p:cNvSpPr txBox="1"/>
            <p:nvPr/>
          </p:nvSpPr>
          <p:spPr>
            <a:xfrm>
              <a:off x="6119895" y="4355452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提供</a:t>
              </a:r>
              <a:r>
                <a:rPr kumimoji="1" lang="zh-CN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源</a:t>
              </a:r>
              <a:r>
                <a:rPr kumimoji="1" lang="zh-CN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代码</a:t>
              </a:r>
              <a:endParaRPr kumimoji="1" lang="ja-JP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76" name="右大かっこ 175"/>
            <p:cNvSpPr/>
            <p:nvPr/>
          </p:nvSpPr>
          <p:spPr>
            <a:xfrm>
              <a:off x="5984223" y="1770607"/>
              <a:ext cx="149417" cy="1021392"/>
            </a:xfrm>
            <a:prstGeom prst="righ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77" name="テキスト ボックス 176"/>
            <p:cNvSpPr txBox="1"/>
            <p:nvPr/>
          </p:nvSpPr>
          <p:spPr>
            <a:xfrm>
              <a:off x="6119895" y="2071105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提供</a:t>
              </a:r>
              <a:r>
                <a:rPr lang="zh-CN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源</a:t>
              </a:r>
              <a:r>
                <a:rPr lang="zh-CN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代码</a:t>
              </a:r>
              <a:endParaRPr kumimoji="1" lang="en-US" altLang="ja-JP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08090" y="998539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针对</a:t>
              </a:r>
              <a:r>
                <a:rPr kumimoji="1" lang="zh-CN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目标板</a:t>
              </a:r>
              <a:endParaRPr kumimoji="1" lang="ja-JP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79" name="テキスト ボックス 178"/>
            <p:cNvSpPr txBox="1"/>
            <p:nvPr/>
          </p:nvSpPr>
          <p:spPr>
            <a:xfrm>
              <a:off x="8786863" y="998539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针对</a:t>
              </a:r>
              <a:r>
                <a:rPr kumimoji="1" lang="en-US" altLang="zh-CN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PC</a:t>
              </a:r>
              <a:endParaRPr kumimoji="1" lang="ja-JP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grpSp>
          <p:nvGrpSpPr>
            <p:cNvPr id="30" name="グループ化 29"/>
            <p:cNvGrpSpPr/>
            <p:nvPr/>
          </p:nvGrpSpPr>
          <p:grpSpPr>
            <a:xfrm>
              <a:off x="9508711" y="5349860"/>
              <a:ext cx="2217264" cy="997664"/>
              <a:chOff x="7239768" y="5539106"/>
              <a:chExt cx="2217264" cy="997664"/>
            </a:xfrm>
          </p:grpSpPr>
          <p:sp>
            <p:nvSpPr>
              <p:cNvPr id="28" name="正方形/長方形 27"/>
              <p:cNvSpPr/>
              <p:nvPr/>
            </p:nvSpPr>
            <p:spPr>
              <a:xfrm>
                <a:off x="7239768" y="5539106"/>
                <a:ext cx="2217264" cy="997664"/>
              </a:xfrm>
              <a:prstGeom prst="rect">
                <a:avLst/>
              </a:prstGeom>
              <a:ln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80" name="正方形/長方形 179"/>
              <p:cNvSpPr/>
              <p:nvPr/>
            </p:nvSpPr>
            <p:spPr>
              <a:xfrm>
                <a:off x="7408851" y="5938004"/>
                <a:ext cx="236879" cy="23452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</a:pPr>
                <a:endParaRPr kumimoji="1" lang="en-US" altLang="ja-JP" sz="1200" dirty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81" name="正方形/長方形 180"/>
              <p:cNvSpPr/>
              <p:nvPr/>
            </p:nvSpPr>
            <p:spPr>
              <a:xfrm>
                <a:off x="7408851" y="5616163"/>
                <a:ext cx="236879" cy="234529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</a:pPr>
                <a:endParaRPr kumimoji="1" lang="en-US" altLang="ja-JP" sz="1200" dirty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7639458" y="5594927"/>
                <a:ext cx="17235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200" dirty="0">
                    <a:latin typeface="东芝黑体 Regular" panose="020B0500000000000000" pitchFamily="34" charset="-122"/>
                    <a:ea typeface="东芝黑体 Regular" panose="020B0500000000000000" pitchFamily="34" charset="-122"/>
                  </a:rPr>
                  <a:t>用</a:t>
                </a:r>
                <a:r>
                  <a:rPr lang="zh-CN" altLang="en-US" sz="1200" dirty="0" smtClean="0">
                    <a:latin typeface="东芝黑体 Regular" panose="020B0500000000000000" pitchFamily="34" charset="-122"/>
                    <a:ea typeface="东芝黑体 Regular" panose="020B0500000000000000" pitchFamily="34" charset="-122"/>
                  </a:rPr>
                  <a:t>于语音触发器中间件</a:t>
                </a:r>
                <a:endParaRPr kumimoji="1" lang="en-US" altLang="ja-JP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82" name="テキスト ボックス 181"/>
              <p:cNvSpPr txBox="1"/>
              <p:nvPr/>
            </p:nvSpPr>
            <p:spPr>
              <a:xfrm>
                <a:off x="7639458" y="5916768"/>
                <a:ext cx="15696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1200" dirty="0" smtClean="0">
                    <a:latin typeface="东芝黑体 Regular" panose="020B0500000000000000" pitchFamily="34" charset="-122"/>
                    <a:ea typeface="东芝黑体 Regular" panose="020B0500000000000000" pitchFamily="34" charset="-122"/>
                  </a:rPr>
                  <a:t>用于语音播放中间件</a:t>
                </a:r>
                <a:endParaRPr kumimoji="1" lang="en-US" altLang="ja-JP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83" name="正方形/長方形 182"/>
              <p:cNvSpPr/>
              <p:nvPr/>
            </p:nvSpPr>
            <p:spPr>
              <a:xfrm>
                <a:off x="7408851" y="6250974"/>
                <a:ext cx="236879" cy="234529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0"/>
                  </a:spcBef>
                </a:pPr>
                <a:endParaRPr kumimoji="1" lang="en-US" altLang="ja-JP" sz="1200" dirty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84" name="テキスト ボックス 183"/>
              <p:cNvSpPr txBox="1"/>
              <p:nvPr/>
            </p:nvSpPr>
            <p:spPr>
              <a:xfrm>
                <a:off x="7615413" y="6229739"/>
                <a:ext cx="95410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1200" dirty="0" smtClean="0">
                    <a:latin typeface="东芝黑体 Regular" panose="020B0500000000000000" pitchFamily="34" charset="-122"/>
                    <a:ea typeface="东芝黑体 Regular" panose="020B0500000000000000" pitchFamily="34" charset="-122"/>
                  </a:rPr>
                  <a:t>其他源代码</a:t>
                </a:r>
                <a:endParaRPr kumimoji="1" lang="en-US" altLang="ja-JP" sz="1200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cxnSp>
          <p:nvCxnSpPr>
            <p:cNvPr id="32" name="直線矢印コネクタ 31"/>
            <p:cNvCxnSpPr>
              <a:stCxn id="172" idx="1"/>
              <a:endCxn id="129" idx="3"/>
            </p:cNvCxnSpPr>
            <p:nvPr/>
          </p:nvCxnSpPr>
          <p:spPr>
            <a:xfrm flipH="1" flipV="1">
              <a:off x="5621117" y="2480627"/>
              <a:ext cx="3647310" cy="839863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矢印コネクタ 184"/>
            <p:cNvCxnSpPr>
              <a:stCxn id="118" idx="1"/>
              <a:endCxn id="127" idx="3"/>
            </p:cNvCxnSpPr>
            <p:nvPr/>
          </p:nvCxnSpPr>
          <p:spPr>
            <a:xfrm flipH="1" flipV="1">
              <a:off x="3797392" y="2551411"/>
              <a:ext cx="5471035" cy="171496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93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语音触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发中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间件基本规格（</a:t>
            </a:r>
            <a:r>
              <a:rPr lang="zh-CN" altLang="en-US" sz="2800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中文版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）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36998"/>
              </p:ext>
            </p:extLst>
          </p:nvPr>
        </p:nvGraphicFramePr>
        <p:xfrm>
          <a:off x="493199" y="1361270"/>
          <a:ext cx="10944683" cy="3122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3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67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006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1930">
                <a:tc gridSpan="2"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项目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描述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3460">
                <a:tc rowSpan="2"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ROM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尺寸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语音触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发引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擎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50</a:t>
                      </a:r>
                      <a:r>
                        <a:rPr kumimoji="1" lang="ja-JP" altLang="en-US" sz="20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[kB]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346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字典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300 [kB]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（普通）</a:t>
                      </a:r>
                      <a:r>
                        <a:rPr kumimoji="1" lang="ja-JP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＋</a:t>
                      </a:r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3~10 [kB] </a:t>
                      </a:r>
                      <a:r>
                        <a:rPr kumimoji="1" lang="ja-JP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关键字</a:t>
                      </a:r>
                      <a:endParaRPr kumimoji="1" lang="en-US" altLang="ja-JP" sz="20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3460">
                <a:tc gridSpan="2"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RAM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尺寸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230 </a:t>
                      </a:r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[kB] @</a:t>
                      </a:r>
                      <a:r>
                        <a:rPr kumimoji="1" lang="en-US" altLang="ja-JP" sz="20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10</a:t>
                      </a:r>
                      <a:r>
                        <a:rPr kumimoji="1" lang="zh-CN" altLang="en-US" sz="20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关键字</a:t>
                      </a:r>
                      <a:endParaRPr kumimoji="1" lang="ja-JP" altLang="en-US" sz="20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3460">
                <a:tc gridSpan="2"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CPU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计算能力</a:t>
                      </a:r>
                      <a:r>
                        <a:rPr kumimoji="1" lang="en-US" altLang="ja-JP" sz="20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*1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最小值：</a:t>
                      </a:r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80</a:t>
                      </a:r>
                      <a:r>
                        <a:rPr kumimoji="1" lang="en-US" altLang="ja-JP" sz="20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[MIPS] @</a:t>
                      </a:r>
                      <a:r>
                        <a:rPr kumimoji="1" lang="en-US" altLang="ja-JP" sz="20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10</a:t>
                      </a:r>
                      <a:r>
                        <a:rPr kumimoji="1" lang="zh-CN" altLang="en-US" sz="20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关键字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3460"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响应时间 </a:t>
                      </a:r>
                      <a:r>
                        <a:rPr kumimoji="1" lang="ja-JP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*</a:t>
                      </a:r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少于</a:t>
                      </a:r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200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毫秒（除系统相关的延迟）</a:t>
                      </a:r>
                      <a:endParaRPr kumimoji="1" lang="en-US" altLang="ja-JP" sz="20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3460">
                <a:tc gridSpan="2"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输入音频数据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采样率</a:t>
                      </a:r>
                      <a:r>
                        <a:rPr kumimoji="1" lang="zh-CN" altLang="en-US" sz="20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：</a:t>
                      </a:r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16kHz</a:t>
                      </a:r>
                      <a:r>
                        <a:rPr kumimoji="1" lang="ja-JP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16bit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</a:t>
                      </a:r>
                      <a:r>
                        <a:rPr kumimoji="1" lang="en-US" altLang="ja-JP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PCM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）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93199" y="4572845"/>
            <a:ext cx="6001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400" kern="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*</a:t>
            </a:r>
            <a:r>
              <a:rPr lang="en-US" altLang="ja-JP" sz="1400" kern="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1 </a:t>
            </a:r>
            <a:r>
              <a:rPr lang="zh-CN" altLang="en-US" sz="1400" kern="0" dirty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条</a:t>
            </a:r>
            <a:r>
              <a:rPr lang="zh-CN" altLang="en-US" sz="1400" kern="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件：在</a:t>
            </a:r>
            <a:r>
              <a:rPr lang="en-US" altLang="ja-JP" sz="1400" kern="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M4</a:t>
            </a:r>
            <a:r>
              <a:rPr lang="zh-CN" altLang="en-US" sz="1400" kern="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内核上测量</a:t>
            </a:r>
            <a:endParaRPr lang="en-US" altLang="ja-JP" sz="1400" kern="0" dirty="0" smtClean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*2</a:t>
            </a:r>
            <a:r>
              <a:rPr kumimoji="0" lang="en-US" altLang="ja-JP" sz="1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 </a:t>
            </a:r>
            <a:r>
              <a:rPr lang="zh-CN" altLang="en-US" sz="1400" kern="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条件：</a:t>
            </a:r>
            <a:r>
              <a:rPr kumimoji="0" lang="zh-CN" alt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相似关键字区别</a:t>
            </a:r>
            <a:r>
              <a:rPr kumimoji="0" lang="zh-CN" altLang="en-US" sz="14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特性不可用</a:t>
            </a:r>
            <a:endParaRPr kumimoji="0" lang="en-US" altLang="ja-JP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199" y="818560"/>
            <a:ext cx="2732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zh-CN" altLang="en-US" sz="2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所需的</a:t>
            </a:r>
            <a:r>
              <a:rPr lang="en-US" altLang="zh-CN" sz="2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MCU</a:t>
            </a:r>
            <a:r>
              <a:rPr lang="zh-CN" altLang="en-US" sz="2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资源</a:t>
            </a:r>
            <a:endParaRPr lang="zh-CN" altLang="en-US" sz="24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78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角丸四角形 49"/>
          <p:cNvSpPr/>
          <p:nvPr/>
        </p:nvSpPr>
        <p:spPr bwMode="auto">
          <a:xfrm>
            <a:off x="8610817" y="4308051"/>
            <a:ext cx="3380875" cy="1440000"/>
          </a:xfrm>
          <a:prstGeom prst="roundRect">
            <a:avLst/>
          </a:prstGeom>
          <a:solidFill>
            <a:srgbClr val="299CD5">
              <a:alpha val="60000"/>
            </a:srgbClr>
          </a:solidFill>
          <a:ln w="9525" cap="flat" cmpd="sng" algn="ctr">
            <a:solidFill>
              <a:srgbClr val="004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0" name="角丸四角形 29"/>
          <p:cNvSpPr/>
          <p:nvPr/>
        </p:nvSpPr>
        <p:spPr bwMode="auto">
          <a:xfrm>
            <a:off x="4860304" y="4308051"/>
            <a:ext cx="3380875" cy="1440000"/>
          </a:xfrm>
          <a:prstGeom prst="roundRect">
            <a:avLst/>
          </a:prstGeom>
          <a:solidFill>
            <a:srgbClr val="299CD5">
              <a:alpha val="60000"/>
            </a:srgbClr>
          </a:solidFill>
          <a:ln w="9525" cap="flat" cmpd="sng" algn="ctr">
            <a:solidFill>
              <a:srgbClr val="004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49" name="図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85" y="5705118"/>
            <a:ext cx="1207108" cy="7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三步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创建触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发关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键字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0" y="763200"/>
            <a:ext cx="12197713" cy="763625"/>
          </a:xfrm>
        </p:spPr>
        <p:txBody>
          <a:bodyPr/>
          <a:lstStyle/>
          <a:p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简单快速的评估客户关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键字</a:t>
            </a:r>
            <a:endParaRPr lang="en-US" altLang="ja-JP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9419" y="1993150"/>
            <a:ext cx="52849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软件开发工具包内容</a:t>
            </a:r>
            <a:endParaRPr kumimoji="1"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语音触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发中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间件</a:t>
            </a:r>
            <a:endParaRPr lang="en-US" altLang="ja-JP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示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例软件</a:t>
            </a:r>
            <a:endParaRPr kumimoji="1" lang="en-US" altLang="ja-JP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触发词生成工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具（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PC App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kumimoji="1" lang="en-US" altLang="ja-JP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文档</a:t>
            </a:r>
            <a:endParaRPr kumimoji="1" lang="ja-JP" altLang="en-US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805483" y="4321089"/>
            <a:ext cx="3682177" cy="1440000"/>
            <a:chOff x="4815894" y="2580469"/>
            <a:chExt cx="3682177" cy="1440000"/>
          </a:xfrm>
        </p:grpSpPr>
        <p:sp>
          <p:nvSpPr>
            <p:cNvPr id="14" name="角丸四角形 13"/>
            <p:cNvSpPr/>
            <p:nvPr/>
          </p:nvSpPr>
          <p:spPr bwMode="auto">
            <a:xfrm>
              <a:off x="4815894" y="2580469"/>
              <a:ext cx="3567326" cy="1440000"/>
            </a:xfrm>
            <a:prstGeom prst="roundRect">
              <a:avLst/>
            </a:prstGeom>
            <a:solidFill>
              <a:srgbClr val="299CD5">
                <a:alpha val="60000"/>
              </a:srgbClr>
            </a:solidFill>
            <a:ln w="9525" cap="flat" cmpd="sng" algn="ctr">
              <a:solidFill>
                <a:srgbClr val="0041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68375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6287956" y="3518922"/>
              <a:ext cx="130831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100" kern="0" noProof="0" dirty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itchFamily="50" charset="-128"/>
                </a:rPr>
                <a:t>工具</a:t>
              </a:r>
              <a:endPara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endParaRPr>
            </a:p>
            <a:p>
              <a:pPr lvl="0" algn="ctr" defTabSz="914400">
                <a:defRPr/>
              </a:pPr>
              <a:r>
                <a:rPr kumimoji="0" lang="zh-CN" altLang="en-US" sz="1100" kern="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itchFamily="50" charset="-128"/>
                </a:rPr>
                <a:t>（</a:t>
              </a:r>
              <a:r>
                <a:rPr kumimoji="0" lang="en-US" altLang="ja-JP" sz="1100" kern="0" dirty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itchFamily="50" charset="-128"/>
                </a:rPr>
                <a:t>PC</a:t>
              </a:r>
              <a:r>
                <a:rPr kumimoji="0" lang="ja-JP" altLang="en-US" sz="1100" kern="0" dirty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itchFamily="50" charset="-128"/>
                </a:rPr>
                <a:t> </a:t>
              </a:r>
              <a:r>
                <a:rPr kumimoji="0" lang="en-US" altLang="ja-JP" sz="1100" kern="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itchFamily="50" charset="-128"/>
                </a:rPr>
                <a:t>Ap</a:t>
              </a:r>
              <a:r>
                <a:rPr kumimoji="0" lang="en-US" altLang="ja-JP" sz="1100" kern="0" dirty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itchFamily="50" charset="-128"/>
                </a:rPr>
                <a:t>p</a:t>
              </a:r>
              <a:r>
                <a:rPr kumimoji="0" lang="zh-CN" altLang="en-US" sz="1100" kern="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itchFamily="50" charset="-128"/>
                </a:rPr>
                <a:t>）</a:t>
              </a:r>
              <a:endParaRPr kumimoji="0" lang="en-US" altLang="ja-JP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endParaRPr>
            </a:p>
          </p:txBody>
        </p:sp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9324" y="3059787"/>
              <a:ext cx="703163" cy="425168"/>
            </a:xfrm>
            <a:prstGeom prst="rect">
              <a:avLst/>
            </a:prstGeom>
          </p:spPr>
        </p:pic>
        <p:sp>
          <p:nvSpPr>
            <p:cNvPr id="17" name="メモ 16"/>
            <p:cNvSpPr/>
            <p:nvPr/>
          </p:nvSpPr>
          <p:spPr bwMode="auto">
            <a:xfrm>
              <a:off x="4930745" y="2864735"/>
              <a:ext cx="1228915" cy="654989"/>
            </a:xfrm>
            <a:prstGeom prst="foldedCorner">
              <a:avLst/>
            </a:prstGeom>
            <a:solidFill>
              <a:srgbClr val="FF2800">
                <a:lumMod val="20000"/>
                <a:lumOff val="80000"/>
              </a:srgbClr>
            </a:solidFill>
            <a:ln w="9525" cap="flat" cmpd="sng" algn="ctr">
              <a:solidFill>
                <a:srgbClr val="9A0079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horz" wrap="non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68375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600" kern="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Hello</a:t>
              </a:r>
              <a:r>
                <a:rPr kumimoji="0" lang="en-US" altLang="ja-JP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;0;600;aaaaa;</a:t>
              </a:r>
            </a:p>
            <a:p>
              <a:pPr marL="0" marR="0" lvl="0" indent="0" defTabSz="968375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Good</a:t>
              </a:r>
              <a:r>
                <a:rPr kumimoji="0" lang="ja-JP" altLang="en-US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 </a:t>
              </a:r>
              <a:r>
                <a:rPr kumimoji="0" lang="en-US" altLang="ja-JP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Morning;1;600;bbbb;</a:t>
              </a:r>
            </a:p>
            <a:p>
              <a:pPr marL="0" marR="0" lvl="0" indent="0" defTabSz="968375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600" kern="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Thank</a:t>
              </a:r>
              <a:r>
                <a:rPr kumimoji="0" lang="ja-JP" altLang="en-US" sz="600" kern="0" dirty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 </a:t>
              </a:r>
              <a:r>
                <a:rPr kumimoji="0" lang="en-US" altLang="ja-JP" sz="600" kern="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you</a:t>
              </a:r>
              <a:r>
                <a:rPr kumimoji="0" lang="en-US" altLang="ja-JP" sz="6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;3;600;cccccc;</a:t>
              </a:r>
              <a:endParaRPr kumimoji="0" lang="ja-JP" altLang="en-US" sz="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5110747" y="3551708"/>
              <a:ext cx="11039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00" kern="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itchFamily="50" charset="-128"/>
                </a:rPr>
                <a:t>Trigger</a:t>
              </a:r>
              <a:r>
                <a:rPr kumimoji="0" lang="en-US" altLang="ja-JP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itchFamily="50" charset="-128"/>
                </a:rPr>
                <a:t>.txt</a:t>
              </a:r>
              <a:endParaRPr kumimoji="0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endParaRPr>
            </a:p>
          </p:txBody>
        </p:sp>
        <p:sp>
          <p:nvSpPr>
            <p:cNvPr id="19" name="右矢印 18"/>
            <p:cNvSpPr/>
            <p:nvPr/>
          </p:nvSpPr>
          <p:spPr bwMode="auto">
            <a:xfrm>
              <a:off x="6256494" y="3156394"/>
              <a:ext cx="215700" cy="196682"/>
            </a:xfrm>
            <a:prstGeom prst="rightArrow">
              <a:avLst/>
            </a:prstGeom>
            <a:gradFill rotWithShape="1">
              <a:gsLst>
                <a:gs pos="0">
                  <a:srgbClr val="35A16B">
                    <a:tint val="50000"/>
                    <a:satMod val="300000"/>
                  </a:srgbClr>
                </a:gs>
                <a:gs pos="35000">
                  <a:srgbClr val="35A16B">
                    <a:tint val="37000"/>
                    <a:satMod val="300000"/>
                  </a:srgbClr>
                </a:gs>
                <a:gs pos="100000">
                  <a:srgbClr val="35A16B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5A16B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68375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20" name="右矢印 19"/>
            <p:cNvSpPr/>
            <p:nvPr/>
          </p:nvSpPr>
          <p:spPr bwMode="auto">
            <a:xfrm>
              <a:off x="7334600" y="3156394"/>
              <a:ext cx="215700" cy="196682"/>
            </a:xfrm>
            <a:prstGeom prst="rightArrow">
              <a:avLst/>
            </a:prstGeom>
            <a:gradFill rotWithShape="1">
              <a:gsLst>
                <a:gs pos="0">
                  <a:srgbClr val="35A16B">
                    <a:tint val="50000"/>
                    <a:satMod val="300000"/>
                  </a:srgbClr>
                </a:gs>
                <a:gs pos="35000">
                  <a:srgbClr val="35A16B">
                    <a:tint val="37000"/>
                    <a:satMod val="300000"/>
                  </a:srgbClr>
                </a:gs>
                <a:gs pos="100000">
                  <a:srgbClr val="35A16B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35A16B">
                  <a:shade val="95000"/>
                  <a:satMod val="105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68375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7418278" y="3497924"/>
              <a:ext cx="107979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00" kern="0" noProof="0" dirty="0" err="1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itchFamily="50" charset="-128"/>
                </a:rPr>
                <a:t>Trigger.vtdic</a:t>
              </a:r>
              <a:endParaRPr kumimoji="0" lang="ja-JP" alt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endParaRPr>
            </a:p>
          </p:txBody>
        </p:sp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7499" y="2899343"/>
              <a:ext cx="595935" cy="746055"/>
            </a:xfrm>
            <a:prstGeom prst="rect">
              <a:avLst/>
            </a:prstGeom>
          </p:spPr>
        </p:pic>
      </p:grpSp>
      <p:sp>
        <p:nvSpPr>
          <p:cNvPr id="23" name="テキスト ボックス 22"/>
          <p:cNvSpPr txBox="1"/>
          <p:nvPr/>
        </p:nvSpPr>
        <p:spPr>
          <a:xfrm>
            <a:off x="2521446" y="4308051"/>
            <a:ext cx="7952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PC</a:t>
            </a: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150" y="5061455"/>
            <a:ext cx="492558" cy="297826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7842442" y="6105485"/>
            <a:ext cx="665699" cy="282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kern="0" noProof="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评估板</a:t>
            </a:r>
            <a:endParaRPr kumimoji="0" lang="ja-JP" altLang="en-US" sz="1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73333" y1="96154" x2="98333" y2="38462"/>
                        <a14:backgroundMark x1="61667" y1="98077" x2="0" y2="75000"/>
                        <a14:backgroundMark x1="40000" y1="1923" x2="98333" y2="23077"/>
                        <a14:backgroundMark x1="28333" y1="1923" x2="1667" y2="59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117" y="4946442"/>
            <a:ext cx="408880" cy="400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テキスト ボックス 34"/>
          <p:cNvSpPr txBox="1"/>
          <p:nvPr/>
        </p:nvSpPr>
        <p:spPr>
          <a:xfrm>
            <a:off x="4977115" y="4827902"/>
            <a:ext cx="9129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kern="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Program</a:t>
            </a:r>
            <a:endParaRPr kumimoji="0" lang="ja-JP" altLang="en-US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36" name="右矢印 35"/>
          <p:cNvSpPr/>
          <p:nvPr/>
        </p:nvSpPr>
        <p:spPr bwMode="auto">
          <a:xfrm>
            <a:off x="5731501" y="4883595"/>
            <a:ext cx="215700" cy="196682"/>
          </a:xfrm>
          <a:prstGeom prst="rightArrow">
            <a:avLst/>
          </a:prstGeom>
          <a:gradFill rotWithShape="1">
            <a:gsLst>
              <a:gs pos="0">
                <a:srgbClr val="35A16B">
                  <a:tint val="50000"/>
                  <a:satMod val="300000"/>
                </a:srgbClr>
              </a:gs>
              <a:gs pos="35000">
                <a:srgbClr val="35A16B">
                  <a:tint val="37000"/>
                  <a:satMod val="300000"/>
                </a:srgbClr>
              </a:gs>
              <a:gs pos="100000">
                <a:srgbClr val="35A16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5A16B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7" name="右矢印 36"/>
          <p:cNvSpPr/>
          <p:nvPr/>
        </p:nvSpPr>
        <p:spPr bwMode="auto">
          <a:xfrm>
            <a:off x="6740368" y="4883595"/>
            <a:ext cx="215700" cy="196682"/>
          </a:xfrm>
          <a:prstGeom prst="rightArrow">
            <a:avLst/>
          </a:prstGeom>
          <a:gradFill rotWithShape="1">
            <a:gsLst>
              <a:gs pos="0">
                <a:srgbClr val="35A16B">
                  <a:tint val="50000"/>
                  <a:satMod val="300000"/>
                </a:srgbClr>
              </a:gs>
              <a:gs pos="35000">
                <a:srgbClr val="35A16B">
                  <a:tint val="37000"/>
                  <a:satMod val="300000"/>
                </a:srgbClr>
              </a:gs>
              <a:gs pos="100000">
                <a:srgbClr val="35A16B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5A16B">
                <a:shade val="95000"/>
                <a:satMod val="105000"/>
              </a:srgbClr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897348" y="5302142"/>
            <a:ext cx="10498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50" kern="0" dirty="0" err="1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Trigger.vtdic</a:t>
            </a:r>
            <a:endParaRPr kumimoji="0" lang="ja-JP" altLang="en-US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030" y="4528031"/>
            <a:ext cx="1188511" cy="1071949"/>
          </a:xfrm>
          <a:prstGeom prst="rect">
            <a:avLst/>
          </a:prstGeom>
        </p:spPr>
      </p:pic>
      <p:sp>
        <p:nvSpPr>
          <p:cNvPr id="41" name="円/楕円 40"/>
          <p:cNvSpPr/>
          <p:nvPr/>
        </p:nvSpPr>
        <p:spPr bwMode="auto">
          <a:xfrm>
            <a:off x="7338179" y="5915798"/>
            <a:ext cx="171802" cy="157163"/>
          </a:xfrm>
          <a:prstGeom prst="ellipse">
            <a:avLst/>
          </a:prstGeom>
          <a:noFill/>
          <a:ln w="25400" cap="flat" cmpd="sng" algn="ctr">
            <a:solidFill>
              <a:srgbClr val="FF28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43" name="直線コネクタ 42"/>
          <p:cNvCxnSpPr>
            <a:stCxn id="41" idx="1"/>
            <a:endCxn id="46" idx="2"/>
          </p:cNvCxnSpPr>
          <p:nvPr/>
        </p:nvCxnSpPr>
        <p:spPr bwMode="auto">
          <a:xfrm flipH="1" flipV="1">
            <a:off x="7272117" y="5181954"/>
            <a:ext cx="91222" cy="756860"/>
          </a:xfrm>
          <a:prstGeom prst="line">
            <a:avLst/>
          </a:prstGeom>
          <a:solidFill>
            <a:srgbClr val="999999"/>
          </a:solidFill>
          <a:ln w="9525" cap="flat" cmpd="sng" algn="ctr">
            <a:solidFill>
              <a:srgbClr val="FF2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直線コネクタ 43"/>
          <p:cNvCxnSpPr>
            <a:stCxn id="41" idx="5"/>
            <a:endCxn id="46" idx="6"/>
          </p:cNvCxnSpPr>
          <p:nvPr/>
        </p:nvCxnSpPr>
        <p:spPr bwMode="auto">
          <a:xfrm flipV="1">
            <a:off x="7484821" y="5181954"/>
            <a:ext cx="276965" cy="867991"/>
          </a:xfrm>
          <a:prstGeom prst="line">
            <a:avLst/>
          </a:prstGeom>
          <a:solidFill>
            <a:srgbClr val="999999"/>
          </a:solidFill>
          <a:ln w="9525" cap="flat" cmpd="sng" algn="ctr">
            <a:solidFill>
              <a:srgbClr val="FF2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円/楕円 45"/>
          <p:cNvSpPr/>
          <p:nvPr/>
        </p:nvSpPr>
        <p:spPr bwMode="auto">
          <a:xfrm>
            <a:off x="7272117" y="4954885"/>
            <a:ext cx="489669" cy="454137"/>
          </a:xfrm>
          <a:prstGeom prst="ellipse">
            <a:avLst/>
          </a:prstGeom>
          <a:noFill/>
          <a:ln w="25400" cap="flat" cmpd="sng" algn="ctr">
            <a:solidFill>
              <a:srgbClr val="FF28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167678" y="3961278"/>
            <a:ext cx="292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编</a:t>
            </a:r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译并安装</a:t>
            </a:r>
            <a:endParaRPr kumimoji="1" lang="ja-JP" altLang="en-US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" name="フローチャート: カード 6"/>
          <p:cNvSpPr/>
          <p:nvPr/>
        </p:nvSpPr>
        <p:spPr>
          <a:xfrm flipV="1">
            <a:off x="5069150" y="4490377"/>
            <a:ext cx="539697" cy="338902"/>
          </a:xfrm>
          <a:prstGeom prst="flowChartPunchedCard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160088" y="4528031"/>
            <a:ext cx="4804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*.c</a:t>
            </a:r>
            <a:endParaRPr kumimoji="1" lang="ja-JP" altLang="en-US" sz="11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124556" y="3961278"/>
            <a:ext cx="292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生成触发词</a:t>
            </a:r>
            <a:endParaRPr kumimoji="1" lang="ja-JP" altLang="en-US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8991085" y="3961278"/>
            <a:ext cx="292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测试</a:t>
            </a:r>
            <a:endParaRPr kumimoji="1" lang="ja-JP" altLang="en-US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5909158" y="4510548"/>
            <a:ext cx="9204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编译</a:t>
            </a:r>
            <a:endParaRPr lang="en-US" altLang="ja-JP" sz="1400" dirty="0" smtClean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829577" y="4388736"/>
            <a:ext cx="1518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安装</a:t>
            </a:r>
            <a:endParaRPr lang="en-US" altLang="zh-CN" sz="1400" dirty="0" smtClean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TZ2100</a:t>
            </a:r>
            <a:r>
              <a:rPr lang="ja-JP" altLang="en-US" sz="140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／</a:t>
            </a:r>
            <a:r>
              <a:rPr lang="en-US" altLang="ja-JP" sz="140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M4G4</a:t>
            </a:r>
          </a:p>
        </p:txBody>
      </p:sp>
      <p:sp>
        <p:nvSpPr>
          <p:cNvPr id="55" name="フローチャート: 磁気ディスク 54"/>
          <p:cNvSpPr/>
          <p:nvPr/>
        </p:nvSpPr>
        <p:spPr>
          <a:xfrm>
            <a:off x="6163501" y="4880631"/>
            <a:ext cx="391606" cy="361648"/>
          </a:xfrm>
          <a:prstGeom prst="flowChartMagneticDisk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56" name="図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567" y="4693303"/>
            <a:ext cx="1207108" cy="7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左右矢印 57"/>
          <p:cNvSpPr/>
          <p:nvPr/>
        </p:nvSpPr>
        <p:spPr>
          <a:xfrm>
            <a:off x="10194811" y="5080277"/>
            <a:ext cx="424135" cy="165846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0637601" y="4291796"/>
            <a:ext cx="1155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PC</a:t>
            </a:r>
            <a:r>
              <a:rPr lang="zh-CN" altLang="en-US" sz="140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控制台</a:t>
            </a:r>
            <a:endParaRPr lang="en-US" altLang="ja-JP" sz="1400" dirty="0" smtClean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10595453" y="5540004"/>
            <a:ext cx="1252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测试结果</a:t>
            </a:r>
            <a:endParaRPr lang="en-US" altLang="ja-JP" sz="1400" dirty="0" smtClean="0">
              <a:solidFill>
                <a:prstClr val="black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562" y="4366311"/>
            <a:ext cx="1061406" cy="1061406"/>
          </a:xfrm>
          <a:prstGeom prst="rect">
            <a:avLst/>
          </a:prstGeom>
        </p:spPr>
      </p:pic>
      <p:cxnSp>
        <p:nvCxnSpPr>
          <p:cNvPr id="64" name="直線コネクタ 63"/>
          <p:cNvCxnSpPr/>
          <p:nvPr/>
        </p:nvCxnSpPr>
        <p:spPr>
          <a:xfrm flipV="1">
            <a:off x="5397492" y="2943648"/>
            <a:ext cx="2876259" cy="1516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テキスト ボックス 83"/>
          <p:cNvSpPr txBox="1"/>
          <p:nvPr/>
        </p:nvSpPr>
        <p:spPr>
          <a:xfrm>
            <a:off x="8081021" y="1658635"/>
            <a:ext cx="2851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示</a:t>
            </a:r>
            <a:r>
              <a:rPr lang="zh-CN" altLang="en-US" sz="16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例软件结构</a:t>
            </a:r>
            <a:endParaRPr kumimoji="1" lang="ja-JP" altLang="en-US" sz="16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9" name="角丸四角形 88"/>
          <p:cNvSpPr/>
          <p:nvPr/>
        </p:nvSpPr>
        <p:spPr>
          <a:xfrm>
            <a:off x="526943" y="1951897"/>
            <a:ext cx="5590064" cy="159015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455" y="1978915"/>
            <a:ext cx="2692617" cy="2111800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801786" y="3961278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</a:t>
            </a:r>
            <a:endParaRPr kumimoji="1" lang="en-AU" b="1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842920" y="3961278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</a:t>
            </a:r>
            <a:endParaRPr kumimoji="1" lang="en-AU" b="1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8608176" y="3961278"/>
            <a:ext cx="360000" cy="36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</a:t>
            </a:r>
            <a:endParaRPr kumimoji="1" lang="en-AU" b="1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3" name="円/楕円 45"/>
          <p:cNvSpPr/>
          <p:nvPr/>
        </p:nvSpPr>
        <p:spPr bwMode="auto">
          <a:xfrm>
            <a:off x="3418127" y="4583323"/>
            <a:ext cx="1056068" cy="1061563"/>
          </a:xfrm>
          <a:prstGeom prst="ellipse">
            <a:avLst/>
          </a:prstGeom>
          <a:noFill/>
          <a:ln w="25400" cap="flat" cmpd="sng" algn="ctr">
            <a:solidFill>
              <a:srgbClr val="FF28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65" name="図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8054" y="5743463"/>
            <a:ext cx="660956" cy="893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66" name="直線コネクタ 43"/>
          <p:cNvCxnSpPr/>
          <p:nvPr/>
        </p:nvCxnSpPr>
        <p:spPr bwMode="auto">
          <a:xfrm flipH="1" flipV="1">
            <a:off x="4498395" y="5146572"/>
            <a:ext cx="177400" cy="558546"/>
          </a:xfrm>
          <a:prstGeom prst="line">
            <a:avLst/>
          </a:prstGeom>
          <a:solidFill>
            <a:srgbClr val="999999"/>
          </a:solidFill>
          <a:ln w="9525" cap="flat" cmpd="sng" algn="ctr">
            <a:solidFill>
              <a:srgbClr val="FF2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直線コネクタ 42"/>
          <p:cNvCxnSpPr/>
          <p:nvPr/>
        </p:nvCxnSpPr>
        <p:spPr bwMode="auto">
          <a:xfrm flipH="1" flipV="1">
            <a:off x="3666721" y="5598731"/>
            <a:ext cx="365895" cy="212001"/>
          </a:xfrm>
          <a:prstGeom prst="line">
            <a:avLst/>
          </a:prstGeom>
          <a:solidFill>
            <a:srgbClr val="999999"/>
          </a:solidFill>
          <a:ln w="9525" cap="flat" cmpd="sng" algn="ctr">
            <a:solidFill>
              <a:srgbClr val="FF28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テキスト ボックス 31"/>
          <p:cNvSpPr txBox="1"/>
          <p:nvPr/>
        </p:nvSpPr>
        <p:spPr>
          <a:xfrm>
            <a:off x="4703831" y="6102675"/>
            <a:ext cx="6936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kern="0" noProof="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PC</a:t>
            </a:r>
            <a:r>
              <a:rPr kumimoji="0" lang="zh-CN" altLang="en-US" sz="1200" kern="0" noProof="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itchFamily="50" charset="-128"/>
              </a:rPr>
              <a:t>工具</a:t>
            </a:r>
            <a:endParaRPr kumimoji="0" lang="ja-JP" altLang="en-US" sz="1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47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相似的关键字区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别</a:t>
            </a:r>
            <a:r>
              <a:rPr lang="zh-CN" altLang="en-US" sz="2800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技术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（</a:t>
            </a:r>
            <a:r>
              <a:rPr lang="en-US" altLang="zh-CN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SKD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）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20"/>
          </p:nvPr>
        </p:nvSpPr>
        <p:spPr>
          <a:xfrm>
            <a:off x="468000" y="989477"/>
            <a:ext cx="11244575" cy="829026"/>
          </a:xfrm>
        </p:spPr>
        <p:txBody>
          <a:bodyPr lIns="90000" rIns="90000"/>
          <a:lstStyle/>
          <a:p>
            <a:r>
              <a:rPr lang="ja-JP" altLang="en-US" sz="2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■</a:t>
            </a:r>
            <a:r>
              <a:rPr lang="en-US" altLang="ja-JP" sz="24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lang="en-US" altLang="ja-JP" sz="2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SKD</a:t>
            </a:r>
            <a:r>
              <a:rPr lang="zh-CN" altLang="en-US" sz="2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功能计算判别分数</a:t>
            </a:r>
            <a:endParaRPr lang="en-US" altLang="ja-JP" sz="24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r>
              <a:rPr lang="ja-JP" altLang="en-US" sz="18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　    </a:t>
            </a:r>
            <a:r>
              <a:rPr lang="en-US" altLang="zh-CN" sz="18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—</a:t>
            </a:r>
            <a:r>
              <a:rPr lang="zh-CN" altLang="en-US" sz="18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检</a:t>
            </a:r>
            <a:r>
              <a:rPr lang="zh-CN" altLang="en-US" sz="18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测到指定关键字时，计算判别分数并输出较大值关键</a:t>
            </a:r>
            <a:r>
              <a:rPr lang="zh-CN" altLang="en-US" sz="18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字</a:t>
            </a:r>
            <a:endParaRPr lang="en-US" altLang="ja-JP" sz="18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0000" y="2093503"/>
            <a:ext cx="10848859" cy="3600400"/>
            <a:chOff x="589024" y="2093503"/>
            <a:chExt cx="10848859" cy="3600400"/>
          </a:xfrm>
        </p:grpSpPr>
        <p:cxnSp>
          <p:nvCxnSpPr>
            <p:cNvPr id="63" name="直線コネクタ 62"/>
            <p:cNvCxnSpPr/>
            <p:nvPr/>
          </p:nvCxnSpPr>
          <p:spPr>
            <a:xfrm>
              <a:off x="7043026" y="3464154"/>
              <a:ext cx="0" cy="144000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矢印コネクタ 63"/>
            <p:cNvCxnSpPr/>
            <p:nvPr/>
          </p:nvCxnSpPr>
          <p:spPr>
            <a:xfrm>
              <a:off x="3863444" y="3672335"/>
              <a:ext cx="4272969" cy="0"/>
            </a:xfrm>
            <a:prstGeom prst="straightConnector1">
              <a:avLst/>
            </a:prstGeom>
            <a:ln w="28575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テキスト ボックス 64"/>
            <p:cNvSpPr txBox="1"/>
            <p:nvPr/>
          </p:nvSpPr>
          <p:spPr>
            <a:xfrm>
              <a:off x="877057" y="2183455"/>
              <a:ext cx="385246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zh-CN" altLang="en-US" sz="1400" dirty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字典中的关</a:t>
              </a:r>
              <a:r>
                <a:rPr lang="zh-CN" altLang="en-US" sz="140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键字示例</a:t>
              </a:r>
              <a:endParaRPr lang="en-US" altLang="zh-CN" sz="1400" dirty="0" smtClean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  <a:p>
              <a:pPr>
                <a:spcBef>
                  <a:spcPct val="0"/>
                </a:spcBef>
              </a:pPr>
              <a:r>
                <a:rPr kumimoji="1" lang="ja-JP" altLang="en-US" sz="140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降低两度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;01;600;SAMP1;;1,1;</a:t>
              </a:r>
            </a:p>
            <a:p>
              <a:pPr algn="l" eaLnBrk="1" hangingPunct="1">
                <a:spcBef>
                  <a:spcPct val="0"/>
                </a:spcBef>
              </a:pPr>
              <a:r>
                <a:rPr kumimoji="1" lang="ja-JP" altLang="en-US" sz="1400" dirty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　　</a:t>
              </a:r>
              <a:r>
                <a:rPr kumimoji="1" lang="ja-JP" altLang="en-US" sz="140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  </a:t>
              </a:r>
              <a:r>
                <a:rPr kumimoji="1" lang="ja-JP" altLang="en-US" sz="1400" dirty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　　　</a:t>
              </a:r>
              <a:r>
                <a:rPr kumimoji="1" lang="ja-JP" altLang="en-US" sz="140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降低一度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;02;600;SAMP2;;1,1;</a:t>
              </a: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8093502" y="3304838"/>
              <a:ext cx="6638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0"/>
                </a:spcBef>
              </a:pPr>
              <a:r>
                <a:rPr kumimoji="1" lang="en-US" altLang="ja-JP" sz="1200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Time</a:t>
              </a:r>
              <a:endParaRPr kumimoji="1" lang="ja-JP" altLang="en-US" sz="12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7" name="正方形/長方形 66"/>
            <p:cNvSpPr/>
            <p:nvPr/>
          </p:nvSpPr>
          <p:spPr bwMode="auto">
            <a:xfrm>
              <a:off x="1812066" y="3200768"/>
              <a:ext cx="1167846" cy="47223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/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683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zh-CN" altLang="en-US" sz="1400" kern="0" dirty="0" smtClean="0">
                  <a:solidFill>
                    <a:schemeClr val="bg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输入语音</a:t>
              </a:r>
              <a:endParaRPr kumimoji="0" lang="en-US" altLang="zh-CN" sz="1400" kern="0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  <a:p>
              <a:pPr algn="ctr" defTabSz="968375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400" kern="0" dirty="0" smtClean="0">
                  <a:solidFill>
                    <a:schemeClr val="bg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（</a:t>
              </a:r>
              <a:r>
                <a:rPr lang="ja-JP" altLang="en-US" sz="1400" kern="0" dirty="0">
                  <a:solidFill>
                    <a:schemeClr val="bg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降低两度</a:t>
              </a:r>
              <a:r>
                <a:rPr lang="zh-CN" altLang="en-US" sz="1400" kern="0" dirty="0" smtClean="0">
                  <a:solidFill>
                    <a:schemeClr val="bg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）</a:t>
              </a:r>
              <a:endParaRPr kumimoji="0" lang="en-US" altLang="ja-JP" sz="1400" kern="0" dirty="0" smtClean="0">
                <a:solidFill>
                  <a:schemeClr val="bg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</p:txBody>
        </p:sp>
        <p:pic>
          <p:nvPicPr>
            <p:cNvPr id="68" name="Picture 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0910" y="3125222"/>
              <a:ext cx="699241" cy="593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正方形/長方形 68"/>
            <p:cNvSpPr/>
            <p:nvPr/>
          </p:nvSpPr>
          <p:spPr>
            <a:xfrm>
              <a:off x="4729524" y="3591263"/>
              <a:ext cx="2230264" cy="1446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cxnSp>
          <p:nvCxnSpPr>
            <p:cNvPr id="70" name="直線コネクタ 69"/>
            <p:cNvCxnSpPr/>
            <p:nvPr/>
          </p:nvCxnSpPr>
          <p:spPr>
            <a:xfrm>
              <a:off x="4799548" y="3451779"/>
              <a:ext cx="2160240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テキスト ボックス 70"/>
            <p:cNvSpPr txBox="1"/>
            <p:nvPr/>
          </p:nvSpPr>
          <p:spPr>
            <a:xfrm>
              <a:off x="5009624" y="3120336"/>
              <a:ext cx="17550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kumimoji="1" lang="zh-CN" altLang="en-US" sz="1200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语音活动期</a:t>
              </a:r>
              <a:endParaRPr kumimoji="1" lang="ja-JP" altLang="en-US" sz="12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cxnSp>
          <p:nvCxnSpPr>
            <p:cNvPr id="72" name="直線コネクタ 71"/>
            <p:cNvCxnSpPr/>
            <p:nvPr/>
          </p:nvCxnSpPr>
          <p:spPr>
            <a:xfrm>
              <a:off x="3883395" y="3451779"/>
              <a:ext cx="916153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>
              <a:off x="6959788" y="3453472"/>
              <a:ext cx="916153" cy="0"/>
            </a:xfrm>
            <a:prstGeom prst="line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テキスト ボックス 73"/>
            <p:cNvSpPr txBox="1"/>
            <p:nvPr/>
          </p:nvSpPr>
          <p:spPr>
            <a:xfrm>
              <a:off x="3718465" y="3120336"/>
              <a:ext cx="12809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kumimoji="1" lang="zh-CN" altLang="en-US" sz="1200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静默间隔</a:t>
              </a:r>
              <a:endParaRPr kumimoji="1" lang="ja-JP" altLang="en-US" sz="12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4719853" y="4785079"/>
              <a:ext cx="2167928" cy="484292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ja-JP" altLang="en-US" sz="1400" dirty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「降低两度」</a:t>
              </a:r>
              <a:r>
                <a:rPr lang="zh-CN" altLang="en-US" sz="1400" dirty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的处理检</a:t>
              </a:r>
              <a:r>
                <a:rPr lang="zh-CN" altLang="en-US" sz="140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测</a:t>
              </a:r>
              <a:endParaRPr lang="en-US" altLang="ja-JP" sz="1400" dirty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</p:txBody>
        </p:sp>
        <p:cxnSp>
          <p:nvCxnSpPr>
            <p:cNvPr id="77" name="直線矢印コネクタ 76"/>
            <p:cNvCxnSpPr/>
            <p:nvPr/>
          </p:nvCxnSpPr>
          <p:spPr>
            <a:xfrm>
              <a:off x="4720484" y="5355829"/>
              <a:ext cx="2169013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テキスト ボックス 79"/>
            <p:cNvSpPr txBox="1"/>
            <p:nvPr/>
          </p:nvSpPr>
          <p:spPr>
            <a:xfrm>
              <a:off x="5101275" y="5355829"/>
              <a:ext cx="14911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kumimoji="1" lang="zh-CN" altLang="en-US" sz="1200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检测周期</a:t>
              </a:r>
              <a:endParaRPr kumimoji="1" lang="ja-JP" altLang="en-US" sz="12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6899026" y="4791770"/>
              <a:ext cx="144000" cy="484292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83" name="円形吹き出し 82"/>
            <p:cNvSpPr/>
            <p:nvPr/>
          </p:nvSpPr>
          <p:spPr>
            <a:xfrm>
              <a:off x="7198273" y="3982312"/>
              <a:ext cx="3610064" cy="746825"/>
            </a:xfrm>
            <a:prstGeom prst="wedgeEllipseCallout">
              <a:avLst>
                <a:gd name="adj1" fmla="val -55749"/>
                <a:gd name="adj2" fmla="val 83852"/>
              </a:avLst>
            </a:prstGeom>
            <a:solidFill>
              <a:srgbClr val="00B050"/>
            </a:soli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68375">
                <a:spcBef>
                  <a:spcPct val="0"/>
                </a:spcBef>
              </a:pPr>
              <a:r>
                <a:rPr lang="zh-CN" altLang="en-US" sz="1400" kern="0" dirty="0" smtClean="0">
                  <a:solidFill>
                    <a:prstClr val="white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比较特定关键字</a:t>
              </a:r>
              <a:endParaRPr lang="en-US" altLang="zh-CN" sz="1400" kern="0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algn="ctr" defTabSz="968375">
                <a:spcBef>
                  <a:spcPct val="0"/>
                </a:spcBef>
              </a:pPr>
              <a:r>
                <a:rPr lang="ja-JP" altLang="en-US" sz="1400" kern="0" dirty="0" smtClean="0">
                  <a:solidFill>
                    <a:prstClr val="white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→ </a:t>
              </a:r>
              <a:r>
                <a:rPr lang="zh-CN" altLang="en-US" sz="1400" kern="0" dirty="0" smtClean="0">
                  <a:solidFill>
                    <a:prstClr val="white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检测结果输出</a:t>
              </a:r>
              <a:endParaRPr lang="ja-JP" altLang="en-US" sz="1400" kern="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84" name="円形吹き出し 83"/>
            <p:cNvSpPr/>
            <p:nvPr/>
          </p:nvSpPr>
          <p:spPr>
            <a:xfrm>
              <a:off x="7039713" y="2176070"/>
              <a:ext cx="2326902" cy="746825"/>
            </a:xfrm>
            <a:prstGeom prst="wedgeEllipseCallout">
              <a:avLst>
                <a:gd name="adj1" fmla="val -44881"/>
                <a:gd name="adj2" fmla="val 114819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「降低两度</a:t>
              </a:r>
              <a:r>
                <a:rPr kumimoji="1" lang="ja-JP" altLang="en-US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」</a:t>
              </a:r>
              <a:r>
                <a:rPr kumimoji="1" lang="en-US" altLang="ja-JP" dirty="0" smtClean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detect!</a:t>
              </a:r>
              <a:endParaRPr kumimoji="1" lang="ja-JP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4720484" y="3980131"/>
              <a:ext cx="2131063" cy="484292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ja-JP" altLang="en-US" sz="1400" dirty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「降低一度」</a:t>
              </a:r>
              <a:r>
                <a:rPr lang="zh-CN" altLang="en-US" sz="1400" dirty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的处理检</a:t>
              </a:r>
              <a:r>
                <a:rPr lang="zh-CN" altLang="en-US" sz="1400" dirty="0" smtClean="0">
                  <a:solidFill>
                    <a:prstClr val="black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测</a:t>
              </a:r>
              <a:endParaRPr lang="en-US" altLang="ja-JP" sz="1400" dirty="0">
                <a:solidFill>
                  <a:prstClr val="black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 panose="020B0604030504040204" pitchFamily="50" charset="-128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589024" y="2093503"/>
              <a:ext cx="10848859" cy="360040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58" name="角丸四角形 57"/>
            <p:cNvSpPr/>
            <p:nvPr/>
          </p:nvSpPr>
          <p:spPr>
            <a:xfrm>
              <a:off x="1884949" y="4370596"/>
              <a:ext cx="766786" cy="610101"/>
            </a:xfrm>
            <a:prstGeom prst="roundRect">
              <a:avLst>
                <a:gd name="adj" fmla="val 27711"/>
              </a:avLst>
            </a:prstGeom>
            <a:solidFill>
              <a:schemeClr val="accent4">
                <a:lumMod val="75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68375">
                <a:spcBef>
                  <a:spcPct val="0"/>
                </a:spcBef>
              </a:pPr>
              <a:r>
                <a:rPr lang="en-US" altLang="ja-JP" sz="1100" kern="0" dirty="0" smtClean="0">
                  <a:solidFill>
                    <a:prstClr val="white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Score</a:t>
              </a:r>
            </a:p>
            <a:p>
              <a:pPr algn="ctr" defTabSz="968375">
                <a:spcBef>
                  <a:spcPct val="0"/>
                </a:spcBef>
              </a:pPr>
              <a:r>
                <a:rPr lang="ja-JP" altLang="en-US" sz="1100" kern="0" dirty="0">
                  <a:solidFill>
                    <a:prstClr val="white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「降低一度」</a:t>
              </a: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1749610" y="3975912"/>
              <a:ext cx="27793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使用检测周期归一化</a:t>
              </a:r>
              <a:endParaRPr kumimoji="1" lang="en-US" altLang="ja-JP" sz="12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0" name="Freeform 1784"/>
            <p:cNvSpPr>
              <a:spLocks/>
            </p:cNvSpPr>
            <p:nvPr/>
          </p:nvSpPr>
          <p:spPr bwMode="auto">
            <a:xfrm rot="5400000">
              <a:off x="2869556" y="4565198"/>
              <a:ext cx="385026" cy="291983"/>
            </a:xfrm>
            <a:custGeom>
              <a:avLst/>
              <a:gdLst>
                <a:gd name="T0" fmla="*/ 46 w 50"/>
                <a:gd name="T1" fmla="*/ 2 h 43"/>
                <a:gd name="T2" fmla="*/ 37 w 50"/>
                <a:gd name="T3" fmla="*/ 4 h 43"/>
                <a:gd name="T4" fmla="*/ 26 w 50"/>
                <a:gd name="T5" fmla="*/ 25 h 43"/>
                <a:gd name="T6" fmla="*/ 12 w 50"/>
                <a:gd name="T7" fmla="*/ 4 h 43"/>
                <a:gd name="T8" fmla="*/ 4 w 50"/>
                <a:gd name="T9" fmla="*/ 2 h 43"/>
                <a:gd name="T10" fmla="*/ 2 w 50"/>
                <a:gd name="T11" fmla="*/ 10 h 43"/>
                <a:gd name="T12" fmla="*/ 21 w 50"/>
                <a:gd name="T13" fmla="*/ 40 h 43"/>
                <a:gd name="T14" fmla="*/ 26 w 50"/>
                <a:gd name="T15" fmla="*/ 43 h 43"/>
                <a:gd name="T16" fmla="*/ 26 w 50"/>
                <a:gd name="T17" fmla="*/ 43 h 43"/>
                <a:gd name="T18" fmla="*/ 32 w 50"/>
                <a:gd name="T19" fmla="*/ 40 h 43"/>
                <a:gd name="T20" fmla="*/ 48 w 50"/>
                <a:gd name="T21" fmla="*/ 10 h 43"/>
                <a:gd name="T22" fmla="*/ 46 w 50"/>
                <a:gd name="T23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43">
                  <a:moveTo>
                    <a:pt x="46" y="2"/>
                  </a:moveTo>
                  <a:cubicBezTo>
                    <a:pt x="43" y="0"/>
                    <a:pt x="39" y="1"/>
                    <a:pt x="37" y="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1"/>
                    <a:pt x="7" y="0"/>
                    <a:pt x="4" y="2"/>
                  </a:cubicBezTo>
                  <a:cubicBezTo>
                    <a:pt x="1" y="4"/>
                    <a:pt x="0" y="7"/>
                    <a:pt x="2" y="1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2"/>
                    <a:pt x="24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8" y="43"/>
                    <a:pt x="30" y="42"/>
                    <a:pt x="32" y="4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50" y="7"/>
                    <a:pt x="49" y="3"/>
                    <a:pt x="46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61" name="角丸四角形 60"/>
            <p:cNvSpPr/>
            <p:nvPr/>
          </p:nvSpPr>
          <p:spPr>
            <a:xfrm>
              <a:off x="3447826" y="4379322"/>
              <a:ext cx="766786" cy="610101"/>
            </a:xfrm>
            <a:prstGeom prst="roundRect">
              <a:avLst>
                <a:gd name="adj" fmla="val 27711"/>
              </a:avLst>
            </a:prstGeom>
            <a:solidFill>
              <a:schemeClr val="accent5">
                <a:lumMod val="50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68375">
                <a:spcBef>
                  <a:spcPct val="0"/>
                </a:spcBef>
              </a:pPr>
              <a:r>
                <a:rPr lang="en-US" altLang="ja-JP" sz="1100" kern="0" dirty="0" smtClean="0">
                  <a:solidFill>
                    <a:prstClr val="white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Score</a:t>
              </a:r>
            </a:p>
            <a:p>
              <a:pPr algn="ctr" defTabSz="968375">
                <a:spcBef>
                  <a:spcPct val="0"/>
                </a:spcBef>
              </a:pPr>
              <a:r>
                <a:rPr lang="ja-JP" altLang="en-US" sz="1100" kern="0" dirty="0">
                  <a:solidFill>
                    <a:prstClr val="white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「降低两度」</a:t>
              </a:r>
            </a:p>
          </p:txBody>
        </p:sp>
        <p:sp>
          <p:nvSpPr>
            <p:cNvPr id="87" name="テキスト ボックス 86"/>
            <p:cNvSpPr txBox="1"/>
            <p:nvPr/>
          </p:nvSpPr>
          <p:spPr>
            <a:xfrm>
              <a:off x="1936035" y="4927043"/>
              <a:ext cx="2265717" cy="71508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eaLnBrk="1" hangingPunct="1">
                <a:spcBef>
                  <a:spcPct val="0"/>
                </a:spcBef>
              </a:pPr>
              <a:r>
                <a:rPr kumimoji="1" lang="en-US" altLang="ja-JP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“</a:t>
              </a:r>
              <a:r>
                <a:rPr kumimoji="1" lang="ja-JP" altLang="en-US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降低两度</a:t>
              </a:r>
              <a:r>
                <a:rPr kumimoji="1" lang="en-US" altLang="ja-JP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  <a:cs typeface="Meiryo UI" panose="020B0604030504040204" pitchFamily="50" charset="-128"/>
                </a:rPr>
                <a:t>” detect!</a:t>
              </a: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2666370" y="4291958"/>
              <a:ext cx="86728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kumimoji="1" lang="zh-CN" altLang="en-US" sz="1100" dirty="0" smtClean="0">
                  <a:solidFill>
                    <a:schemeClr val="tx1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比较</a:t>
              </a:r>
              <a:endParaRPr kumimoji="1" lang="ja-JP" altLang="en-US" sz="11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88" name="角丸四角形 87"/>
            <p:cNvSpPr/>
            <p:nvPr/>
          </p:nvSpPr>
          <p:spPr>
            <a:xfrm>
              <a:off x="1741437" y="3926552"/>
              <a:ext cx="2787568" cy="1351721"/>
            </a:xfrm>
            <a:prstGeom prst="roundRect">
              <a:avLst>
                <a:gd name="adj" fmla="val 11395"/>
              </a:avLst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6951271" y="3120336"/>
              <a:ext cx="12809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静默间隔</a:t>
              </a:r>
              <a:endParaRPr lang="ja-JP" altLang="en-US" sz="1200" dirty="0"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7591748" y="4835534"/>
              <a:ext cx="28130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计算分数和检测判断</a:t>
              </a:r>
              <a:endParaRPr kumimoji="1" lang="ja-JP" altLang="en-US" sz="14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88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可</a:t>
            </a:r>
            <a:r>
              <a:rPr lang="zh-CN" altLang="en-US" sz="2800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提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供开发资源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152670"/>
              </p:ext>
            </p:extLst>
          </p:nvPr>
        </p:nvGraphicFramePr>
        <p:xfrm>
          <a:off x="1157037" y="1102400"/>
          <a:ext cx="9877928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9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项目</a:t>
                      </a:r>
                      <a:endParaRPr kumimoji="1" lang="ja-JP" altLang="en-US" sz="18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描述</a:t>
                      </a:r>
                      <a:endParaRPr kumimoji="1" lang="ja-JP" altLang="en-US" sz="18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语音触</a:t>
                      </a:r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发数</a:t>
                      </a:r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据库</a:t>
                      </a:r>
                      <a:endParaRPr kumimoji="1" lang="ja-JP" altLang="en-US" sz="1800" b="1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语音触</a:t>
                      </a: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发库</a:t>
                      </a: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其本身被称为语音触</a:t>
                      </a: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发</a:t>
                      </a:r>
                      <a:r>
                        <a:rPr kumimoji="1" lang="en-US" altLang="zh-CN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AP</a:t>
                      </a:r>
                      <a:r>
                        <a:rPr kumimoji="1" lang="en-US" altLang="ja-JP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I</a:t>
                      </a:r>
                      <a:endParaRPr kumimoji="1" lang="en-US" altLang="ja-JP" sz="18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提供二进制</a:t>
                      </a:r>
                      <a:endParaRPr kumimoji="1" lang="ja-JP" altLang="en-US" sz="18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语音触</a:t>
                      </a:r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发头</a:t>
                      </a:r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文件</a:t>
                      </a:r>
                      <a:endParaRPr kumimoji="1" lang="ja-JP" altLang="en-US" sz="1800" b="1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语音触</a:t>
                      </a: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发</a:t>
                      </a:r>
                      <a:r>
                        <a:rPr kumimoji="1" lang="en-US" altLang="ja-JP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API</a:t>
                      </a: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的头文件</a:t>
                      </a:r>
                      <a:endParaRPr kumimoji="1" lang="en-US" altLang="ja-JP" sz="18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提供源代码</a:t>
                      </a:r>
                      <a:endParaRPr kumimoji="1" lang="ja-JP" altLang="en-US" sz="18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语音触</a:t>
                      </a:r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发手</a:t>
                      </a:r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册</a:t>
                      </a:r>
                      <a:endParaRPr kumimoji="1" lang="ja-JP" altLang="en-US" sz="1800" b="1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语音触</a:t>
                      </a: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发的</a:t>
                      </a: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用户手册，描述了</a:t>
                      </a:r>
                      <a:r>
                        <a:rPr kumimoji="1" lang="en-US" altLang="zh-CN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API</a:t>
                      </a: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的规范</a:t>
                      </a:r>
                      <a:r>
                        <a:rPr kumimoji="1" lang="en-US" altLang="ja-JP" sz="18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</a:p>
                    <a:p>
                      <a:endParaRPr kumimoji="1" lang="ja-JP" altLang="en-US" sz="18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样例应用程序</a:t>
                      </a:r>
                      <a:endParaRPr kumimoji="1" lang="ja-JP" altLang="en-US" sz="1800" b="1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用于控制语音触</a:t>
                      </a: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发库</a:t>
                      </a: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的样例软件</a:t>
                      </a:r>
                      <a:endParaRPr kumimoji="1" lang="en-US" altLang="ja-JP" sz="18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提供源代码</a:t>
                      </a:r>
                      <a:endParaRPr kumimoji="1" lang="en-US" altLang="ja-JP" sz="18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字典工具</a:t>
                      </a:r>
                      <a:endParaRPr kumimoji="1" lang="ja-JP" altLang="en-US" sz="1800" b="1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18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用于创建字典数据以检测关键字的工具</a:t>
                      </a:r>
                      <a:endParaRPr kumimoji="1" lang="en-US" altLang="ja-JP" sz="18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语音触</a:t>
                      </a:r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发工</a:t>
                      </a:r>
                      <a:r>
                        <a:rPr kumimoji="1" lang="zh-CN" altLang="en-US" sz="1800" b="1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具</a:t>
                      </a:r>
                      <a:endParaRPr kumimoji="1" lang="ja-JP" altLang="en-US" sz="1800" b="1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分析和优化语音触</a:t>
                      </a: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发检</a:t>
                      </a:r>
                      <a:r>
                        <a:rPr kumimoji="1" lang="zh-CN" altLang="en-US" sz="18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测率的工具</a:t>
                      </a:r>
                      <a:endParaRPr kumimoji="1" lang="en-US" altLang="ja-JP" sz="1800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cxnSp>
        <p:nvCxnSpPr>
          <p:cNvPr id="5" name="直線矢印コネクタ 4"/>
          <p:cNvCxnSpPr/>
          <p:nvPr/>
        </p:nvCxnSpPr>
        <p:spPr>
          <a:xfrm>
            <a:off x="1018645" y="1938263"/>
            <a:ext cx="0" cy="280883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 rot="5400000">
            <a:off x="-696473" y="3230924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 smtClean="0">
                <a:solidFill>
                  <a:schemeClr val="accent3">
                    <a:lumMod val="50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可提供用</a:t>
            </a:r>
            <a:r>
              <a:rPr kumimoji="1" lang="zh-CN" altLang="en-US" dirty="0" smtClean="0">
                <a:solidFill>
                  <a:schemeClr val="accent3">
                    <a:lumMod val="50000"/>
                  </a:schemeClr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于评估（第一步）</a:t>
            </a:r>
            <a:endParaRPr kumimoji="1" lang="ja-JP" altLang="en-US" dirty="0">
              <a:solidFill>
                <a:schemeClr val="accent3">
                  <a:lumMod val="50000"/>
                </a:schemeClr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397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总结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166788"/>
              </p:ext>
            </p:extLst>
          </p:nvPr>
        </p:nvGraphicFramePr>
        <p:xfrm>
          <a:off x="493200" y="1118323"/>
          <a:ext cx="10870125" cy="46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108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593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8000"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技术指标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东芝语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音触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发方案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响应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b="1" dirty="0" smtClean="0">
                          <a:solidFill>
                            <a:srgbClr val="FF00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快速（大约</a:t>
                      </a:r>
                      <a:r>
                        <a:rPr kumimoji="1" lang="en-US" altLang="zh-CN" sz="2000" b="1" dirty="0" smtClean="0">
                          <a:solidFill>
                            <a:srgbClr val="FF00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0.1</a:t>
                      </a:r>
                      <a:r>
                        <a:rPr kumimoji="1" lang="zh-CN" altLang="en-US" sz="2000" b="1" dirty="0" smtClean="0">
                          <a:solidFill>
                            <a:srgbClr val="FF00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秒）</a:t>
                      </a:r>
                      <a:endParaRPr kumimoji="1" lang="en-US" altLang="ja-JP" sz="2000" dirty="0" smtClean="0">
                        <a:solidFill>
                          <a:srgbClr val="FF0000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抗噪声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b="1" dirty="0" smtClean="0">
                          <a:solidFill>
                            <a:srgbClr val="FF00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好</a:t>
                      </a:r>
                      <a:endParaRPr kumimoji="1" lang="en-US" altLang="ja-JP" sz="2000" b="1" dirty="0" smtClean="0">
                        <a:solidFill>
                          <a:srgbClr val="FF0000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kumimoji="1" lang="zh-CN" altLang="en-US" sz="2000" baseline="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错误关键字检测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b="1" dirty="0" smtClean="0">
                          <a:solidFill>
                            <a:srgbClr val="FF00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极少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所需的处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理性能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b="1" dirty="0" smtClean="0">
                          <a:solidFill>
                            <a:srgbClr val="FF00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少</a:t>
                      </a:r>
                      <a:endParaRPr kumimoji="1" lang="ja-JP" altLang="en-US" sz="2000" b="1" dirty="0">
                        <a:solidFill>
                          <a:srgbClr val="FF0000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关键字数量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b="1" baseline="0" dirty="0" smtClean="0">
                          <a:solidFill>
                            <a:srgbClr val="FF00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足</a:t>
                      </a:r>
                      <a:r>
                        <a:rPr kumimoji="1" lang="zh-CN" altLang="en-US" sz="2000" b="1" baseline="0" dirty="0" smtClean="0">
                          <a:solidFill>
                            <a:srgbClr val="FF00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够</a:t>
                      </a:r>
                      <a:r>
                        <a:rPr kumimoji="1" lang="zh-CN" altLang="en-US" sz="2000" b="1" baseline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（最高</a:t>
                      </a:r>
                      <a:r>
                        <a:rPr kumimoji="1" lang="en-US" altLang="zh-CN" sz="2000" baseline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100</a:t>
                      </a:r>
                      <a:r>
                        <a:rPr kumimoji="1" lang="zh-CN" altLang="en-US" sz="2000" baseline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个关键字</a:t>
                      </a:r>
                      <a:r>
                        <a:rPr kumimoji="1" lang="zh-CN" altLang="en-US" sz="2000" b="1" baseline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）</a:t>
                      </a:r>
                      <a:r>
                        <a:rPr kumimoji="1" lang="zh-CN" altLang="en-US" sz="20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增加关键字会增加错误接受率）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相似关</a:t>
                      </a:r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键字检测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b="1" baseline="0" dirty="0" smtClean="0">
                          <a:solidFill>
                            <a:srgbClr val="FF00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好</a:t>
                      </a:r>
                      <a:endParaRPr kumimoji="1" lang="en-US" altLang="ja-JP" sz="2000" b="1" baseline="0" dirty="0" smtClean="0">
                        <a:solidFill>
                          <a:srgbClr val="FF0000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软件开发工具包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b="1" baseline="0" dirty="0" smtClean="0">
                          <a:solidFill>
                            <a:srgbClr val="FF00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提供</a:t>
                      </a:r>
                      <a:endParaRPr kumimoji="1" lang="en-US" altLang="ja-JP" sz="2000" baseline="0" dirty="0" smtClean="0">
                        <a:solidFill>
                          <a:srgbClr val="FF0000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开发工具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b="1" baseline="0" dirty="0" smtClean="0">
                          <a:solidFill>
                            <a:srgbClr val="FF00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提供</a:t>
                      </a:r>
                      <a:r>
                        <a:rPr kumimoji="1" lang="zh-CN" altLang="en-US" sz="2000" b="0" baseline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（电脑工具</a:t>
                      </a:r>
                      <a:r>
                        <a:rPr kumimoji="1" lang="en-US" altLang="zh-CN" sz="2000" b="0" baseline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—</a:t>
                      </a:r>
                      <a:r>
                        <a:rPr kumimoji="1" lang="zh-CN" altLang="en-US" sz="2000" b="0" baseline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字典生成工具，</a:t>
                      </a:r>
                      <a:r>
                        <a:rPr kumimoji="1" lang="zh-CN" altLang="en-US" sz="2000" b="0" baseline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评</a:t>
                      </a:r>
                      <a:r>
                        <a:rPr kumimoji="1" lang="zh-CN" altLang="en-US" sz="2000" b="0" baseline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估板）</a:t>
                      </a:r>
                      <a:endParaRPr kumimoji="1" lang="en-US" altLang="ja-JP" sz="2000" b="0" dirty="0" smtClean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r>
                        <a:rPr kumimoji="1" lang="zh-CN" altLang="en-US" sz="20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硬件</a:t>
                      </a:r>
                      <a:endParaRPr kumimoji="1" lang="ja-JP" altLang="en-US" sz="2000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zh-CN" altLang="en-US" sz="2000" b="1" baseline="0" dirty="0" smtClean="0">
                          <a:solidFill>
                            <a:srgbClr val="FF0000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简单</a:t>
                      </a:r>
                      <a:r>
                        <a:rPr kumimoji="1" lang="zh-CN" altLang="en-US" sz="20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（高性</a:t>
                      </a:r>
                      <a:r>
                        <a:rPr kumimoji="1" lang="zh-CN" altLang="en-US" sz="20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价</a:t>
                      </a:r>
                      <a:r>
                        <a:rPr kumimoji="1" lang="zh-CN" altLang="en-US" sz="20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比语音</a:t>
                      </a:r>
                      <a:r>
                        <a:rPr kumimoji="1" lang="zh-CN" altLang="en-US" sz="2000" baseline="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平台</a:t>
                      </a:r>
                      <a:r>
                        <a:rPr kumimoji="1" lang="zh-CN" altLang="en-US" sz="2000" dirty="0" smtClean="0">
                          <a:solidFill>
                            <a:schemeClr val="tx1"/>
                          </a:solidFill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）</a:t>
                      </a:r>
                      <a:endParaRPr kumimoji="1" lang="en-US" altLang="ja-JP" sz="2000" dirty="0" smtClean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76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语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音触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发性能报告</a:t>
            </a:r>
            <a:r>
              <a:rPr lang="en-US" altLang="zh-CN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—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客厅环境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02442" y="938048"/>
            <a:ext cx="662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结果</a:t>
            </a:r>
            <a:endParaRPr lang="en-US" altLang="ja-JP" dirty="0" smtClean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1"/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即使在</a:t>
            </a:r>
            <a:r>
              <a:rPr lang="en-US" altLang="zh-CN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5</a:t>
            </a: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米距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离，也</a:t>
            </a: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能保持高检测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率</a:t>
            </a: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。</a:t>
            </a:r>
            <a:endParaRPr lang="en-US" altLang="ja-JP" dirty="0" smtClean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8251" y="938048"/>
            <a:ext cx="494566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目的</a:t>
            </a:r>
            <a:endParaRPr lang="en-US" altLang="ja-JP" dirty="0" smtClean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1"/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检查空调产生的距离和噪音对东芝语音触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发检</a:t>
            </a: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测率的影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响。</a:t>
            </a:r>
            <a:endParaRPr lang="en-US" altLang="ja-JP" dirty="0" smtClean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1"/>
            <a:endParaRPr lang="en-US" altLang="ja-JP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条件</a:t>
            </a:r>
            <a:endParaRPr lang="en-US" altLang="ja-JP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噪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音数据</a:t>
            </a:r>
            <a:endParaRPr lang="en-US" altLang="ja-JP" dirty="0" smtClean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742864" lvl="1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空调：</a:t>
            </a: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风量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＝高</a:t>
            </a:r>
            <a:endParaRPr lang="en-US" altLang="ja-JP" dirty="0" smtClean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语音数据</a:t>
            </a:r>
            <a:endParaRPr lang="en-US" altLang="ja-JP" dirty="0" smtClean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742864" lvl="1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距离麦克风：</a:t>
            </a:r>
            <a:r>
              <a:rPr lang="en-US" altLang="ja-JP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米，</a:t>
            </a:r>
            <a:r>
              <a:rPr lang="en-US" altLang="zh-CN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米，</a:t>
            </a:r>
            <a:r>
              <a:rPr lang="en-US" altLang="zh-CN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5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米</a:t>
            </a:r>
            <a:endParaRPr lang="en-US" altLang="ja-JP" dirty="0" smtClean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742864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10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个</a:t>
            </a:r>
            <a:r>
              <a:rPr lang="en-US" altLang="ja-JP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Toshiba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单词</a:t>
            </a:r>
            <a:r>
              <a:rPr lang="en-US" altLang="ja-JP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×10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人</a:t>
            </a:r>
            <a:r>
              <a:rPr lang="en-US" altLang="ja-JP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×3</a:t>
            </a: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次</a:t>
            </a:r>
            <a:r>
              <a:rPr lang="ja-JP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　</a:t>
            </a:r>
            <a:endParaRPr lang="en-US" altLang="ja-JP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语音和噪音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的</a:t>
            </a: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信噪比</a:t>
            </a:r>
            <a:endParaRPr lang="en-US" altLang="ja-JP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742864" lvl="1" indent="-285750"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0dB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错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误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量</a:t>
            </a:r>
            <a:endParaRPr lang="en-US" altLang="ja-JP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742864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最小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</a:t>
            </a:r>
            <a:r>
              <a:rPr lang="en-US" altLang="zh-CN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300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次错</a:t>
            </a:r>
            <a:r>
              <a:rPr lang="en-US" altLang="zh-CN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</a:t>
            </a:r>
            <a:r>
              <a:rPr lang="zh-CN" altLang="en-US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条）</a:t>
            </a:r>
            <a:endParaRPr lang="en-US" altLang="ja-JP" dirty="0" smtClean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1">
              <a:spcBef>
                <a:spcPts val="600"/>
              </a:spcBef>
            </a:pPr>
            <a:r>
              <a:rPr lang="en-US" altLang="ja-JP" sz="12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*</a:t>
            </a:r>
            <a:r>
              <a:rPr lang="zh-CN" altLang="en-US" sz="120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语音触</a:t>
            </a:r>
            <a:r>
              <a:rPr lang="zh-CN" altLang="en-US" sz="12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发性</a:t>
            </a:r>
            <a:r>
              <a:rPr lang="zh-CN" altLang="en-US" sz="120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能是检测率</a:t>
            </a:r>
            <a:r>
              <a:rPr lang="zh-CN" altLang="en-US" sz="12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和</a:t>
            </a:r>
            <a:r>
              <a:rPr lang="zh-CN" altLang="en-US" sz="120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错误量</a:t>
            </a:r>
            <a:r>
              <a:rPr lang="zh-CN" altLang="en-US" sz="12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之</a:t>
            </a:r>
            <a:r>
              <a:rPr lang="zh-CN" altLang="en-US" sz="120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间的权衡。 </a:t>
            </a:r>
            <a:endParaRPr lang="en-US" altLang="zh-CN" sz="1200" dirty="0" smtClean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1"/>
            <a:r>
              <a:rPr lang="en-US" altLang="zh-CN" sz="120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lang="en-US" altLang="zh-CN" sz="12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lang="zh-CN" altLang="en-US" sz="12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在</a:t>
            </a:r>
            <a:r>
              <a:rPr lang="zh-CN" altLang="en-US" sz="120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此评估中，测试在最小数量下进</a:t>
            </a:r>
            <a:r>
              <a:rPr lang="zh-CN" altLang="en-US" sz="12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行。</a:t>
            </a:r>
            <a:endParaRPr lang="en-US" altLang="ja-JP" sz="1200" dirty="0" smtClean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742864" lvl="1" indent="-285750">
              <a:buFont typeface="Arial" panose="020B0604020202020204" pitchFamily="34" charset="0"/>
              <a:buChar char="•"/>
            </a:pPr>
            <a:endParaRPr lang="en-US" altLang="ja-JP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94420" y="1571976"/>
            <a:ext cx="877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Detection</a:t>
            </a:r>
          </a:p>
          <a:p>
            <a:r>
              <a:rPr lang="en-US" altLang="ja-JP" sz="1200" dirty="0" smtClean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Rate</a:t>
            </a:r>
            <a:endParaRPr lang="ja-JP" altLang="en-US" sz="1200" dirty="0">
              <a:solidFill>
                <a:srgbClr val="333333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 rot="20421893">
            <a:off x="10716694" y="1233305"/>
            <a:ext cx="950901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70C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Good!!</a:t>
            </a:r>
            <a:endParaRPr lang="ja-JP" altLang="en-US" b="1" dirty="0">
              <a:solidFill>
                <a:srgbClr val="0070C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3853261"/>
              </p:ext>
            </p:extLst>
          </p:nvPr>
        </p:nvGraphicFramePr>
        <p:xfrm>
          <a:off x="5516752" y="1562333"/>
          <a:ext cx="6515100" cy="3400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251620"/>
              </p:ext>
            </p:extLst>
          </p:nvPr>
        </p:nvGraphicFramePr>
        <p:xfrm>
          <a:off x="7001821" y="4035811"/>
          <a:ext cx="3682778" cy="2376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6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68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822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No.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中文关键词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拼音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050" dirty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打开大厅的空调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da</a:t>
                      </a:r>
                      <a:r>
                        <a:rPr lang="ja-JP" altLang="en-US" sz="1050" baseline="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kai da ting de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kong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tiao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2</a:t>
                      </a:r>
                      <a:endParaRPr lang="ja-JP" sz="160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05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给铃木打电话</a:t>
                      </a:r>
                      <a:endParaRPr lang="ja-JP" sz="160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gei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ling mu da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dian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hua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3</a:t>
                      </a:r>
                      <a:endParaRPr lang="ja-JP" sz="160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050" dirty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打印第一个文件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da yin di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yi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ge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wen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jian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4</a:t>
                      </a:r>
                      <a:endParaRPr lang="ja-JP" sz="160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050" dirty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想看东方卫视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xiang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kan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dong fang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wei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shi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5</a:t>
                      </a:r>
                      <a:endParaRPr lang="ja-JP" sz="160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050" dirty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关闭投影仪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guan bi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tou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ying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yi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6</a:t>
                      </a:r>
                      <a:endParaRPr lang="ja-JP" sz="160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05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亮度调到最大</a:t>
                      </a:r>
                      <a:endParaRPr lang="ja-JP" sz="160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Liang du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tiao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dao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zui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da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7</a:t>
                      </a:r>
                      <a:endParaRPr lang="ja-JP" sz="160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050" dirty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给我第五个产品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gei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wo di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wu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ge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chan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pin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8</a:t>
                      </a:r>
                      <a:endParaRPr lang="ja-JP" sz="160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05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确认北京的天气</a:t>
                      </a:r>
                      <a:endParaRPr lang="ja-JP" sz="160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que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ren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bei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jing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de tian qi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9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05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饺子怎么做</a:t>
                      </a:r>
                      <a:endParaRPr lang="ja-JP" sz="160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jiao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zi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zen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me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zuo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10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1050" dirty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到虹桥火车站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dao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hong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qiao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huo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che</a:t>
                      </a:r>
                      <a:r>
                        <a:rPr lang="en-US" sz="105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 </a:t>
                      </a:r>
                      <a:r>
                        <a:rPr lang="en-US" sz="1050" dirty="0" err="1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zhan</a:t>
                      </a:r>
                      <a:endParaRPr lang="ja-JP" sz="1600" dirty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ＭＳ Ｐゴシック" panose="020B0600070205080204" pitchFamily="50" charset="-128"/>
                      </a:endParaRPr>
                    </a:p>
                  </a:txBody>
                  <a:tcPr marL="31886" marR="31886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02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/>
              <a:t>04</a:t>
            </a:r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67999" y="3044920"/>
            <a:ext cx="6523928" cy="540000"/>
          </a:xfrm>
        </p:spPr>
        <p:txBody>
          <a:bodyPr/>
          <a:lstStyle/>
          <a:p>
            <a:r>
              <a:rPr kumimoji="1" lang="zh-CN" altLang="en-US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智能锁中的</a:t>
            </a:r>
            <a:r>
              <a:rPr kumimoji="1" lang="en-US" altLang="zh-CN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MCU</a:t>
            </a:r>
            <a:r>
              <a:rPr kumimoji="1" lang="zh-CN" altLang="en-US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解决方案</a:t>
            </a:r>
            <a:endParaRPr kumimoji="1" lang="ja-JP" altLang="en-US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20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lIns="468000" rIns="0" anchor="b" anchorCtr="0"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智能锁参考设计概要</a:t>
            </a:r>
            <a:endParaRPr 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6" name="矩形 70"/>
          <p:cNvSpPr/>
          <p:nvPr/>
        </p:nvSpPr>
        <p:spPr>
          <a:xfrm>
            <a:off x="8318796" y="2936969"/>
            <a:ext cx="3119087" cy="2200410"/>
          </a:xfrm>
          <a:prstGeom prst="rect">
            <a:avLst/>
          </a:prstGeom>
          <a:solidFill>
            <a:srgbClr val="17B9B7"/>
          </a:solidFill>
          <a:ln w="12700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适用场所：住宅区、办公大楼、商务写字楼、酒店、智能公寓、共享房屋、高校等。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适合门类：木门、铁门及各类复合材质的防盗门。 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" name="矩形 68"/>
          <p:cNvSpPr/>
          <p:nvPr/>
        </p:nvSpPr>
        <p:spPr>
          <a:xfrm>
            <a:off x="493200" y="3350184"/>
            <a:ext cx="4679290" cy="3029026"/>
          </a:xfrm>
          <a:prstGeom prst="rect">
            <a:avLst/>
          </a:prstGeom>
          <a:solidFill>
            <a:srgbClr val="146194"/>
          </a:solidFill>
          <a:ln w="12700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七大开锁方式：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1.</a:t>
            </a: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指纹开锁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2.</a:t>
            </a: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密码开锁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3.</a:t>
            </a: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组合开锁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4.</a:t>
            </a: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磁卡开锁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5.</a:t>
            </a: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钥匙开锁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6.NB</a:t>
            </a: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远程开锁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7.</a:t>
            </a: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蓝牙开</a:t>
            </a:r>
            <a:r>
              <a:rPr lang="zh-CN" altLang="en-US" sz="1600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锁</a:t>
            </a:r>
            <a:endParaRPr lang="zh-CN" altLang="en-US" sz="1600" dirty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8" name="矩形 67"/>
          <p:cNvSpPr/>
          <p:nvPr/>
        </p:nvSpPr>
        <p:spPr>
          <a:xfrm>
            <a:off x="493200" y="1080770"/>
            <a:ext cx="4680000" cy="1988820"/>
          </a:xfrm>
          <a:prstGeom prst="rect">
            <a:avLst/>
          </a:prstGeom>
          <a:solidFill>
            <a:srgbClr val="052F61"/>
          </a:solidFill>
          <a:ln w="12700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针对住宅、办公室、智能小区的安全防范和现代化管理需求，推出了NB-IoT智能锁方案</a:t>
            </a:r>
            <a:r>
              <a:rPr lang="zh-CN" altLang="en-US" sz="1600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。</a:t>
            </a:r>
            <a:endParaRPr lang="en-US" altLang="zh-CN" sz="1600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宋体" panose="02010600030101010101" pitchFamily="2" charset="-122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采</a:t>
            </a: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用了基于蜂窝的窄带物联网远程开</a:t>
            </a:r>
            <a:r>
              <a:rPr lang="zh-CN" altLang="en-US" sz="1600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锁</a:t>
            </a:r>
            <a:endParaRPr lang="en-US" altLang="zh-CN" sz="1600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宋体" panose="02010600030101010101" pitchFamily="2" charset="-122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（</a:t>
            </a:r>
            <a:r>
              <a:rPr lang="en-US" altLang="zh-CN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NB-IOT</a:t>
            </a: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）、指纹开锁、密码开锁、RF卡</a:t>
            </a:r>
            <a:r>
              <a:rPr lang="zh-CN" altLang="en-US" sz="1600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片</a:t>
            </a:r>
            <a:endParaRPr lang="en-US" altLang="zh-CN" sz="1600" dirty="0" smtClean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宋体" panose="02010600030101010101" pitchFamily="2" charset="-122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开</a:t>
            </a:r>
            <a:r>
              <a:rPr lang="zh-CN" altLang="en-US" sz="1600" dirty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锁等多种开锁方式</a:t>
            </a:r>
            <a:r>
              <a:rPr lang="zh-CN" altLang="en-US" sz="1600" dirty="0" smtClean="0">
                <a:solidFill>
                  <a:prstClr val="whit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；</a:t>
            </a:r>
            <a:endParaRPr lang="zh-CN" altLang="en-US" sz="1600" dirty="0">
              <a:solidFill>
                <a:prstClr val="white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宋体" panose="02010600030101010101" pitchFamily="2" charset="-122"/>
            </a:endParaRPr>
          </a:p>
        </p:txBody>
      </p:sp>
      <p:sp>
        <p:nvSpPr>
          <p:cNvPr id="9" name="弧形 4"/>
          <p:cNvSpPr/>
          <p:nvPr>
            <p:custDataLst>
              <p:tags r:id="rId1"/>
            </p:custDataLst>
          </p:nvPr>
        </p:nvSpPr>
        <p:spPr>
          <a:xfrm>
            <a:off x="5622686" y="1565533"/>
            <a:ext cx="2471640" cy="2471641"/>
          </a:xfrm>
          <a:prstGeom prst="arc">
            <a:avLst>
              <a:gd name="adj1" fmla="val 15353387"/>
              <a:gd name="adj2" fmla="val 13860959"/>
            </a:avLst>
          </a:prstGeom>
          <a:noFill/>
          <a:ln w="9525" cap="rnd" cmpd="sng" algn="ctr">
            <a:solidFill>
              <a:srgbClr val="052F61"/>
            </a:solidFill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等腰三角形 5"/>
          <p:cNvSpPr/>
          <p:nvPr>
            <p:custDataLst>
              <p:tags r:id="rId2"/>
            </p:custDataLst>
          </p:nvPr>
        </p:nvSpPr>
        <p:spPr>
          <a:xfrm rot="2984630">
            <a:off x="6049973" y="1734647"/>
            <a:ext cx="167449" cy="144353"/>
          </a:xfrm>
          <a:prstGeom prst="triangle">
            <a:avLst/>
          </a:prstGeom>
          <a:solidFill>
            <a:srgbClr val="052F61"/>
          </a:solidFill>
          <a:ln w="12700" cap="rnd" cmpd="sng" algn="ctr">
            <a:solidFill>
              <a:srgbClr val="052F61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椭圆 8"/>
          <p:cNvSpPr/>
          <p:nvPr>
            <p:custDataLst>
              <p:tags r:id="rId3"/>
            </p:custDataLst>
          </p:nvPr>
        </p:nvSpPr>
        <p:spPr>
          <a:xfrm>
            <a:off x="8050222" y="2699831"/>
            <a:ext cx="86480" cy="86480"/>
          </a:xfrm>
          <a:prstGeom prst="ellipse">
            <a:avLst/>
          </a:prstGeom>
          <a:solidFill>
            <a:srgbClr val="052F61"/>
          </a:solidFill>
          <a:ln w="12700" cap="rnd" cmpd="sng" algn="ctr">
            <a:solidFill>
              <a:srgbClr val="052F61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sym typeface="Arial" panose="020B0604020202020204" pitchFamily="34" charset="0"/>
            </a:endParaRPr>
          </a:p>
        </p:txBody>
      </p:sp>
      <p:cxnSp>
        <p:nvCxnSpPr>
          <p:cNvPr id="12" name="直接连接符 9"/>
          <p:cNvCxnSpPr>
            <a:stCxn id="11" idx="6"/>
          </p:cNvCxnSpPr>
          <p:nvPr>
            <p:custDataLst>
              <p:tags r:id="rId4"/>
            </p:custDataLst>
          </p:nvPr>
        </p:nvCxnSpPr>
        <p:spPr>
          <a:xfrm>
            <a:off x="8136702" y="2743072"/>
            <a:ext cx="182094" cy="0"/>
          </a:xfrm>
          <a:prstGeom prst="line">
            <a:avLst/>
          </a:prstGeom>
          <a:solidFill>
            <a:sysClr val="windowText" lastClr="000000"/>
          </a:solidFill>
          <a:ln w="3175" cap="rnd" cmpd="sng" algn="ctr">
            <a:solidFill>
              <a:srgbClr val="052F61"/>
            </a:solidFill>
            <a:prstDash val="solid"/>
          </a:ln>
          <a:effectLst/>
        </p:spPr>
      </p:cxnSp>
      <p:sp>
        <p:nvSpPr>
          <p:cNvPr id="13" name="椭圆 12"/>
          <p:cNvSpPr/>
          <p:nvPr>
            <p:custDataLst>
              <p:tags r:id="rId5"/>
            </p:custDataLst>
          </p:nvPr>
        </p:nvSpPr>
        <p:spPr>
          <a:xfrm>
            <a:off x="5666324" y="3155754"/>
            <a:ext cx="86480" cy="86480"/>
          </a:xfrm>
          <a:prstGeom prst="ellipse">
            <a:avLst/>
          </a:prstGeom>
          <a:solidFill>
            <a:srgbClr val="052F61"/>
          </a:solidFill>
          <a:ln w="12700" cap="rnd" cmpd="sng" algn="ctr">
            <a:solidFill>
              <a:srgbClr val="052F61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sym typeface="Arial" panose="020B0604020202020204" pitchFamily="34" charset="0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6"/>
            </p:custDataLst>
          </p:nvPr>
        </p:nvCxnSpPr>
        <p:spPr>
          <a:xfrm>
            <a:off x="5391716" y="3208363"/>
            <a:ext cx="299292" cy="0"/>
          </a:xfrm>
          <a:prstGeom prst="line">
            <a:avLst/>
          </a:prstGeom>
          <a:noFill/>
          <a:ln w="3175" cap="rnd" cmpd="sng" algn="ctr">
            <a:solidFill>
              <a:srgbClr val="052F61"/>
            </a:solidFill>
            <a:prstDash val="solid"/>
          </a:ln>
          <a:effectLst/>
        </p:spPr>
      </p:cxn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>
            <a:off x="5820054" y="2001088"/>
            <a:ext cx="86480" cy="86480"/>
          </a:xfrm>
          <a:prstGeom prst="ellipse">
            <a:avLst/>
          </a:prstGeom>
          <a:solidFill>
            <a:srgbClr val="052F61"/>
          </a:solidFill>
          <a:ln w="12700" cap="rnd" cmpd="sng" algn="ctr">
            <a:solidFill>
              <a:srgbClr val="052F61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sym typeface="Arial" panose="020B0604020202020204" pitchFamily="34" charset="0"/>
            </a:endParaRPr>
          </a:p>
        </p:txBody>
      </p:sp>
      <p:cxnSp>
        <p:nvCxnSpPr>
          <p:cNvPr id="16" name="直接连接符 15"/>
          <p:cNvCxnSpPr/>
          <p:nvPr>
            <p:custDataLst>
              <p:tags r:id="rId8"/>
            </p:custDataLst>
          </p:nvPr>
        </p:nvCxnSpPr>
        <p:spPr>
          <a:xfrm>
            <a:off x="5533287" y="2044328"/>
            <a:ext cx="286766" cy="0"/>
          </a:xfrm>
          <a:prstGeom prst="line">
            <a:avLst/>
          </a:prstGeom>
          <a:noFill/>
          <a:ln w="3175" cap="rnd" cmpd="sng" algn="ctr">
            <a:solidFill>
              <a:srgbClr val="052F61"/>
            </a:solidFill>
            <a:prstDash val="solid"/>
          </a:ln>
          <a:effectLst/>
        </p:spPr>
      </p:cxnSp>
      <p:grpSp>
        <p:nvGrpSpPr>
          <p:cNvPr id="17" name="组合 21"/>
          <p:cNvGrpSpPr/>
          <p:nvPr>
            <p:custDataLst>
              <p:tags r:id="rId9"/>
            </p:custDataLst>
          </p:nvPr>
        </p:nvGrpSpPr>
        <p:grpSpPr>
          <a:xfrm>
            <a:off x="5153949" y="3005839"/>
            <a:ext cx="321899" cy="322814"/>
            <a:chOff x="-46037" y="3214688"/>
            <a:chExt cx="558800" cy="560388"/>
          </a:xfrm>
          <a:noFill/>
        </p:grpSpPr>
        <p:sp>
          <p:nvSpPr>
            <p:cNvPr id="18" name="Freeform 57"/>
            <p:cNvSpPr/>
            <p:nvPr>
              <p:custDataLst>
                <p:tags r:id="rId26"/>
              </p:custDataLst>
            </p:nvPr>
          </p:nvSpPr>
          <p:spPr bwMode="auto">
            <a:xfrm>
              <a:off x="-46037" y="3214688"/>
              <a:ext cx="558800" cy="560388"/>
            </a:xfrm>
            <a:custGeom>
              <a:avLst/>
              <a:gdLst>
                <a:gd name="T0" fmla="*/ 58 w 149"/>
                <a:gd name="T1" fmla="*/ 146 h 149"/>
                <a:gd name="T2" fmla="*/ 47 w 149"/>
                <a:gd name="T3" fmla="*/ 146 h 149"/>
                <a:gd name="T4" fmla="*/ 3 w 149"/>
                <a:gd name="T5" fmla="*/ 102 h 149"/>
                <a:gd name="T6" fmla="*/ 3 w 149"/>
                <a:gd name="T7" fmla="*/ 90 h 149"/>
                <a:gd name="T8" fmla="*/ 90 w 149"/>
                <a:gd name="T9" fmla="*/ 3 h 149"/>
                <a:gd name="T10" fmla="*/ 101 w 149"/>
                <a:gd name="T11" fmla="*/ 3 h 149"/>
                <a:gd name="T12" fmla="*/ 145 w 149"/>
                <a:gd name="T13" fmla="*/ 47 h 149"/>
                <a:gd name="T14" fmla="*/ 145 w 149"/>
                <a:gd name="T15" fmla="*/ 59 h 149"/>
                <a:gd name="T16" fmla="*/ 58 w 149"/>
                <a:gd name="T17" fmla="*/ 146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9" h="149">
                  <a:moveTo>
                    <a:pt x="58" y="146"/>
                  </a:moveTo>
                  <a:cubicBezTo>
                    <a:pt x="55" y="149"/>
                    <a:pt x="50" y="149"/>
                    <a:pt x="47" y="146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0" y="99"/>
                    <a:pt x="0" y="94"/>
                    <a:pt x="3" y="90"/>
                  </a:cubicBezTo>
                  <a:cubicBezTo>
                    <a:pt x="90" y="3"/>
                    <a:pt x="90" y="3"/>
                    <a:pt x="90" y="3"/>
                  </a:cubicBezTo>
                  <a:cubicBezTo>
                    <a:pt x="93" y="0"/>
                    <a:pt x="98" y="0"/>
                    <a:pt x="101" y="3"/>
                  </a:cubicBezTo>
                  <a:cubicBezTo>
                    <a:pt x="145" y="47"/>
                    <a:pt x="145" y="47"/>
                    <a:pt x="145" y="47"/>
                  </a:cubicBezTo>
                  <a:cubicBezTo>
                    <a:pt x="149" y="51"/>
                    <a:pt x="149" y="56"/>
                    <a:pt x="145" y="59"/>
                  </a:cubicBezTo>
                  <a:lnTo>
                    <a:pt x="58" y="146"/>
                  </a:lnTo>
                  <a:close/>
                </a:path>
              </a:pathLst>
            </a:custGeom>
            <a:grpFill/>
            <a:ln w="3175" cap="rnd">
              <a:solidFill>
                <a:srgbClr val="A50E82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rm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Line 58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2563" y="3335338"/>
              <a:ext cx="211138" cy="206375"/>
            </a:xfrm>
            <a:prstGeom prst="line">
              <a:avLst/>
            </a:prstGeom>
            <a:grpFill/>
            <a:ln w="3175" cap="rnd">
              <a:solidFill>
                <a:srgbClr val="A50E82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Line 59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69850" y="3448051"/>
              <a:ext cx="211138" cy="206375"/>
            </a:xfrm>
            <a:prstGeom prst="line">
              <a:avLst/>
            </a:prstGeom>
            <a:grpFill/>
            <a:ln w="3175" cap="rnd">
              <a:solidFill>
                <a:srgbClr val="A50E82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Line 60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>
              <a:off x="100013" y="3360738"/>
              <a:ext cx="123825" cy="120650"/>
            </a:xfrm>
            <a:prstGeom prst="line">
              <a:avLst/>
            </a:prstGeom>
            <a:grpFill/>
            <a:ln w="3175" cap="rnd">
              <a:solidFill>
                <a:srgbClr val="A50E82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Line 61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H="1">
              <a:off x="130175" y="3387726"/>
              <a:ext cx="120650" cy="123825"/>
            </a:xfrm>
            <a:prstGeom prst="line">
              <a:avLst/>
            </a:prstGeom>
            <a:grpFill/>
            <a:ln w="3175" cap="rnd">
              <a:solidFill>
                <a:srgbClr val="A50E82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Line 6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>
              <a:off x="160338" y="3417888"/>
              <a:ext cx="120650" cy="120650"/>
            </a:xfrm>
            <a:prstGeom prst="line">
              <a:avLst/>
            </a:prstGeom>
            <a:grpFill/>
            <a:ln w="3175" cap="rnd">
              <a:solidFill>
                <a:srgbClr val="A50E82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Line 63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190500" y="3448051"/>
              <a:ext cx="120650" cy="120650"/>
            </a:xfrm>
            <a:prstGeom prst="line">
              <a:avLst/>
            </a:prstGeom>
            <a:grpFill/>
            <a:ln w="3175" cap="rnd">
              <a:solidFill>
                <a:srgbClr val="A50E82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Line 64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217488" y="3473451"/>
              <a:ext cx="119063" cy="123825"/>
            </a:xfrm>
            <a:prstGeom prst="line">
              <a:avLst/>
            </a:prstGeom>
            <a:grpFill/>
            <a:ln w="3175" cap="rnd">
              <a:solidFill>
                <a:srgbClr val="A50E82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Line 65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>
              <a:off x="247650" y="3503613"/>
              <a:ext cx="119063" cy="120650"/>
            </a:xfrm>
            <a:prstGeom prst="line">
              <a:avLst/>
            </a:prstGeom>
            <a:grpFill/>
            <a:ln w="3175" cap="rnd">
              <a:solidFill>
                <a:srgbClr val="A50E82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31"/>
          <p:cNvGrpSpPr/>
          <p:nvPr>
            <p:custDataLst>
              <p:tags r:id="rId10"/>
            </p:custDataLst>
          </p:nvPr>
        </p:nvGrpSpPr>
        <p:grpSpPr>
          <a:xfrm>
            <a:off x="8318796" y="2587608"/>
            <a:ext cx="310925" cy="310925"/>
            <a:chOff x="11701463" y="4713288"/>
            <a:chExt cx="539750" cy="539750"/>
          </a:xfrm>
          <a:noFill/>
        </p:grpSpPr>
        <p:sp>
          <p:nvSpPr>
            <p:cNvPr id="28" name="Freeform 212"/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11701463" y="4713288"/>
              <a:ext cx="539750" cy="539750"/>
            </a:xfrm>
            <a:custGeom>
              <a:avLst/>
              <a:gdLst>
                <a:gd name="T0" fmla="*/ 0 w 340"/>
                <a:gd name="T1" fmla="*/ 340 h 340"/>
                <a:gd name="T2" fmla="*/ 0 w 340"/>
                <a:gd name="T3" fmla="*/ 0 h 340"/>
                <a:gd name="T4" fmla="*/ 340 w 340"/>
                <a:gd name="T5" fmla="*/ 0 h 340"/>
                <a:gd name="T6" fmla="*/ 0 w 340"/>
                <a:gd name="T7" fmla="*/ 340 h 340"/>
                <a:gd name="T8" fmla="*/ 66 w 340"/>
                <a:gd name="T9" fmla="*/ 66 h 340"/>
                <a:gd name="T10" fmla="*/ 66 w 340"/>
                <a:gd name="T11" fmla="*/ 180 h 340"/>
                <a:gd name="T12" fmla="*/ 180 w 340"/>
                <a:gd name="T13" fmla="*/ 66 h 340"/>
                <a:gd name="T14" fmla="*/ 66 w 340"/>
                <a:gd name="T15" fmla="*/ 66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0" h="340">
                  <a:moveTo>
                    <a:pt x="0" y="340"/>
                  </a:moveTo>
                  <a:lnTo>
                    <a:pt x="0" y="0"/>
                  </a:lnTo>
                  <a:lnTo>
                    <a:pt x="340" y="0"/>
                  </a:lnTo>
                  <a:lnTo>
                    <a:pt x="0" y="340"/>
                  </a:lnTo>
                  <a:close/>
                  <a:moveTo>
                    <a:pt x="66" y="66"/>
                  </a:moveTo>
                  <a:lnTo>
                    <a:pt x="66" y="180"/>
                  </a:lnTo>
                  <a:lnTo>
                    <a:pt x="180" y="66"/>
                  </a:lnTo>
                  <a:lnTo>
                    <a:pt x="66" y="66"/>
                  </a:lnTo>
                  <a:close/>
                </a:path>
              </a:pathLst>
            </a:custGeom>
            <a:grpFill/>
            <a:ln w="3175" cap="rnd">
              <a:solidFill>
                <a:srgbClr val="6A9E1F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Line 213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1791950" y="4727575"/>
              <a:ext cx="0" cy="26988"/>
            </a:xfrm>
            <a:prstGeom prst="line">
              <a:avLst/>
            </a:prstGeom>
            <a:grpFill/>
            <a:ln w="3175" cap="rnd">
              <a:solidFill>
                <a:srgbClr val="6A9E1F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Line 214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1869738" y="4727575"/>
              <a:ext cx="0" cy="26988"/>
            </a:xfrm>
            <a:prstGeom prst="line">
              <a:avLst/>
            </a:prstGeom>
            <a:grpFill/>
            <a:ln w="3175" cap="rnd">
              <a:solidFill>
                <a:srgbClr val="6A9E1F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Line 215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11952288" y="4727575"/>
              <a:ext cx="0" cy="26988"/>
            </a:xfrm>
            <a:prstGeom prst="line">
              <a:avLst/>
            </a:prstGeom>
            <a:grpFill/>
            <a:ln w="3175" cap="rnd">
              <a:solidFill>
                <a:srgbClr val="6A9E1F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Line 216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2031663" y="4727575"/>
              <a:ext cx="0" cy="26988"/>
            </a:xfrm>
            <a:prstGeom prst="line">
              <a:avLst/>
            </a:prstGeom>
            <a:grpFill/>
            <a:ln w="3175" cap="rnd">
              <a:solidFill>
                <a:srgbClr val="6A9E1F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Line 217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2111038" y="4727575"/>
              <a:ext cx="0" cy="26988"/>
            </a:xfrm>
            <a:prstGeom prst="line">
              <a:avLst/>
            </a:prstGeom>
            <a:grpFill/>
            <a:ln w="3175" cap="rnd">
              <a:solidFill>
                <a:srgbClr val="6A9E1F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38"/>
          <p:cNvGrpSpPr/>
          <p:nvPr>
            <p:custDataLst>
              <p:tags r:id="rId11"/>
            </p:custDataLst>
          </p:nvPr>
        </p:nvGrpSpPr>
        <p:grpSpPr>
          <a:xfrm>
            <a:off x="5337051" y="1938458"/>
            <a:ext cx="254160" cy="209076"/>
            <a:chOff x="-112713" y="6203950"/>
            <a:chExt cx="671513" cy="506413"/>
          </a:xfrm>
          <a:noFill/>
        </p:grpSpPr>
        <p:sp>
          <p:nvSpPr>
            <p:cNvPr id="35" name="Freeform 218"/>
            <p:cNvSpPr/>
            <p:nvPr>
              <p:custDataLst>
                <p:tags r:id="rId13"/>
              </p:custDataLst>
            </p:nvPr>
          </p:nvSpPr>
          <p:spPr bwMode="auto">
            <a:xfrm>
              <a:off x="-112713" y="6223000"/>
              <a:ext cx="671513" cy="487363"/>
            </a:xfrm>
            <a:custGeom>
              <a:avLst/>
              <a:gdLst>
                <a:gd name="T0" fmla="*/ 169 w 179"/>
                <a:gd name="T1" fmla="*/ 110 h 130"/>
                <a:gd name="T2" fmla="*/ 124 w 179"/>
                <a:gd name="T3" fmla="*/ 120 h 130"/>
                <a:gd name="T4" fmla="*/ 111 w 179"/>
                <a:gd name="T5" fmla="*/ 81 h 130"/>
                <a:gd name="T6" fmla="*/ 107 w 179"/>
                <a:gd name="T7" fmla="*/ 86 h 130"/>
                <a:gd name="T8" fmla="*/ 0 w 179"/>
                <a:gd name="T9" fmla="*/ 21 h 130"/>
                <a:gd name="T10" fmla="*/ 38 w 179"/>
                <a:gd name="T11" fmla="*/ 14 h 130"/>
                <a:gd name="T12" fmla="*/ 122 w 179"/>
                <a:gd name="T13" fmla="*/ 64 h 130"/>
                <a:gd name="T14" fmla="*/ 118 w 179"/>
                <a:gd name="T15" fmla="*/ 69 h 130"/>
                <a:gd name="T16" fmla="*/ 159 w 179"/>
                <a:gd name="T17" fmla="*/ 65 h 130"/>
                <a:gd name="T18" fmla="*/ 169 w 179"/>
                <a:gd name="T19" fmla="*/ 11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30">
                  <a:moveTo>
                    <a:pt x="169" y="110"/>
                  </a:moveTo>
                  <a:cubicBezTo>
                    <a:pt x="160" y="125"/>
                    <a:pt x="139" y="130"/>
                    <a:pt x="124" y="120"/>
                  </a:cubicBezTo>
                  <a:cubicBezTo>
                    <a:pt x="111" y="112"/>
                    <a:pt x="106" y="95"/>
                    <a:pt x="111" y="81"/>
                  </a:cubicBezTo>
                  <a:cubicBezTo>
                    <a:pt x="107" y="86"/>
                    <a:pt x="107" y="86"/>
                    <a:pt x="107" y="8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6" y="0"/>
                    <a:pt x="38" y="14"/>
                  </a:cubicBezTo>
                  <a:cubicBezTo>
                    <a:pt x="60" y="28"/>
                    <a:pt x="122" y="64"/>
                    <a:pt x="122" y="64"/>
                  </a:cubicBezTo>
                  <a:cubicBezTo>
                    <a:pt x="118" y="69"/>
                    <a:pt x="118" y="69"/>
                    <a:pt x="118" y="69"/>
                  </a:cubicBezTo>
                  <a:cubicBezTo>
                    <a:pt x="129" y="58"/>
                    <a:pt x="146" y="56"/>
                    <a:pt x="159" y="65"/>
                  </a:cubicBezTo>
                  <a:cubicBezTo>
                    <a:pt x="175" y="74"/>
                    <a:pt x="179" y="95"/>
                    <a:pt x="169" y="110"/>
                  </a:cubicBezTo>
                  <a:close/>
                </a:path>
              </a:pathLst>
            </a:custGeom>
            <a:grpFill/>
            <a:ln w="3175" cap="rnd">
              <a:solidFill>
                <a:srgbClr val="E87D37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219"/>
            <p:cNvSpPr/>
            <p:nvPr>
              <p:custDataLst>
                <p:tags r:id="rId14"/>
              </p:custDataLst>
            </p:nvPr>
          </p:nvSpPr>
          <p:spPr bwMode="auto">
            <a:xfrm>
              <a:off x="360362" y="6507163"/>
              <a:ext cx="115888" cy="120650"/>
            </a:xfrm>
            <a:custGeom>
              <a:avLst/>
              <a:gdLst>
                <a:gd name="T0" fmla="*/ 27 w 31"/>
                <a:gd name="T1" fmla="*/ 24 h 32"/>
                <a:gd name="T2" fmla="*/ 8 w 31"/>
                <a:gd name="T3" fmla="*/ 28 h 32"/>
                <a:gd name="T4" fmla="*/ 4 w 31"/>
                <a:gd name="T5" fmla="*/ 9 h 32"/>
                <a:gd name="T6" fmla="*/ 23 w 31"/>
                <a:gd name="T7" fmla="*/ 5 h 32"/>
                <a:gd name="T8" fmla="*/ 27 w 31"/>
                <a:gd name="T9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4"/>
                  </a:moveTo>
                  <a:cubicBezTo>
                    <a:pt x="23" y="30"/>
                    <a:pt x="15" y="32"/>
                    <a:pt x="8" y="28"/>
                  </a:cubicBezTo>
                  <a:cubicBezTo>
                    <a:pt x="2" y="24"/>
                    <a:pt x="0" y="15"/>
                    <a:pt x="4" y="9"/>
                  </a:cubicBezTo>
                  <a:cubicBezTo>
                    <a:pt x="8" y="2"/>
                    <a:pt x="17" y="0"/>
                    <a:pt x="23" y="5"/>
                  </a:cubicBezTo>
                  <a:cubicBezTo>
                    <a:pt x="30" y="9"/>
                    <a:pt x="31" y="17"/>
                    <a:pt x="27" y="24"/>
                  </a:cubicBezTo>
                  <a:close/>
                </a:path>
              </a:pathLst>
            </a:custGeom>
            <a:grpFill/>
            <a:ln w="3175" cap="rnd">
              <a:solidFill>
                <a:srgbClr val="E87D37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Freeform 220"/>
            <p:cNvSpPr/>
            <p:nvPr>
              <p:custDataLst>
                <p:tags r:id="rId15"/>
              </p:custDataLst>
            </p:nvPr>
          </p:nvSpPr>
          <p:spPr bwMode="auto">
            <a:xfrm>
              <a:off x="236537" y="6203950"/>
              <a:ext cx="322263" cy="255588"/>
            </a:xfrm>
            <a:custGeom>
              <a:avLst/>
              <a:gdLst>
                <a:gd name="T0" fmla="*/ 63 w 86"/>
                <a:gd name="T1" fmla="*/ 68 h 68"/>
                <a:gd name="T2" fmla="*/ 66 w 86"/>
                <a:gd name="T3" fmla="*/ 66 h 68"/>
                <a:gd name="T4" fmla="*/ 76 w 86"/>
                <a:gd name="T5" fmla="*/ 20 h 68"/>
                <a:gd name="T6" fmla="*/ 31 w 86"/>
                <a:gd name="T7" fmla="*/ 10 h 68"/>
                <a:gd name="T8" fmla="*/ 18 w 86"/>
                <a:gd name="T9" fmla="*/ 49 h 68"/>
                <a:gd name="T10" fmla="*/ 14 w 86"/>
                <a:gd name="T11" fmla="*/ 44 h 68"/>
                <a:gd name="T12" fmla="*/ 0 w 86"/>
                <a:gd name="T13" fmla="*/ 5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68">
                  <a:moveTo>
                    <a:pt x="63" y="68"/>
                  </a:moveTo>
                  <a:cubicBezTo>
                    <a:pt x="64" y="67"/>
                    <a:pt x="65" y="66"/>
                    <a:pt x="66" y="66"/>
                  </a:cubicBezTo>
                  <a:cubicBezTo>
                    <a:pt x="82" y="56"/>
                    <a:pt x="86" y="36"/>
                    <a:pt x="76" y="20"/>
                  </a:cubicBezTo>
                  <a:cubicBezTo>
                    <a:pt x="67" y="5"/>
                    <a:pt x="46" y="0"/>
                    <a:pt x="31" y="10"/>
                  </a:cubicBezTo>
                  <a:cubicBezTo>
                    <a:pt x="18" y="19"/>
                    <a:pt x="13" y="35"/>
                    <a:pt x="18" y="49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0" y="52"/>
                    <a:pt x="0" y="52"/>
                    <a:pt x="0" y="52"/>
                  </a:cubicBezTo>
                </a:path>
              </a:pathLst>
            </a:custGeom>
            <a:grpFill/>
            <a:ln w="3175" cap="rnd">
              <a:solidFill>
                <a:srgbClr val="E87D37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221"/>
            <p:cNvSpPr/>
            <p:nvPr>
              <p:custDataLst>
                <p:tags r:id="rId16"/>
              </p:custDataLst>
            </p:nvPr>
          </p:nvSpPr>
          <p:spPr bwMode="auto">
            <a:xfrm>
              <a:off x="330200" y="6432550"/>
              <a:ext cx="33338" cy="26988"/>
            </a:xfrm>
            <a:custGeom>
              <a:avLst/>
              <a:gdLst>
                <a:gd name="T0" fmla="*/ 1 w 9"/>
                <a:gd name="T1" fmla="*/ 7 h 7"/>
                <a:gd name="T2" fmla="*/ 4 w 9"/>
                <a:gd name="T3" fmla="*/ 5 h 7"/>
                <a:gd name="T4" fmla="*/ 0 w 9"/>
                <a:gd name="T5" fmla="*/ 0 h 7"/>
                <a:gd name="T6" fmla="*/ 9 w 9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1" y="7"/>
                  </a:moveTo>
                  <a:cubicBezTo>
                    <a:pt x="3" y="6"/>
                    <a:pt x="4" y="5"/>
                    <a:pt x="4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3"/>
                    <a:pt x="6" y="5"/>
                    <a:pt x="9" y="7"/>
                  </a:cubicBezTo>
                </a:path>
              </a:pathLst>
            </a:custGeom>
            <a:grpFill/>
            <a:ln w="3175" cap="rnd">
              <a:solidFill>
                <a:srgbClr val="E87D37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222"/>
            <p:cNvSpPr/>
            <p:nvPr>
              <p:custDataLst>
                <p:tags r:id="rId17"/>
              </p:custDataLst>
            </p:nvPr>
          </p:nvSpPr>
          <p:spPr bwMode="auto">
            <a:xfrm>
              <a:off x="-112713" y="6459538"/>
              <a:ext cx="349250" cy="236538"/>
            </a:xfrm>
            <a:custGeom>
              <a:avLst/>
              <a:gdLst>
                <a:gd name="T0" fmla="*/ 68 w 93"/>
                <a:gd name="T1" fmla="*/ 0 h 63"/>
                <a:gd name="T2" fmla="*/ 0 w 93"/>
                <a:gd name="T3" fmla="*/ 41 h 63"/>
                <a:gd name="T4" fmla="*/ 38 w 93"/>
                <a:gd name="T5" fmla="*/ 48 h 63"/>
                <a:gd name="T6" fmla="*/ 93 w 93"/>
                <a:gd name="T7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63">
                  <a:moveTo>
                    <a:pt x="68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16" y="63"/>
                    <a:pt x="38" y="48"/>
                  </a:cubicBezTo>
                  <a:cubicBezTo>
                    <a:pt x="50" y="41"/>
                    <a:pt x="74" y="26"/>
                    <a:pt x="93" y="15"/>
                  </a:cubicBezTo>
                </a:path>
              </a:pathLst>
            </a:custGeom>
            <a:grpFill/>
            <a:ln w="3175" cap="rnd">
              <a:solidFill>
                <a:srgbClr val="E87D37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223"/>
            <p:cNvSpPr/>
            <p:nvPr>
              <p:custDataLst>
                <p:tags r:id="rId18"/>
              </p:custDataLst>
            </p:nvPr>
          </p:nvSpPr>
          <p:spPr bwMode="auto">
            <a:xfrm>
              <a:off x="360362" y="6286500"/>
              <a:ext cx="115888" cy="119063"/>
            </a:xfrm>
            <a:custGeom>
              <a:avLst/>
              <a:gdLst>
                <a:gd name="T0" fmla="*/ 27 w 31"/>
                <a:gd name="T1" fmla="*/ 8 h 32"/>
                <a:gd name="T2" fmla="*/ 8 w 31"/>
                <a:gd name="T3" fmla="*/ 4 h 32"/>
                <a:gd name="T4" fmla="*/ 4 w 31"/>
                <a:gd name="T5" fmla="*/ 23 h 32"/>
                <a:gd name="T6" fmla="*/ 23 w 31"/>
                <a:gd name="T7" fmla="*/ 28 h 32"/>
                <a:gd name="T8" fmla="*/ 27 w 31"/>
                <a:gd name="T9" fmla="*/ 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8"/>
                  </a:moveTo>
                  <a:cubicBezTo>
                    <a:pt x="23" y="2"/>
                    <a:pt x="15" y="0"/>
                    <a:pt x="8" y="4"/>
                  </a:cubicBezTo>
                  <a:cubicBezTo>
                    <a:pt x="2" y="8"/>
                    <a:pt x="0" y="17"/>
                    <a:pt x="4" y="23"/>
                  </a:cubicBezTo>
                  <a:cubicBezTo>
                    <a:pt x="8" y="30"/>
                    <a:pt x="17" y="32"/>
                    <a:pt x="23" y="28"/>
                  </a:cubicBezTo>
                  <a:cubicBezTo>
                    <a:pt x="30" y="24"/>
                    <a:pt x="31" y="15"/>
                    <a:pt x="27" y="8"/>
                  </a:cubicBezTo>
                  <a:close/>
                </a:path>
              </a:pathLst>
            </a:custGeom>
            <a:grpFill/>
            <a:ln w="3175" cap="rnd">
              <a:solidFill>
                <a:srgbClr val="E87D37"/>
              </a:solidFill>
              <a:prstDash val="solid"/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Oval 22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31775" y="6440488"/>
              <a:ext cx="22225" cy="22225"/>
            </a:xfrm>
            <a:prstGeom prst="ellipse">
              <a:avLst/>
            </a:prstGeom>
            <a:grpFill/>
            <a:ln w="3175">
              <a:solidFill>
                <a:srgbClr val="E87D37"/>
              </a:solidFill>
              <a:round/>
            </a:ln>
          </p:spPr>
          <p:txBody>
            <a:bodyPr vert="horz" wrap="square" lIns="68580" tIns="34290" rIns="68580" bIns="34290" numCol="1" anchor="t" anchorCtr="0" compatLnSpc="1">
              <a:no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42" name="直接连接符 57"/>
          <p:cNvCxnSpPr/>
          <p:nvPr>
            <p:custDataLst>
              <p:tags r:id="rId12"/>
            </p:custDataLst>
          </p:nvPr>
        </p:nvCxnSpPr>
        <p:spPr>
          <a:xfrm>
            <a:off x="4919427" y="3350184"/>
            <a:ext cx="662160" cy="0"/>
          </a:xfrm>
          <a:prstGeom prst="line">
            <a:avLst/>
          </a:prstGeom>
          <a:noFill/>
          <a:ln w="76200" cap="rnd" cmpd="sng" algn="ctr">
            <a:solidFill>
              <a:srgbClr val="A50E82"/>
            </a:solidFill>
            <a:prstDash val="solid"/>
          </a:ln>
          <a:effectLst/>
        </p:spPr>
      </p:cxnSp>
      <p:pic>
        <p:nvPicPr>
          <p:cNvPr id="43" name="图片 1" descr="C:\Users\Administrator\Desktop\乱七八糟文件夹\5.jp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099810" y="1937385"/>
            <a:ext cx="1544320" cy="17583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" name="手指"/>
          <p:cNvSpPr/>
          <p:nvPr/>
        </p:nvSpPr>
        <p:spPr bwMode="auto">
          <a:xfrm>
            <a:off x="2129472" y="3837278"/>
            <a:ext cx="165100" cy="174625"/>
          </a:xfrm>
          <a:custGeom>
            <a:avLst/>
            <a:gdLst>
              <a:gd name="T0" fmla="*/ 685944 w 3757"/>
              <a:gd name="T1" fmla="*/ 152336 h 4727"/>
              <a:gd name="T2" fmla="*/ 711364 w 3757"/>
              <a:gd name="T3" fmla="*/ 774171 h 4727"/>
              <a:gd name="T4" fmla="*/ 731942 w 3757"/>
              <a:gd name="T5" fmla="*/ 807620 h 4727"/>
              <a:gd name="T6" fmla="*/ 772292 w 3757"/>
              <a:gd name="T7" fmla="*/ 799157 h 4727"/>
              <a:gd name="T8" fmla="*/ 794484 w 3757"/>
              <a:gd name="T9" fmla="*/ 637955 h 4727"/>
              <a:gd name="T10" fmla="*/ 802958 w 3757"/>
              <a:gd name="T11" fmla="*/ 600476 h 4727"/>
              <a:gd name="T12" fmla="*/ 873973 w 3757"/>
              <a:gd name="T13" fmla="*/ 568236 h 4727"/>
              <a:gd name="T14" fmla="*/ 944182 w 3757"/>
              <a:gd name="T15" fmla="*/ 572669 h 4727"/>
              <a:gd name="T16" fmla="*/ 983321 w 3757"/>
              <a:gd name="T17" fmla="*/ 725407 h 4727"/>
              <a:gd name="T18" fmla="*/ 1005110 w 3757"/>
              <a:gd name="T19" fmla="*/ 762484 h 4727"/>
              <a:gd name="T20" fmla="*/ 1039407 w 3757"/>
              <a:gd name="T21" fmla="*/ 747572 h 4727"/>
              <a:gd name="T22" fmla="*/ 1070476 w 3757"/>
              <a:gd name="T23" fmla="*/ 657300 h 4727"/>
              <a:gd name="T24" fmla="*/ 1121317 w 3757"/>
              <a:gd name="T25" fmla="*/ 642791 h 4727"/>
              <a:gd name="T26" fmla="*/ 1206051 w 3757"/>
              <a:gd name="T27" fmla="*/ 666166 h 4727"/>
              <a:gd name="T28" fmla="*/ 1235909 w 3757"/>
              <a:gd name="T29" fmla="*/ 709287 h 4727"/>
              <a:gd name="T30" fmla="*/ 1214928 w 3757"/>
              <a:gd name="T31" fmla="*/ 812859 h 4727"/>
              <a:gd name="T32" fmla="*/ 1217752 w 3757"/>
              <a:gd name="T33" fmla="*/ 863638 h 4727"/>
              <a:gd name="T34" fmla="*/ 1263751 w 3757"/>
              <a:gd name="T35" fmla="*/ 823740 h 4727"/>
              <a:gd name="T36" fmla="*/ 1315802 w 3757"/>
              <a:gd name="T37" fmla="*/ 806411 h 4727"/>
              <a:gd name="T38" fmla="*/ 1381572 w 3757"/>
              <a:gd name="T39" fmla="*/ 843487 h 4727"/>
              <a:gd name="T40" fmla="*/ 1394080 w 3757"/>
              <a:gd name="T41" fmla="*/ 903132 h 4727"/>
              <a:gd name="T42" fmla="*/ 648015 w 3757"/>
              <a:gd name="T43" fmla="*/ 1562850 h 4727"/>
              <a:gd name="T44" fmla="*/ 527773 w 3757"/>
              <a:gd name="T45" fmla="*/ 1450411 h 4727"/>
              <a:gd name="T46" fmla="*/ 146469 w 3757"/>
              <a:gd name="T47" fmla="*/ 1083275 h 4727"/>
              <a:gd name="T48" fmla="*/ 124680 w 3757"/>
              <a:gd name="T49" fmla="*/ 991390 h 4727"/>
              <a:gd name="T50" fmla="*/ 165837 w 3757"/>
              <a:gd name="T51" fmla="*/ 939805 h 4727"/>
              <a:gd name="T52" fmla="*/ 213046 w 3757"/>
              <a:gd name="T53" fmla="*/ 926506 h 4727"/>
              <a:gd name="T54" fmla="*/ 452723 w 3757"/>
              <a:gd name="T55" fmla="*/ 1089723 h 4727"/>
              <a:gd name="T56" fmla="*/ 491862 w 3757"/>
              <a:gd name="T57" fmla="*/ 1099798 h 4727"/>
              <a:gd name="T58" fmla="*/ 517282 w 3757"/>
              <a:gd name="T59" fmla="*/ 1049422 h 4727"/>
              <a:gd name="T60" fmla="*/ 524142 w 3757"/>
              <a:gd name="T61" fmla="*/ 215607 h 4727"/>
              <a:gd name="T62" fmla="*/ 569333 w 3757"/>
              <a:gd name="T63" fmla="*/ 133394 h 4727"/>
              <a:gd name="T64" fmla="*/ 608473 w 3757"/>
              <a:gd name="T65" fmla="*/ 0 h 4727"/>
              <a:gd name="T66" fmla="*/ 500336 w 3757"/>
              <a:gd name="T67" fmla="*/ 33852 h 4727"/>
              <a:gd name="T68" fmla="*/ 429724 w 3757"/>
              <a:gd name="T69" fmla="*/ 109214 h 4727"/>
              <a:gd name="T70" fmla="*/ 403496 w 3757"/>
              <a:gd name="T71" fmla="*/ 218025 h 4727"/>
              <a:gd name="T72" fmla="*/ 309885 w 3757"/>
              <a:gd name="T73" fmla="*/ 829785 h 4727"/>
              <a:gd name="T74" fmla="*/ 213046 w 3757"/>
              <a:gd name="T75" fmla="*/ 806008 h 4727"/>
              <a:gd name="T76" fmla="*/ 102892 w 3757"/>
              <a:gd name="T77" fmla="*/ 836636 h 4727"/>
              <a:gd name="T78" fmla="*/ 25824 w 3757"/>
              <a:gd name="T79" fmla="*/ 917237 h 4727"/>
              <a:gd name="T80" fmla="*/ 0 w 3757"/>
              <a:gd name="T81" fmla="*/ 1026451 h 4727"/>
              <a:gd name="T82" fmla="*/ 33490 w 3757"/>
              <a:gd name="T83" fmla="*/ 1133247 h 4727"/>
              <a:gd name="T84" fmla="*/ 398654 w 3757"/>
              <a:gd name="T85" fmla="*/ 1478622 h 4727"/>
              <a:gd name="T86" fmla="*/ 514458 w 3757"/>
              <a:gd name="T87" fmla="*/ 1612419 h 4727"/>
              <a:gd name="T88" fmla="*/ 1486884 w 3757"/>
              <a:gd name="T89" fmla="*/ 1036526 h 4727"/>
              <a:gd name="T90" fmla="*/ 1515936 w 3757"/>
              <a:gd name="T91" fmla="*/ 881370 h 4727"/>
              <a:gd name="T92" fmla="*/ 1498586 w 3757"/>
              <a:gd name="T93" fmla="*/ 803993 h 4727"/>
              <a:gd name="T94" fmla="*/ 1432009 w 3757"/>
              <a:gd name="T95" fmla="*/ 729840 h 4727"/>
              <a:gd name="T96" fmla="*/ 1352116 w 3757"/>
              <a:gd name="T97" fmla="*/ 672614 h 4727"/>
              <a:gd name="T98" fmla="*/ 1316609 w 3757"/>
              <a:gd name="T99" fmla="*/ 602894 h 4727"/>
              <a:gd name="T100" fmla="*/ 1240348 w 3757"/>
              <a:gd name="T101" fmla="*/ 548085 h 4727"/>
              <a:gd name="T102" fmla="*/ 1126965 w 3757"/>
              <a:gd name="T103" fmla="*/ 521890 h 4727"/>
              <a:gd name="T104" fmla="*/ 1043038 w 3757"/>
              <a:gd name="T105" fmla="*/ 494889 h 4727"/>
              <a:gd name="T106" fmla="*/ 918761 w 3757"/>
              <a:gd name="T107" fmla="*/ 446125 h 4727"/>
              <a:gd name="T108" fmla="*/ 829589 w 3757"/>
              <a:gd name="T109" fmla="*/ 208756 h 4727"/>
              <a:gd name="T110" fmla="*/ 810221 w 3757"/>
              <a:gd name="T111" fmla="*/ 124125 h 4727"/>
              <a:gd name="T112" fmla="*/ 741626 w 3757"/>
              <a:gd name="T113" fmla="*/ 39897 h 4727"/>
              <a:gd name="T114" fmla="*/ 637524 w 3757"/>
              <a:gd name="T115" fmla="*/ 806 h 472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757" h="4727">
                <a:moveTo>
                  <a:pt x="1527" y="299"/>
                </a:moveTo>
                <a:lnTo>
                  <a:pt x="1527" y="299"/>
                </a:lnTo>
                <a:lnTo>
                  <a:pt x="1550" y="300"/>
                </a:lnTo>
                <a:lnTo>
                  <a:pt x="1572" y="303"/>
                </a:lnTo>
                <a:lnTo>
                  <a:pt x="1593" y="308"/>
                </a:lnTo>
                <a:lnTo>
                  <a:pt x="1614" y="316"/>
                </a:lnTo>
                <a:lnTo>
                  <a:pt x="1634" y="325"/>
                </a:lnTo>
                <a:lnTo>
                  <a:pt x="1653" y="336"/>
                </a:lnTo>
                <a:lnTo>
                  <a:pt x="1670" y="349"/>
                </a:lnTo>
                <a:lnTo>
                  <a:pt x="1686" y="363"/>
                </a:lnTo>
                <a:lnTo>
                  <a:pt x="1700" y="378"/>
                </a:lnTo>
                <a:lnTo>
                  <a:pt x="1714" y="395"/>
                </a:lnTo>
                <a:lnTo>
                  <a:pt x="1726" y="413"/>
                </a:lnTo>
                <a:lnTo>
                  <a:pt x="1736" y="432"/>
                </a:lnTo>
                <a:lnTo>
                  <a:pt x="1744" y="453"/>
                </a:lnTo>
                <a:lnTo>
                  <a:pt x="1750" y="474"/>
                </a:lnTo>
                <a:lnTo>
                  <a:pt x="1754" y="497"/>
                </a:lnTo>
                <a:lnTo>
                  <a:pt x="1756" y="519"/>
                </a:lnTo>
                <a:lnTo>
                  <a:pt x="1762" y="1907"/>
                </a:lnTo>
                <a:lnTo>
                  <a:pt x="1763" y="1921"/>
                </a:lnTo>
                <a:lnTo>
                  <a:pt x="1764" y="1932"/>
                </a:lnTo>
                <a:lnTo>
                  <a:pt x="1766" y="1943"/>
                </a:lnTo>
                <a:lnTo>
                  <a:pt x="1769" y="1952"/>
                </a:lnTo>
                <a:lnTo>
                  <a:pt x="1772" y="1962"/>
                </a:lnTo>
                <a:lnTo>
                  <a:pt x="1776" y="1970"/>
                </a:lnTo>
                <a:lnTo>
                  <a:pt x="1781" y="1978"/>
                </a:lnTo>
                <a:lnTo>
                  <a:pt x="1787" y="1985"/>
                </a:lnTo>
                <a:lnTo>
                  <a:pt x="1792" y="1991"/>
                </a:lnTo>
                <a:lnTo>
                  <a:pt x="1799" y="1996"/>
                </a:lnTo>
                <a:lnTo>
                  <a:pt x="1805" y="2001"/>
                </a:lnTo>
                <a:lnTo>
                  <a:pt x="1814" y="2004"/>
                </a:lnTo>
                <a:lnTo>
                  <a:pt x="1821" y="2007"/>
                </a:lnTo>
                <a:lnTo>
                  <a:pt x="1829" y="2009"/>
                </a:lnTo>
                <a:lnTo>
                  <a:pt x="1837" y="2010"/>
                </a:lnTo>
                <a:lnTo>
                  <a:pt x="1845" y="2011"/>
                </a:lnTo>
                <a:lnTo>
                  <a:pt x="1856" y="2010"/>
                </a:lnTo>
                <a:lnTo>
                  <a:pt x="1869" y="2008"/>
                </a:lnTo>
                <a:lnTo>
                  <a:pt x="1880" y="2004"/>
                </a:lnTo>
                <a:lnTo>
                  <a:pt x="1892" y="1998"/>
                </a:lnTo>
                <a:lnTo>
                  <a:pt x="1903" y="1992"/>
                </a:lnTo>
                <a:lnTo>
                  <a:pt x="1914" y="1983"/>
                </a:lnTo>
                <a:lnTo>
                  <a:pt x="1925" y="1973"/>
                </a:lnTo>
                <a:lnTo>
                  <a:pt x="1935" y="1961"/>
                </a:lnTo>
                <a:lnTo>
                  <a:pt x="1944" y="1947"/>
                </a:lnTo>
                <a:lnTo>
                  <a:pt x="1952" y="1933"/>
                </a:lnTo>
                <a:lnTo>
                  <a:pt x="1960" y="1917"/>
                </a:lnTo>
                <a:lnTo>
                  <a:pt x="1966" y="1898"/>
                </a:lnTo>
                <a:lnTo>
                  <a:pt x="1971" y="1878"/>
                </a:lnTo>
                <a:lnTo>
                  <a:pt x="1975" y="1856"/>
                </a:lnTo>
                <a:lnTo>
                  <a:pt x="1978" y="1834"/>
                </a:lnTo>
                <a:lnTo>
                  <a:pt x="1979" y="1809"/>
                </a:lnTo>
                <a:lnTo>
                  <a:pt x="1969" y="1583"/>
                </a:lnTo>
                <a:lnTo>
                  <a:pt x="1968" y="1572"/>
                </a:lnTo>
                <a:lnTo>
                  <a:pt x="1968" y="1561"/>
                </a:lnTo>
                <a:lnTo>
                  <a:pt x="1969" y="1551"/>
                </a:lnTo>
                <a:lnTo>
                  <a:pt x="1970" y="1541"/>
                </a:lnTo>
                <a:lnTo>
                  <a:pt x="1972" y="1530"/>
                </a:lnTo>
                <a:lnTo>
                  <a:pt x="1974" y="1521"/>
                </a:lnTo>
                <a:lnTo>
                  <a:pt x="1978" y="1513"/>
                </a:lnTo>
                <a:lnTo>
                  <a:pt x="1982" y="1505"/>
                </a:lnTo>
                <a:lnTo>
                  <a:pt x="1986" y="1497"/>
                </a:lnTo>
                <a:lnTo>
                  <a:pt x="1990" y="1490"/>
                </a:lnTo>
                <a:lnTo>
                  <a:pt x="1995" y="1483"/>
                </a:lnTo>
                <a:lnTo>
                  <a:pt x="2001" y="1475"/>
                </a:lnTo>
                <a:lnTo>
                  <a:pt x="2013" y="1463"/>
                </a:lnTo>
                <a:lnTo>
                  <a:pt x="2027" y="1452"/>
                </a:lnTo>
                <a:lnTo>
                  <a:pt x="2044" y="1443"/>
                </a:lnTo>
                <a:lnTo>
                  <a:pt x="2061" y="1435"/>
                </a:lnTo>
                <a:lnTo>
                  <a:pt x="2080" y="1428"/>
                </a:lnTo>
                <a:lnTo>
                  <a:pt x="2100" y="1421"/>
                </a:lnTo>
                <a:lnTo>
                  <a:pt x="2121" y="1417"/>
                </a:lnTo>
                <a:lnTo>
                  <a:pt x="2143" y="1413"/>
                </a:lnTo>
                <a:lnTo>
                  <a:pt x="2166" y="1410"/>
                </a:lnTo>
                <a:lnTo>
                  <a:pt x="2188" y="1407"/>
                </a:lnTo>
                <a:lnTo>
                  <a:pt x="2214" y="1406"/>
                </a:lnTo>
                <a:lnTo>
                  <a:pt x="2238" y="1405"/>
                </a:lnTo>
                <a:lnTo>
                  <a:pt x="2258" y="1406"/>
                </a:lnTo>
                <a:lnTo>
                  <a:pt x="2275" y="1407"/>
                </a:lnTo>
                <a:lnTo>
                  <a:pt x="2293" y="1409"/>
                </a:lnTo>
                <a:lnTo>
                  <a:pt x="2310" y="1412"/>
                </a:lnTo>
                <a:lnTo>
                  <a:pt x="2325" y="1416"/>
                </a:lnTo>
                <a:lnTo>
                  <a:pt x="2340" y="1421"/>
                </a:lnTo>
                <a:lnTo>
                  <a:pt x="2353" y="1428"/>
                </a:lnTo>
                <a:lnTo>
                  <a:pt x="2367" y="1435"/>
                </a:lnTo>
                <a:lnTo>
                  <a:pt x="2378" y="1444"/>
                </a:lnTo>
                <a:lnTo>
                  <a:pt x="2389" y="1454"/>
                </a:lnTo>
                <a:lnTo>
                  <a:pt x="2398" y="1465"/>
                </a:lnTo>
                <a:lnTo>
                  <a:pt x="2406" y="1479"/>
                </a:lnTo>
                <a:lnTo>
                  <a:pt x="2414" y="1493"/>
                </a:lnTo>
                <a:lnTo>
                  <a:pt x="2419" y="1509"/>
                </a:lnTo>
                <a:lnTo>
                  <a:pt x="2423" y="1526"/>
                </a:lnTo>
                <a:lnTo>
                  <a:pt x="2425" y="1546"/>
                </a:lnTo>
                <a:lnTo>
                  <a:pt x="2437" y="1800"/>
                </a:lnTo>
                <a:lnTo>
                  <a:pt x="2443" y="1825"/>
                </a:lnTo>
                <a:lnTo>
                  <a:pt x="2451" y="1845"/>
                </a:lnTo>
                <a:lnTo>
                  <a:pt x="2459" y="1861"/>
                </a:lnTo>
                <a:lnTo>
                  <a:pt x="2463" y="1869"/>
                </a:lnTo>
                <a:lnTo>
                  <a:pt x="2468" y="1875"/>
                </a:lnTo>
                <a:lnTo>
                  <a:pt x="2473" y="1880"/>
                </a:lnTo>
                <a:lnTo>
                  <a:pt x="2477" y="1884"/>
                </a:lnTo>
                <a:lnTo>
                  <a:pt x="2482" y="1887"/>
                </a:lnTo>
                <a:lnTo>
                  <a:pt x="2486" y="1890"/>
                </a:lnTo>
                <a:lnTo>
                  <a:pt x="2491" y="1892"/>
                </a:lnTo>
                <a:lnTo>
                  <a:pt x="2496" y="1893"/>
                </a:lnTo>
                <a:lnTo>
                  <a:pt x="2506" y="1894"/>
                </a:lnTo>
                <a:lnTo>
                  <a:pt x="2514" y="1894"/>
                </a:lnTo>
                <a:lnTo>
                  <a:pt x="2522" y="1892"/>
                </a:lnTo>
                <a:lnTo>
                  <a:pt x="2530" y="1889"/>
                </a:lnTo>
                <a:lnTo>
                  <a:pt x="2537" y="1886"/>
                </a:lnTo>
                <a:lnTo>
                  <a:pt x="2545" y="1881"/>
                </a:lnTo>
                <a:lnTo>
                  <a:pt x="2552" y="1877"/>
                </a:lnTo>
                <a:lnTo>
                  <a:pt x="2564" y="1866"/>
                </a:lnTo>
                <a:lnTo>
                  <a:pt x="2576" y="1855"/>
                </a:lnTo>
                <a:lnTo>
                  <a:pt x="2584" y="1846"/>
                </a:lnTo>
                <a:lnTo>
                  <a:pt x="2591" y="1837"/>
                </a:lnTo>
                <a:lnTo>
                  <a:pt x="2611" y="1723"/>
                </a:lnTo>
                <a:lnTo>
                  <a:pt x="2615" y="1706"/>
                </a:lnTo>
                <a:lnTo>
                  <a:pt x="2619" y="1690"/>
                </a:lnTo>
                <a:lnTo>
                  <a:pt x="2624" y="1676"/>
                </a:lnTo>
                <a:lnTo>
                  <a:pt x="2631" y="1663"/>
                </a:lnTo>
                <a:lnTo>
                  <a:pt x="2638" y="1651"/>
                </a:lnTo>
                <a:lnTo>
                  <a:pt x="2645" y="1640"/>
                </a:lnTo>
                <a:lnTo>
                  <a:pt x="2653" y="1631"/>
                </a:lnTo>
                <a:lnTo>
                  <a:pt x="2662" y="1623"/>
                </a:lnTo>
                <a:lnTo>
                  <a:pt x="2672" y="1616"/>
                </a:lnTo>
                <a:lnTo>
                  <a:pt x="2682" y="1610"/>
                </a:lnTo>
                <a:lnTo>
                  <a:pt x="2695" y="1605"/>
                </a:lnTo>
                <a:lnTo>
                  <a:pt x="2706" y="1601"/>
                </a:lnTo>
                <a:lnTo>
                  <a:pt x="2719" y="1598"/>
                </a:lnTo>
                <a:lnTo>
                  <a:pt x="2732" y="1596"/>
                </a:lnTo>
                <a:lnTo>
                  <a:pt x="2747" y="1595"/>
                </a:lnTo>
                <a:lnTo>
                  <a:pt x="2761" y="1595"/>
                </a:lnTo>
                <a:lnTo>
                  <a:pt x="2779" y="1595"/>
                </a:lnTo>
                <a:lnTo>
                  <a:pt x="2799" y="1597"/>
                </a:lnTo>
                <a:lnTo>
                  <a:pt x="2819" y="1599"/>
                </a:lnTo>
                <a:lnTo>
                  <a:pt x="2839" y="1602"/>
                </a:lnTo>
                <a:lnTo>
                  <a:pt x="2863" y="1607"/>
                </a:lnTo>
                <a:lnTo>
                  <a:pt x="2886" y="1612"/>
                </a:lnTo>
                <a:lnTo>
                  <a:pt x="2909" y="1618"/>
                </a:lnTo>
                <a:lnTo>
                  <a:pt x="2930" y="1625"/>
                </a:lnTo>
                <a:lnTo>
                  <a:pt x="2950" y="1633"/>
                </a:lnTo>
                <a:lnTo>
                  <a:pt x="2971" y="1643"/>
                </a:lnTo>
                <a:lnTo>
                  <a:pt x="2989" y="1653"/>
                </a:lnTo>
                <a:lnTo>
                  <a:pt x="3005" y="1665"/>
                </a:lnTo>
                <a:lnTo>
                  <a:pt x="3021" y="1677"/>
                </a:lnTo>
                <a:lnTo>
                  <a:pt x="3034" y="1691"/>
                </a:lnTo>
                <a:lnTo>
                  <a:pt x="3040" y="1699"/>
                </a:lnTo>
                <a:lnTo>
                  <a:pt x="3045" y="1706"/>
                </a:lnTo>
                <a:lnTo>
                  <a:pt x="3049" y="1714"/>
                </a:lnTo>
                <a:lnTo>
                  <a:pt x="3053" y="1723"/>
                </a:lnTo>
                <a:lnTo>
                  <a:pt x="3057" y="1731"/>
                </a:lnTo>
                <a:lnTo>
                  <a:pt x="3060" y="1740"/>
                </a:lnTo>
                <a:lnTo>
                  <a:pt x="3062" y="1750"/>
                </a:lnTo>
                <a:lnTo>
                  <a:pt x="3063" y="1760"/>
                </a:lnTo>
                <a:lnTo>
                  <a:pt x="3064" y="1770"/>
                </a:lnTo>
                <a:lnTo>
                  <a:pt x="3064" y="1781"/>
                </a:lnTo>
                <a:lnTo>
                  <a:pt x="3063" y="1792"/>
                </a:lnTo>
                <a:lnTo>
                  <a:pt x="3061" y="1803"/>
                </a:lnTo>
                <a:lnTo>
                  <a:pt x="3046" y="1892"/>
                </a:lnTo>
                <a:lnTo>
                  <a:pt x="3033" y="1931"/>
                </a:lnTo>
                <a:lnTo>
                  <a:pt x="3022" y="1972"/>
                </a:lnTo>
                <a:lnTo>
                  <a:pt x="3016" y="1994"/>
                </a:lnTo>
                <a:lnTo>
                  <a:pt x="3011" y="2017"/>
                </a:lnTo>
                <a:lnTo>
                  <a:pt x="3006" y="2041"/>
                </a:lnTo>
                <a:lnTo>
                  <a:pt x="3002" y="2064"/>
                </a:lnTo>
                <a:lnTo>
                  <a:pt x="3000" y="2086"/>
                </a:lnTo>
                <a:lnTo>
                  <a:pt x="3000" y="2104"/>
                </a:lnTo>
                <a:lnTo>
                  <a:pt x="3000" y="2113"/>
                </a:lnTo>
                <a:lnTo>
                  <a:pt x="3001" y="2120"/>
                </a:lnTo>
                <a:lnTo>
                  <a:pt x="3003" y="2127"/>
                </a:lnTo>
                <a:lnTo>
                  <a:pt x="3006" y="2132"/>
                </a:lnTo>
                <a:lnTo>
                  <a:pt x="3009" y="2138"/>
                </a:lnTo>
                <a:lnTo>
                  <a:pt x="3014" y="2141"/>
                </a:lnTo>
                <a:lnTo>
                  <a:pt x="3018" y="2143"/>
                </a:lnTo>
                <a:lnTo>
                  <a:pt x="3024" y="2144"/>
                </a:lnTo>
                <a:lnTo>
                  <a:pt x="3031" y="2143"/>
                </a:lnTo>
                <a:lnTo>
                  <a:pt x="3038" y="2141"/>
                </a:lnTo>
                <a:lnTo>
                  <a:pt x="3047" y="2135"/>
                </a:lnTo>
                <a:lnTo>
                  <a:pt x="3057" y="2129"/>
                </a:lnTo>
                <a:lnTo>
                  <a:pt x="3058" y="2129"/>
                </a:lnTo>
                <a:lnTo>
                  <a:pt x="3121" y="2059"/>
                </a:lnTo>
                <a:lnTo>
                  <a:pt x="3132" y="2044"/>
                </a:lnTo>
                <a:lnTo>
                  <a:pt x="3143" y="2030"/>
                </a:lnTo>
                <a:lnTo>
                  <a:pt x="3155" y="2019"/>
                </a:lnTo>
                <a:lnTo>
                  <a:pt x="3167" y="2010"/>
                </a:lnTo>
                <a:lnTo>
                  <a:pt x="3181" y="2003"/>
                </a:lnTo>
                <a:lnTo>
                  <a:pt x="3194" y="1999"/>
                </a:lnTo>
                <a:lnTo>
                  <a:pt x="3208" y="1996"/>
                </a:lnTo>
                <a:lnTo>
                  <a:pt x="3221" y="1996"/>
                </a:lnTo>
                <a:lnTo>
                  <a:pt x="3232" y="1996"/>
                </a:lnTo>
                <a:lnTo>
                  <a:pt x="3241" y="1997"/>
                </a:lnTo>
                <a:lnTo>
                  <a:pt x="3261" y="2001"/>
                </a:lnTo>
                <a:lnTo>
                  <a:pt x="3281" y="2007"/>
                </a:lnTo>
                <a:lnTo>
                  <a:pt x="3302" y="2015"/>
                </a:lnTo>
                <a:lnTo>
                  <a:pt x="3324" y="2027"/>
                </a:lnTo>
                <a:lnTo>
                  <a:pt x="3346" y="2038"/>
                </a:lnTo>
                <a:lnTo>
                  <a:pt x="3368" y="2051"/>
                </a:lnTo>
                <a:lnTo>
                  <a:pt x="3390" y="2065"/>
                </a:lnTo>
                <a:lnTo>
                  <a:pt x="3401" y="2071"/>
                </a:lnTo>
                <a:lnTo>
                  <a:pt x="3409" y="2078"/>
                </a:lnTo>
                <a:lnTo>
                  <a:pt x="3417" y="2086"/>
                </a:lnTo>
                <a:lnTo>
                  <a:pt x="3424" y="2093"/>
                </a:lnTo>
                <a:lnTo>
                  <a:pt x="3430" y="2100"/>
                </a:lnTo>
                <a:lnTo>
                  <a:pt x="3436" y="2109"/>
                </a:lnTo>
                <a:lnTo>
                  <a:pt x="3441" y="2117"/>
                </a:lnTo>
                <a:lnTo>
                  <a:pt x="3445" y="2126"/>
                </a:lnTo>
                <a:lnTo>
                  <a:pt x="3449" y="2135"/>
                </a:lnTo>
                <a:lnTo>
                  <a:pt x="3452" y="2146"/>
                </a:lnTo>
                <a:lnTo>
                  <a:pt x="3454" y="2156"/>
                </a:lnTo>
                <a:lnTo>
                  <a:pt x="3456" y="2166"/>
                </a:lnTo>
                <a:lnTo>
                  <a:pt x="3458" y="2189"/>
                </a:lnTo>
                <a:lnTo>
                  <a:pt x="3457" y="2214"/>
                </a:lnTo>
                <a:lnTo>
                  <a:pt x="3455" y="2241"/>
                </a:lnTo>
                <a:lnTo>
                  <a:pt x="3450" y="2270"/>
                </a:lnTo>
                <a:lnTo>
                  <a:pt x="3443" y="2302"/>
                </a:lnTo>
                <a:lnTo>
                  <a:pt x="3436" y="2336"/>
                </a:lnTo>
                <a:lnTo>
                  <a:pt x="3418" y="2412"/>
                </a:lnTo>
                <a:lnTo>
                  <a:pt x="3396" y="2497"/>
                </a:lnTo>
                <a:lnTo>
                  <a:pt x="2949" y="3903"/>
                </a:lnTo>
                <a:lnTo>
                  <a:pt x="2944" y="4427"/>
                </a:lnTo>
                <a:lnTo>
                  <a:pt x="1620" y="4427"/>
                </a:lnTo>
                <a:lnTo>
                  <a:pt x="1617" y="3885"/>
                </a:lnTo>
                <a:lnTo>
                  <a:pt x="1606" y="3878"/>
                </a:lnTo>
                <a:lnTo>
                  <a:pt x="1591" y="3870"/>
                </a:lnTo>
                <a:lnTo>
                  <a:pt x="1573" y="3857"/>
                </a:lnTo>
                <a:lnTo>
                  <a:pt x="1551" y="3841"/>
                </a:lnTo>
                <a:lnTo>
                  <a:pt x="1524" y="3820"/>
                </a:lnTo>
                <a:lnTo>
                  <a:pt x="1495" y="3796"/>
                </a:lnTo>
                <a:lnTo>
                  <a:pt x="1462" y="3766"/>
                </a:lnTo>
                <a:lnTo>
                  <a:pt x="1426" y="3732"/>
                </a:lnTo>
                <a:lnTo>
                  <a:pt x="1389" y="3693"/>
                </a:lnTo>
                <a:lnTo>
                  <a:pt x="1349" y="3648"/>
                </a:lnTo>
                <a:lnTo>
                  <a:pt x="1329" y="3625"/>
                </a:lnTo>
                <a:lnTo>
                  <a:pt x="1308" y="3599"/>
                </a:lnTo>
                <a:lnTo>
                  <a:pt x="1288" y="3573"/>
                </a:lnTo>
                <a:lnTo>
                  <a:pt x="1266" y="3544"/>
                </a:lnTo>
                <a:lnTo>
                  <a:pt x="1245" y="3515"/>
                </a:lnTo>
                <a:lnTo>
                  <a:pt x="1225" y="3484"/>
                </a:lnTo>
                <a:lnTo>
                  <a:pt x="1203" y="3452"/>
                </a:lnTo>
                <a:lnTo>
                  <a:pt x="1182" y="3418"/>
                </a:lnTo>
                <a:lnTo>
                  <a:pt x="1161" y="3382"/>
                </a:lnTo>
                <a:lnTo>
                  <a:pt x="1140" y="3346"/>
                </a:lnTo>
                <a:lnTo>
                  <a:pt x="380" y="2703"/>
                </a:lnTo>
                <a:lnTo>
                  <a:pt x="363" y="2688"/>
                </a:lnTo>
                <a:lnTo>
                  <a:pt x="348" y="2670"/>
                </a:lnTo>
                <a:lnTo>
                  <a:pt x="334" y="2651"/>
                </a:lnTo>
                <a:lnTo>
                  <a:pt x="323" y="2632"/>
                </a:lnTo>
                <a:lnTo>
                  <a:pt x="315" y="2611"/>
                </a:lnTo>
                <a:lnTo>
                  <a:pt x="308" y="2591"/>
                </a:lnTo>
                <a:lnTo>
                  <a:pt x="303" y="2569"/>
                </a:lnTo>
                <a:lnTo>
                  <a:pt x="300" y="2548"/>
                </a:lnTo>
                <a:lnTo>
                  <a:pt x="299" y="2526"/>
                </a:lnTo>
                <a:lnTo>
                  <a:pt x="301" y="2503"/>
                </a:lnTo>
                <a:lnTo>
                  <a:pt x="304" y="2482"/>
                </a:lnTo>
                <a:lnTo>
                  <a:pt x="309" y="2460"/>
                </a:lnTo>
                <a:lnTo>
                  <a:pt x="317" y="2439"/>
                </a:lnTo>
                <a:lnTo>
                  <a:pt x="327" y="2419"/>
                </a:lnTo>
                <a:lnTo>
                  <a:pt x="338" y="2399"/>
                </a:lnTo>
                <a:lnTo>
                  <a:pt x="353" y="2381"/>
                </a:lnTo>
                <a:lnTo>
                  <a:pt x="362" y="2371"/>
                </a:lnTo>
                <a:lnTo>
                  <a:pt x="371" y="2362"/>
                </a:lnTo>
                <a:lnTo>
                  <a:pt x="380" y="2353"/>
                </a:lnTo>
                <a:lnTo>
                  <a:pt x="390" y="2345"/>
                </a:lnTo>
                <a:lnTo>
                  <a:pt x="401" y="2338"/>
                </a:lnTo>
                <a:lnTo>
                  <a:pt x="411" y="2332"/>
                </a:lnTo>
                <a:lnTo>
                  <a:pt x="422" y="2326"/>
                </a:lnTo>
                <a:lnTo>
                  <a:pt x="433" y="2320"/>
                </a:lnTo>
                <a:lnTo>
                  <a:pt x="444" y="2316"/>
                </a:lnTo>
                <a:lnTo>
                  <a:pt x="456" y="2312"/>
                </a:lnTo>
                <a:lnTo>
                  <a:pt x="468" y="2308"/>
                </a:lnTo>
                <a:lnTo>
                  <a:pt x="479" y="2305"/>
                </a:lnTo>
                <a:lnTo>
                  <a:pt x="491" y="2303"/>
                </a:lnTo>
                <a:lnTo>
                  <a:pt x="503" y="2301"/>
                </a:lnTo>
                <a:lnTo>
                  <a:pt x="516" y="2301"/>
                </a:lnTo>
                <a:lnTo>
                  <a:pt x="528" y="2299"/>
                </a:lnTo>
                <a:lnTo>
                  <a:pt x="547" y="2301"/>
                </a:lnTo>
                <a:lnTo>
                  <a:pt x="567" y="2304"/>
                </a:lnTo>
                <a:lnTo>
                  <a:pt x="586" y="2308"/>
                </a:lnTo>
                <a:lnTo>
                  <a:pt x="605" y="2313"/>
                </a:lnTo>
                <a:lnTo>
                  <a:pt x="624" y="2321"/>
                </a:lnTo>
                <a:lnTo>
                  <a:pt x="641" y="2330"/>
                </a:lnTo>
                <a:lnTo>
                  <a:pt x="658" y="2341"/>
                </a:lnTo>
                <a:lnTo>
                  <a:pt x="676" y="2353"/>
                </a:lnTo>
                <a:lnTo>
                  <a:pt x="1110" y="2695"/>
                </a:lnTo>
                <a:lnTo>
                  <a:pt x="1122" y="2704"/>
                </a:lnTo>
                <a:lnTo>
                  <a:pt x="1134" y="2712"/>
                </a:lnTo>
                <a:lnTo>
                  <a:pt x="1145" y="2719"/>
                </a:lnTo>
                <a:lnTo>
                  <a:pt x="1155" y="2724"/>
                </a:lnTo>
                <a:lnTo>
                  <a:pt x="1166" y="2729"/>
                </a:lnTo>
                <a:lnTo>
                  <a:pt x="1176" y="2732"/>
                </a:lnTo>
                <a:lnTo>
                  <a:pt x="1185" y="2734"/>
                </a:lnTo>
                <a:lnTo>
                  <a:pt x="1194" y="2734"/>
                </a:lnTo>
                <a:lnTo>
                  <a:pt x="1203" y="2734"/>
                </a:lnTo>
                <a:lnTo>
                  <a:pt x="1210" y="2732"/>
                </a:lnTo>
                <a:lnTo>
                  <a:pt x="1219" y="2729"/>
                </a:lnTo>
                <a:lnTo>
                  <a:pt x="1226" y="2724"/>
                </a:lnTo>
                <a:lnTo>
                  <a:pt x="1233" y="2719"/>
                </a:lnTo>
                <a:lnTo>
                  <a:pt x="1240" y="2712"/>
                </a:lnTo>
                <a:lnTo>
                  <a:pt x="1246" y="2703"/>
                </a:lnTo>
                <a:lnTo>
                  <a:pt x="1252" y="2694"/>
                </a:lnTo>
                <a:lnTo>
                  <a:pt x="1258" y="2682"/>
                </a:lnTo>
                <a:lnTo>
                  <a:pt x="1263" y="2669"/>
                </a:lnTo>
                <a:lnTo>
                  <a:pt x="1269" y="2655"/>
                </a:lnTo>
                <a:lnTo>
                  <a:pt x="1273" y="2640"/>
                </a:lnTo>
                <a:lnTo>
                  <a:pt x="1278" y="2622"/>
                </a:lnTo>
                <a:lnTo>
                  <a:pt x="1282" y="2604"/>
                </a:lnTo>
                <a:lnTo>
                  <a:pt x="1289" y="2562"/>
                </a:lnTo>
                <a:lnTo>
                  <a:pt x="1296" y="2514"/>
                </a:lnTo>
                <a:lnTo>
                  <a:pt x="1301" y="2460"/>
                </a:lnTo>
                <a:lnTo>
                  <a:pt x="1305" y="2399"/>
                </a:lnTo>
                <a:lnTo>
                  <a:pt x="1308" y="2332"/>
                </a:lnTo>
                <a:lnTo>
                  <a:pt x="1311" y="2258"/>
                </a:lnTo>
                <a:lnTo>
                  <a:pt x="1313" y="2176"/>
                </a:lnTo>
                <a:lnTo>
                  <a:pt x="1314" y="2087"/>
                </a:lnTo>
                <a:lnTo>
                  <a:pt x="1314" y="1991"/>
                </a:lnTo>
                <a:lnTo>
                  <a:pt x="1299" y="535"/>
                </a:lnTo>
                <a:lnTo>
                  <a:pt x="1299" y="512"/>
                </a:lnTo>
                <a:lnTo>
                  <a:pt x="1302" y="489"/>
                </a:lnTo>
                <a:lnTo>
                  <a:pt x="1306" y="467"/>
                </a:lnTo>
                <a:lnTo>
                  <a:pt x="1313" y="446"/>
                </a:lnTo>
                <a:lnTo>
                  <a:pt x="1323" y="425"/>
                </a:lnTo>
                <a:lnTo>
                  <a:pt x="1334" y="406"/>
                </a:lnTo>
                <a:lnTo>
                  <a:pt x="1346" y="389"/>
                </a:lnTo>
                <a:lnTo>
                  <a:pt x="1360" y="371"/>
                </a:lnTo>
                <a:lnTo>
                  <a:pt x="1375" y="356"/>
                </a:lnTo>
                <a:lnTo>
                  <a:pt x="1393" y="343"/>
                </a:lnTo>
                <a:lnTo>
                  <a:pt x="1411" y="331"/>
                </a:lnTo>
                <a:lnTo>
                  <a:pt x="1430" y="320"/>
                </a:lnTo>
                <a:lnTo>
                  <a:pt x="1452" y="311"/>
                </a:lnTo>
                <a:lnTo>
                  <a:pt x="1473" y="305"/>
                </a:lnTo>
                <a:lnTo>
                  <a:pt x="1496" y="301"/>
                </a:lnTo>
                <a:lnTo>
                  <a:pt x="1519" y="299"/>
                </a:lnTo>
                <a:lnTo>
                  <a:pt x="1527" y="299"/>
                </a:lnTo>
                <a:close/>
                <a:moveTo>
                  <a:pt x="1527" y="0"/>
                </a:moveTo>
                <a:lnTo>
                  <a:pt x="1527" y="0"/>
                </a:lnTo>
                <a:lnTo>
                  <a:pt x="1508" y="0"/>
                </a:lnTo>
                <a:lnTo>
                  <a:pt x="1482" y="2"/>
                </a:lnTo>
                <a:lnTo>
                  <a:pt x="1456" y="4"/>
                </a:lnTo>
                <a:lnTo>
                  <a:pt x="1430" y="9"/>
                </a:lnTo>
                <a:lnTo>
                  <a:pt x="1405" y="14"/>
                </a:lnTo>
                <a:lnTo>
                  <a:pt x="1380" y="20"/>
                </a:lnTo>
                <a:lnTo>
                  <a:pt x="1355" y="28"/>
                </a:lnTo>
                <a:lnTo>
                  <a:pt x="1332" y="37"/>
                </a:lnTo>
                <a:lnTo>
                  <a:pt x="1307" y="47"/>
                </a:lnTo>
                <a:lnTo>
                  <a:pt x="1285" y="59"/>
                </a:lnTo>
                <a:lnTo>
                  <a:pt x="1262" y="71"/>
                </a:lnTo>
                <a:lnTo>
                  <a:pt x="1240" y="84"/>
                </a:lnTo>
                <a:lnTo>
                  <a:pt x="1219" y="98"/>
                </a:lnTo>
                <a:lnTo>
                  <a:pt x="1198" y="115"/>
                </a:lnTo>
                <a:lnTo>
                  <a:pt x="1179" y="131"/>
                </a:lnTo>
                <a:lnTo>
                  <a:pt x="1160" y="149"/>
                </a:lnTo>
                <a:lnTo>
                  <a:pt x="1141" y="168"/>
                </a:lnTo>
                <a:lnTo>
                  <a:pt x="1124" y="187"/>
                </a:lnTo>
                <a:lnTo>
                  <a:pt x="1108" y="207"/>
                </a:lnTo>
                <a:lnTo>
                  <a:pt x="1092" y="228"/>
                </a:lnTo>
                <a:lnTo>
                  <a:pt x="1078" y="249"/>
                </a:lnTo>
                <a:lnTo>
                  <a:pt x="1065" y="271"/>
                </a:lnTo>
                <a:lnTo>
                  <a:pt x="1054" y="294"/>
                </a:lnTo>
                <a:lnTo>
                  <a:pt x="1042" y="317"/>
                </a:lnTo>
                <a:lnTo>
                  <a:pt x="1033" y="341"/>
                </a:lnTo>
                <a:lnTo>
                  <a:pt x="1025" y="364"/>
                </a:lnTo>
                <a:lnTo>
                  <a:pt x="1018" y="389"/>
                </a:lnTo>
                <a:lnTo>
                  <a:pt x="1012" y="414"/>
                </a:lnTo>
                <a:lnTo>
                  <a:pt x="1007" y="439"/>
                </a:lnTo>
                <a:lnTo>
                  <a:pt x="1003" y="464"/>
                </a:lnTo>
                <a:lnTo>
                  <a:pt x="1001" y="489"/>
                </a:lnTo>
                <a:lnTo>
                  <a:pt x="1000" y="515"/>
                </a:lnTo>
                <a:lnTo>
                  <a:pt x="1000" y="541"/>
                </a:lnTo>
                <a:lnTo>
                  <a:pt x="1015" y="1993"/>
                </a:lnTo>
                <a:lnTo>
                  <a:pt x="1014" y="2126"/>
                </a:lnTo>
                <a:lnTo>
                  <a:pt x="1012" y="2237"/>
                </a:lnTo>
                <a:lnTo>
                  <a:pt x="864" y="2121"/>
                </a:lnTo>
                <a:lnTo>
                  <a:pt x="846" y="2107"/>
                </a:lnTo>
                <a:lnTo>
                  <a:pt x="827" y="2094"/>
                </a:lnTo>
                <a:lnTo>
                  <a:pt x="808" y="2082"/>
                </a:lnTo>
                <a:lnTo>
                  <a:pt x="789" y="2069"/>
                </a:lnTo>
                <a:lnTo>
                  <a:pt x="768" y="2059"/>
                </a:lnTo>
                <a:lnTo>
                  <a:pt x="748" y="2049"/>
                </a:lnTo>
                <a:lnTo>
                  <a:pt x="728" y="2040"/>
                </a:lnTo>
                <a:lnTo>
                  <a:pt x="706" y="2032"/>
                </a:lnTo>
                <a:lnTo>
                  <a:pt x="685" y="2024"/>
                </a:lnTo>
                <a:lnTo>
                  <a:pt x="663" y="2018"/>
                </a:lnTo>
                <a:lnTo>
                  <a:pt x="641" y="2012"/>
                </a:lnTo>
                <a:lnTo>
                  <a:pt x="619" y="2008"/>
                </a:lnTo>
                <a:lnTo>
                  <a:pt x="596" y="2005"/>
                </a:lnTo>
                <a:lnTo>
                  <a:pt x="574" y="2002"/>
                </a:lnTo>
                <a:lnTo>
                  <a:pt x="550" y="2001"/>
                </a:lnTo>
                <a:lnTo>
                  <a:pt x="528" y="2000"/>
                </a:lnTo>
                <a:lnTo>
                  <a:pt x="498" y="2001"/>
                </a:lnTo>
                <a:lnTo>
                  <a:pt x="470" y="2003"/>
                </a:lnTo>
                <a:lnTo>
                  <a:pt x="441" y="2007"/>
                </a:lnTo>
                <a:lnTo>
                  <a:pt x="413" y="2013"/>
                </a:lnTo>
                <a:lnTo>
                  <a:pt x="385" y="2019"/>
                </a:lnTo>
                <a:lnTo>
                  <a:pt x="358" y="2029"/>
                </a:lnTo>
                <a:lnTo>
                  <a:pt x="331" y="2038"/>
                </a:lnTo>
                <a:lnTo>
                  <a:pt x="306" y="2049"/>
                </a:lnTo>
                <a:lnTo>
                  <a:pt x="280" y="2062"/>
                </a:lnTo>
                <a:lnTo>
                  <a:pt x="255" y="2076"/>
                </a:lnTo>
                <a:lnTo>
                  <a:pt x="231" y="2092"/>
                </a:lnTo>
                <a:lnTo>
                  <a:pt x="208" y="2108"/>
                </a:lnTo>
                <a:lnTo>
                  <a:pt x="186" y="2126"/>
                </a:lnTo>
                <a:lnTo>
                  <a:pt x="164" y="2146"/>
                </a:lnTo>
                <a:lnTo>
                  <a:pt x="144" y="2166"/>
                </a:lnTo>
                <a:lnTo>
                  <a:pt x="125" y="2187"/>
                </a:lnTo>
                <a:lnTo>
                  <a:pt x="107" y="2209"/>
                </a:lnTo>
                <a:lnTo>
                  <a:pt x="92" y="2230"/>
                </a:lnTo>
                <a:lnTo>
                  <a:pt x="78" y="2253"/>
                </a:lnTo>
                <a:lnTo>
                  <a:pt x="64" y="2276"/>
                </a:lnTo>
                <a:lnTo>
                  <a:pt x="52" y="2299"/>
                </a:lnTo>
                <a:lnTo>
                  <a:pt x="41" y="2323"/>
                </a:lnTo>
                <a:lnTo>
                  <a:pt x="32" y="2346"/>
                </a:lnTo>
                <a:lnTo>
                  <a:pt x="24" y="2371"/>
                </a:lnTo>
                <a:lnTo>
                  <a:pt x="17" y="2396"/>
                </a:lnTo>
                <a:lnTo>
                  <a:pt x="10" y="2421"/>
                </a:lnTo>
                <a:lnTo>
                  <a:pt x="6" y="2446"/>
                </a:lnTo>
                <a:lnTo>
                  <a:pt x="3" y="2472"/>
                </a:lnTo>
                <a:lnTo>
                  <a:pt x="0" y="2496"/>
                </a:lnTo>
                <a:lnTo>
                  <a:pt x="0" y="2522"/>
                </a:lnTo>
                <a:lnTo>
                  <a:pt x="0" y="2547"/>
                </a:lnTo>
                <a:lnTo>
                  <a:pt x="1" y="2572"/>
                </a:lnTo>
                <a:lnTo>
                  <a:pt x="4" y="2598"/>
                </a:lnTo>
                <a:lnTo>
                  <a:pt x="8" y="2622"/>
                </a:lnTo>
                <a:lnTo>
                  <a:pt x="13" y="2648"/>
                </a:lnTo>
                <a:lnTo>
                  <a:pt x="20" y="2672"/>
                </a:lnTo>
                <a:lnTo>
                  <a:pt x="27" y="2697"/>
                </a:lnTo>
                <a:lnTo>
                  <a:pt x="36" y="2720"/>
                </a:lnTo>
                <a:lnTo>
                  <a:pt x="46" y="2745"/>
                </a:lnTo>
                <a:lnTo>
                  <a:pt x="56" y="2767"/>
                </a:lnTo>
                <a:lnTo>
                  <a:pt x="68" y="2790"/>
                </a:lnTo>
                <a:lnTo>
                  <a:pt x="83" y="2812"/>
                </a:lnTo>
                <a:lnTo>
                  <a:pt x="97" y="2834"/>
                </a:lnTo>
                <a:lnTo>
                  <a:pt x="112" y="2855"/>
                </a:lnTo>
                <a:lnTo>
                  <a:pt x="130" y="2875"/>
                </a:lnTo>
                <a:lnTo>
                  <a:pt x="147" y="2894"/>
                </a:lnTo>
                <a:lnTo>
                  <a:pt x="166" y="2914"/>
                </a:lnTo>
                <a:lnTo>
                  <a:pt x="187" y="2932"/>
                </a:lnTo>
                <a:lnTo>
                  <a:pt x="906" y="3540"/>
                </a:lnTo>
                <a:lnTo>
                  <a:pt x="933" y="3585"/>
                </a:lnTo>
                <a:lnTo>
                  <a:pt x="961" y="3628"/>
                </a:lnTo>
                <a:lnTo>
                  <a:pt x="988" y="3669"/>
                </a:lnTo>
                <a:lnTo>
                  <a:pt x="1016" y="3708"/>
                </a:lnTo>
                <a:lnTo>
                  <a:pt x="1043" y="3746"/>
                </a:lnTo>
                <a:lnTo>
                  <a:pt x="1071" y="3782"/>
                </a:lnTo>
                <a:lnTo>
                  <a:pt x="1097" y="3814"/>
                </a:lnTo>
                <a:lnTo>
                  <a:pt x="1125" y="3847"/>
                </a:lnTo>
                <a:lnTo>
                  <a:pt x="1150" y="3876"/>
                </a:lnTo>
                <a:lnTo>
                  <a:pt x="1177" y="3905"/>
                </a:lnTo>
                <a:lnTo>
                  <a:pt x="1202" y="3930"/>
                </a:lnTo>
                <a:lnTo>
                  <a:pt x="1227" y="3956"/>
                </a:lnTo>
                <a:lnTo>
                  <a:pt x="1251" y="3978"/>
                </a:lnTo>
                <a:lnTo>
                  <a:pt x="1275" y="4001"/>
                </a:lnTo>
                <a:lnTo>
                  <a:pt x="1318" y="4038"/>
                </a:lnTo>
                <a:lnTo>
                  <a:pt x="1320" y="4429"/>
                </a:lnTo>
                <a:lnTo>
                  <a:pt x="1323" y="4727"/>
                </a:lnTo>
                <a:lnTo>
                  <a:pt x="1620" y="4727"/>
                </a:lnTo>
                <a:lnTo>
                  <a:pt x="2944" y="4727"/>
                </a:lnTo>
                <a:lnTo>
                  <a:pt x="3240" y="4727"/>
                </a:lnTo>
                <a:lnTo>
                  <a:pt x="3243" y="4431"/>
                </a:lnTo>
                <a:lnTo>
                  <a:pt x="3249" y="3951"/>
                </a:lnTo>
                <a:lnTo>
                  <a:pt x="3681" y="2588"/>
                </a:lnTo>
                <a:lnTo>
                  <a:pt x="3683" y="2580"/>
                </a:lnTo>
                <a:lnTo>
                  <a:pt x="3685" y="2572"/>
                </a:lnTo>
                <a:lnTo>
                  <a:pt x="3696" y="2529"/>
                </a:lnTo>
                <a:lnTo>
                  <a:pt x="3720" y="2440"/>
                </a:lnTo>
                <a:lnTo>
                  <a:pt x="3729" y="2398"/>
                </a:lnTo>
                <a:lnTo>
                  <a:pt x="3738" y="2359"/>
                </a:lnTo>
                <a:lnTo>
                  <a:pt x="3745" y="2320"/>
                </a:lnTo>
                <a:lnTo>
                  <a:pt x="3751" y="2282"/>
                </a:lnTo>
                <a:lnTo>
                  <a:pt x="3754" y="2246"/>
                </a:lnTo>
                <a:lnTo>
                  <a:pt x="3756" y="2209"/>
                </a:lnTo>
                <a:lnTo>
                  <a:pt x="3757" y="2187"/>
                </a:lnTo>
                <a:lnTo>
                  <a:pt x="3756" y="2167"/>
                </a:lnTo>
                <a:lnTo>
                  <a:pt x="3755" y="2148"/>
                </a:lnTo>
                <a:lnTo>
                  <a:pt x="3753" y="2128"/>
                </a:lnTo>
                <a:lnTo>
                  <a:pt x="3750" y="2109"/>
                </a:lnTo>
                <a:lnTo>
                  <a:pt x="3746" y="2092"/>
                </a:lnTo>
                <a:lnTo>
                  <a:pt x="3743" y="2073"/>
                </a:lnTo>
                <a:lnTo>
                  <a:pt x="3738" y="2057"/>
                </a:lnTo>
                <a:lnTo>
                  <a:pt x="3733" y="2041"/>
                </a:lnTo>
                <a:lnTo>
                  <a:pt x="3728" y="2025"/>
                </a:lnTo>
                <a:lnTo>
                  <a:pt x="3722" y="2010"/>
                </a:lnTo>
                <a:lnTo>
                  <a:pt x="3714" y="1995"/>
                </a:lnTo>
                <a:lnTo>
                  <a:pt x="3700" y="1967"/>
                </a:lnTo>
                <a:lnTo>
                  <a:pt x="3685" y="1943"/>
                </a:lnTo>
                <a:lnTo>
                  <a:pt x="3669" y="1920"/>
                </a:lnTo>
                <a:lnTo>
                  <a:pt x="3651" y="1898"/>
                </a:lnTo>
                <a:lnTo>
                  <a:pt x="3634" y="1879"/>
                </a:lnTo>
                <a:lnTo>
                  <a:pt x="3617" y="1863"/>
                </a:lnTo>
                <a:lnTo>
                  <a:pt x="3599" y="1846"/>
                </a:lnTo>
                <a:lnTo>
                  <a:pt x="3582" y="1833"/>
                </a:lnTo>
                <a:lnTo>
                  <a:pt x="3566" y="1821"/>
                </a:lnTo>
                <a:lnTo>
                  <a:pt x="3549" y="1811"/>
                </a:lnTo>
                <a:lnTo>
                  <a:pt x="3505" y="1784"/>
                </a:lnTo>
                <a:lnTo>
                  <a:pt x="3482" y="1771"/>
                </a:lnTo>
                <a:lnTo>
                  <a:pt x="3459" y="1759"/>
                </a:lnTo>
                <a:lnTo>
                  <a:pt x="3434" y="1747"/>
                </a:lnTo>
                <a:lnTo>
                  <a:pt x="3411" y="1736"/>
                </a:lnTo>
                <a:lnTo>
                  <a:pt x="3385" y="1727"/>
                </a:lnTo>
                <a:lnTo>
                  <a:pt x="3360" y="1718"/>
                </a:lnTo>
                <a:lnTo>
                  <a:pt x="3358" y="1702"/>
                </a:lnTo>
                <a:lnTo>
                  <a:pt x="3355" y="1685"/>
                </a:lnTo>
                <a:lnTo>
                  <a:pt x="3351" y="1669"/>
                </a:lnTo>
                <a:lnTo>
                  <a:pt x="3347" y="1653"/>
                </a:lnTo>
                <a:lnTo>
                  <a:pt x="3342" y="1636"/>
                </a:lnTo>
                <a:lnTo>
                  <a:pt x="3335" y="1620"/>
                </a:lnTo>
                <a:lnTo>
                  <a:pt x="3329" y="1604"/>
                </a:lnTo>
                <a:lnTo>
                  <a:pt x="3322" y="1588"/>
                </a:lnTo>
                <a:lnTo>
                  <a:pt x="3314" y="1572"/>
                </a:lnTo>
                <a:lnTo>
                  <a:pt x="3306" y="1556"/>
                </a:lnTo>
                <a:lnTo>
                  <a:pt x="3296" y="1541"/>
                </a:lnTo>
                <a:lnTo>
                  <a:pt x="3286" y="1525"/>
                </a:lnTo>
                <a:lnTo>
                  <a:pt x="3274" y="1511"/>
                </a:lnTo>
                <a:lnTo>
                  <a:pt x="3263" y="1496"/>
                </a:lnTo>
                <a:lnTo>
                  <a:pt x="3250" y="1482"/>
                </a:lnTo>
                <a:lnTo>
                  <a:pt x="3237" y="1468"/>
                </a:lnTo>
                <a:lnTo>
                  <a:pt x="3222" y="1454"/>
                </a:lnTo>
                <a:lnTo>
                  <a:pt x="3207" y="1441"/>
                </a:lnTo>
                <a:lnTo>
                  <a:pt x="3191" y="1429"/>
                </a:lnTo>
                <a:lnTo>
                  <a:pt x="3173" y="1415"/>
                </a:lnTo>
                <a:lnTo>
                  <a:pt x="3155" y="1404"/>
                </a:lnTo>
                <a:lnTo>
                  <a:pt x="3137" y="1392"/>
                </a:lnTo>
                <a:lnTo>
                  <a:pt x="3116" y="1381"/>
                </a:lnTo>
                <a:lnTo>
                  <a:pt x="3096" y="1371"/>
                </a:lnTo>
                <a:lnTo>
                  <a:pt x="3074" y="1360"/>
                </a:lnTo>
                <a:lnTo>
                  <a:pt x="3051" y="1351"/>
                </a:lnTo>
                <a:lnTo>
                  <a:pt x="3027" y="1342"/>
                </a:lnTo>
                <a:lnTo>
                  <a:pt x="3002" y="1334"/>
                </a:lnTo>
                <a:lnTo>
                  <a:pt x="2976" y="1327"/>
                </a:lnTo>
                <a:lnTo>
                  <a:pt x="2949" y="1320"/>
                </a:lnTo>
                <a:lnTo>
                  <a:pt x="2921" y="1314"/>
                </a:lnTo>
                <a:lnTo>
                  <a:pt x="2892" y="1307"/>
                </a:lnTo>
                <a:lnTo>
                  <a:pt x="2857" y="1302"/>
                </a:lnTo>
                <a:lnTo>
                  <a:pt x="2824" y="1298"/>
                </a:lnTo>
                <a:lnTo>
                  <a:pt x="2793" y="1295"/>
                </a:lnTo>
                <a:lnTo>
                  <a:pt x="2761" y="1295"/>
                </a:lnTo>
                <a:lnTo>
                  <a:pt x="2732" y="1295"/>
                </a:lnTo>
                <a:lnTo>
                  <a:pt x="2705" y="1297"/>
                </a:lnTo>
                <a:lnTo>
                  <a:pt x="2677" y="1301"/>
                </a:lnTo>
                <a:lnTo>
                  <a:pt x="2651" y="1306"/>
                </a:lnTo>
                <a:lnTo>
                  <a:pt x="2637" y="1286"/>
                </a:lnTo>
                <a:lnTo>
                  <a:pt x="2621" y="1266"/>
                </a:lnTo>
                <a:lnTo>
                  <a:pt x="2604" y="1246"/>
                </a:lnTo>
                <a:lnTo>
                  <a:pt x="2585" y="1228"/>
                </a:lnTo>
                <a:lnTo>
                  <a:pt x="2565" y="1210"/>
                </a:lnTo>
                <a:lnTo>
                  <a:pt x="2544" y="1193"/>
                </a:lnTo>
                <a:lnTo>
                  <a:pt x="2521" y="1178"/>
                </a:lnTo>
                <a:lnTo>
                  <a:pt x="2496" y="1164"/>
                </a:lnTo>
                <a:lnTo>
                  <a:pt x="2470" y="1152"/>
                </a:lnTo>
                <a:lnTo>
                  <a:pt x="2441" y="1139"/>
                </a:lnTo>
                <a:lnTo>
                  <a:pt x="2412" y="1130"/>
                </a:lnTo>
                <a:lnTo>
                  <a:pt x="2381" y="1121"/>
                </a:lnTo>
                <a:lnTo>
                  <a:pt x="2347" y="1115"/>
                </a:lnTo>
                <a:lnTo>
                  <a:pt x="2313" y="1110"/>
                </a:lnTo>
                <a:lnTo>
                  <a:pt x="2277" y="1107"/>
                </a:lnTo>
                <a:lnTo>
                  <a:pt x="2238" y="1106"/>
                </a:lnTo>
                <a:lnTo>
                  <a:pt x="2203" y="1107"/>
                </a:lnTo>
                <a:lnTo>
                  <a:pt x="2164" y="1109"/>
                </a:lnTo>
                <a:lnTo>
                  <a:pt x="2136" y="1112"/>
                </a:lnTo>
                <a:lnTo>
                  <a:pt x="2109" y="1115"/>
                </a:lnTo>
                <a:lnTo>
                  <a:pt x="2083" y="1119"/>
                </a:lnTo>
                <a:lnTo>
                  <a:pt x="2058" y="1124"/>
                </a:lnTo>
                <a:lnTo>
                  <a:pt x="2056" y="518"/>
                </a:lnTo>
                <a:lnTo>
                  <a:pt x="2055" y="513"/>
                </a:lnTo>
                <a:lnTo>
                  <a:pt x="2055" y="508"/>
                </a:lnTo>
                <a:lnTo>
                  <a:pt x="2054" y="481"/>
                </a:lnTo>
                <a:lnTo>
                  <a:pt x="2051" y="456"/>
                </a:lnTo>
                <a:lnTo>
                  <a:pt x="2047" y="429"/>
                </a:lnTo>
                <a:lnTo>
                  <a:pt x="2042" y="405"/>
                </a:lnTo>
                <a:lnTo>
                  <a:pt x="2035" y="379"/>
                </a:lnTo>
                <a:lnTo>
                  <a:pt x="2027" y="355"/>
                </a:lnTo>
                <a:lnTo>
                  <a:pt x="2018" y="332"/>
                </a:lnTo>
                <a:lnTo>
                  <a:pt x="2008" y="308"/>
                </a:lnTo>
                <a:lnTo>
                  <a:pt x="1998" y="286"/>
                </a:lnTo>
                <a:lnTo>
                  <a:pt x="1986" y="263"/>
                </a:lnTo>
                <a:lnTo>
                  <a:pt x="1972" y="243"/>
                </a:lnTo>
                <a:lnTo>
                  <a:pt x="1959" y="222"/>
                </a:lnTo>
                <a:lnTo>
                  <a:pt x="1944" y="202"/>
                </a:lnTo>
                <a:lnTo>
                  <a:pt x="1929" y="183"/>
                </a:lnTo>
                <a:lnTo>
                  <a:pt x="1912" y="165"/>
                </a:lnTo>
                <a:lnTo>
                  <a:pt x="1895" y="147"/>
                </a:lnTo>
                <a:lnTo>
                  <a:pt x="1877" y="130"/>
                </a:lnTo>
                <a:lnTo>
                  <a:pt x="1857" y="115"/>
                </a:lnTo>
                <a:lnTo>
                  <a:pt x="1838" y="99"/>
                </a:lnTo>
                <a:lnTo>
                  <a:pt x="1818" y="85"/>
                </a:lnTo>
                <a:lnTo>
                  <a:pt x="1796" y="72"/>
                </a:lnTo>
                <a:lnTo>
                  <a:pt x="1774" y="60"/>
                </a:lnTo>
                <a:lnTo>
                  <a:pt x="1752" y="48"/>
                </a:lnTo>
                <a:lnTo>
                  <a:pt x="1729" y="39"/>
                </a:lnTo>
                <a:lnTo>
                  <a:pt x="1706" y="30"/>
                </a:lnTo>
                <a:lnTo>
                  <a:pt x="1681" y="22"/>
                </a:lnTo>
                <a:lnTo>
                  <a:pt x="1657" y="15"/>
                </a:lnTo>
                <a:lnTo>
                  <a:pt x="1631" y="10"/>
                </a:lnTo>
                <a:lnTo>
                  <a:pt x="1606" y="6"/>
                </a:lnTo>
                <a:lnTo>
                  <a:pt x="1580" y="2"/>
                </a:lnTo>
                <a:lnTo>
                  <a:pt x="1554" y="0"/>
                </a:lnTo>
                <a:lnTo>
                  <a:pt x="1527" y="0"/>
                </a:lnTo>
                <a:close/>
              </a:path>
            </a:pathLst>
          </a:custGeom>
          <a:solidFill>
            <a:srgbClr val="052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8" name="锁"/>
          <p:cNvSpPr/>
          <p:nvPr/>
        </p:nvSpPr>
        <p:spPr bwMode="auto">
          <a:xfrm>
            <a:off x="2140267" y="4178394"/>
            <a:ext cx="143510" cy="152400"/>
          </a:xfrm>
          <a:custGeom>
            <a:avLst/>
            <a:gdLst>
              <a:gd name="T0" fmla="*/ 1059507 w 3638"/>
              <a:gd name="T1" fmla="*/ 469978 h 5999"/>
              <a:gd name="T2" fmla="*/ 1055697 w 3638"/>
              <a:gd name="T3" fmla="*/ 421393 h 5999"/>
              <a:gd name="T4" fmla="*/ 1047442 w 3638"/>
              <a:gd name="T5" fmla="*/ 373760 h 5999"/>
              <a:gd name="T6" fmla="*/ 1034424 w 3638"/>
              <a:gd name="T7" fmla="*/ 327715 h 5999"/>
              <a:gd name="T8" fmla="*/ 1017279 w 3638"/>
              <a:gd name="T9" fmla="*/ 284210 h 5999"/>
              <a:gd name="T10" fmla="*/ 995689 w 3638"/>
              <a:gd name="T11" fmla="*/ 242610 h 5999"/>
              <a:gd name="T12" fmla="*/ 970606 w 3638"/>
              <a:gd name="T13" fmla="*/ 203234 h 5999"/>
              <a:gd name="T14" fmla="*/ 942031 w 3638"/>
              <a:gd name="T15" fmla="*/ 167033 h 5999"/>
              <a:gd name="T16" fmla="*/ 910280 w 3638"/>
              <a:gd name="T17" fmla="*/ 133690 h 5999"/>
              <a:gd name="T18" fmla="*/ 875038 w 3638"/>
              <a:gd name="T19" fmla="*/ 103205 h 5999"/>
              <a:gd name="T20" fmla="*/ 837572 w 3638"/>
              <a:gd name="T21" fmla="*/ 76213 h 5999"/>
              <a:gd name="T22" fmla="*/ 796932 w 3638"/>
              <a:gd name="T23" fmla="*/ 53031 h 5999"/>
              <a:gd name="T24" fmla="*/ 754069 w 3638"/>
              <a:gd name="T25" fmla="*/ 33661 h 5999"/>
              <a:gd name="T26" fmla="*/ 709301 w 3638"/>
              <a:gd name="T27" fmla="*/ 18418 h 5999"/>
              <a:gd name="T28" fmla="*/ 662628 w 3638"/>
              <a:gd name="T29" fmla="*/ 7621 h 5999"/>
              <a:gd name="T30" fmla="*/ 614368 w 3638"/>
              <a:gd name="T31" fmla="*/ 1588 h 5999"/>
              <a:gd name="T32" fmla="*/ 577538 w 3638"/>
              <a:gd name="T33" fmla="*/ 0 h 5999"/>
              <a:gd name="T34" fmla="*/ 528325 w 3638"/>
              <a:gd name="T35" fmla="*/ 2540 h 5999"/>
              <a:gd name="T36" fmla="*/ 480382 w 3638"/>
              <a:gd name="T37" fmla="*/ 9844 h 5999"/>
              <a:gd name="T38" fmla="*/ 434344 w 3638"/>
              <a:gd name="T39" fmla="*/ 21911 h 5999"/>
              <a:gd name="T40" fmla="*/ 389893 w 3638"/>
              <a:gd name="T41" fmla="*/ 38106 h 5999"/>
              <a:gd name="T42" fmla="*/ 347983 w 3638"/>
              <a:gd name="T43" fmla="*/ 58430 h 5999"/>
              <a:gd name="T44" fmla="*/ 307978 w 3638"/>
              <a:gd name="T45" fmla="*/ 82564 h 5999"/>
              <a:gd name="T46" fmla="*/ 270830 w 3638"/>
              <a:gd name="T47" fmla="*/ 110191 h 5999"/>
              <a:gd name="T48" fmla="*/ 236540 w 3638"/>
              <a:gd name="T49" fmla="*/ 141311 h 5999"/>
              <a:gd name="T50" fmla="*/ 205424 w 3638"/>
              <a:gd name="T51" fmla="*/ 175607 h 5999"/>
              <a:gd name="T52" fmla="*/ 177802 w 3638"/>
              <a:gd name="T53" fmla="*/ 213078 h 5999"/>
              <a:gd name="T54" fmla="*/ 153671 w 3638"/>
              <a:gd name="T55" fmla="*/ 252772 h 5999"/>
              <a:gd name="T56" fmla="*/ 133351 w 3638"/>
              <a:gd name="T57" fmla="*/ 294689 h 5999"/>
              <a:gd name="T58" fmla="*/ 117159 w 3638"/>
              <a:gd name="T59" fmla="*/ 339147 h 5999"/>
              <a:gd name="T60" fmla="*/ 105093 w 3638"/>
              <a:gd name="T61" fmla="*/ 385509 h 5999"/>
              <a:gd name="T62" fmla="*/ 97473 w 3638"/>
              <a:gd name="T63" fmla="*/ 433460 h 5999"/>
              <a:gd name="T64" fmla="*/ 95251 w 3638"/>
              <a:gd name="T65" fmla="*/ 482363 h 5999"/>
              <a:gd name="T66" fmla="*/ 287022 w 3638"/>
              <a:gd name="T67" fmla="*/ 452830 h 5999"/>
              <a:gd name="T68" fmla="*/ 298770 w 3638"/>
              <a:gd name="T69" fmla="*/ 395671 h 5999"/>
              <a:gd name="T70" fmla="*/ 320995 w 3638"/>
              <a:gd name="T71" fmla="*/ 343275 h 5999"/>
              <a:gd name="T72" fmla="*/ 352428 w 3638"/>
              <a:gd name="T73" fmla="*/ 296594 h 5999"/>
              <a:gd name="T74" fmla="*/ 391798 w 3638"/>
              <a:gd name="T75" fmla="*/ 257218 h 5999"/>
              <a:gd name="T76" fmla="*/ 438471 w 3638"/>
              <a:gd name="T77" fmla="*/ 225780 h 5999"/>
              <a:gd name="T78" fmla="*/ 490542 w 3638"/>
              <a:gd name="T79" fmla="*/ 203551 h 5999"/>
              <a:gd name="T80" fmla="*/ 548010 w 3638"/>
              <a:gd name="T81" fmla="*/ 192120 h 5999"/>
              <a:gd name="T82" fmla="*/ 592778 w 3638"/>
              <a:gd name="T83" fmla="*/ 190849 h 5999"/>
              <a:gd name="T84" fmla="*/ 650246 w 3638"/>
              <a:gd name="T85" fmla="*/ 199741 h 5999"/>
              <a:gd name="T86" fmla="*/ 703904 w 3638"/>
              <a:gd name="T87" fmla="*/ 219112 h 5999"/>
              <a:gd name="T88" fmla="*/ 752164 w 3638"/>
              <a:gd name="T89" fmla="*/ 248326 h 5999"/>
              <a:gd name="T90" fmla="*/ 793439 w 3638"/>
              <a:gd name="T91" fmla="*/ 286115 h 5999"/>
              <a:gd name="T92" fmla="*/ 827412 w 3638"/>
              <a:gd name="T93" fmla="*/ 331208 h 5999"/>
              <a:gd name="T94" fmla="*/ 851860 w 3638"/>
              <a:gd name="T95" fmla="*/ 382334 h 5999"/>
              <a:gd name="T96" fmla="*/ 866147 w 3638"/>
              <a:gd name="T97" fmla="*/ 437905 h 5999"/>
              <a:gd name="T98" fmla="*/ 869323 w 3638"/>
              <a:gd name="T99" fmla="*/ 694806 h 5999"/>
              <a:gd name="T100" fmla="*/ 1155075 w 3638"/>
              <a:gd name="T101" fmla="*/ 694806 h 5999"/>
              <a:gd name="T102" fmla="*/ 279720 w 3638"/>
              <a:gd name="T103" fmla="*/ 1073646 h 5999"/>
              <a:gd name="T104" fmla="*/ 279720 w 3638"/>
              <a:gd name="T105" fmla="*/ 1540449 h 59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3638" h="5999">
                <a:moveTo>
                  <a:pt x="3337" y="2188"/>
                </a:moveTo>
                <a:lnTo>
                  <a:pt x="3337" y="1519"/>
                </a:lnTo>
                <a:lnTo>
                  <a:pt x="3337" y="1480"/>
                </a:lnTo>
                <a:lnTo>
                  <a:pt x="3336" y="1442"/>
                </a:lnTo>
                <a:lnTo>
                  <a:pt x="3334" y="1403"/>
                </a:lnTo>
                <a:lnTo>
                  <a:pt x="3330" y="1365"/>
                </a:lnTo>
                <a:lnTo>
                  <a:pt x="3325" y="1327"/>
                </a:lnTo>
                <a:lnTo>
                  <a:pt x="3320" y="1289"/>
                </a:lnTo>
                <a:lnTo>
                  <a:pt x="3314" y="1251"/>
                </a:lnTo>
                <a:lnTo>
                  <a:pt x="3307" y="1214"/>
                </a:lnTo>
                <a:lnTo>
                  <a:pt x="3299" y="1177"/>
                </a:lnTo>
                <a:lnTo>
                  <a:pt x="3290" y="1140"/>
                </a:lnTo>
                <a:lnTo>
                  <a:pt x="3280" y="1103"/>
                </a:lnTo>
                <a:lnTo>
                  <a:pt x="3270" y="1068"/>
                </a:lnTo>
                <a:lnTo>
                  <a:pt x="3258" y="1032"/>
                </a:lnTo>
                <a:lnTo>
                  <a:pt x="3246" y="998"/>
                </a:lnTo>
                <a:lnTo>
                  <a:pt x="3232" y="962"/>
                </a:lnTo>
                <a:lnTo>
                  <a:pt x="3219" y="928"/>
                </a:lnTo>
                <a:lnTo>
                  <a:pt x="3204" y="895"/>
                </a:lnTo>
                <a:lnTo>
                  <a:pt x="3188" y="862"/>
                </a:lnTo>
                <a:lnTo>
                  <a:pt x="3172" y="829"/>
                </a:lnTo>
                <a:lnTo>
                  <a:pt x="3155" y="796"/>
                </a:lnTo>
                <a:lnTo>
                  <a:pt x="3136" y="764"/>
                </a:lnTo>
                <a:lnTo>
                  <a:pt x="3118" y="732"/>
                </a:lnTo>
                <a:lnTo>
                  <a:pt x="3098" y="701"/>
                </a:lnTo>
                <a:lnTo>
                  <a:pt x="3078" y="671"/>
                </a:lnTo>
                <a:lnTo>
                  <a:pt x="3057" y="640"/>
                </a:lnTo>
                <a:lnTo>
                  <a:pt x="3036" y="611"/>
                </a:lnTo>
                <a:lnTo>
                  <a:pt x="3014" y="582"/>
                </a:lnTo>
                <a:lnTo>
                  <a:pt x="2991" y="553"/>
                </a:lnTo>
                <a:lnTo>
                  <a:pt x="2967" y="526"/>
                </a:lnTo>
                <a:lnTo>
                  <a:pt x="2943" y="498"/>
                </a:lnTo>
                <a:lnTo>
                  <a:pt x="2918" y="472"/>
                </a:lnTo>
                <a:lnTo>
                  <a:pt x="2892" y="445"/>
                </a:lnTo>
                <a:lnTo>
                  <a:pt x="2867" y="421"/>
                </a:lnTo>
                <a:lnTo>
                  <a:pt x="2840" y="395"/>
                </a:lnTo>
                <a:lnTo>
                  <a:pt x="2813" y="372"/>
                </a:lnTo>
                <a:lnTo>
                  <a:pt x="2785" y="347"/>
                </a:lnTo>
                <a:lnTo>
                  <a:pt x="2756" y="325"/>
                </a:lnTo>
                <a:lnTo>
                  <a:pt x="2727" y="303"/>
                </a:lnTo>
                <a:lnTo>
                  <a:pt x="2698" y="281"/>
                </a:lnTo>
                <a:lnTo>
                  <a:pt x="2667" y="260"/>
                </a:lnTo>
                <a:lnTo>
                  <a:pt x="2638" y="240"/>
                </a:lnTo>
                <a:lnTo>
                  <a:pt x="2606" y="221"/>
                </a:lnTo>
                <a:lnTo>
                  <a:pt x="2574" y="201"/>
                </a:lnTo>
                <a:lnTo>
                  <a:pt x="2542" y="184"/>
                </a:lnTo>
                <a:lnTo>
                  <a:pt x="2510" y="167"/>
                </a:lnTo>
                <a:lnTo>
                  <a:pt x="2477" y="150"/>
                </a:lnTo>
                <a:lnTo>
                  <a:pt x="2444" y="135"/>
                </a:lnTo>
                <a:lnTo>
                  <a:pt x="2410" y="120"/>
                </a:lnTo>
                <a:lnTo>
                  <a:pt x="2375" y="106"/>
                </a:lnTo>
                <a:lnTo>
                  <a:pt x="2341" y="92"/>
                </a:lnTo>
                <a:lnTo>
                  <a:pt x="2305" y="80"/>
                </a:lnTo>
                <a:lnTo>
                  <a:pt x="2270" y="69"/>
                </a:lnTo>
                <a:lnTo>
                  <a:pt x="2234" y="58"/>
                </a:lnTo>
                <a:lnTo>
                  <a:pt x="2197" y="48"/>
                </a:lnTo>
                <a:lnTo>
                  <a:pt x="2162" y="39"/>
                </a:lnTo>
                <a:lnTo>
                  <a:pt x="2125" y="31"/>
                </a:lnTo>
                <a:lnTo>
                  <a:pt x="2087" y="24"/>
                </a:lnTo>
                <a:lnTo>
                  <a:pt x="2050" y="17"/>
                </a:lnTo>
                <a:lnTo>
                  <a:pt x="2012" y="12"/>
                </a:lnTo>
                <a:lnTo>
                  <a:pt x="1974" y="8"/>
                </a:lnTo>
                <a:lnTo>
                  <a:pt x="1935" y="5"/>
                </a:lnTo>
                <a:lnTo>
                  <a:pt x="1897" y="3"/>
                </a:lnTo>
                <a:lnTo>
                  <a:pt x="1858" y="0"/>
                </a:lnTo>
                <a:lnTo>
                  <a:pt x="1819" y="0"/>
                </a:lnTo>
                <a:lnTo>
                  <a:pt x="1779" y="0"/>
                </a:lnTo>
                <a:lnTo>
                  <a:pt x="1741" y="3"/>
                </a:lnTo>
                <a:lnTo>
                  <a:pt x="1702" y="5"/>
                </a:lnTo>
                <a:lnTo>
                  <a:pt x="1664" y="8"/>
                </a:lnTo>
                <a:lnTo>
                  <a:pt x="1626" y="12"/>
                </a:lnTo>
                <a:lnTo>
                  <a:pt x="1588" y="17"/>
                </a:lnTo>
                <a:lnTo>
                  <a:pt x="1550" y="24"/>
                </a:lnTo>
                <a:lnTo>
                  <a:pt x="1513" y="31"/>
                </a:lnTo>
                <a:lnTo>
                  <a:pt x="1477" y="39"/>
                </a:lnTo>
                <a:lnTo>
                  <a:pt x="1440" y="48"/>
                </a:lnTo>
                <a:lnTo>
                  <a:pt x="1403" y="58"/>
                </a:lnTo>
                <a:lnTo>
                  <a:pt x="1368" y="69"/>
                </a:lnTo>
                <a:lnTo>
                  <a:pt x="1332" y="80"/>
                </a:lnTo>
                <a:lnTo>
                  <a:pt x="1298" y="92"/>
                </a:lnTo>
                <a:lnTo>
                  <a:pt x="1262" y="106"/>
                </a:lnTo>
                <a:lnTo>
                  <a:pt x="1228" y="120"/>
                </a:lnTo>
                <a:lnTo>
                  <a:pt x="1195" y="135"/>
                </a:lnTo>
                <a:lnTo>
                  <a:pt x="1160" y="150"/>
                </a:lnTo>
                <a:lnTo>
                  <a:pt x="1129" y="167"/>
                </a:lnTo>
                <a:lnTo>
                  <a:pt x="1096" y="184"/>
                </a:lnTo>
                <a:lnTo>
                  <a:pt x="1064" y="201"/>
                </a:lnTo>
                <a:lnTo>
                  <a:pt x="1032" y="221"/>
                </a:lnTo>
                <a:lnTo>
                  <a:pt x="1001" y="240"/>
                </a:lnTo>
                <a:lnTo>
                  <a:pt x="970" y="260"/>
                </a:lnTo>
                <a:lnTo>
                  <a:pt x="940" y="281"/>
                </a:lnTo>
                <a:lnTo>
                  <a:pt x="910" y="303"/>
                </a:lnTo>
                <a:lnTo>
                  <a:pt x="882" y="325"/>
                </a:lnTo>
                <a:lnTo>
                  <a:pt x="853" y="347"/>
                </a:lnTo>
                <a:lnTo>
                  <a:pt x="826" y="372"/>
                </a:lnTo>
                <a:lnTo>
                  <a:pt x="798" y="395"/>
                </a:lnTo>
                <a:lnTo>
                  <a:pt x="772" y="421"/>
                </a:lnTo>
                <a:lnTo>
                  <a:pt x="745" y="445"/>
                </a:lnTo>
                <a:lnTo>
                  <a:pt x="720" y="472"/>
                </a:lnTo>
                <a:lnTo>
                  <a:pt x="695" y="498"/>
                </a:lnTo>
                <a:lnTo>
                  <a:pt x="671" y="526"/>
                </a:lnTo>
                <a:lnTo>
                  <a:pt x="647" y="553"/>
                </a:lnTo>
                <a:lnTo>
                  <a:pt x="625" y="582"/>
                </a:lnTo>
                <a:lnTo>
                  <a:pt x="603" y="611"/>
                </a:lnTo>
                <a:lnTo>
                  <a:pt x="581" y="640"/>
                </a:lnTo>
                <a:lnTo>
                  <a:pt x="560" y="671"/>
                </a:lnTo>
                <a:lnTo>
                  <a:pt x="540" y="701"/>
                </a:lnTo>
                <a:lnTo>
                  <a:pt x="521" y="732"/>
                </a:lnTo>
                <a:lnTo>
                  <a:pt x="501" y="764"/>
                </a:lnTo>
                <a:lnTo>
                  <a:pt x="484" y="796"/>
                </a:lnTo>
                <a:lnTo>
                  <a:pt x="467" y="829"/>
                </a:lnTo>
                <a:lnTo>
                  <a:pt x="450" y="862"/>
                </a:lnTo>
                <a:lnTo>
                  <a:pt x="435" y="895"/>
                </a:lnTo>
                <a:lnTo>
                  <a:pt x="420" y="928"/>
                </a:lnTo>
                <a:lnTo>
                  <a:pt x="405" y="962"/>
                </a:lnTo>
                <a:lnTo>
                  <a:pt x="392" y="998"/>
                </a:lnTo>
                <a:lnTo>
                  <a:pt x="380" y="1032"/>
                </a:lnTo>
                <a:lnTo>
                  <a:pt x="369" y="1068"/>
                </a:lnTo>
                <a:lnTo>
                  <a:pt x="358" y="1103"/>
                </a:lnTo>
                <a:lnTo>
                  <a:pt x="348" y="1140"/>
                </a:lnTo>
                <a:lnTo>
                  <a:pt x="339" y="1177"/>
                </a:lnTo>
                <a:lnTo>
                  <a:pt x="331" y="1214"/>
                </a:lnTo>
                <a:lnTo>
                  <a:pt x="323" y="1251"/>
                </a:lnTo>
                <a:lnTo>
                  <a:pt x="317" y="1289"/>
                </a:lnTo>
                <a:lnTo>
                  <a:pt x="312" y="1327"/>
                </a:lnTo>
                <a:lnTo>
                  <a:pt x="307" y="1365"/>
                </a:lnTo>
                <a:lnTo>
                  <a:pt x="305" y="1403"/>
                </a:lnTo>
                <a:lnTo>
                  <a:pt x="302" y="1442"/>
                </a:lnTo>
                <a:lnTo>
                  <a:pt x="300" y="1480"/>
                </a:lnTo>
                <a:lnTo>
                  <a:pt x="300" y="1519"/>
                </a:lnTo>
                <a:lnTo>
                  <a:pt x="899" y="1519"/>
                </a:lnTo>
                <a:lnTo>
                  <a:pt x="901" y="1472"/>
                </a:lnTo>
                <a:lnTo>
                  <a:pt x="904" y="1426"/>
                </a:lnTo>
                <a:lnTo>
                  <a:pt x="910" y="1379"/>
                </a:lnTo>
                <a:lnTo>
                  <a:pt x="919" y="1334"/>
                </a:lnTo>
                <a:lnTo>
                  <a:pt x="929" y="1290"/>
                </a:lnTo>
                <a:lnTo>
                  <a:pt x="941" y="1246"/>
                </a:lnTo>
                <a:lnTo>
                  <a:pt x="956" y="1204"/>
                </a:lnTo>
                <a:lnTo>
                  <a:pt x="972" y="1162"/>
                </a:lnTo>
                <a:lnTo>
                  <a:pt x="990" y="1121"/>
                </a:lnTo>
                <a:lnTo>
                  <a:pt x="1011" y="1081"/>
                </a:lnTo>
                <a:lnTo>
                  <a:pt x="1033" y="1043"/>
                </a:lnTo>
                <a:lnTo>
                  <a:pt x="1058" y="1005"/>
                </a:lnTo>
                <a:lnTo>
                  <a:pt x="1083" y="970"/>
                </a:lnTo>
                <a:lnTo>
                  <a:pt x="1110" y="934"/>
                </a:lnTo>
                <a:lnTo>
                  <a:pt x="1138" y="901"/>
                </a:lnTo>
                <a:lnTo>
                  <a:pt x="1169" y="869"/>
                </a:lnTo>
                <a:lnTo>
                  <a:pt x="1201" y="839"/>
                </a:lnTo>
                <a:lnTo>
                  <a:pt x="1234" y="810"/>
                </a:lnTo>
                <a:lnTo>
                  <a:pt x="1270" y="782"/>
                </a:lnTo>
                <a:lnTo>
                  <a:pt x="1305" y="757"/>
                </a:lnTo>
                <a:lnTo>
                  <a:pt x="1343" y="733"/>
                </a:lnTo>
                <a:lnTo>
                  <a:pt x="1381" y="711"/>
                </a:lnTo>
                <a:lnTo>
                  <a:pt x="1420" y="690"/>
                </a:lnTo>
                <a:lnTo>
                  <a:pt x="1462" y="672"/>
                </a:lnTo>
                <a:lnTo>
                  <a:pt x="1504" y="656"/>
                </a:lnTo>
                <a:lnTo>
                  <a:pt x="1545" y="641"/>
                </a:lnTo>
                <a:lnTo>
                  <a:pt x="1589" y="629"/>
                </a:lnTo>
                <a:lnTo>
                  <a:pt x="1634" y="618"/>
                </a:lnTo>
                <a:lnTo>
                  <a:pt x="1679" y="611"/>
                </a:lnTo>
                <a:lnTo>
                  <a:pt x="1726" y="605"/>
                </a:lnTo>
                <a:lnTo>
                  <a:pt x="1772" y="601"/>
                </a:lnTo>
                <a:lnTo>
                  <a:pt x="1819" y="600"/>
                </a:lnTo>
                <a:lnTo>
                  <a:pt x="1867" y="601"/>
                </a:lnTo>
                <a:lnTo>
                  <a:pt x="1913" y="605"/>
                </a:lnTo>
                <a:lnTo>
                  <a:pt x="1958" y="611"/>
                </a:lnTo>
                <a:lnTo>
                  <a:pt x="2004" y="618"/>
                </a:lnTo>
                <a:lnTo>
                  <a:pt x="2048" y="629"/>
                </a:lnTo>
                <a:lnTo>
                  <a:pt x="2092" y="641"/>
                </a:lnTo>
                <a:lnTo>
                  <a:pt x="2135" y="656"/>
                </a:lnTo>
                <a:lnTo>
                  <a:pt x="2177" y="672"/>
                </a:lnTo>
                <a:lnTo>
                  <a:pt x="2217" y="690"/>
                </a:lnTo>
                <a:lnTo>
                  <a:pt x="2256" y="711"/>
                </a:lnTo>
                <a:lnTo>
                  <a:pt x="2296" y="733"/>
                </a:lnTo>
                <a:lnTo>
                  <a:pt x="2332" y="757"/>
                </a:lnTo>
                <a:lnTo>
                  <a:pt x="2369" y="782"/>
                </a:lnTo>
                <a:lnTo>
                  <a:pt x="2403" y="810"/>
                </a:lnTo>
                <a:lnTo>
                  <a:pt x="2437" y="839"/>
                </a:lnTo>
                <a:lnTo>
                  <a:pt x="2468" y="869"/>
                </a:lnTo>
                <a:lnTo>
                  <a:pt x="2499" y="901"/>
                </a:lnTo>
                <a:lnTo>
                  <a:pt x="2528" y="934"/>
                </a:lnTo>
                <a:lnTo>
                  <a:pt x="2555" y="970"/>
                </a:lnTo>
                <a:lnTo>
                  <a:pt x="2581" y="1005"/>
                </a:lnTo>
                <a:lnTo>
                  <a:pt x="2606" y="1043"/>
                </a:lnTo>
                <a:lnTo>
                  <a:pt x="2628" y="1081"/>
                </a:lnTo>
                <a:lnTo>
                  <a:pt x="2647" y="1121"/>
                </a:lnTo>
                <a:lnTo>
                  <a:pt x="2666" y="1162"/>
                </a:lnTo>
                <a:lnTo>
                  <a:pt x="2683" y="1204"/>
                </a:lnTo>
                <a:lnTo>
                  <a:pt x="2698" y="1246"/>
                </a:lnTo>
                <a:lnTo>
                  <a:pt x="2710" y="1290"/>
                </a:lnTo>
                <a:lnTo>
                  <a:pt x="2720" y="1334"/>
                </a:lnTo>
                <a:lnTo>
                  <a:pt x="2728" y="1379"/>
                </a:lnTo>
                <a:lnTo>
                  <a:pt x="2734" y="1426"/>
                </a:lnTo>
                <a:lnTo>
                  <a:pt x="2737" y="1472"/>
                </a:lnTo>
                <a:lnTo>
                  <a:pt x="2738" y="1519"/>
                </a:lnTo>
                <a:lnTo>
                  <a:pt x="2738" y="2188"/>
                </a:lnTo>
                <a:lnTo>
                  <a:pt x="0" y="2188"/>
                </a:lnTo>
                <a:lnTo>
                  <a:pt x="0" y="5999"/>
                </a:lnTo>
                <a:lnTo>
                  <a:pt x="3638" y="5999"/>
                </a:lnTo>
                <a:lnTo>
                  <a:pt x="3638" y="2188"/>
                </a:lnTo>
                <a:lnTo>
                  <a:pt x="3337" y="2188"/>
                </a:lnTo>
                <a:close/>
                <a:moveTo>
                  <a:pt x="2737" y="3903"/>
                </a:moveTo>
                <a:lnTo>
                  <a:pt x="881" y="3903"/>
                </a:lnTo>
                <a:lnTo>
                  <a:pt x="881" y="3381"/>
                </a:lnTo>
                <a:lnTo>
                  <a:pt x="2737" y="3381"/>
                </a:lnTo>
                <a:lnTo>
                  <a:pt x="2737" y="3903"/>
                </a:lnTo>
                <a:close/>
                <a:moveTo>
                  <a:pt x="2737" y="4851"/>
                </a:moveTo>
                <a:lnTo>
                  <a:pt x="881" y="4851"/>
                </a:lnTo>
                <a:lnTo>
                  <a:pt x="881" y="4329"/>
                </a:lnTo>
                <a:lnTo>
                  <a:pt x="2737" y="4329"/>
                </a:lnTo>
                <a:lnTo>
                  <a:pt x="2737" y="4851"/>
                </a:lnTo>
                <a:close/>
              </a:path>
            </a:pathLst>
          </a:custGeom>
          <a:solidFill>
            <a:srgbClr val="052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9" name="九宫格"/>
          <p:cNvSpPr/>
          <p:nvPr/>
        </p:nvSpPr>
        <p:spPr bwMode="auto">
          <a:xfrm>
            <a:off x="2140267" y="4601550"/>
            <a:ext cx="143510" cy="144145"/>
          </a:xfrm>
          <a:custGeom>
            <a:avLst/>
            <a:gdLst>
              <a:gd name="T0" fmla="*/ 719711 w 2720"/>
              <a:gd name="T1" fmla="*/ 0 h 2720"/>
              <a:gd name="T2" fmla="*/ 660176 w 2720"/>
              <a:gd name="T3" fmla="*/ 420313 h 2720"/>
              <a:gd name="T4" fmla="*/ 1079566 w 2720"/>
              <a:gd name="T5" fmla="*/ 479885 h 2720"/>
              <a:gd name="T6" fmla="*/ 1139763 w 2720"/>
              <a:gd name="T7" fmla="*/ 60234 h 2720"/>
              <a:gd name="T8" fmla="*/ 1739742 w 2720"/>
              <a:gd name="T9" fmla="*/ 0 h 2720"/>
              <a:gd name="T10" fmla="*/ 1319690 w 2720"/>
              <a:gd name="T11" fmla="*/ 60234 h 2720"/>
              <a:gd name="T12" fmla="*/ 1379887 w 2720"/>
              <a:gd name="T13" fmla="*/ 479885 h 2720"/>
              <a:gd name="T14" fmla="*/ 1799277 w 2720"/>
              <a:gd name="T15" fmla="*/ 420313 h 2720"/>
              <a:gd name="T16" fmla="*/ 1739742 w 2720"/>
              <a:gd name="T17" fmla="*/ 0 h 2720"/>
              <a:gd name="T18" fmla="*/ 60196 w 2720"/>
              <a:gd name="T19" fmla="*/ 0 h 2720"/>
              <a:gd name="T20" fmla="*/ 0 w 2720"/>
              <a:gd name="T21" fmla="*/ 420313 h 2720"/>
              <a:gd name="T22" fmla="*/ 420052 w 2720"/>
              <a:gd name="T23" fmla="*/ 479885 h 2720"/>
              <a:gd name="T24" fmla="*/ 480248 w 2720"/>
              <a:gd name="T25" fmla="*/ 60234 h 2720"/>
              <a:gd name="T26" fmla="*/ 1079566 w 2720"/>
              <a:gd name="T27" fmla="*/ 659925 h 2720"/>
              <a:gd name="T28" fmla="*/ 660176 w 2720"/>
              <a:gd name="T29" fmla="*/ 720159 h 2720"/>
              <a:gd name="T30" fmla="*/ 719711 w 2720"/>
              <a:gd name="T31" fmla="*/ 1140472 h 2720"/>
              <a:gd name="T32" fmla="*/ 1139763 w 2720"/>
              <a:gd name="T33" fmla="*/ 1080238 h 2720"/>
              <a:gd name="T34" fmla="*/ 1079566 w 2720"/>
              <a:gd name="T35" fmla="*/ 659925 h 2720"/>
              <a:gd name="T36" fmla="*/ 1379887 w 2720"/>
              <a:gd name="T37" fmla="*/ 659925 h 2720"/>
              <a:gd name="T38" fmla="*/ 1319690 w 2720"/>
              <a:gd name="T39" fmla="*/ 1080238 h 2720"/>
              <a:gd name="T40" fmla="*/ 1739742 w 2720"/>
              <a:gd name="T41" fmla="*/ 1140472 h 2720"/>
              <a:gd name="T42" fmla="*/ 1799277 w 2720"/>
              <a:gd name="T43" fmla="*/ 720159 h 2720"/>
              <a:gd name="T44" fmla="*/ 420052 w 2720"/>
              <a:gd name="T45" fmla="*/ 659925 h 2720"/>
              <a:gd name="T46" fmla="*/ 0 w 2720"/>
              <a:gd name="T47" fmla="*/ 720159 h 2720"/>
              <a:gd name="T48" fmla="*/ 60196 w 2720"/>
              <a:gd name="T49" fmla="*/ 1140472 h 2720"/>
              <a:gd name="T50" fmla="*/ 480248 w 2720"/>
              <a:gd name="T51" fmla="*/ 1080238 h 2720"/>
              <a:gd name="T52" fmla="*/ 420052 w 2720"/>
              <a:gd name="T53" fmla="*/ 659925 h 2720"/>
              <a:gd name="T54" fmla="*/ 719711 w 2720"/>
              <a:gd name="T55" fmla="*/ 1320512 h 2720"/>
              <a:gd name="T56" fmla="*/ 660176 w 2720"/>
              <a:gd name="T57" fmla="*/ 1740163 h 2720"/>
              <a:gd name="T58" fmla="*/ 1079566 w 2720"/>
              <a:gd name="T59" fmla="*/ 1800397 h 2720"/>
              <a:gd name="T60" fmla="*/ 1139763 w 2720"/>
              <a:gd name="T61" fmla="*/ 1380084 h 2720"/>
              <a:gd name="T62" fmla="*/ 1739742 w 2720"/>
              <a:gd name="T63" fmla="*/ 1320512 h 2720"/>
              <a:gd name="T64" fmla="*/ 1319690 w 2720"/>
              <a:gd name="T65" fmla="*/ 1380084 h 2720"/>
              <a:gd name="T66" fmla="*/ 1379887 w 2720"/>
              <a:gd name="T67" fmla="*/ 1800397 h 2720"/>
              <a:gd name="T68" fmla="*/ 1799277 w 2720"/>
              <a:gd name="T69" fmla="*/ 1740163 h 2720"/>
              <a:gd name="T70" fmla="*/ 1739742 w 2720"/>
              <a:gd name="T71" fmla="*/ 1320512 h 2720"/>
              <a:gd name="T72" fmla="*/ 60196 w 2720"/>
              <a:gd name="T73" fmla="*/ 1320512 h 2720"/>
              <a:gd name="T74" fmla="*/ 0 w 2720"/>
              <a:gd name="T75" fmla="*/ 1740163 h 2720"/>
              <a:gd name="T76" fmla="*/ 420052 w 2720"/>
              <a:gd name="T77" fmla="*/ 1800397 h 2720"/>
              <a:gd name="T78" fmla="*/ 480248 w 2720"/>
              <a:gd name="T79" fmla="*/ 1380084 h 272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720" h="2720">
                <a:moveTo>
                  <a:pt x="1632" y="0"/>
                </a:moveTo>
                <a:cubicBezTo>
                  <a:pt x="1088" y="0"/>
                  <a:pt x="1088" y="0"/>
                  <a:pt x="1088" y="0"/>
                </a:cubicBezTo>
                <a:cubicBezTo>
                  <a:pt x="1038" y="0"/>
                  <a:pt x="998" y="41"/>
                  <a:pt x="998" y="91"/>
                </a:cubicBezTo>
                <a:cubicBezTo>
                  <a:pt x="998" y="635"/>
                  <a:pt x="998" y="635"/>
                  <a:pt x="998" y="635"/>
                </a:cubicBezTo>
                <a:cubicBezTo>
                  <a:pt x="998" y="685"/>
                  <a:pt x="1038" y="725"/>
                  <a:pt x="1088" y="725"/>
                </a:cubicBezTo>
                <a:cubicBezTo>
                  <a:pt x="1632" y="725"/>
                  <a:pt x="1632" y="725"/>
                  <a:pt x="1632" y="725"/>
                </a:cubicBezTo>
                <a:cubicBezTo>
                  <a:pt x="1683" y="725"/>
                  <a:pt x="1723" y="685"/>
                  <a:pt x="1723" y="635"/>
                </a:cubicBezTo>
                <a:cubicBezTo>
                  <a:pt x="1723" y="91"/>
                  <a:pt x="1723" y="91"/>
                  <a:pt x="1723" y="91"/>
                </a:cubicBezTo>
                <a:cubicBezTo>
                  <a:pt x="1723" y="41"/>
                  <a:pt x="1683" y="0"/>
                  <a:pt x="1632" y="0"/>
                </a:cubicBezTo>
                <a:close/>
                <a:moveTo>
                  <a:pt x="2630" y="0"/>
                </a:moveTo>
                <a:cubicBezTo>
                  <a:pt x="2086" y="0"/>
                  <a:pt x="2086" y="0"/>
                  <a:pt x="2086" y="0"/>
                </a:cubicBezTo>
                <a:cubicBezTo>
                  <a:pt x="2036" y="0"/>
                  <a:pt x="1995" y="41"/>
                  <a:pt x="1995" y="91"/>
                </a:cubicBezTo>
                <a:cubicBezTo>
                  <a:pt x="1995" y="635"/>
                  <a:pt x="1995" y="635"/>
                  <a:pt x="1995" y="635"/>
                </a:cubicBezTo>
                <a:cubicBezTo>
                  <a:pt x="1995" y="685"/>
                  <a:pt x="2036" y="725"/>
                  <a:pt x="2086" y="725"/>
                </a:cubicBezTo>
                <a:cubicBezTo>
                  <a:pt x="2630" y="725"/>
                  <a:pt x="2630" y="725"/>
                  <a:pt x="2630" y="725"/>
                </a:cubicBezTo>
                <a:cubicBezTo>
                  <a:pt x="2680" y="725"/>
                  <a:pt x="2720" y="685"/>
                  <a:pt x="2720" y="635"/>
                </a:cubicBezTo>
                <a:cubicBezTo>
                  <a:pt x="2720" y="91"/>
                  <a:pt x="2720" y="91"/>
                  <a:pt x="2720" y="91"/>
                </a:cubicBezTo>
                <a:cubicBezTo>
                  <a:pt x="2720" y="41"/>
                  <a:pt x="2680" y="0"/>
                  <a:pt x="2630" y="0"/>
                </a:cubicBezTo>
                <a:close/>
                <a:moveTo>
                  <a:pt x="635" y="0"/>
                </a:moveTo>
                <a:cubicBezTo>
                  <a:pt x="91" y="0"/>
                  <a:pt x="91" y="0"/>
                  <a:pt x="91" y="0"/>
                </a:cubicBezTo>
                <a:cubicBezTo>
                  <a:pt x="41" y="0"/>
                  <a:pt x="0" y="41"/>
                  <a:pt x="0" y="91"/>
                </a:cubicBezTo>
                <a:cubicBezTo>
                  <a:pt x="0" y="635"/>
                  <a:pt x="0" y="635"/>
                  <a:pt x="0" y="635"/>
                </a:cubicBezTo>
                <a:cubicBezTo>
                  <a:pt x="0" y="685"/>
                  <a:pt x="41" y="725"/>
                  <a:pt x="91" y="725"/>
                </a:cubicBezTo>
                <a:cubicBezTo>
                  <a:pt x="635" y="725"/>
                  <a:pt x="635" y="725"/>
                  <a:pt x="635" y="725"/>
                </a:cubicBezTo>
                <a:cubicBezTo>
                  <a:pt x="685" y="725"/>
                  <a:pt x="726" y="685"/>
                  <a:pt x="726" y="635"/>
                </a:cubicBezTo>
                <a:cubicBezTo>
                  <a:pt x="726" y="91"/>
                  <a:pt x="726" y="91"/>
                  <a:pt x="726" y="91"/>
                </a:cubicBezTo>
                <a:cubicBezTo>
                  <a:pt x="726" y="41"/>
                  <a:pt x="685" y="0"/>
                  <a:pt x="635" y="0"/>
                </a:cubicBezTo>
                <a:close/>
                <a:moveTo>
                  <a:pt x="1632" y="997"/>
                </a:moveTo>
                <a:cubicBezTo>
                  <a:pt x="1088" y="997"/>
                  <a:pt x="1088" y="997"/>
                  <a:pt x="1088" y="997"/>
                </a:cubicBezTo>
                <a:cubicBezTo>
                  <a:pt x="1038" y="997"/>
                  <a:pt x="998" y="1038"/>
                  <a:pt x="998" y="1088"/>
                </a:cubicBezTo>
                <a:cubicBezTo>
                  <a:pt x="998" y="1632"/>
                  <a:pt x="998" y="1632"/>
                  <a:pt x="998" y="1632"/>
                </a:cubicBezTo>
                <a:cubicBezTo>
                  <a:pt x="998" y="1682"/>
                  <a:pt x="1038" y="1723"/>
                  <a:pt x="1088" y="1723"/>
                </a:cubicBezTo>
                <a:cubicBezTo>
                  <a:pt x="1632" y="1723"/>
                  <a:pt x="1632" y="1723"/>
                  <a:pt x="1632" y="1723"/>
                </a:cubicBezTo>
                <a:cubicBezTo>
                  <a:pt x="1683" y="1723"/>
                  <a:pt x="1723" y="1682"/>
                  <a:pt x="1723" y="1632"/>
                </a:cubicBezTo>
                <a:cubicBezTo>
                  <a:pt x="1723" y="1088"/>
                  <a:pt x="1723" y="1088"/>
                  <a:pt x="1723" y="1088"/>
                </a:cubicBezTo>
                <a:cubicBezTo>
                  <a:pt x="1723" y="1038"/>
                  <a:pt x="1683" y="997"/>
                  <a:pt x="1632" y="997"/>
                </a:cubicBezTo>
                <a:close/>
                <a:moveTo>
                  <a:pt x="2630" y="997"/>
                </a:moveTo>
                <a:cubicBezTo>
                  <a:pt x="2086" y="997"/>
                  <a:pt x="2086" y="997"/>
                  <a:pt x="2086" y="997"/>
                </a:cubicBezTo>
                <a:cubicBezTo>
                  <a:pt x="2036" y="997"/>
                  <a:pt x="1995" y="1038"/>
                  <a:pt x="1995" y="1088"/>
                </a:cubicBezTo>
                <a:cubicBezTo>
                  <a:pt x="1995" y="1632"/>
                  <a:pt x="1995" y="1632"/>
                  <a:pt x="1995" y="1632"/>
                </a:cubicBezTo>
                <a:cubicBezTo>
                  <a:pt x="1995" y="1682"/>
                  <a:pt x="2036" y="1723"/>
                  <a:pt x="2086" y="1723"/>
                </a:cubicBezTo>
                <a:cubicBezTo>
                  <a:pt x="2630" y="1723"/>
                  <a:pt x="2630" y="1723"/>
                  <a:pt x="2630" y="1723"/>
                </a:cubicBezTo>
                <a:cubicBezTo>
                  <a:pt x="2680" y="1723"/>
                  <a:pt x="2720" y="1682"/>
                  <a:pt x="2720" y="1632"/>
                </a:cubicBezTo>
                <a:cubicBezTo>
                  <a:pt x="2720" y="1088"/>
                  <a:pt x="2720" y="1088"/>
                  <a:pt x="2720" y="1088"/>
                </a:cubicBezTo>
                <a:cubicBezTo>
                  <a:pt x="2720" y="1038"/>
                  <a:pt x="2680" y="997"/>
                  <a:pt x="2630" y="997"/>
                </a:cubicBezTo>
                <a:close/>
                <a:moveTo>
                  <a:pt x="635" y="997"/>
                </a:moveTo>
                <a:cubicBezTo>
                  <a:pt x="91" y="997"/>
                  <a:pt x="91" y="997"/>
                  <a:pt x="91" y="997"/>
                </a:cubicBezTo>
                <a:cubicBezTo>
                  <a:pt x="41" y="997"/>
                  <a:pt x="0" y="1038"/>
                  <a:pt x="0" y="1088"/>
                </a:cubicBezTo>
                <a:cubicBezTo>
                  <a:pt x="0" y="1632"/>
                  <a:pt x="0" y="1632"/>
                  <a:pt x="0" y="1632"/>
                </a:cubicBezTo>
                <a:cubicBezTo>
                  <a:pt x="0" y="1682"/>
                  <a:pt x="41" y="1723"/>
                  <a:pt x="91" y="1723"/>
                </a:cubicBezTo>
                <a:cubicBezTo>
                  <a:pt x="635" y="1723"/>
                  <a:pt x="635" y="1723"/>
                  <a:pt x="635" y="1723"/>
                </a:cubicBezTo>
                <a:cubicBezTo>
                  <a:pt x="685" y="1723"/>
                  <a:pt x="726" y="1682"/>
                  <a:pt x="726" y="1632"/>
                </a:cubicBezTo>
                <a:cubicBezTo>
                  <a:pt x="726" y="1088"/>
                  <a:pt x="726" y="1088"/>
                  <a:pt x="726" y="1088"/>
                </a:cubicBezTo>
                <a:cubicBezTo>
                  <a:pt x="726" y="1038"/>
                  <a:pt x="685" y="997"/>
                  <a:pt x="635" y="997"/>
                </a:cubicBezTo>
                <a:close/>
                <a:moveTo>
                  <a:pt x="1632" y="1995"/>
                </a:moveTo>
                <a:cubicBezTo>
                  <a:pt x="1088" y="1995"/>
                  <a:pt x="1088" y="1995"/>
                  <a:pt x="1088" y="1995"/>
                </a:cubicBezTo>
                <a:cubicBezTo>
                  <a:pt x="1038" y="1995"/>
                  <a:pt x="998" y="2035"/>
                  <a:pt x="998" y="2085"/>
                </a:cubicBezTo>
                <a:cubicBezTo>
                  <a:pt x="998" y="2629"/>
                  <a:pt x="998" y="2629"/>
                  <a:pt x="998" y="2629"/>
                </a:cubicBezTo>
                <a:cubicBezTo>
                  <a:pt x="998" y="2680"/>
                  <a:pt x="1038" y="2720"/>
                  <a:pt x="1088" y="2720"/>
                </a:cubicBezTo>
                <a:cubicBezTo>
                  <a:pt x="1632" y="2720"/>
                  <a:pt x="1632" y="2720"/>
                  <a:pt x="1632" y="2720"/>
                </a:cubicBezTo>
                <a:cubicBezTo>
                  <a:pt x="1683" y="2720"/>
                  <a:pt x="1723" y="2680"/>
                  <a:pt x="1723" y="2629"/>
                </a:cubicBezTo>
                <a:cubicBezTo>
                  <a:pt x="1723" y="2085"/>
                  <a:pt x="1723" y="2085"/>
                  <a:pt x="1723" y="2085"/>
                </a:cubicBezTo>
                <a:cubicBezTo>
                  <a:pt x="1723" y="2035"/>
                  <a:pt x="1683" y="1995"/>
                  <a:pt x="1632" y="1995"/>
                </a:cubicBezTo>
                <a:close/>
                <a:moveTo>
                  <a:pt x="2630" y="1995"/>
                </a:moveTo>
                <a:cubicBezTo>
                  <a:pt x="2086" y="1995"/>
                  <a:pt x="2086" y="1995"/>
                  <a:pt x="2086" y="1995"/>
                </a:cubicBezTo>
                <a:cubicBezTo>
                  <a:pt x="2036" y="1995"/>
                  <a:pt x="1995" y="2035"/>
                  <a:pt x="1995" y="2085"/>
                </a:cubicBezTo>
                <a:cubicBezTo>
                  <a:pt x="1995" y="2629"/>
                  <a:pt x="1995" y="2629"/>
                  <a:pt x="1995" y="2629"/>
                </a:cubicBezTo>
                <a:cubicBezTo>
                  <a:pt x="1995" y="2680"/>
                  <a:pt x="2036" y="2720"/>
                  <a:pt x="2086" y="2720"/>
                </a:cubicBezTo>
                <a:cubicBezTo>
                  <a:pt x="2630" y="2720"/>
                  <a:pt x="2630" y="2720"/>
                  <a:pt x="2630" y="2720"/>
                </a:cubicBezTo>
                <a:cubicBezTo>
                  <a:pt x="2680" y="2720"/>
                  <a:pt x="2720" y="2680"/>
                  <a:pt x="2720" y="2629"/>
                </a:cubicBezTo>
                <a:cubicBezTo>
                  <a:pt x="2720" y="2085"/>
                  <a:pt x="2720" y="2085"/>
                  <a:pt x="2720" y="2085"/>
                </a:cubicBezTo>
                <a:cubicBezTo>
                  <a:pt x="2720" y="2035"/>
                  <a:pt x="2680" y="1995"/>
                  <a:pt x="2630" y="1995"/>
                </a:cubicBezTo>
                <a:close/>
                <a:moveTo>
                  <a:pt x="635" y="1995"/>
                </a:moveTo>
                <a:cubicBezTo>
                  <a:pt x="91" y="1995"/>
                  <a:pt x="91" y="1995"/>
                  <a:pt x="91" y="1995"/>
                </a:cubicBezTo>
                <a:cubicBezTo>
                  <a:pt x="41" y="1995"/>
                  <a:pt x="0" y="2035"/>
                  <a:pt x="0" y="2085"/>
                </a:cubicBezTo>
                <a:cubicBezTo>
                  <a:pt x="0" y="2629"/>
                  <a:pt x="0" y="2629"/>
                  <a:pt x="0" y="2629"/>
                </a:cubicBezTo>
                <a:cubicBezTo>
                  <a:pt x="0" y="2680"/>
                  <a:pt x="41" y="2720"/>
                  <a:pt x="91" y="2720"/>
                </a:cubicBezTo>
                <a:cubicBezTo>
                  <a:pt x="635" y="2720"/>
                  <a:pt x="635" y="2720"/>
                  <a:pt x="635" y="2720"/>
                </a:cubicBezTo>
                <a:cubicBezTo>
                  <a:pt x="685" y="2720"/>
                  <a:pt x="726" y="2680"/>
                  <a:pt x="726" y="2629"/>
                </a:cubicBezTo>
                <a:cubicBezTo>
                  <a:pt x="726" y="2085"/>
                  <a:pt x="726" y="2085"/>
                  <a:pt x="726" y="2085"/>
                </a:cubicBezTo>
                <a:cubicBezTo>
                  <a:pt x="726" y="2035"/>
                  <a:pt x="685" y="1995"/>
                  <a:pt x="635" y="1995"/>
                </a:cubicBezTo>
                <a:close/>
              </a:path>
            </a:pathLst>
          </a:custGeom>
          <a:solidFill>
            <a:srgbClr val="052F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0" name="动作按钮: 文档 18"/>
          <p:cNvSpPr/>
          <p:nvPr/>
        </p:nvSpPr>
        <p:spPr>
          <a:xfrm>
            <a:off x="2157095" y="4922654"/>
            <a:ext cx="109855" cy="144145"/>
          </a:xfrm>
          <a:prstGeom prst="actionButtonDocument">
            <a:avLst/>
          </a:prstGeom>
          <a:solidFill>
            <a:srgbClr val="052F61"/>
          </a:solidFill>
          <a:ln w="12700" cap="rnd" cmpd="sng" algn="ctr">
            <a:solidFill>
              <a:srgbClr val="052F61">
                <a:shade val="50000"/>
                <a:hueMod val="94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1" name="钥匙"/>
          <p:cNvSpPr/>
          <p:nvPr/>
        </p:nvSpPr>
        <p:spPr>
          <a:xfrm>
            <a:off x="2111375" y="5284832"/>
            <a:ext cx="201295" cy="177165"/>
          </a:xfrm>
          <a:custGeom>
            <a:avLst/>
            <a:gdLst>
              <a:gd name="connsiteX0" fmla="*/ 1193800 w 2387600"/>
              <a:gd name="connsiteY0" fmla="*/ 342900 h 5404814"/>
              <a:gd name="connsiteX1" fmla="*/ 930275 w 2387600"/>
              <a:gd name="connsiteY1" fmla="*/ 606425 h 5404814"/>
              <a:gd name="connsiteX2" fmla="*/ 1193800 w 2387600"/>
              <a:gd name="connsiteY2" fmla="*/ 869950 h 5404814"/>
              <a:gd name="connsiteX3" fmla="*/ 1457325 w 2387600"/>
              <a:gd name="connsiteY3" fmla="*/ 606425 h 5404814"/>
              <a:gd name="connsiteX4" fmla="*/ 1193800 w 2387600"/>
              <a:gd name="connsiteY4" fmla="*/ 342900 h 5404814"/>
              <a:gd name="connsiteX5" fmla="*/ 1193800 w 2387600"/>
              <a:gd name="connsiteY5" fmla="*/ 0 h 5404814"/>
              <a:gd name="connsiteX6" fmla="*/ 2387600 w 2387600"/>
              <a:gd name="connsiteY6" fmla="*/ 1193800 h 5404814"/>
              <a:gd name="connsiteX7" fmla="*/ 1658481 w 2387600"/>
              <a:gd name="connsiteY7" fmla="*/ 2293786 h 5404814"/>
              <a:gd name="connsiteX8" fmla="*/ 1580853 w 2387600"/>
              <a:gd name="connsiteY8" fmla="*/ 2317883 h 5404814"/>
              <a:gd name="connsiteX9" fmla="*/ 1580853 w 2387600"/>
              <a:gd name="connsiteY9" fmla="*/ 3478606 h 5404814"/>
              <a:gd name="connsiteX10" fmla="*/ 1320504 w 2387600"/>
              <a:gd name="connsiteY10" fmla="*/ 3735389 h 5404814"/>
              <a:gd name="connsiteX11" fmla="*/ 1580853 w 2387600"/>
              <a:gd name="connsiteY11" fmla="*/ 3992173 h 5404814"/>
              <a:gd name="connsiteX12" fmla="*/ 1580853 w 2387600"/>
              <a:gd name="connsiteY12" fmla="*/ 4001885 h 5404814"/>
              <a:gd name="connsiteX13" fmla="*/ 1320504 w 2387600"/>
              <a:gd name="connsiteY13" fmla="*/ 4258668 h 5404814"/>
              <a:gd name="connsiteX14" fmla="*/ 1580853 w 2387600"/>
              <a:gd name="connsiteY14" fmla="*/ 4515452 h 5404814"/>
              <a:gd name="connsiteX15" fmla="*/ 1580853 w 2387600"/>
              <a:gd name="connsiteY15" fmla="*/ 4525164 h 5404814"/>
              <a:gd name="connsiteX16" fmla="*/ 1320504 w 2387600"/>
              <a:gd name="connsiteY16" fmla="*/ 4781947 h 5404814"/>
              <a:gd name="connsiteX17" fmla="*/ 1577964 w 2387600"/>
              <a:gd name="connsiteY17" fmla="*/ 5035881 h 5404814"/>
              <a:gd name="connsiteX18" fmla="*/ 1191121 w 2387600"/>
              <a:gd name="connsiteY18" fmla="*/ 5404814 h 5404814"/>
              <a:gd name="connsiteX19" fmla="*/ 806747 w 2387600"/>
              <a:gd name="connsiteY19" fmla="*/ 5038235 h 5404814"/>
              <a:gd name="connsiteX20" fmla="*/ 806747 w 2387600"/>
              <a:gd name="connsiteY20" fmla="*/ 2317883 h 5404814"/>
              <a:gd name="connsiteX21" fmla="*/ 729119 w 2387600"/>
              <a:gd name="connsiteY21" fmla="*/ 2293786 h 5404814"/>
              <a:gd name="connsiteX22" fmla="*/ 0 w 2387600"/>
              <a:gd name="connsiteY22" fmla="*/ 1193800 h 5404814"/>
              <a:gd name="connsiteX23" fmla="*/ 1193800 w 2387600"/>
              <a:gd name="connsiteY23" fmla="*/ 0 h 540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87600" h="5404814">
                <a:moveTo>
                  <a:pt x="1193800" y="342900"/>
                </a:moveTo>
                <a:cubicBezTo>
                  <a:pt x="1048259" y="342900"/>
                  <a:pt x="930275" y="460884"/>
                  <a:pt x="930275" y="606425"/>
                </a:cubicBezTo>
                <a:cubicBezTo>
                  <a:pt x="930275" y="751966"/>
                  <a:pt x="1048259" y="869950"/>
                  <a:pt x="1193800" y="869950"/>
                </a:cubicBezTo>
                <a:cubicBezTo>
                  <a:pt x="1339341" y="869950"/>
                  <a:pt x="1457325" y="751966"/>
                  <a:pt x="1457325" y="606425"/>
                </a:cubicBezTo>
                <a:cubicBezTo>
                  <a:pt x="1457325" y="460884"/>
                  <a:pt x="1339341" y="342900"/>
                  <a:pt x="1193800" y="342900"/>
                </a:cubicBezTo>
                <a:close/>
                <a:moveTo>
                  <a:pt x="1193800" y="0"/>
                </a:moveTo>
                <a:cubicBezTo>
                  <a:pt x="1853118" y="0"/>
                  <a:pt x="2387600" y="534482"/>
                  <a:pt x="2387600" y="1193800"/>
                </a:cubicBezTo>
                <a:cubicBezTo>
                  <a:pt x="2387600" y="1688289"/>
                  <a:pt x="2086954" y="2112557"/>
                  <a:pt x="1658481" y="2293786"/>
                </a:cubicBezTo>
                <a:lnTo>
                  <a:pt x="1580853" y="2317883"/>
                </a:lnTo>
                <a:lnTo>
                  <a:pt x="1580853" y="3478606"/>
                </a:lnTo>
                <a:lnTo>
                  <a:pt x="1320504" y="3735389"/>
                </a:lnTo>
                <a:lnTo>
                  <a:pt x="1580853" y="3992173"/>
                </a:lnTo>
                <a:lnTo>
                  <a:pt x="1580853" y="4001885"/>
                </a:lnTo>
                <a:lnTo>
                  <a:pt x="1320504" y="4258668"/>
                </a:lnTo>
                <a:lnTo>
                  <a:pt x="1580853" y="4515452"/>
                </a:lnTo>
                <a:lnTo>
                  <a:pt x="1580853" y="4525164"/>
                </a:lnTo>
                <a:lnTo>
                  <a:pt x="1320504" y="4781947"/>
                </a:lnTo>
                <a:lnTo>
                  <a:pt x="1577964" y="5035881"/>
                </a:lnTo>
                <a:lnTo>
                  <a:pt x="1191121" y="5404814"/>
                </a:lnTo>
                <a:lnTo>
                  <a:pt x="806747" y="5038235"/>
                </a:lnTo>
                <a:lnTo>
                  <a:pt x="806747" y="2317883"/>
                </a:lnTo>
                <a:lnTo>
                  <a:pt x="729119" y="2293786"/>
                </a:lnTo>
                <a:cubicBezTo>
                  <a:pt x="300646" y="2112557"/>
                  <a:pt x="0" y="1688289"/>
                  <a:pt x="0" y="1193800"/>
                </a:cubicBezTo>
                <a:cubicBezTo>
                  <a:pt x="0" y="534482"/>
                  <a:pt x="534482" y="0"/>
                  <a:pt x="1193800" y="0"/>
                </a:cubicBezTo>
                <a:close/>
              </a:path>
            </a:pathLst>
          </a:custGeom>
          <a:solidFill>
            <a:srgbClr val="052F61"/>
          </a:solidFill>
          <a:ln w="12700" cap="rnd" cmpd="sng" algn="ctr">
            <a:noFill/>
            <a:prstDash val="solid"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2" name="WIFI"/>
          <p:cNvSpPr/>
          <p:nvPr/>
        </p:nvSpPr>
        <p:spPr>
          <a:xfrm>
            <a:off x="2312670" y="5637709"/>
            <a:ext cx="206375" cy="177800"/>
          </a:xfrm>
          <a:custGeom>
            <a:avLst/>
            <a:gdLst>
              <a:gd name="connsiteX0" fmla="*/ 216021 w 432042"/>
              <a:gd name="connsiteY0" fmla="*/ 221820 h 375762"/>
              <a:gd name="connsiteX1" fmla="*/ 292992 w 432042"/>
              <a:gd name="connsiteY1" fmla="*/ 298791 h 375762"/>
              <a:gd name="connsiteX2" fmla="*/ 216021 w 432042"/>
              <a:gd name="connsiteY2" fmla="*/ 375762 h 375762"/>
              <a:gd name="connsiteX3" fmla="*/ 139050 w 432042"/>
              <a:gd name="connsiteY3" fmla="*/ 298791 h 375762"/>
              <a:gd name="connsiteX4" fmla="*/ 216021 w 432042"/>
              <a:gd name="connsiteY4" fmla="*/ 221820 h 375762"/>
              <a:gd name="connsiteX5" fmla="*/ 216021 w 432042"/>
              <a:gd name="connsiteY5" fmla="*/ 109336 h 375762"/>
              <a:gd name="connsiteX6" fmla="*/ 368029 w 432042"/>
              <a:gd name="connsiteY6" fmla="*/ 177084 h 375762"/>
              <a:gd name="connsiteX7" fmla="*/ 336422 w 432042"/>
              <a:gd name="connsiteY7" fmla="*/ 221820 h 375762"/>
              <a:gd name="connsiteX8" fmla="*/ 216021 w 432042"/>
              <a:gd name="connsiteY8" fmla="*/ 162428 h 375762"/>
              <a:gd name="connsiteX9" fmla="*/ 95620 w 432042"/>
              <a:gd name="connsiteY9" fmla="*/ 221820 h 375762"/>
              <a:gd name="connsiteX10" fmla="*/ 64014 w 432042"/>
              <a:gd name="connsiteY10" fmla="*/ 177084 h 375762"/>
              <a:gd name="connsiteX11" fmla="*/ 216021 w 432042"/>
              <a:gd name="connsiteY11" fmla="*/ 109336 h 375762"/>
              <a:gd name="connsiteX12" fmla="*/ 216021 w 432042"/>
              <a:gd name="connsiteY12" fmla="*/ 0 h 375762"/>
              <a:gd name="connsiteX13" fmla="*/ 432042 w 432042"/>
              <a:gd name="connsiteY13" fmla="*/ 86479 h 375762"/>
              <a:gd name="connsiteX14" fmla="*/ 399808 w 432042"/>
              <a:gd name="connsiteY14" fmla="*/ 132103 h 375762"/>
              <a:gd name="connsiteX15" fmla="*/ 216021 w 432042"/>
              <a:gd name="connsiteY15" fmla="*/ 55952 h 375762"/>
              <a:gd name="connsiteX16" fmla="*/ 32234 w 432042"/>
              <a:gd name="connsiteY16" fmla="*/ 132103 h 375762"/>
              <a:gd name="connsiteX17" fmla="*/ 0 w 432042"/>
              <a:gd name="connsiteY17" fmla="*/ 86480 h 375762"/>
              <a:gd name="connsiteX18" fmla="*/ 216021 w 432042"/>
              <a:gd name="connsiteY18" fmla="*/ 0 h 3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2042" h="375762">
                <a:moveTo>
                  <a:pt x="216021" y="221820"/>
                </a:moveTo>
                <a:cubicBezTo>
                  <a:pt x="258531" y="221820"/>
                  <a:pt x="292992" y="256281"/>
                  <a:pt x="292992" y="298791"/>
                </a:cubicBezTo>
                <a:cubicBezTo>
                  <a:pt x="292992" y="341301"/>
                  <a:pt x="258531" y="375762"/>
                  <a:pt x="216021" y="375762"/>
                </a:cubicBezTo>
                <a:cubicBezTo>
                  <a:pt x="173511" y="375762"/>
                  <a:pt x="139050" y="341301"/>
                  <a:pt x="139050" y="298791"/>
                </a:cubicBezTo>
                <a:cubicBezTo>
                  <a:pt x="139050" y="256281"/>
                  <a:pt x="173511" y="221820"/>
                  <a:pt x="216021" y="221820"/>
                </a:cubicBezTo>
                <a:close/>
                <a:moveTo>
                  <a:pt x="216021" y="109336"/>
                </a:moveTo>
                <a:cubicBezTo>
                  <a:pt x="276428" y="109336"/>
                  <a:pt x="330776" y="135275"/>
                  <a:pt x="368029" y="177084"/>
                </a:cubicBezTo>
                <a:lnTo>
                  <a:pt x="336422" y="221820"/>
                </a:lnTo>
                <a:cubicBezTo>
                  <a:pt x="308859" y="185511"/>
                  <a:pt x="265135" y="162428"/>
                  <a:pt x="216021" y="162428"/>
                </a:cubicBezTo>
                <a:cubicBezTo>
                  <a:pt x="166906" y="162428"/>
                  <a:pt x="123183" y="185511"/>
                  <a:pt x="95620" y="221820"/>
                </a:cubicBezTo>
                <a:lnTo>
                  <a:pt x="64014" y="177084"/>
                </a:lnTo>
                <a:cubicBezTo>
                  <a:pt x="101266" y="135275"/>
                  <a:pt x="155615" y="109336"/>
                  <a:pt x="216021" y="109336"/>
                </a:cubicBezTo>
                <a:close/>
                <a:moveTo>
                  <a:pt x="216021" y="0"/>
                </a:moveTo>
                <a:cubicBezTo>
                  <a:pt x="299836" y="0"/>
                  <a:pt x="376026" y="32650"/>
                  <a:pt x="432042" y="86479"/>
                </a:cubicBezTo>
                <a:lnTo>
                  <a:pt x="399808" y="132103"/>
                </a:lnTo>
                <a:cubicBezTo>
                  <a:pt x="352782" y="85052"/>
                  <a:pt x="287800" y="55952"/>
                  <a:pt x="216021" y="55952"/>
                </a:cubicBezTo>
                <a:cubicBezTo>
                  <a:pt x="144243" y="55952"/>
                  <a:pt x="79261" y="85053"/>
                  <a:pt x="32234" y="132103"/>
                </a:cubicBezTo>
                <a:lnTo>
                  <a:pt x="0" y="86480"/>
                </a:lnTo>
                <a:cubicBezTo>
                  <a:pt x="56016" y="32650"/>
                  <a:pt x="132206" y="0"/>
                  <a:pt x="216021" y="0"/>
                </a:cubicBezTo>
                <a:close/>
              </a:path>
            </a:pathLst>
          </a:custGeom>
          <a:solidFill>
            <a:srgbClr val="052F61"/>
          </a:solidFill>
          <a:ln w="12700" cap="rnd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3" name="蓝牙"/>
          <p:cNvSpPr/>
          <p:nvPr/>
        </p:nvSpPr>
        <p:spPr>
          <a:xfrm>
            <a:off x="2140267" y="6004739"/>
            <a:ext cx="143510" cy="197485"/>
          </a:xfrm>
          <a:custGeom>
            <a:avLst/>
            <a:gdLst/>
            <a:ahLst/>
            <a:cxnLst/>
            <a:rect l="l" t="t" r="r" b="b"/>
            <a:pathLst>
              <a:path w="1171576" h="1571810">
                <a:moveTo>
                  <a:pt x="662070" y="927911"/>
                </a:moveTo>
                <a:lnTo>
                  <a:pt x="795754" y="1040206"/>
                </a:lnTo>
                <a:lnTo>
                  <a:pt x="662070" y="1184585"/>
                </a:lnTo>
                <a:close/>
                <a:moveTo>
                  <a:pt x="662070" y="398563"/>
                </a:moveTo>
                <a:lnTo>
                  <a:pt x="795754" y="510858"/>
                </a:lnTo>
                <a:lnTo>
                  <a:pt x="662070" y="655237"/>
                </a:lnTo>
                <a:close/>
                <a:moveTo>
                  <a:pt x="539081" y="115152"/>
                </a:moveTo>
                <a:cubicBezTo>
                  <a:pt x="540863" y="298745"/>
                  <a:pt x="542646" y="482338"/>
                  <a:pt x="544428" y="665931"/>
                </a:cubicBezTo>
                <a:lnTo>
                  <a:pt x="325186" y="430647"/>
                </a:lnTo>
                <a:lnTo>
                  <a:pt x="250323" y="510858"/>
                </a:lnTo>
                <a:lnTo>
                  <a:pt x="533733" y="788921"/>
                </a:lnTo>
                <a:lnTo>
                  <a:pt x="234281" y="1077679"/>
                </a:lnTo>
                <a:lnTo>
                  <a:pt x="309144" y="1152542"/>
                </a:lnTo>
                <a:lnTo>
                  <a:pt x="549775" y="922605"/>
                </a:lnTo>
                <a:cubicBezTo>
                  <a:pt x="547993" y="1102633"/>
                  <a:pt x="546210" y="1282661"/>
                  <a:pt x="544428" y="1462689"/>
                </a:cubicBezTo>
                <a:lnTo>
                  <a:pt x="950828" y="1066984"/>
                </a:lnTo>
                <a:lnTo>
                  <a:pt x="683460" y="783573"/>
                </a:lnTo>
                <a:lnTo>
                  <a:pt x="945481" y="516205"/>
                </a:lnTo>
                <a:close/>
                <a:moveTo>
                  <a:pt x="585788" y="184"/>
                </a:moveTo>
                <a:cubicBezTo>
                  <a:pt x="1023610" y="9709"/>
                  <a:pt x="1171576" y="352004"/>
                  <a:pt x="1171576" y="785997"/>
                </a:cubicBezTo>
                <a:cubicBezTo>
                  <a:pt x="1171576" y="1219990"/>
                  <a:pt x="1080760" y="1571810"/>
                  <a:pt x="585788" y="1571810"/>
                </a:cubicBezTo>
                <a:cubicBezTo>
                  <a:pt x="90816" y="1571810"/>
                  <a:pt x="0" y="1219990"/>
                  <a:pt x="0" y="785997"/>
                </a:cubicBezTo>
                <a:cubicBezTo>
                  <a:pt x="0" y="352004"/>
                  <a:pt x="147966" y="-9341"/>
                  <a:pt x="585788" y="184"/>
                </a:cubicBezTo>
                <a:close/>
              </a:path>
            </a:pathLst>
          </a:custGeom>
          <a:solidFill>
            <a:srgbClr val="052F61"/>
          </a:solidFill>
          <a:ln w="12700" cap="rnd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318796" y="834459"/>
            <a:ext cx="31190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由东芝第三方</a:t>
            </a:r>
            <a:r>
              <a:rPr lang="zh-CN" altLang="en-US" sz="140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合</a:t>
            </a: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作伙伴</a:t>
            </a:r>
            <a:r>
              <a:rPr lang="en-US" sz="1400" dirty="0" err="1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Befuture</a:t>
            </a: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设计</a:t>
            </a:r>
            <a:endParaRPr lang="en-US" sz="14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43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系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统框图</a:t>
            </a:r>
            <a:endParaRPr 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138" name="Rectangle 137"/>
          <p:cNvSpPr/>
          <p:nvPr/>
        </p:nvSpPr>
        <p:spPr bwMode="auto">
          <a:xfrm>
            <a:off x="6256064" y="801623"/>
            <a:ext cx="3849465" cy="5584187"/>
          </a:xfrm>
          <a:prstGeom prst="rect">
            <a:avLst/>
          </a:prstGeom>
          <a:gradFill>
            <a:gsLst>
              <a:gs pos="0">
                <a:srgbClr val="FF0000">
                  <a:lumMod val="5000"/>
                  <a:lumOff val="95000"/>
                  <a:alpha val="30000"/>
                </a:srgbClr>
              </a:gs>
              <a:gs pos="74000">
                <a:srgbClr val="FF0000">
                  <a:lumMod val="45000"/>
                  <a:lumOff val="55000"/>
                </a:srgbClr>
              </a:gs>
              <a:gs pos="83000">
                <a:srgbClr val="FF0000">
                  <a:lumMod val="45000"/>
                  <a:lumOff val="55000"/>
                </a:srgbClr>
              </a:gs>
              <a:gs pos="100000">
                <a:srgbClr val="FF0000">
                  <a:lumMod val="30000"/>
                  <a:lumOff val="70000"/>
                </a:srgb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5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39" name="Rounded Rectangle 138"/>
          <p:cNvSpPr/>
          <p:nvPr/>
        </p:nvSpPr>
        <p:spPr bwMode="auto">
          <a:xfrm>
            <a:off x="4158513" y="2539958"/>
            <a:ext cx="2812966" cy="1716491"/>
          </a:xfrm>
          <a:prstGeom prst="roundRect">
            <a:avLst/>
          </a:prstGeom>
          <a:solidFill>
            <a:srgbClr val="FFFFCC">
              <a:alpha val="30000"/>
            </a:srgbClr>
          </a:solidFill>
          <a:ln w="28575" cap="flat" cmpd="sng" algn="ctr">
            <a:solidFill>
              <a:srgbClr val="66CCCC">
                <a:lumMod val="5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40" name="Rounded Rectangle 139"/>
          <p:cNvSpPr/>
          <p:nvPr/>
        </p:nvSpPr>
        <p:spPr bwMode="auto">
          <a:xfrm>
            <a:off x="4038760" y="1255556"/>
            <a:ext cx="1630903" cy="3360757"/>
          </a:xfrm>
          <a:prstGeom prst="roundRect">
            <a:avLst/>
          </a:prstGeom>
          <a:solidFill>
            <a:srgbClr val="CCFF99">
              <a:alpha val="30000"/>
            </a:srgbClr>
          </a:solidFill>
          <a:ln w="28575" cap="flat" cmpd="sng" algn="ctr">
            <a:solidFill>
              <a:srgbClr val="66CCCC">
                <a:lumMod val="5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41" name="Rounded Rectangle 140"/>
          <p:cNvSpPr/>
          <p:nvPr/>
        </p:nvSpPr>
        <p:spPr bwMode="auto">
          <a:xfrm>
            <a:off x="4096323" y="2775445"/>
            <a:ext cx="1630903" cy="3637313"/>
          </a:xfrm>
          <a:prstGeom prst="roundRect">
            <a:avLst/>
          </a:prstGeom>
          <a:solidFill>
            <a:srgbClr val="FF9933">
              <a:alpha val="30000"/>
            </a:srgbClr>
          </a:solidFill>
          <a:ln w="28575" cap="flat" cmpd="sng" algn="ctr">
            <a:solidFill>
              <a:srgbClr val="66CCCC">
                <a:lumMod val="5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42" name="Rounded Rectangle 141"/>
          <p:cNvSpPr/>
          <p:nvPr/>
        </p:nvSpPr>
        <p:spPr bwMode="auto">
          <a:xfrm>
            <a:off x="2401487" y="1474446"/>
            <a:ext cx="3416856" cy="2950488"/>
          </a:xfrm>
          <a:prstGeom prst="roundRect">
            <a:avLst/>
          </a:prstGeom>
          <a:solidFill>
            <a:srgbClr val="66CCCC">
              <a:lumMod val="40000"/>
              <a:lumOff val="60000"/>
              <a:alpha val="30000"/>
            </a:srgbClr>
          </a:solidFill>
          <a:ln w="28575" cap="flat" cmpd="sng" algn="ctr">
            <a:solidFill>
              <a:srgbClr val="66CCCC">
                <a:lumMod val="5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43" name="Rounded Rectangle 142"/>
          <p:cNvSpPr/>
          <p:nvPr/>
        </p:nvSpPr>
        <p:spPr bwMode="auto">
          <a:xfrm>
            <a:off x="4188146" y="3077167"/>
            <a:ext cx="2929517" cy="2549211"/>
          </a:xfrm>
          <a:prstGeom prst="roundRect">
            <a:avLst/>
          </a:prstGeom>
          <a:solidFill>
            <a:srgbClr val="FFFFCC">
              <a:alpha val="30000"/>
            </a:srgbClr>
          </a:solidFill>
          <a:ln w="28575" cap="flat" cmpd="sng" algn="ctr">
            <a:solidFill>
              <a:srgbClr val="66CCCC">
                <a:lumMod val="50000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44" name="Rounded Rectangle 143"/>
          <p:cNvSpPr/>
          <p:nvPr/>
        </p:nvSpPr>
        <p:spPr bwMode="auto">
          <a:xfrm>
            <a:off x="2624719" y="1783487"/>
            <a:ext cx="1292199" cy="899238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339933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NB-IOT</a:t>
            </a:r>
          </a:p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（模块）</a:t>
            </a:r>
            <a:endParaRPr lang="en-US" altLang="zh-CN" sz="1600" kern="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535645" y="2467668"/>
            <a:ext cx="16431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400" dirty="0" smtClean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Arial" panose="020B0604020202020204" pitchFamily="34" charset="0"/>
              </a:rPr>
              <a:t>需长距离</a:t>
            </a:r>
            <a:endParaRPr kumimoji="1" lang="zh-CN" altLang="en-US" sz="1400" dirty="0">
              <a:solidFill>
                <a:srgbClr val="0000CC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963632" y="5922385"/>
            <a:ext cx="1898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Arial" panose="020B0604020202020204" pitchFamily="34" charset="0"/>
              </a:rPr>
              <a:t>门外</a:t>
            </a:r>
            <a:endParaRPr kumimoji="1" lang="zh-CN" altLang="en-US" sz="2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47" name="Rounded Rectangle 146"/>
          <p:cNvSpPr/>
          <p:nvPr/>
        </p:nvSpPr>
        <p:spPr bwMode="auto">
          <a:xfrm>
            <a:off x="2760017" y="4714063"/>
            <a:ext cx="1278743" cy="892565"/>
          </a:xfrm>
          <a:prstGeom prst="roundRect">
            <a:avLst/>
          </a:prstGeom>
          <a:solidFill>
            <a:srgbClr val="FF0000">
              <a:lumMod val="40000"/>
              <a:lumOff val="60000"/>
            </a:srgbClr>
          </a:solidFill>
          <a:ln w="9525" cap="flat" cmpd="sng" algn="ctr">
            <a:solidFill>
              <a:srgbClr val="339933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MCD</a:t>
            </a:r>
          </a:p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TC78H653</a:t>
            </a:r>
            <a:endParaRPr lang="en-US" altLang="zh-CN" sz="2000" kern="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48" name="Rounded Rectangle 147"/>
          <p:cNvSpPr/>
          <p:nvPr/>
        </p:nvSpPr>
        <p:spPr bwMode="auto">
          <a:xfrm>
            <a:off x="6261291" y="844332"/>
            <a:ext cx="1700645" cy="958464"/>
          </a:xfrm>
          <a:prstGeom prst="roundRect">
            <a:avLst/>
          </a:prstGeom>
          <a:solidFill>
            <a:srgbClr val="339933">
              <a:lumMod val="40000"/>
              <a:lumOff val="60000"/>
            </a:srgbClr>
          </a:solidFill>
          <a:ln w="9525" cap="flat" cmpd="sng" algn="ctr">
            <a:solidFill>
              <a:srgbClr val="339933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500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指纹</a:t>
            </a:r>
            <a:endParaRPr lang="en-US" altLang="zh-CN" sz="2500" kern="0" dirty="0" smtClean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传感器</a:t>
            </a:r>
            <a:endParaRPr lang="zh-CN" altLang="en-US" sz="1600" kern="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49" name="Rounded Rectangle 148"/>
          <p:cNvSpPr/>
          <p:nvPr/>
        </p:nvSpPr>
        <p:spPr bwMode="auto">
          <a:xfrm>
            <a:off x="4223767" y="1593603"/>
            <a:ext cx="1347611" cy="779252"/>
          </a:xfrm>
          <a:prstGeom prst="roundRect">
            <a:avLst/>
          </a:prstGeom>
          <a:solidFill>
            <a:srgbClr val="339933">
              <a:lumMod val="40000"/>
              <a:lumOff val="60000"/>
            </a:srgbClr>
          </a:solidFill>
          <a:ln w="9525" cap="flat" cmpd="sng" algn="ctr">
            <a:solidFill>
              <a:srgbClr val="339933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FPC MCU</a:t>
            </a:r>
          </a:p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（模块）</a:t>
            </a:r>
            <a:endParaRPr lang="en-US" altLang="zh-CN" sz="1600" kern="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150" name="Picture 1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80" y="5595774"/>
            <a:ext cx="1364072" cy="816984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524" y="4809892"/>
            <a:ext cx="847636" cy="694155"/>
          </a:xfrm>
          <a:prstGeom prst="rect">
            <a:avLst/>
          </a:prstGeom>
        </p:spPr>
      </p:pic>
      <p:cxnSp>
        <p:nvCxnSpPr>
          <p:cNvPr id="152" name="Elbow Connector 151"/>
          <p:cNvCxnSpPr>
            <a:stCxn id="151" idx="3"/>
            <a:endCxn id="147" idx="1"/>
          </p:cNvCxnSpPr>
          <p:nvPr/>
        </p:nvCxnSpPr>
        <p:spPr bwMode="auto">
          <a:xfrm>
            <a:off x="2357160" y="5156970"/>
            <a:ext cx="402857" cy="3376"/>
          </a:xfrm>
          <a:prstGeom prst="bentConnector3">
            <a:avLst>
              <a:gd name="adj1" fmla="val 50000"/>
            </a:avLst>
          </a:prstGeom>
          <a:solidFill>
            <a:srgbClr val="999999"/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3" name="Rounded Rectangle 152"/>
          <p:cNvSpPr/>
          <p:nvPr/>
        </p:nvSpPr>
        <p:spPr bwMode="auto">
          <a:xfrm>
            <a:off x="5983196" y="4454636"/>
            <a:ext cx="854483" cy="1019431"/>
          </a:xfrm>
          <a:prstGeom prst="roundRect">
            <a:avLst/>
          </a:prstGeom>
          <a:solidFill>
            <a:srgbClr val="339933">
              <a:lumMod val="40000"/>
              <a:lumOff val="60000"/>
            </a:srgbClr>
          </a:solidFill>
          <a:ln w="38100" cap="flat" cmpd="sng" algn="ctr">
            <a:solidFill>
              <a:srgbClr val="0000C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触模键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IC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154" name="Elbow Connector 153"/>
          <p:cNvCxnSpPr>
            <a:stCxn id="153" idx="3"/>
            <a:endCxn id="175" idx="1"/>
          </p:cNvCxnSpPr>
          <p:nvPr/>
        </p:nvCxnSpPr>
        <p:spPr bwMode="auto">
          <a:xfrm>
            <a:off x="6837679" y="4964352"/>
            <a:ext cx="828431" cy="422463"/>
          </a:xfrm>
          <a:prstGeom prst="bentConnector3">
            <a:avLst/>
          </a:prstGeom>
          <a:solidFill>
            <a:srgbClr val="999999"/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Elbow Connector 154"/>
          <p:cNvCxnSpPr>
            <a:endCxn id="153" idx="0"/>
          </p:cNvCxnSpPr>
          <p:nvPr/>
        </p:nvCxnSpPr>
        <p:spPr bwMode="auto">
          <a:xfrm>
            <a:off x="5570653" y="3849726"/>
            <a:ext cx="839785" cy="604910"/>
          </a:xfrm>
          <a:prstGeom prst="bentConnector2">
            <a:avLst/>
          </a:prstGeom>
          <a:solidFill>
            <a:srgbClr val="999999"/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Elbow Connector 155"/>
          <p:cNvCxnSpPr/>
          <p:nvPr/>
        </p:nvCxnSpPr>
        <p:spPr bwMode="auto">
          <a:xfrm rot="10800000">
            <a:off x="3909070" y="2275409"/>
            <a:ext cx="318331" cy="1188720"/>
          </a:xfrm>
          <a:prstGeom prst="bentConnector3">
            <a:avLst>
              <a:gd name="adj1" fmla="val 50001"/>
            </a:avLst>
          </a:prstGeom>
          <a:solidFill>
            <a:srgbClr val="999999"/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Elbow Connector 156"/>
          <p:cNvCxnSpPr>
            <a:stCxn id="149" idx="3"/>
            <a:endCxn id="148" idx="1"/>
          </p:cNvCxnSpPr>
          <p:nvPr/>
        </p:nvCxnSpPr>
        <p:spPr bwMode="auto">
          <a:xfrm flipV="1">
            <a:off x="5571378" y="1323564"/>
            <a:ext cx="689913" cy="659665"/>
          </a:xfrm>
          <a:prstGeom prst="bentConnector3">
            <a:avLst>
              <a:gd name="adj1" fmla="val 50000"/>
            </a:avLst>
          </a:prstGeom>
          <a:solidFill>
            <a:srgbClr val="999999"/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Elbow Connector 157"/>
          <p:cNvCxnSpPr>
            <a:stCxn id="178" idx="0"/>
            <a:endCxn id="149" idx="2"/>
          </p:cNvCxnSpPr>
          <p:nvPr/>
        </p:nvCxnSpPr>
        <p:spPr bwMode="auto">
          <a:xfrm rot="16200000" flipV="1">
            <a:off x="4484570" y="2785858"/>
            <a:ext cx="831386" cy="5379"/>
          </a:xfrm>
          <a:prstGeom prst="bentConnector3">
            <a:avLst>
              <a:gd name="adj1" fmla="val 50000"/>
            </a:avLst>
          </a:prstGeom>
          <a:solidFill>
            <a:srgbClr val="999999"/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9" name="Rounded Rectangle 158"/>
          <p:cNvSpPr/>
          <p:nvPr/>
        </p:nvSpPr>
        <p:spPr bwMode="auto">
          <a:xfrm>
            <a:off x="7241740" y="3390090"/>
            <a:ext cx="1090842" cy="927291"/>
          </a:xfrm>
          <a:prstGeom prst="roundRect">
            <a:avLst/>
          </a:prstGeom>
          <a:solidFill>
            <a:srgbClr val="339933">
              <a:lumMod val="40000"/>
              <a:lumOff val="60000"/>
            </a:srgbClr>
          </a:solidFill>
          <a:ln w="38100" cap="flat" cmpd="sng" algn="ctr">
            <a:solidFill>
              <a:srgbClr val="0000C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NFC</a:t>
            </a:r>
          </a:p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读卡器</a:t>
            </a:r>
            <a:endParaRPr kumimoji="0" lang="en-US" altLang="zh-CN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algn="ctr" defTabSz="9683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</a:t>
            </a:r>
            <a:r>
              <a:rPr kumimoji="0" lang="en-US" altLang="zh-CN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NXP</a:t>
            </a:r>
            <a:r>
              <a: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</a:p>
        </p:txBody>
      </p:sp>
      <p:cxnSp>
        <p:nvCxnSpPr>
          <p:cNvPr id="160" name="Elbow Connector 159"/>
          <p:cNvCxnSpPr>
            <a:stCxn id="159" idx="1"/>
            <a:endCxn id="178" idx="3"/>
          </p:cNvCxnSpPr>
          <p:nvPr/>
        </p:nvCxnSpPr>
        <p:spPr bwMode="auto">
          <a:xfrm rot="10800000">
            <a:off x="5570654" y="3698164"/>
            <a:ext cx="1671086" cy="155572"/>
          </a:xfrm>
          <a:prstGeom prst="bentConnector3">
            <a:avLst>
              <a:gd name="adj1" fmla="val 33440"/>
            </a:avLst>
          </a:prstGeom>
          <a:solidFill>
            <a:srgbClr val="999999"/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TextBox 161"/>
          <p:cNvSpPr txBox="1"/>
          <p:nvPr/>
        </p:nvSpPr>
        <p:spPr>
          <a:xfrm>
            <a:off x="2305567" y="5922385"/>
            <a:ext cx="1898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4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Arial" panose="020B0604020202020204" pitchFamily="34" charset="0"/>
              </a:rPr>
              <a:t>门内</a:t>
            </a:r>
            <a:endParaRPr kumimoji="1" lang="zh-CN" altLang="en-US" sz="24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Arial" panose="020B0604020202020204" pitchFamily="34" charset="0"/>
            </a:endParaRPr>
          </a:p>
        </p:txBody>
      </p:sp>
      <p:cxnSp>
        <p:nvCxnSpPr>
          <p:cNvPr id="163" name="Elbow Connector 162"/>
          <p:cNvCxnSpPr>
            <a:endCxn id="147" idx="0"/>
          </p:cNvCxnSpPr>
          <p:nvPr/>
        </p:nvCxnSpPr>
        <p:spPr bwMode="auto">
          <a:xfrm rot="10800000" flipV="1">
            <a:off x="3399389" y="3972393"/>
            <a:ext cx="879854" cy="741670"/>
          </a:xfrm>
          <a:prstGeom prst="bentConnector2">
            <a:avLst/>
          </a:prstGeom>
          <a:solidFill>
            <a:srgbClr val="999999"/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4" name="Picture 16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0250" y="2390435"/>
            <a:ext cx="1033808" cy="1091643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3739" y="801623"/>
            <a:ext cx="764233" cy="1017615"/>
          </a:xfrm>
          <a:prstGeom prst="rect">
            <a:avLst/>
          </a:prstGeom>
        </p:spPr>
      </p:pic>
      <p:sp>
        <p:nvSpPr>
          <p:cNvPr id="168" name="Isosceles Triangle 38"/>
          <p:cNvSpPr>
            <a:spLocks noChangeArrowheads="1"/>
          </p:cNvSpPr>
          <p:nvPr/>
        </p:nvSpPr>
        <p:spPr bwMode="auto">
          <a:xfrm rot="19832472" flipV="1">
            <a:off x="2550830" y="1564968"/>
            <a:ext cx="449413" cy="270672"/>
          </a:xfrm>
          <a:prstGeom prst="triangle">
            <a:avLst>
              <a:gd name="adj" fmla="val 56667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defTabSz="968375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8375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8375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8375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8375"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kumimoji="1" sz="2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173" name="Straight Connector 80"/>
          <p:cNvCxnSpPr>
            <a:cxnSpLocks noChangeShapeType="1"/>
          </p:cNvCxnSpPr>
          <p:nvPr/>
        </p:nvCxnSpPr>
        <p:spPr bwMode="auto">
          <a:xfrm flipH="1" flipV="1">
            <a:off x="2264855" y="1456086"/>
            <a:ext cx="444246" cy="99653"/>
          </a:xfrm>
          <a:prstGeom prst="line">
            <a:avLst/>
          </a:prstGeom>
          <a:noFill/>
          <a:ln w="19050" algn="ctr">
            <a:solidFill>
              <a:srgbClr val="0000FF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4" name="Picture 17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1373" y="891998"/>
            <a:ext cx="809429" cy="849677"/>
          </a:xfrm>
          <a:prstGeom prst="rect">
            <a:avLst/>
          </a:prstGeom>
        </p:spPr>
      </p:pic>
      <p:sp>
        <p:nvSpPr>
          <p:cNvPr id="175" name="Rounded Rectangle 174"/>
          <p:cNvSpPr/>
          <p:nvPr/>
        </p:nvSpPr>
        <p:spPr bwMode="auto">
          <a:xfrm>
            <a:off x="7666110" y="4978046"/>
            <a:ext cx="1332943" cy="817538"/>
          </a:xfrm>
          <a:prstGeom prst="roundRect">
            <a:avLst/>
          </a:prstGeom>
          <a:solidFill>
            <a:srgbClr val="FFFFCC"/>
          </a:solidFill>
          <a:ln w="9525" cap="flat" cmpd="sng" algn="ctr">
            <a:solidFill>
              <a:srgbClr val="339933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触摸板</a:t>
            </a:r>
            <a:endParaRPr kumimoji="0" lang="en-US" altLang="zh-CN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176" name="Picture 17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6209" y="2951157"/>
            <a:ext cx="515031" cy="1321705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7820866" y="4317381"/>
            <a:ext cx="1898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Arial" panose="020B0604020202020204" pitchFamily="34" charset="0"/>
              </a:rPr>
              <a:t>NFC</a:t>
            </a:r>
            <a:r>
              <a:rPr lang="zh-CN" altLang="en-US" sz="160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Arial" panose="020B0604020202020204" pitchFamily="34" charset="0"/>
              </a:rPr>
              <a:t>标签</a:t>
            </a:r>
            <a:r>
              <a:rPr lang="zh-CN" altLang="en-US" sz="16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Arial" panose="020B0604020202020204" pitchFamily="34" charset="0"/>
              </a:rPr>
              <a:t>／卡</a:t>
            </a:r>
            <a:endParaRPr kumimoji="1" lang="zh-CN" altLang="en-US" sz="16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78" name="Rounded Rectangle 177"/>
          <p:cNvSpPr/>
          <p:nvPr/>
        </p:nvSpPr>
        <p:spPr bwMode="auto">
          <a:xfrm>
            <a:off x="4235249" y="3204241"/>
            <a:ext cx="1335405" cy="987846"/>
          </a:xfrm>
          <a:prstGeom prst="roundRect">
            <a:avLst/>
          </a:prstGeom>
          <a:solidFill>
            <a:srgbClr val="FF0000">
              <a:lumMod val="40000"/>
              <a:lumOff val="60000"/>
            </a:srgbClr>
          </a:solidFill>
          <a:ln w="9525" cap="flat" cmpd="sng" algn="ctr">
            <a:solidFill>
              <a:srgbClr val="339933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MCU</a:t>
            </a:r>
          </a:p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TMPM061</a:t>
            </a:r>
          </a:p>
        </p:txBody>
      </p:sp>
      <p:cxnSp>
        <p:nvCxnSpPr>
          <p:cNvPr id="179" name="Elbow Connector 178"/>
          <p:cNvCxnSpPr/>
          <p:nvPr/>
        </p:nvCxnSpPr>
        <p:spPr bwMode="auto">
          <a:xfrm rot="16200000" flipH="1">
            <a:off x="4455149" y="4940279"/>
            <a:ext cx="1578677" cy="2482"/>
          </a:xfrm>
          <a:prstGeom prst="bentConnector3">
            <a:avLst>
              <a:gd name="adj1" fmla="val 50000"/>
            </a:avLst>
          </a:prstGeom>
          <a:solidFill>
            <a:srgbClr val="999999"/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0" name="Rounded Rectangle 179"/>
          <p:cNvSpPr/>
          <p:nvPr/>
        </p:nvSpPr>
        <p:spPr bwMode="auto">
          <a:xfrm>
            <a:off x="4730769" y="5777941"/>
            <a:ext cx="915940" cy="516632"/>
          </a:xfrm>
          <a:prstGeom prst="roundRect">
            <a:avLst/>
          </a:prstGeom>
          <a:solidFill>
            <a:srgbClr val="339933">
              <a:lumMod val="40000"/>
              <a:lumOff val="60000"/>
            </a:srgbClr>
          </a:solidFill>
          <a:ln w="38100" cap="flat" cmpd="sng" algn="ctr">
            <a:solidFill>
              <a:srgbClr val="0000C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SE</a:t>
            </a:r>
            <a:endParaRPr kumimoji="0" lang="zh-CN" altLang="en-US" sz="25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184" name="Elbow Connector 183"/>
          <p:cNvCxnSpPr>
            <a:stCxn id="189" idx="3"/>
            <a:endCxn id="186" idx="1"/>
          </p:cNvCxnSpPr>
          <p:nvPr/>
        </p:nvCxnSpPr>
        <p:spPr bwMode="auto">
          <a:xfrm flipV="1">
            <a:off x="6856990" y="2082694"/>
            <a:ext cx="1394251" cy="758987"/>
          </a:xfrm>
          <a:prstGeom prst="bentConnector3">
            <a:avLst>
              <a:gd name="adj1" fmla="val 50000"/>
            </a:avLst>
          </a:prstGeom>
          <a:solidFill>
            <a:srgbClr val="999999"/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85" name="Group 184"/>
          <p:cNvGrpSpPr/>
          <p:nvPr/>
        </p:nvGrpSpPr>
        <p:grpSpPr>
          <a:xfrm>
            <a:off x="8251241" y="1766752"/>
            <a:ext cx="331661" cy="639207"/>
            <a:chOff x="5643182" y="1900687"/>
            <a:chExt cx="331661" cy="639207"/>
          </a:xfrm>
        </p:grpSpPr>
        <p:sp>
          <p:nvSpPr>
            <p:cNvPr id="186" name="Rectangle 185"/>
            <p:cNvSpPr/>
            <p:nvPr/>
          </p:nvSpPr>
          <p:spPr bwMode="auto">
            <a:xfrm>
              <a:off x="5643182" y="2055207"/>
              <a:ext cx="146010" cy="322844"/>
            </a:xfrm>
            <a:prstGeom prst="rect">
              <a:avLst/>
            </a:prstGeom>
            <a:solidFill>
              <a:srgbClr val="9999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683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AU" sz="250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87" name="Trapezoid 186"/>
            <p:cNvSpPr/>
            <p:nvPr/>
          </p:nvSpPr>
          <p:spPr bwMode="auto">
            <a:xfrm rot="16200000">
              <a:off x="5557677" y="2122729"/>
              <a:ext cx="639207" cy="195124"/>
            </a:xfrm>
            <a:prstGeom prst="trapezoid">
              <a:avLst>
                <a:gd name="adj" fmla="val 77645"/>
              </a:avLst>
            </a:prstGeom>
            <a:solidFill>
              <a:srgbClr val="99999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6837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AU" sz="250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sp>
        <p:nvSpPr>
          <p:cNvPr id="188" name="TextBox 187"/>
          <p:cNvSpPr txBox="1"/>
          <p:nvPr/>
        </p:nvSpPr>
        <p:spPr>
          <a:xfrm>
            <a:off x="8310672" y="1761152"/>
            <a:ext cx="1898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60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Arial" panose="020B0604020202020204" pitchFamily="34" charset="0"/>
              </a:rPr>
              <a:t>语音守护</a:t>
            </a:r>
            <a:endParaRPr kumimoji="1" lang="zh-CN" altLang="en-US" sz="160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89" name="Rounded Rectangle 188"/>
          <p:cNvSpPr/>
          <p:nvPr/>
        </p:nvSpPr>
        <p:spPr bwMode="auto">
          <a:xfrm>
            <a:off x="5856911" y="2588558"/>
            <a:ext cx="1000079" cy="506245"/>
          </a:xfrm>
          <a:prstGeom prst="roundRect">
            <a:avLst/>
          </a:prstGeom>
          <a:solidFill>
            <a:srgbClr val="339933">
              <a:lumMod val="40000"/>
              <a:lumOff val="60000"/>
            </a:srgbClr>
          </a:solidFill>
          <a:ln w="38100" cap="flat" cmpd="sng" algn="ctr">
            <a:solidFill>
              <a:srgbClr val="0000C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  <a:cs typeface="Arial" panose="020B0604020202020204" pitchFamily="34" charset="0"/>
              </a:rPr>
              <a:t>语音合成</a:t>
            </a:r>
            <a:endParaRPr kumimoji="1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  <a:cs typeface="Arial" panose="020B0604020202020204" pitchFamily="34" charset="0"/>
            </a:endParaRPr>
          </a:p>
        </p:txBody>
      </p:sp>
      <p:cxnSp>
        <p:nvCxnSpPr>
          <p:cNvPr id="190" name="Elbow Connector 189"/>
          <p:cNvCxnSpPr>
            <a:endCxn id="189" idx="2"/>
          </p:cNvCxnSpPr>
          <p:nvPr/>
        </p:nvCxnSpPr>
        <p:spPr bwMode="auto">
          <a:xfrm flipV="1">
            <a:off x="5570653" y="3094803"/>
            <a:ext cx="786298" cy="263329"/>
          </a:xfrm>
          <a:prstGeom prst="bentConnector2">
            <a:avLst/>
          </a:prstGeom>
          <a:solidFill>
            <a:srgbClr val="999999"/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2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650" y="2091100"/>
            <a:ext cx="506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WIFI"/>
          <p:cNvSpPr/>
          <p:nvPr/>
        </p:nvSpPr>
        <p:spPr>
          <a:xfrm>
            <a:off x="2367320" y="1020588"/>
            <a:ext cx="362063" cy="358215"/>
          </a:xfrm>
          <a:custGeom>
            <a:avLst/>
            <a:gdLst>
              <a:gd name="connsiteX0" fmla="*/ 216021 w 432042"/>
              <a:gd name="connsiteY0" fmla="*/ 221820 h 375762"/>
              <a:gd name="connsiteX1" fmla="*/ 292992 w 432042"/>
              <a:gd name="connsiteY1" fmla="*/ 298791 h 375762"/>
              <a:gd name="connsiteX2" fmla="*/ 216021 w 432042"/>
              <a:gd name="connsiteY2" fmla="*/ 375762 h 375762"/>
              <a:gd name="connsiteX3" fmla="*/ 139050 w 432042"/>
              <a:gd name="connsiteY3" fmla="*/ 298791 h 375762"/>
              <a:gd name="connsiteX4" fmla="*/ 216021 w 432042"/>
              <a:gd name="connsiteY4" fmla="*/ 221820 h 375762"/>
              <a:gd name="connsiteX5" fmla="*/ 216021 w 432042"/>
              <a:gd name="connsiteY5" fmla="*/ 109336 h 375762"/>
              <a:gd name="connsiteX6" fmla="*/ 368029 w 432042"/>
              <a:gd name="connsiteY6" fmla="*/ 177084 h 375762"/>
              <a:gd name="connsiteX7" fmla="*/ 336422 w 432042"/>
              <a:gd name="connsiteY7" fmla="*/ 221820 h 375762"/>
              <a:gd name="connsiteX8" fmla="*/ 216021 w 432042"/>
              <a:gd name="connsiteY8" fmla="*/ 162428 h 375762"/>
              <a:gd name="connsiteX9" fmla="*/ 95620 w 432042"/>
              <a:gd name="connsiteY9" fmla="*/ 221820 h 375762"/>
              <a:gd name="connsiteX10" fmla="*/ 64014 w 432042"/>
              <a:gd name="connsiteY10" fmla="*/ 177084 h 375762"/>
              <a:gd name="connsiteX11" fmla="*/ 216021 w 432042"/>
              <a:gd name="connsiteY11" fmla="*/ 109336 h 375762"/>
              <a:gd name="connsiteX12" fmla="*/ 216021 w 432042"/>
              <a:gd name="connsiteY12" fmla="*/ 0 h 375762"/>
              <a:gd name="connsiteX13" fmla="*/ 432042 w 432042"/>
              <a:gd name="connsiteY13" fmla="*/ 86479 h 375762"/>
              <a:gd name="connsiteX14" fmla="*/ 399808 w 432042"/>
              <a:gd name="connsiteY14" fmla="*/ 132103 h 375762"/>
              <a:gd name="connsiteX15" fmla="*/ 216021 w 432042"/>
              <a:gd name="connsiteY15" fmla="*/ 55952 h 375762"/>
              <a:gd name="connsiteX16" fmla="*/ 32234 w 432042"/>
              <a:gd name="connsiteY16" fmla="*/ 132103 h 375762"/>
              <a:gd name="connsiteX17" fmla="*/ 0 w 432042"/>
              <a:gd name="connsiteY17" fmla="*/ 86480 h 375762"/>
              <a:gd name="connsiteX18" fmla="*/ 216021 w 432042"/>
              <a:gd name="connsiteY18" fmla="*/ 0 h 37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2042" h="375762">
                <a:moveTo>
                  <a:pt x="216021" y="221820"/>
                </a:moveTo>
                <a:cubicBezTo>
                  <a:pt x="258531" y="221820"/>
                  <a:pt x="292992" y="256281"/>
                  <a:pt x="292992" y="298791"/>
                </a:cubicBezTo>
                <a:cubicBezTo>
                  <a:pt x="292992" y="341301"/>
                  <a:pt x="258531" y="375762"/>
                  <a:pt x="216021" y="375762"/>
                </a:cubicBezTo>
                <a:cubicBezTo>
                  <a:pt x="173511" y="375762"/>
                  <a:pt x="139050" y="341301"/>
                  <a:pt x="139050" y="298791"/>
                </a:cubicBezTo>
                <a:cubicBezTo>
                  <a:pt x="139050" y="256281"/>
                  <a:pt x="173511" y="221820"/>
                  <a:pt x="216021" y="221820"/>
                </a:cubicBezTo>
                <a:close/>
                <a:moveTo>
                  <a:pt x="216021" y="109336"/>
                </a:moveTo>
                <a:cubicBezTo>
                  <a:pt x="276428" y="109336"/>
                  <a:pt x="330776" y="135275"/>
                  <a:pt x="368029" y="177084"/>
                </a:cubicBezTo>
                <a:lnTo>
                  <a:pt x="336422" y="221820"/>
                </a:lnTo>
                <a:cubicBezTo>
                  <a:pt x="308859" y="185511"/>
                  <a:pt x="265135" y="162428"/>
                  <a:pt x="216021" y="162428"/>
                </a:cubicBezTo>
                <a:cubicBezTo>
                  <a:pt x="166906" y="162428"/>
                  <a:pt x="123183" y="185511"/>
                  <a:pt x="95620" y="221820"/>
                </a:cubicBezTo>
                <a:lnTo>
                  <a:pt x="64014" y="177084"/>
                </a:lnTo>
                <a:cubicBezTo>
                  <a:pt x="101266" y="135275"/>
                  <a:pt x="155615" y="109336"/>
                  <a:pt x="216021" y="109336"/>
                </a:cubicBezTo>
                <a:close/>
                <a:moveTo>
                  <a:pt x="216021" y="0"/>
                </a:moveTo>
                <a:cubicBezTo>
                  <a:pt x="299836" y="0"/>
                  <a:pt x="376026" y="32650"/>
                  <a:pt x="432042" y="86479"/>
                </a:cubicBezTo>
                <a:lnTo>
                  <a:pt x="399808" y="132103"/>
                </a:lnTo>
                <a:cubicBezTo>
                  <a:pt x="352782" y="85052"/>
                  <a:pt x="287800" y="55952"/>
                  <a:pt x="216021" y="55952"/>
                </a:cubicBezTo>
                <a:cubicBezTo>
                  <a:pt x="144243" y="55952"/>
                  <a:pt x="79261" y="85053"/>
                  <a:pt x="32234" y="132103"/>
                </a:cubicBezTo>
                <a:lnTo>
                  <a:pt x="0" y="86480"/>
                </a:lnTo>
                <a:cubicBezTo>
                  <a:pt x="56016" y="32650"/>
                  <a:pt x="132206" y="0"/>
                  <a:pt x="216021" y="0"/>
                </a:cubicBezTo>
                <a:close/>
              </a:path>
            </a:pathLst>
          </a:custGeom>
          <a:solidFill>
            <a:srgbClr val="052F61"/>
          </a:solidFill>
          <a:ln w="12700" cap="rnd" cmpd="sng" algn="ctr">
            <a:noFill/>
            <a:prstDash val="solid"/>
          </a:ln>
          <a:effec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204" name="Picture 2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0091" y="895196"/>
            <a:ext cx="1038225" cy="752475"/>
          </a:xfrm>
          <a:prstGeom prst="rect">
            <a:avLst/>
          </a:prstGeom>
        </p:spPr>
      </p:pic>
      <p:sp>
        <p:nvSpPr>
          <p:cNvPr id="208" name="Rounded Rectangle 207"/>
          <p:cNvSpPr/>
          <p:nvPr/>
        </p:nvSpPr>
        <p:spPr bwMode="auto">
          <a:xfrm>
            <a:off x="2500549" y="2843456"/>
            <a:ext cx="1292199" cy="899238"/>
          </a:xfrm>
          <a:prstGeom prst="roundRect">
            <a:avLst/>
          </a:prstGeom>
          <a:solidFill>
            <a:srgbClr val="339933">
              <a:lumMod val="40000"/>
              <a:lumOff val="60000"/>
            </a:srgbClr>
          </a:solidFill>
          <a:ln w="9525" cap="flat" cmpd="sng" algn="ctr">
            <a:solidFill>
              <a:srgbClr val="339933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BLE</a:t>
            </a:r>
          </a:p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（模块）</a:t>
            </a:r>
            <a:endParaRPr lang="en-US" altLang="zh-CN" sz="1600" kern="0" dirty="0">
              <a:solidFill>
                <a:srgbClr val="00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cxnSp>
        <p:nvCxnSpPr>
          <p:cNvPr id="209" name="Elbow Connector 208"/>
          <p:cNvCxnSpPr>
            <a:endCxn id="208" idx="3"/>
          </p:cNvCxnSpPr>
          <p:nvPr/>
        </p:nvCxnSpPr>
        <p:spPr bwMode="auto">
          <a:xfrm rot="10800000">
            <a:off x="3792749" y="3293076"/>
            <a:ext cx="442501" cy="405089"/>
          </a:xfrm>
          <a:prstGeom prst="bentConnector3">
            <a:avLst>
              <a:gd name="adj1" fmla="val 72387"/>
            </a:avLst>
          </a:prstGeom>
          <a:solidFill>
            <a:srgbClr val="999999"/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1" name="Straight Connector 80"/>
          <p:cNvCxnSpPr>
            <a:cxnSpLocks noChangeShapeType="1"/>
          </p:cNvCxnSpPr>
          <p:nvPr/>
        </p:nvCxnSpPr>
        <p:spPr bwMode="auto">
          <a:xfrm flipV="1">
            <a:off x="3965928" y="2457737"/>
            <a:ext cx="5033125" cy="34929"/>
          </a:xfrm>
          <a:prstGeom prst="line">
            <a:avLst/>
          </a:prstGeom>
          <a:noFill/>
          <a:ln w="19050" algn="ctr">
            <a:solidFill>
              <a:srgbClr val="0000FF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1" name="Elbow Connector 220"/>
          <p:cNvCxnSpPr/>
          <p:nvPr/>
        </p:nvCxnSpPr>
        <p:spPr bwMode="auto">
          <a:xfrm rot="5400000">
            <a:off x="3581593" y="2704119"/>
            <a:ext cx="595790" cy="185583"/>
          </a:xfrm>
          <a:prstGeom prst="bentConnector3">
            <a:avLst>
              <a:gd name="adj1" fmla="val 99113"/>
            </a:avLst>
          </a:prstGeom>
          <a:noFill/>
          <a:ln w="19050" algn="ctr">
            <a:solidFill>
              <a:srgbClr val="0000FF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1" name="Rounded Rectangle 230"/>
          <p:cNvSpPr/>
          <p:nvPr/>
        </p:nvSpPr>
        <p:spPr bwMode="auto">
          <a:xfrm>
            <a:off x="4335986" y="4809892"/>
            <a:ext cx="627069" cy="525473"/>
          </a:xfrm>
          <a:prstGeom prst="roundRect">
            <a:avLst/>
          </a:prstGeom>
          <a:solidFill>
            <a:srgbClr val="339933">
              <a:lumMod val="40000"/>
              <a:lumOff val="60000"/>
            </a:srgbClr>
          </a:solidFill>
          <a:ln w="9525" cap="flat" cmpd="sng" algn="ctr">
            <a:solidFill>
              <a:srgbClr val="339933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24C128</a:t>
            </a:r>
          </a:p>
        </p:txBody>
      </p:sp>
      <p:cxnSp>
        <p:nvCxnSpPr>
          <p:cNvPr id="232" name="Elbow Connector 231"/>
          <p:cNvCxnSpPr>
            <a:endCxn id="231" idx="0"/>
          </p:cNvCxnSpPr>
          <p:nvPr/>
        </p:nvCxnSpPr>
        <p:spPr bwMode="auto">
          <a:xfrm rot="16200000" flipH="1">
            <a:off x="4340619" y="4500989"/>
            <a:ext cx="617803" cy="1"/>
          </a:xfrm>
          <a:prstGeom prst="bentConnector3">
            <a:avLst>
              <a:gd name="adj1" fmla="val 50000"/>
            </a:avLst>
          </a:prstGeom>
          <a:solidFill>
            <a:srgbClr val="999999"/>
          </a:solidFill>
          <a:ln w="38100" cap="flat" cmpd="sng" algn="ctr">
            <a:solidFill>
              <a:srgbClr val="FFFFF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Oval 3"/>
          <p:cNvSpPr/>
          <p:nvPr/>
        </p:nvSpPr>
        <p:spPr>
          <a:xfrm>
            <a:off x="1369042" y="1010314"/>
            <a:ext cx="918534" cy="485324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9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互</a:t>
            </a:r>
            <a:r>
              <a:rPr lang="zh-CN" altLang="en-US" sz="900" dirty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联网／云</a:t>
            </a:r>
            <a:r>
              <a:rPr kumimoji="1" lang="zh-CN" altLang="en-US" sz="900" dirty="0" smtClean="0">
                <a:solidFill>
                  <a:schemeClr val="tx1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服务器</a:t>
            </a:r>
          </a:p>
        </p:txBody>
      </p:sp>
    </p:spTree>
    <p:extLst>
      <p:ext uri="{BB962C8B-B14F-4D97-AF65-F5344CB8AC3E}">
        <p14:creationId xmlns:p14="http://schemas.microsoft.com/office/powerpoint/2010/main" val="351780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Toshiba </a:t>
            </a:r>
            <a:r>
              <a:rPr lang="en-US" altLang="ja-JP" sz="2800" dirty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Electronics (China) Co., Ltd</a:t>
            </a:r>
            <a:endParaRPr kumimoji="1"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9984102" y="976860"/>
            <a:ext cx="17216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 smtClean="0">
                <a:solidFill>
                  <a:prstClr val="black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（</a:t>
            </a:r>
            <a:r>
              <a:rPr lang="en-US" altLang="ja-JP" sz="1200" dirty="0" smtClean="0">
                <a:solidFill>
                  <a:prstClr val="black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November</a:t>
            </a:r>
            <a:r>
              <a:rPr lang="en-US" altLang="ja-JP" sz="1200" dirty="0">
                <a:solidFill>
                  <a:prstClr val="black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, </a:t>
            </a:r>
            <a:r>
              <a:rPr lang="en-US" altLang="ja-JP" sz="1200" dirty="0" smtClean="0">
                <a:solidFill>
                  <a:prstClr val="black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2018</a:t>
            </a:r>
            <a:r>
              <a:rPr lang="zh-CN" altLang="en-US" sz="1200" dirty="0" smtClean="0">
                <a:solidFill>
                  <a:prstClr val="black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）</a:t>
            </a:r>
            <a:endParaRPr lang="ja-JP" altLang="en-US" sz="1200" dirty="0">
              <a:solidFill>
                <a:prstClr val="black"/>
              </a:solidFill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3200" y="900000"/>
            <a:ext cx="9127643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公</a:t>
            </a:r>
            <a:r>
              <a:rPr lang="zh-TW" altLang="en-US" b="1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司名称： 东芝电子（中国）有限公</a:t>
            </a:r>
            <a:r>
              <a:rPr lang="zh-TW" altLang="en-US" b="1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司</a:t>
            </a:r>
            <a:r>
              <a:rPr lang="zh-CN" altLang="en-US" b="1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（</a:t>
            </a:r>
            <a:r>
              <a:rPr lang="en-AU" altLang="zh-TW" b="1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Toshiba Electronics (China) Co., Ltd.</a:t>
            </a:r>
            <a:r>
              <a:rPr lang="zh-CN" altLang="en-US" b="1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）</a:t>
            </a:r>
            <a:endParaRPr lang="en-AU" b="1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所</a:t>
            </a:r>
            <a:r>
              <a:rPr lang="zh-TW" altLang="en-US" b="1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在地： 上海外高桥自由贸易区</a:t>
            </a: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总</a:t>
            </a:r>
            <a:r>
              <a:rPr lang="zh-TW" altLang="en-US" b="1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经理： 岡本成之</a:t>
            </a: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业</a:t>
            </a:r>
            <a:r>
              <a:rPr lang="zh-TW" altLang="en-US" b="1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务内容： </a:t>
            </a:r>
            <a:endParaRPr lang="en-US" altLang="zh-TW" b="1" dirty="0" smtClean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半</a:t>
            </a:r>
            <a:r>
              <a:rPr lang="zh-TW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导体・存储器・</a:t>
            </a:r>
            <a:r>
              <a:rPr lang="en-AU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HDD</a:t>
            </a:r>
            <a:r>
              <a:rPr lang="zh-TW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销售</a:t>
            </a:r>
            <a:r>
              <a:rPr lang="en-US" altLang="zh-TW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&amp;</a:t>
            </a:r>
            <a:r>
              <a:rPr lang="zh-TW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技术支持</a:t>
            </a:r>
            <a:r>
              <a:rPr lang="zh-TW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endParaRPr lang="en-US" altLang="zh-TW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日</a:t>
            </a:r>
            <a:r>
              <a:rPr lang="zh-TW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本工厂采购支持，支持外包技术支持</a:t>
            </a: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分</a:t>
            </a:r>
            <a:r>
              <a:rPr lang="zh-TW" altLang="en-US" b="1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公司： </a:t>
            </a:r>
            <a:endParaRPr lang="en-US" altLang="zh-TW" b="1" dirty="0" smtClean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上</a:t>
            </a:r>
            <a:r>
              <a:rPr lang="zh-TW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海・深圳・大连・青岛・北京・成都・厦门</a:t>
            </a: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办</a:t>
            </a:r>
            <a:r>
              <a:rPr lang="zh-TW" altLang="en-US" b="1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事处： </a:t>
            </a:r>
            <a:endParaRPr lang="en-US" altLang="zh-TW" b="1" dirty="0" smtClean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杭</a:t>
            </a:r>
            <a:r>
              <a:rPr lang="zh-TW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州・南京・重庆・西安・武汉・沈阳・长沙</a:t>
            </a:r>
            <a:r>
              <a:rPr lang="zh-TW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・</a:t>
            </a:r>
            <a:endParaRPr lang="en-US" altLang="zh-TW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广</a:t>
            </a:r>
            <a:r>
              <a:rPr lang="zh-TW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州・昆山</a:t>
            </a: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兄弟公</a:t>
            </a:r>
            <a:r>
              <a:rPr lang="zh-TW" altLang="en-US" b="1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司： </a:t>
            </a:r>
            <a:endParaRPr lang="en-US" altLang="zh-TW" b="1" dirty="0" smtClean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香</a:t>
            </a:r>
            <a:r>
              <a:rPr lang="zh-TW" altLang="en-US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港・台北</a:t>
            </a:r>
            <a:endParaRPr lang="en-AU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9031"/>
          <a:stretch/>
        </p:blipFill>
        <p:spPr>
          <a:xfrm>
            <a:off x="4719145" y="1266195"/>
            <a:ext cx="7157545" cy="516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0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硬件结构</a:t>
            </a:r>
            <a:endParaRPr 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pic>
        <p:nvPicPr>
          <p:cNvPr id="3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76" y="916448"/>
            <a:ext cx="6621132" cy="53614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2052" y="3832167"/>
            <a:ext cx="20781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主</a:t>
            </a:r>
            <a:r>
              <a:rPr lang="zh-CN" alt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控</a:t>
            </a:r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MCU</a:t>
            </a: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TMPM061FWFG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3715789" y="4155332"/>
            <a:ext cx="1338349" cy="1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olid"/>
            <a:round/>
            <a:headEnd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4688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68000" rIns="0" anchor="b" anchorCtr="0"/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TMPM061FWFG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介绍</a:t>
            </a:r>
            <a:endParaRPr 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120" name="Rectangle 2"/>
          <p:cNvSpPr>
            <a:spLocks noChangeArrowheads="1"/>
          </p:cNvSpPr>
          <p:nvPr/>
        </p:nvSpPr>
        <p:spPr bwMode="auto">
          <a:xfrm>
            <a:off x="642160" y="1195389"/>
            <a:ext cx="2815743" cy="831850"/>
          </a:xfrm>
          <a:prstGeom prst="rect">
            <a:avLst/>
          </a:prstGeom>
          <a:solidFill>
            <a:srgbClr val="FEE1D6"/>
          </a:solidFill>
          <a:ln w="19050" algn="ctr">
            <a:solidFill>
              <a:srgbClr val="FF66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968375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968375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968375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968375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968375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defTabSz="96837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0" lang="en-US" altLang="ja-JP" sz="1400" b="1" i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RTC</a:t>
            </a:r>
            <a:r>
              <a:rPr kumimoji="0" lang="zh-CN" altLang="en-US" sz="1400" b="1" i="1" kern="0" dirty="0" smtClean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带温度补偿</a:t>
            </a:r>
            <a:endParaRPr kumimoji="0" lang="en-US" altLang="zh-CN" sz="1400" b="1" i="1" kern="0" dirty="0" smtClean="0">
              <a:solidFill>
                <a:srgbClr val="FF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kumimoji="0" lang="zh-CN" altLang="en-US" sz="1400" b="1" i="1" kern="0" dirty="0" smtClean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内</a:t>
            </a:r>
            <a:r>
              <a:rPr kumimoji="0" lang="zh-CN" altLang="en-US" sz="1400" b="1" i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置</a:t>
            </a:r>
            <a:r>
              <a:rPr kumimoji="0" lang="en-US" altLang="ja-JP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⊿∑ADC</a:t>
            </a:r>
            <a:r>
              <a:rPr kumimoji="0" lang="zh-CN" alt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</a:t>
            </a:r>
            <a:r>
              <a:rPr kumimoji="0" lang="en-US" altLang="zh-CN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24</a:t>
            </a:r>
            <a:r>
              <a:rPr kumimoji="0" lang="zh-CN" alt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位）</a:t>
            </a:r>
            <a:endParaRPr kumimoji="0" lang="en-US" altLang="ja-JP" sz="1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0" marR="0" lvl="0" indent="0" defTabSz="9683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zh-CN" altLang="en-US" sz="1400" b="1" i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内置</a:t>
            </a:r>
            <a:r>
              <a:rPr kumimoji="0" lang="en-US" altLang="ja-JP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DS</a:t>
            </a:r>
            <a:r>
              <a:rPr kumimoji="0" lang="en-US" altLang="zh-CN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P</a:t>
            </a:r>
            <a:r>
              <a:rPr kumimoji="0" lang="zh-CN" alt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用于功率计算</a:t>
            </a:r>
            <a:endParaRPr kumimoji="0" lang="en-US" altLang="ja-JP" sz="1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21" name="Rectangle 3"/>
          <p:cNvSpPr>
            <a:spLocks noChangeArrowheads="1"/>
          </p:cNvSpPr>
          <p:nvPr/>
        </p:nvSpPr>
        <p:spPr bwMode="auto">
          <a:xfrm>
            <a:off x="6920314" y="5041567"/>
            <a:ext cx="3403600" cy="27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存储器容量</a:t>
            </a:r>
            <a:endParaRPr kumimoji="0" lang="en-US" altLang="ja-JP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aphicFrame>
        <p:nvGraphicFramePr>
          <p:cNvPr id="122" name="Group 1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286981"/>
              </p:ext>
            </p:extLst>
          </p:nvPr>
        </p:nvGraphicFramePr>
        <p:xfrm>
          <a:off x="6253832" y="5340601"/>
          <a:ext cx="4736565" cy="57943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6138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76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22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29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971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型号</a:t>
                      </a:r>
                      <a:endParaRPr kumimoji="1" lang="en-US" altLang="ja-JP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T="45745" marB="45745" horzOverflow="overflow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ROM</a:t>
                      </a:r>
                      <a:endParaRPr kumimoji="1" lang="en-US" altLang="ja-JP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T="45745" marB="45745" horzOverflow="overflow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RAM</a:t>
                      </a:r>
                      <a:endParaRPr kumimoji="1" lang="en-US" altLang="ja-JP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T="45745" marB="45745" horzOverflow="overflow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CN" altLang="en-US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引脚</a:t>
                      </a:r>
                      <a:endParaRPr kumimoji="1" lang="en-US" altLang="ja-JP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T="45745" marB="45745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971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u="none" strike="noStrike" cap="none" normalizeH="0" baseline="0" smtClean="0">
                          <a:ln>
                            <a:noFill/>
                          </a:ln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TMPM061FWFG</a:t>
                      </a:r>
                      <a:endParaRPr kumimoji="1" lang="en-US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T="45745" marB="45745" horzOverflow="overflow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128KB</a:t>
                      </a:r>
                      <a:r>
                        <a:rPr kumimoji="1" lang="zh-CN" altLang="en-US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</a:t>
                      </a:r>
                      <a:r>
                        <a:rPr kumimoji="1" lang="en-US" altLang="ja-JP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Flash</a:t>
                      </a:r>
                      <a:r>
                        <a:rPr kumimoji="1" lang="zh-CN" altLang="en-US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）</a:t>
                      </a:r>
                      <a:endParaRPr kumimoji="1" lang="en-US" altLang="ja-JP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T="45745" marB="45745" horzOverflow="overflow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8KB</a:t>
                      </a:r>
                      <a:endParaRPr kumimoji="1" lang="en-US" altLang="ja-JP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T="45745" marB="45745" horzOverflow="overflow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100</a:t>
                      </a:r>
                      <a:r>
                        <a:rPr kumimoji="1" lang="zh-CN" altLang="en-US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引脚</a:t>
                      </a:r>
                      <a:endParaRPr kumimoji="1" lang="en-US" altLang="ja-JP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T="45745" marB="45745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3" name="Text Box 78"/>
          <p:cNvSpPr txBox="1">
            <a:spLocks noChangeArrowheads="1"/>
          </p:cNvSpPr>
          <p:nvPr/>
        </p:nvSpPr>
        <p:spPr bwMode="auto">
          <a:xfrm>
            <a:off x="562802" y="2149475"/>
            <a:ext cx="5648187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u="sng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Cortex®-</a:t>
            </a:r>
            <a:r>
              <a:rPr kumimoji="0" lang="en-US" altLang="ja-JP" sz="11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M0</a:t>
            </a:r>
            <a:r>
              <a:rPr kumimoji="0" lang="zh-CN" altLang="en-US" sz="11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内核</a:t>
            </a:r>
            <a:endParaRPr kumimoji="0" lang="en-US" altLang="ja-JP" sz="1100" b="1" u="sng" kern="0" dirty="0">
              <a:solidFill>
                <a:srgbClr val="FF000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i="0" u="sng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工作电压</a:t>
            </a:r>
            <a:r>
              <a:rPr kumimoji="0" lang="en-US" altLang="ja-JP" sz="1100" b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			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1.8</a:t>
            </a:r>
            <a:r>
              <a:rPr kumimoji="0" lang="en-US" altLang="zh-CN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V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至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3.6V</a:t>
            </a:r>
            <a:r>
              <a:rPr kumimoji="0" lang="zh-CN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（单电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源</a:t>
            </a:r>
            <a:r>
              <a:rPr kumimoji="0" lang="ja-JP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／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带调节器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kumimoji="0" lang="en-US" altLang="ja-JP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最大工作频率</a:t>
            </a:r>
            <a:r>
              <a:rPr kumimoji="0" lang="en-US" altLang="ja-JP" sz="1100" b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		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16MHz</a:t>
            </a:r>
            <a:r>
              <a:rPr kumimoji="0" lang="zh-CN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（内部</a:t>
            </a:r>
            <a:r>
              <a:rPr kumimoji="0" lang="en-US" altLang="ja-JP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10MHz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kumimoji="0" lang="en-US" altLang="zh-CN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-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内部存储器</a:t>
            </a:r>
            <a:r>
              <a:rPr kumimoji="0" lang="en-US" altLang="ja-JP" sz="1100" b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		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FLASH ROM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128KB</a:t>
            </a:r>
            <a:endParaRPr kumimoji="0" lang="en-US" altLang="ja-JP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		</a:t>
            </a:r>
            <a:r>
              <a:rPr kumimoji="0" lang="zh-CN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kumimoji="0" lang="en-US" altLang="ja-JP" sz="1100" b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	</a:t>
            </a:r>
            <a:r>
              <a:rPr kumimoji="0" lang="zh-CN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  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RAM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8KB</a:t>
            </a:r>
            <a:r>
              <a:rPr kumimoji="0" lang="zh-CN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（备用</a:t>
            </a:r>
            <a:r>
              <a:rPr kumimoji="0" lang="en-US" altLang="ja-JP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RAM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kumimoji="0" lang="en-US" altLang="ja-JP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调试电路</a:t>
            </a:r>
            <a:r>
              <a:rPr kumimoji="0" lang="en-US" altLang="ja-JP" sz="1100" b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			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SWD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、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SWV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、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JTAG</a:t>
            </a:r>
            <a: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/>
            </a:r>
            <a:b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</a:br>
            <a: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低功耗模式（</a:t>
            </a:r>
            <a:r>
              <a:rPr kumimoji="0" lang="en-US" altLang="ja-JP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32kHz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kumimoji="0" lang="en-US" altLang="zh-CN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　</a:t>
            </a:r>
            <a:r>
              <a:rPr kumimoji="0" lang="ja-JP" altLang="en-US" sz="11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kumimoji="0" lang="ja-JP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・</a:t>
            </a:r>
            <a: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Clock 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Gear</a:t>
            </a:r>
            <a:r>
              <a:rPr kumimoji="0" lang="zh-CN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（用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于分频至</a:t>
            </a:r>
            <a:r>
              <a:rPr kumimoji="0" lang="en-US" altLang="ja-JP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1/2</a:t>
            </a:r>
            <a:r>
              <a:rPr kumimoji="0" lang="zh-CN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、</a:t>
            </a:r>
            <a:r>
              <a:rPr kumimoji="0" lang="en-US" altLang="ja-JP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1/4</a:t>
            </a:r>
            <a:r>
              <a:rPr kumimoji="0" lang="zh-CN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和</a:t>
            </a:r>
            <a:r>
              <a:rPr kumimoji="0" lang="en-US" altLang="ja-JP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1/</a:t>
            </a:r>
            <a:r>
              <a:rPr kumimoji="0" lang="en-US" altLang="ja-JP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8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kumimoji="0" lang="en-US" altLang="zh-CN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    </a:t>
            </a:r>
            <a:r>
              <a:rPr kumimoji="0" lang="ja-JP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・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待机模式（睡眠模式）</a:t>
            </a:r>
            <a:endParaRPr kumimoji="0" lang="ja-JP" altLang="ja-JP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0" marR="0" lvl="0" indent="0" defTabSz="7620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内置功能</a:t>
            </a:r>
            <a:endParaRPr kumimoji="0" lang="en-US" altLang="zh-CN" sz="1100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-24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位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⊿∑ A/D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转换器</a:t>
            </a:r>
            <a:r>
              <a:rPr kumimoji="0" lang="en-US" altLang="zh-CN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kumimoji="0" lang="en-US" altLang="ja-JP" sz="1100" b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		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单元（</a:t>
            </a:r>
            <a:r>
              <a:rPr kumimoji="0" lang="en-US" altLang="zh-CN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</a:t>
            </a:r>
            <a:r>
              <a:rPr kumimoji="0" lang="zh-CN" altLang="en-US" sz="1100" b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通道输入</a:t>
            </a:r>
            <a:r>
              <a:rPr kumimoji="0" lang="zh-CN" altLang="en-US" sz="1100" b="1" kern="0" dirty="0" smtClean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／</a:t>
            </a:r>
            <a:r>
              <a:rPr kumimoji="0" lang="en-US" altLang="zh-CN" sz="1100" b="1" kern="0" dirty="0" smtClean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</a:t>
            </a:r>
            <a:r>
              <a:rPr kumimoji="0" lang="zh-CN" altLang="en-US" sz="1100" b="1" kern="0" dirty="0" smtClean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单元）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</a:t>
            </a:r>
            <a: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PGA			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×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4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8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16</a:t>
            </a:r>
            <a:endParaRPr kumimoji="0" lang="en-US" altLang="ja-JP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0" marR="0" lvl="0" indent="0" defTabSz="7620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-DSP			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：用于功率计算</a:t>
            </a:r>
            <a:endParaRPr kumimoji="0" lang="en-US" altLang="ja-JP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-LCDD			</a:t>
            </a:r>
            <a:r>
              <a:rPr kumimoji="0" lang="zh-CN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kern="0" dirty="0" smtClean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40seg×4com</a:t>
            </a:r>
            <a:r>
              <a:rPr kumimoji="0" lang="zh-CN" altLang="en-US" sz="1100" b="1" kern="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</a:t>
            </a:r>
            <a:r>
              <a:rPr kumimoji="0" lang="en-US" altLang="ja-JP" sz="1100" b="1" kern="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2.2V</a:t>
            </a:r>
            <a:r>
              <a:rPr kumimoji="0" lang="zh-CN" altLang="en-US" sz="1100" b="1" kern="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至</a:t>
            </a:r>
            <a:r>
              <a:rPr kumimoji="0" lang="en-US" altLang="ja-JP" sz="1100" b="1" kern="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3.6V </a:t>
            </a:r>
            <a:r>
              <a:rPr kumimoji="0" lang="zh-CN" altLang="en-US" sz="1100" b="1" kern="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kumimoji="0" lang="en-US" altLang="ja-JP" sz="1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-10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位</a:t>
            </a:r>
            <a:r>
              <a:rPr kumimoji="0" lang="en-US" altLang="ja-JP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ADC			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通道（</a:t>
            </a:r>
            <a:r>
              <a:rPr kumimoji="0" lang="en-US" altLang="ja-JP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1.8V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至</a:t>
            </a:r>
            <a:r>
              <a:rPr kumimoji="0" lang="en-US" altLang="ja-JP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3.6V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kumimoji="0" lang="en-US" altLang="ja-JP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0" marR="0" lvl="0" indent="0" defTabSz="7620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16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位定时器</a:t>
            </a:r>
            <a: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		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8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通道</a:t>
            </a:r>
            <a:endParaRPr kumimoji="0" lang="en-US" altLang="ja-JP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串行接口</a:t>
            </a:r>
            <a:r>
              <a:rPr kumimoji="0" lang="en-US" altLang="ja-JP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			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SIO </a:t>
            </a:r>
            <a:r>
              <a:rPr kumimoji="0" lang="ja-JP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／ 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UART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4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通道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</a:t>
            </a:r>
            <a:r>
              <a:rPr kumimoji="0" lang="en-US" altLang="zh-CN" sz="1100" b="1" kern="0" dirty="0" smtClean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</a:t>
            </a:r>
            <a:r>
              <a:rPr kumimoji="0" lang="zh-CN" altLang="en-US" sz="1100" b="1" kern="0" dirty="0" smtClean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通道</a:t>
            </a:r>
            <a:r>
              <a:rPr kumimoji="0" lang="en-US" altLang="zh-CN" sz="1100" b="1" kern="0" dirty="0" smtClean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5V</a:t>
            </a:r>
            <a:r>
              <a:rPr kumimoji="0" lang="zh-CN" altLang="en-US" sz="1100" b="1" kern="0" dirty="0" smtClean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耐压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endParaRPr kumimoji="0" lang="en-US" altLang="ja-JP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			</a:t>
            </a:r>
            <a:r>
              <a:rPr kumimoji="0" lang="zh-CN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  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I</a:t>
            </a:r>
            <a:r>
              <a:rPr kumimoji="0" lang="en-US" altLang="ja-JP" sz="11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C</a:t>
            </a:r>
            <a:r>
              <a:rPr kumimoji="0" lang="zh-CN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（标准</a:t>
            </a:r>
            <a:r>
              <a:rPr kumimoji="0" lang="ja-JP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／</a:t>
            </a:r>
            <a:r>
              <a:rPr kumimoji="0" lang="zh-CN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快速模式</a:t>
            </a:r>
            <a:r>
              <a:rPr kumimoji="0" lang="zh-CN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）</a:t>
            </a:r>
            <a:r>
              <a:rPr kumimoji="0" lang="ja-JP" altLang="en-US" sz="1100" b="1" kern="0" dirty="0" smtClean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／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SIO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通道</a:t>
            </a:r>
            <a:endParaRPr kumimoji="0" lang="en-US" altLang="ja-JP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外部中断</a:t>
            </a:r>
            <a:r>
              <a:rPr kumimoji="0" lang="en-US" altLang="ja-JP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			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zh-CN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5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通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道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endParaRPr kumimoji="0" lang="en-US" altLang="ja-JP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实时时钟（校准时钟）</a:t>
            </a:r>
            <a:r>
              <a:rPr kumimoji="0" lang="en-US" altLang="ja-JP" sz="1100" b="1" kern="0" dirty="0">
                <a:solidFill>
                  <a:srgbClr val="FF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		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通道</a:t>
            </a:r>
            <a:endParaRPr kumimoji="0" lang="en-US" altLang="ja-JP" sz="11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0" marR="0" lvl="0" indent="0" defTabSz="7620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温度传感器</a:t>
            </a:r>
            <a: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		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：用于实时时钟</a:t>
            </a:r>
            <a:endParaRPr kumimoji="0" lang="en-US" altLang="zh-CN" sz="11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0" marR="0" lvl="0" indent="0" defTabSz="7620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封装</a:t>
            </a:r>
            <a:endParaRPr kumimoji="0" lang="en-US" altLang="zh-CN" sz="1100" b="1" i="0" u="sng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0" marR="0" lvl="0" indent="0" defTabSz="7620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 </a:t>
            </a:r>
            <a: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LQFP100 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14×14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0.5mm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间距</a:t>
            </a:r>
            <a:endParaRPr kumimoji="0" lang="en-US" altLang="ja-JP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0" marR="0" lvl="0" indent="0" defTabSz="7620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u="sng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温度</a:t>
            </a:r>
            <a:endParaRPr kumimoji="0" lang="en-US" altLang="ja-JP" sz="11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・</a:t>
            </a:r>
            <a:r>
              <a:rPr kumimoji="0" lang="en-US" altLang="ja-JP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-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40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至</a:t>
            </a:r>
            <a:r>
              <a:rPr kumimoji="0" lang="en-US" altLang="ja-JP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85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度（闪存擦</a:t>
            </a:r>
            <a:r>
              <a:rPr kumimoji="0" lang="ja-JP" altLang="en-US" sz="1100" b="1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／</a:t>
            </a:r>
            <a:r>
              <a: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写期间除外）</a:t>
            </a:r>
            <a:endParaRPr kumimoji="0" lang="en-US" altLang="ja-JP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24" name="角丸四角形 67"/>
          <p:cNvSpPr/>
          <p:nvPr/>
        </p:nvSpPr>
        <p:spPr bwMode="auto">
          <a:xfrm>
            <a:off x="493200" y="921020"/>
            <a:ext cx="1571625" cy="3222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27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0000" tIns="46800" rIns="90000" bIns="46800" anchor="ctr"/>
          <a:lstStyle/>
          <a:p>
            <a:pPr algn="ctr" defTabSz="96837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主</a:t>
            </a:r>
            <a:r>
              <a:rPr lang="zh-CN" altLang="en-US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要特点</a:t>
            </a:r>
            <a:endParaRPr lang="en-US" altLang="ja-JP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27" name="Rectangle 71"/>
          <p:cNvSpPr>
            <a:spLocks noChangeArrowheads="1"/>
          </p:cNvSpPr>
          <p:nvPr/>
        </p:nvSpPr>
        <p:spPr bwMode="auto">
          <a:xfrm>
            <a:off x="6021388" y="1123950"/>
            <a:ext cx="706437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66" tIns="46033" rIns="92066" bIns="46033">
            <a:spAutoFit/>
          </a:bodyPr>
          <a:lstStyle>
            <a:lvl1pPr defTabSz="80645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80645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80645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80645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80645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defTabSz="8064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defTabSz="8064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defTabSz="8064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defTabSz="8064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ja-JP" sz="1300" b="1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32kHz</a:t>
            </a:r>
          </a:p>
        </p:txBody>
      </p:sp>
      <p:grpSp>
        <p:nvGrpSpPr>
          <p:cNvPr id="128" name="Group 72"/>
          <p:cNvGrpSpPr>
            <a:grpSpLocks/>
          </p:cNvGrpSpPr>
          <p:nvPr/>
        </p:nvGrpSpPr>
        <p:grpSpPr bwMode="auto">
          <a:xfrm>
            <a:off x="6178550" y="1403350"/>
            <a:ext cx="442913" cy="258763"/>
            <a:chOff x="3771" y="1012"/>
            <a:chExt cx="353" cy="238"/>
          </a:xfrm>
        </p:grpSpPr>
        <p:grpSp>
          <p:nvGrpSpPr>
            <p:cNvPr id="129" name="Group 73"/>
            <p:cNvGrpSpPr>
              <a:grpSpLocks/>
            </p:cNvGrpSpPr>
            <p:nvPr/>
          </p:nvGrpSpPr>
          <p:grpSpPr bwMode="auto">
            <a:xfrm>
              <a:off x="4003" y="1102"/>
              <a:ext cx="121" cy="148"/>
              <a:chOff x="4003" y="1102"/>
              <a:chExt cx="121" cy="148"/>
            </a:xfrm>
          </p:grpSpPr>
          <p:sp>
            <p:nvSpPr>
              <p:cNvPr id="136" name="Line 74"/>
              <p:cNvSpPr>
                <a:spLocks noChangeShapeType="1"/>
              </p:cNvSpPr>
              <p:nvPr/>
            </p:nvSpPr>
            <p:spPr bwMode="auto">
              <a:xfrm flipV="1">
                <a:off x="4120" y="1102"/>
                <a:ext cx="0" cy="14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37" name="Line 75"/>
              <p:cNvSpPr>
                <a:spLocks noChangeShapeType="1"/>
              </p:cNvSpPr>
              <p:nvPr/>
            </p:nvSpPr>
            <p:spPr bwMode="auto">
              <a:xfrm flipH="1">
                <a:off x="4003" y="1104"/>
                <a:ext cx="121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130" name="Group 76"/>
            <p:cNvGrpSpPr>
              <a:grpSpLocks/>
            </p:cNvGrpSpPr>
            <p:nvPr/>
          </p:nvGrpSpPr>
          <p:grpSpPr bwMode="auto">
            <a:xfrm>
              <a:off x="3771" y="1102"/>
              <a:ext cx="112" cy="148"/>
              <a:chOff x="3771" y="1102"/>
              <a:chExt cx="112" cy="148"/>
            </a:xfrm>
          </p:grpSpPr>
          <p:sp>
            <p:nvSpPr>
              <p:cNvPr id="134" name="Line 77"/>
              <p:cNvSpPr>
                <a:spLocks noChangeShapeType="1"/>
              </p:cNvSpPr>
              <p:nvPr/>
            </p:nvSpPr>
            <p:spPr bwMode="auto">
              <a:xfrm flipV="1">
                <a:off x="3771" y="1102"/>
                <a:ext cx="0" cy="14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135" name="Line 78"/>
              <p:cNvSpPr>
                <a:spLocks noChangeShapeType="1"/>
              </p:cNvSpPr>
              <p:nvPr/>
            </p:nvSpPr>
            <p:spPr bwMode="auto">
              <a:xfrm>
                <a:off x="3779" y="1104"/>
                <a:ext cx="10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sp>
          <p:nvSpPr>
            <p:cNvPr id="131" name="Line 79"/>
            <p:cNvSpPr>
              <a:spLocks noChangeShapeType="1"/>
            </p:cNvSpPr>
            <p:nvPr/>
          </p:nvSpPr>
          <p:spPr bwMode="auto">
            <a:xfrm>
              <a:off x="4003" y="1016"/>
              <a:ext cx="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32" name="Line 80"/>
            <p:cNvSpPr>
              <a:spLocks noChangeShapeType="1"/>
            </p:cNvSpPr>
            <p:nvPr/>
          </p:nvSpPr>
          <p:spPr bwMode="auto">
            <a:xfrm>
              <a:off x="3887" y="1016"/>
              <a:ext cx="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133" name="Rectangle 81"/>
            <p:cNvSpPr>
              <a:spLocks noChangeArrowheads="1"/>
            </p:cNvSpPr>
            <p:nvPr/>
          </p:nvSpPr>
          <p:spPr bwMode="auto">
            <a:xfrm>
              <a:off x="3930" y="1012"/>
              <a:ext cx="31" cy="184"/>
            </a:xfrm>
            <a:prstGeom prst="rect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ja-JP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sp>
        <p:nvSpPr>
          <p:cNvPr id="138" name="正方形/長方形 163"/>
          <p:cNvSpPr/>
          <p:nvPr/>
        </p:nvSpPr>
        <p:spPr bwMode="auto">
          <a:xfrm>
            <a:off x="5859503" y="1707293"/>
            <a:ext cx="2880424" cy="2728108"/>
          </a:xfrm>
          <a:prstGeom prst="rect">
            <a:avLst/>
          </a:prstGeom>
          <a:solidFill>
            <a:srgbClr val="8A8A8A">
              <a:lumMod val="50000"/>
            </a:srgbClr>
          </a:solidFill>
          <a:ln w="19050" algn="ctr">
            <a:noFill/>
            <a:round/>
            <a:headEnd/>
            <a:tailEnd/>
          </a:ln>
          <a:effectLst>
            <a:glow rad="139700">
              <a:srgbClr val="FFFFFF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lIns="92056" tIns="46029" rIns="92056" bIns="46029" anchor="ctr"/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39" name="正方形/長方形 164"/>
          <p:cNvSpPr/>
          <p:nvPr/>
        </p:nvSpPr>
        <p:spPr bwMode="auto">
          <a:xfrm>
            <a:off x="6928420" y="1886756"/>
            <a:ext cx="720106" cy="720171"/>
          </a:xfrm>
          <a:prstGeom prst="rect">
            <a:avLst/>
          </a:prstGeom>
          <a:solidFill>
            <a:srgbClr val="1486A5"/>
          </a:solidFill>
          <a:ln w="1905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2056" tIns="46029" rIns="92056" bIns="46029" anchor="ctr"/>
          <a:lstStyle/>
          <a:p>
            <a:pPr algn="ctr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ARM</a:t>
            </a:r>
            <a:r>
              <a:rPr lang="en-US" altLang="ja-JP" sz="90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/>
            </a:r>
            <a:br>
              <a:rPr lang="en-US" altLang="ja-JP" sz="90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</a:br>
            <a:r>
              <a:rPr lang="en-US" altLang="ja-JP" sz="900" b="1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Cortex®-</a:t>
            </a:r>
            <a:r>
              <a:rPr lang="en-US" altLang="ja-JP" sz="90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M0</a:t>
            </a:r>
            <a:endParaRPr lang="en-US" altLang="ja-JP" sz="2000" b="1" dirty="0">
              <a:solidFill>
                <a:srgbClr val="FFFFFF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40" name="正方形/長方形 165"/>
          <p:cNvSpPr/>
          <p:nvPr/>
        </p:nvSpPr>
        <p:spPr bwMode="auto">
          <a:xfrm>
            <a:off x="6012160" y="1900157"/>
            <a:ext cx="792117" cy="285754"/>
          </a:xfrm>
          <a:prstGeom prst="rect">
            <a:avLst/>
          </a:prstGeom>
          <a:solidFill>
            <a:srgbClr val="339933">
              <a:lumMod val="7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2056" tIns="46029" rIns="92056" bIns="46029" anchor="ctr"/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Debug</a:t>
            </a:r>
          </a:p>
        </p:txBody>
      </p:sp>
      <p:sp>
        <p:nvSpPr>
          <p:cNvPr id="141" name="正方形/長方形 167"/>
          <p:cNvSpPr/>
          <p:nvPr/>
        </p:nvSpPr>
        <p:spPr bwMode="auto">
          <a:xfrm>
            <a:off x="7752511" y="1905772"/>
            <a:ext cx="792117" cy="284977"/>
          </a:xfrm>
          <a:prstGeom prst="rect">
            <a:avLst/>
          </a:prstGeom>
          <a:solidFill>
            <a:srgbClr val="339933">
              <a:lumMod val="7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2056" tIns="46029" rIns="92056" bIns="46029" anchor="ctr"/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I</a:t>
            </a:r>
            <a:r>
              <a:rPr kumimoji="0" lang="en-US" altLang="ja-JP" sz="1000" b="1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</a:t>
            </a:r>
            <a:r>
              <a:rPr kumimoji="0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C </a:t>
            </a:r>
          </a:p>
        </p:txBody>
      </p:sp>
      <p:sp>
        <p:nvSpPr>
          <p:cNvPr id="142" name="正方形/長方形 168"/>
          <p:cNvSpPr/>
          <p:nvPr/>
        </p:nvSpPr>
        <p:spPr bwMode="auto">
          <a:xfrm>
            <a:off x="7752511" y="2587628"/>
            <a:ext cx="792117" cy="285664"/>
          </a:xfrm>
          <a:prstGeom prst="rect">
            <a:avLst/>
          </a:prstGeom>
          <a:solidFill>
            <a:srgbClr val="339933">
              <a:lumMod val="7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2056" tIns="46029" rIns="92056" bIns="46029" anchor="ctr"/>
          <a:lstStyle/>
          <a:p>
            <a:pPr lvl="0" algn="ctr" defTabSz="7620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000" b="1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SIO</a:t>
            </a:r>
            <a:r>
              <a:rPr kumimoji="0" lang="ja-JP" altLang="en-US" sz="1000" b="1" kern="0" dirty="0" smtClean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／</a:t>
            </a:r>
            <a:r>
              <a:rPr kumimoji="0" lang="en-US" altLang="ja-JP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UART</a:t>
            </a:r>
            <a:endParaRPr kumimoji="0" lang="en-US" altLang="ja-JP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43" name="正方形/長方形 169"/>
          <p:cNvSpPr/>
          <p:nvPr/>
        </p:nvSpPr>
        <p:spPr bwMode="auto">
          <a:xfrm>
            <a:off x="6012160" y="2285928"/>
            <a:ext cx="790262" cy="256057"/>
          </a:xfrm>
          <a:prstGeom prst="rect">
            <a:avLst/>
          </a:prstGeom>
          <a:solidFill>
            <a:srgbClr val="339933">
              <a:lumMod val="7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2056" tIns="46029" rIns="92056" bIns="46029" anchor="ctr"/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Timer</a:t>
            </a:r>
            <a:endParaRPr kumimoji="0" lang="en-US" altLang="ja-JP" sz="1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pSp>
        <p:nvGrpSpPr>
          <p:cNvPr id="144" name="グループ化 76"/>
          <p:cNvGrpSpPr>
            <a:grpSpLocks/>
          </p:cNvGrpSpPr>
          <p:nvPr/>
        </p:nvGrpSpPr>
        <p:grpSpPr bwMode="auto">
          <a:xfrm rot="5400000">
            <a:off x="7083117" y="448919"/>
            <a:ext cx="402248" cy="2547943"/>
            <a:chOff x="2444722" y="3587418"/>
            <a:chExt cx="401656" cy="2548844"/>
          </a:xfrm>
        </p:grpSpPr>
        <p:grpSp>
          <p:nvGrpSpPr>
            <p:cNvPr id="145" name="正方形/長方形 123"/>
            <p:cNvGrpSpPr>
              <a:grpSpLocks/>
            </p:cNvGrpSpPr>
            <p:nvPr/>
          </p:nvGrpSpPr>
          <p:grpSpPr bwMode="auto">
            <a:xfrm rot="-5400000">
              <a:off x="2443880" y="3588260"/>
              <a:ext cx="402448" cy="400764"/>
              <a:chOff x="8010144" y="1348949"/>
              <a:chExt cx="402336" cy="402051"/>
            </a:xfrm>
          </p:grpSpPr>
          <p:pic>
            <p:nvPicPr>
              <p:cNvPr id="164" name="正方形/長方形 123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0144" y="1438656"/>
                <a:ext cx="402336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5" name="Text Box 120"/>
              <p:cNvSpPr txBox="1">
                <a:spLocks noChangeArrowheads="1"/>
              </p:cNvSpPr>
              <p:nvPr/>
            </p:nvSpPr>
            <p:spPr bwMode="auto">
              <a:xfrm rot="5400000">
                <a:off x="8011081" y="1397310"/>
                <a:ext cx="402051" cy="30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146" name="正方形/長方形 124"/>
            <p:cNvGrpSpPr>
              <a:grpSpLocks/>
            </p:cNvGrpSpPr>
            <p:nvPr/>
          </p:nvGrpSpPr>
          <p:grpSpPr bwMode="auto">
            <a:xfrm rot="-5400000">
              <a:off x="2443880" y="3948025"/>
              <a:ext cx="402448" cy="400764"/>
              <a:chOff x="7650480" y="1348949"/>
              <a:chExt cx="402336" cy="402051"/>
            </a:xfrm>
          </p:grpSpPr>
          <p:pic>
            <p:nvPicPr>
              <p:cNvPr id="162" name="正方形/長方形 124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0480" y="1438656"/>
                <a:ext cx="402336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3" name="Text Box 123"/>
              <p:cNvSpPr txBox="1">
                <a:spLocks noChangeArrowheads="1"/>
              </p:cNvSpPr>
              <p:nvPr/>
            </p:nvSpPr>
            <p:spPr bwMode="auto">
              <a:xfrm rot="5400000">
                <a:off x="7653007" y="1397310"/>
                <a:ext cx="402051" cy="30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147" name="正方形/長方形 125"/>
            <p:cNvGrpSpPr>
              <a:grpSpLocks/>
            </p:cNvGrpSpPr>
            <p:nvPr/>
          </p:nvGrpSpPr>
          <p:grpSpPr bwMode="auto">
            <a:xfrm rot="-5400000">
              <a:off x="2440831" y="4304740"/>
              <a:ext cx="408546" cy="400764"/>
              <a:chOff x="7290816" y="1348949"/>
              <a:chExt cx="408432" cy="402051"/>
            </a:xfrm>
          </p:grpSpPr>
          <p:pic>
            <p:nvPicPr>
              <p:cNvPr id="160" name="正方形/長方形 125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0816" y="1438656"/>
                <a:ext cx="408432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1" name="Text Box 126"/>
              <p:cNvSpPr txBox="1">
                <a:spLocks noChangeArrowheads="1"/>
              </p:cNvSpPr>
              <p:nvPr/>
            </p:nvSpPr>
            <p:spPr bwMode="auto">
              <a:xfrm rot="5400000">
                <a:off x="7297172" y="1398000"/>
                <a:ext cx="402051" cy="303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148" name="正方形/長方形 126"/>
            <p:cNvGrpSpPr>
              <a:grpSpLocks/>
            </p:cNvGrpSpPr>
            <p:nvPr/>
          </p:nvGrpSpPr>
          <p:grpSpPr bwMode="auto">
            <a:xfrm rot="-5400000">
              <a:off x="2443880" y="4661456"/>
              <a:ext cx="402448" cy="400764"/>
              <a:chOff x="6937248" y="1348949"/>
              <a:chExt cx="402336" cy="402051"/>
            </a:xfrm>
          </p:grpSpPr>
          <p:pic>
            <p:nvPicPr>
              <p:cNvPr id="158" name="正方形/長方形 12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7248" y="1438656"/>
                <a:ext cx="402336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9" name="Text Box 129"/>
              <p:cNvSpPr txBox="1">
                <a:spLocks noChangeArrowheads="1"/>
              </p:cNvSpPr>
              <p:nvPr/>
            </p:nvSpPr>
            <p:spPr bwMode="auto">
              <a:xfrm rot="5400000">
                <a:off x="6939775" y="1397310"/>
                <a:ext cx="402051" cy="30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149" name="正方形/長方形 127"/>
            <p:cNvGrpSpPr>
              <a:grpSpLocks/>
            </p:cNvGrpSpPr>
            <p:nvPr/>
          </p:nvGrpSpPr>
          <p:grpSpPr bwMode="auto">
            <a:xfrm rot="-5400000">
              <a:off x="2440831" y="5018171"/>
              <a:ext cx="408546" cy="400764"/>
              <a:chOff x="6577584" y="1348949"/>
              <a:chExt cx="408432" cy="402051"/>
            </a:xfrm>
          </p:grpSpPr>
          <p:pic>
            <p:nvPicPr>
              <p:cNvPr id="156" name="正方形/長方形 127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7584" y="1438656"/>
                <a:ext cx="408432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7" name="Text Box 132"/>
              <p:cNvSpPr txBox="1">
                <a:spLocks noChangeArrowheads="1"/>
              </p:cNvSpPr>
              <p:nvPr/>
            </p:nvSpPr>
            <p:spPr bwMode="auto">
              <a:xfrm rot="5400000">
                <a:off x="6583940" y="1398000"/>
                <a:ext cx="402051" cy="303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150" name="正方形/長方形 128"/>
            <p:cNvGrpSpPr>
              <a:grpSpLocks/>
            </p:cNvGrpSpPr>
            <p:nvPr/>
          </p:nvGrpSpPr>
          <p:grpSpPr bwMode="auto">
            <a:xfrm rot="-5400000">
              <a:off x="2443880" y="5374887"/>
              <a:ext cx="402448" cy="400764"/>
              <a:chOff x="6224016" y="1348949"/>
              <a:chExt cx="402336" cy="402051"/>
            </a:xfrm>
          </p:grpSpPr>
          <p:pic>
            <p:nvPicPr>
              <p:cNvPr id="154" name="正方形/長方形 128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4016" y="1438656"/>
                <a:ext cx="402336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5" name="Text Box 135"/>
              <p:cNvSpPr txBox="1">
                <a:spLocks noChangeArrowheads="1"/>
              </p:cNvSpPr>
              <p:nvPr/>
            </p:nvSpPr>
            <p:spPr bwMode="auto">
              <a:xfrm rot="5400000">
                <a:off x="6224953" y="1397310"/>
                <a:ext cx="402051" cy="30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151" name="正方形/長方形 129"/>
            <p:cNvGrpSpPr>
              <a:grpSpLocks/>
            </p:cNvGrpSpPr>
            <p:nvPr/>
          </p:nvGrpSpPr>
          <p:grpSpPr bwMode="auto">
            <a:xfrm rot="-5400000">
              <a:off x="2444773" y="5734656"/>
              <a:ext cx="402448" cy="400763"/>
              <a:chOff x="5864352" y="1349849"/>
              <a:chExt cx="402336" cy="402052"/>
            </a:xfrm>
          </p:grpSpPr>
          <p:pic>
            <p:nvPicPr>
              <p:cNvPr id="152" name="正方形/長方形 129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4352" y="1438656"/>
                <a:ext cx="402336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" name="Text Box 138"/>
              <p:cNvSpPr txBox="1">
                <a:spLocks noChangeArrowheads="1"/>
              </p:cNvSpPr>
              <p:nvPr/>
            </p:nvSpPr>
            <p:spPr bwMode="auto">
              <a:xfrm rot="5400000">
                <a:off x="5868470" y="1398210"/>
                <a:ext cx="402052" cy="30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</p:grpSp>
      <p:grpSp>
        <p:nvGrpSpPr>
          <p:cNvPr id="166" name="グループ化 77"/>
          <p:cNvGrpSpPr>
            <a:grpSpLocks/>
          </p:cNvGrpSpPr>
          <p:nvPr/>
        </p:nvGrpSpPr>
        <p:grpSpPr bwMode="auto">
          <a:xfrm rot="5400000">
            <a:off x="7083906" y="3145459"/>
            <a:ext cx="403851" cy="2547937"/>
            <a:chOff x="2443671" y="3587419"/>
            <a:chExt cx="402937" cy="2548839"/>
          </a:xfrm>
        </p:grpSpPr>
        <p:grpSp>
          <p:nvGrpSpPr>
            <p:cNvPr id="167" name="正方形/長方形 131"/>
            <p:cNvGrpSpPr>
              <a:grpSpLocks/>
            </p:cNvGrpSpPr>
            <p:nvPr/>
          </p:nvGrpSpPr>
          <p:grpSpPr bwMode="auto">
            <a:xfrm rot="-5400000">
              <a:off x="2442671" y="3588419"/>
              <a:ext cx="402448" cy="400447"/>
              <a:chOff x="8010144" y="4156184"/>
              <a:chExt cx="402336" cy="401732"/>
            </a:xfrm>
          </p:grpSpPr>
          <p:pic>
            <p:nvPicPr>
              <p:cNvPr id="186" name="正方形/長方形 131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10144" y="4248912"/>
                <a:ext cx="402336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7" name="Text Box 142"/>
              <p:cNvSpPr txBox="1">
                <a:spLocks noChangeArrowheads="1"/>
              </p:cNvSpPr>
              <p:nvPr/>
            </p:nvSpPr>
            <p:spPr bwMode="auto">
              <a:xfrm rot="5400000">
                <a:off x="8011241" y="4204385"/>
                <a:ext cx="401732" cy="30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168" name="正方形/長方形 132"/>
            <p:cNvGrpSpPr>
              <a:grpSpLocks/>
            </p:cNvGrpSpPr>
            <p:nvPr/>
          </p:nvGrpSpPr>
          <p:grpSpPr bwMode="auto">
            <a:xfrm rot="-5400000">
              <a:off x="2442671" y="3948184"/>
              <a:ext cx="402448" cy="400446"/>
              <a:chOff x="7650480" y="4156184"/>
              <a:chExt cx="402336" cy="401731"/>
            </a:xfrm>
          </p:grpSpPr>
          <p:pic>
            <p:nvPicPr>
              <p:cNvPr id="184" name="正方形/長方形 132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50480" y="4248912"/>
                <a:ext cx="402336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5" name="Text Box 145"/>
              <p:cNvSpPr txBox="1">
                <a:spLocks noChangeArrowheads="1"/>
              </p:cNvSpPr>
              <p:nvPr/>
            </p:nvSpPr>
            <p:spPr bwMode="auto">
              <a:xfrm rot="5400000">
                <a:off x="7653167" y="4204385"/>
                <a:ext cx="401731" cy="30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169" name="正方形/長方形 133"/>
            <p:cNvGrpSpPr>
              <a:grpSpLocks/>
            </p:cNvGrpSpPr>
            <p:nvPr/>
          </p:nvGrpSpPr>
          <p:grpSpPr bwMode="auto">
            <a:xfrm rot="-5400000">
              <a:off x="2439622" y="4304900"/>
              <a:ext cx="408546" cy="400446"/>
              <a:chOff x="7290816" y="4156184"/>
              <a:chExt cx="408432" cy="401731"/>
            </a:xfrm>
          </p:grpSpPr>
          <p:pic>
            <p:nvPicPr>
              <p:cNvPr id="182" name="正方形/長方形 133"/>
              <p:cNvPicPr>
                <a:picLocks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90816" y="4248912"/>
                <a:ext cx="408432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3" name="Text Box 148"/>
              <p:cNvSpPr txBox="1">
                <a:spLocks noChangeArrowheads="1"/>
              </p:cNvSpPr>
              <p:nvPr/>
            </p:nvSpPr>
            <p:spPr bwMode="auto">
              <a:xfrm rot="5400000">
                <a:off x="7297332" y="4205075"/>
                <a:ext cx="401731" cy="303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170" name="正方形/長方形 134"/>
            <p:cNvGrpSpPr>
              <a:grpSpLocks/>
            </p:cNvGrpSpPr>
            <p:nvPr/>
          </p:nvGrpSpPr>
          <p:grpSpPr bwMode="auto">
            <a:xfrm rot="-5400000">
              <a:off x="2442671" y="4661615"/>
              <a:ext cx="402448" cy="400446"/>
              <a:chOff x="6937248" y="4156184"/>
              <a:chExt cx="402336" cy="401731"/>
            </a:xfrm>
          </p:grpSpPr>
          <p:pic>
            <p:nvPicPr>
              <p:cNvPr id="180" name="正方形/長方形 134"/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37248" y="4248912"/>
                <a:ext cx="402336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1" name="Text Box 151"/>
              <p:cNvSpPr txBox="1">
                <a:spLocks noChangeArrowheads="1"/>
              </p:cNvSpPr>
              <p:nvPr/>
            </p:nvSpPr>
            <p:spPr bwMode="auto">
              <a:xfrm rot="5400000">
                <a:off x="6939935" y="4204385"/>
                <a:ext cx="401731" cy="30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171" name="正方形/長方形 135"/>
            <p:cNvGrpSpPr>
              <a:grpSpLocks/>
            </p:cNvGrpSpPr>
            <p:nvPr/>
          </p:nvGrpSpPr>
          <p:grpSpPr bwMode="auto">
            <a:xfrm rot="-5400000">
              <a:off x="2439622" y="5018331"/>
              <a:ext cx="408546" cy="400446"/>
              <a:chOff x="6577584" y="4156184"/>
              <a:chExt cx="408432" cy="401731"/>
            </a:xfrm>
          </p:grpSpPr>
          <p:pic>
            <p:nvPicPr>
              <p:cNvPr id="178" name="正方形/長方形 135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7584" y="4248912"/>
                <a:ext cx="408432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9" name="Text Box 154"/>
              <p:cNvSpPr txBox="1">
                <a:spLocks noChangeArrowheads="1"/>
              </p:cNvSpPr>
              <p:nvPr/>
            </p:nvSpPr>
            <p:spPr bwMode="auto">
              <a:xfrm rot="5400000">
                <a:off x="6584100" y="4205075"/>
                <a:ext cx="401731" cy="303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172" name="正方形/長方形 136"/>
            <p:cNvGrpSpPr>
              <a:grpSpLocks/>
            </p:cNvGrpSpPr>
            <p:nvPr/>
          </p:nvGrpSpPr>
          <p:grpSpPr bwMode="auto">
            <a:xfrm rot="-5400000">
              <a:off x="2442671" y="5375046"/>
              <a:ext cx="402448" cy="400446"/>
              <a:chOff x="6224016" y="4156184"/>
              <a:chExt cx="402336" cy="401731"/>
            </a:xfrm>
          </p:grpSpPr>
          <p:pic>
            <p:nvPicPr>
              <p:cNvPr id="176" name="正方形/長方形 136"/>
              <p:cNvPicPr>
                <a:picLocks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4016" y="4248912"/>
                <a:ext cx="402336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7" name="Text Box 157"/>
              <p:cNvSpPr txBox="1">
                <a:spLocks noChangeArrowheads="1"/>
              </p:cNvSpPr>
              <p:nvPr/>
            </p:nvSpPr>
            <p:spPr bwMode="auto">
              <a:xfrm rot="5400000">
                <a:off x="6225113" y="4204385"/>
                <a:ext cx="401731" cy="30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173" name="正方形/長方形 137"/>
            <p:cNvGrpSpPr>
              <a:grpSpLocks/>
            </p:cNvGrpSpPr>
            <p:nvPr/>
          </p:nvGrpSpPr>
          <p:grpSpPr bwMode="auto">
            <a:xfrm rot="-5400000">
              <a:off x="2445161" y="5734811"/>
              <a:ext cx="402448" cy="400446"/>
              <a:chOff x="5864352" y="4158684"/>
              <a:chExt cx="402336" cy="401731"/>
            </a:xfrm>
          </p:grpSpPr>
          <p:pic>
            <p:nvPicPr>
              <p:cNvPr id="174" name="正方形/長方形 137"/>
              <p:cNvPicPr>
                <a:picLocks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4352" y="4248912"/>
                <a:ext cx="402336" cy="2560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5" name="Text Box 160"/>
              <p:cNvSpPr txBox="1">
                <a:spLocks noChangeArrowheads="1"/>
              </p:cNvSpPr>
              <p:nvPr/>
            </p:nvSpPr>
            <p:spPr bwMode="auto">
              <a:xfrm rot="5400000">
                <a:off x="5868630" y="4206885"/>
                <a:ext cx="401731" cy="305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lIns="92056" tIns="46029" rIns="92056" bIns="46029" anchor="ctr">
                <a:spAutoFit/>
              </a:bodyPr>
              <a:lstStyle>
                <a:lvl1pPr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1pPr>
                <a:lvl2pPr marL="742950" indent="-28575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2pPr>
                <a:lvl3pPr marL="11430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3pPr>
                <a:lvl4pPr marL="16002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4pPr>
                <a:lvl5pPr marL="2057400" indent="-228600" defTabSz="762000"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5pPr>
                <a:lvl6pPr marL="25146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6pPr>
                <a:lvl7pPr marL="29718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7pPr>
                <a:lvl8pPr marL="34290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8pPr>
                <a:lvl9pPr marL="3886200" indent="-228600"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500">
                    <a:solidFill>
                      <a:schemeClr val="tx1"/>
                    </a:solidFill>
                    <a:latin typeface="Arial" charset="0"/>
                    <a:ea typeface="ＭＳ Ｐゴシック" pitchFamily="50" charset="-128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ja-JP" altLang="ja-JP" sz="14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</p:grpSp>
      <p:sp>
        <p:nvSpPr>
          <p:cNvPr id="188" name="正方形/長方形 214"/>
          <p:cNvSpPr/>
          <p:nvPr/>
        </p:nvSpPr>
        <p:spPr bwMode="auto">
          <a:xfrm>
            <a:off x="7752511" y="2235201"/>
            <a:ext cx="792117" cy="285750"/>
          </a:xfrm>
          <a:prstGeom prst="rect">
            <a:avLst/>
          </a:prstGeom>
          <a:solidFill>
            <a:srgbClr val="339933">
              <a:lumMod val="7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2056" tIns="46029" rIns="92056" bIns="46029" anchor="ctr"/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SSP</a:t>
            </a:r>
          </a:p>
        </p:txBody>
      </p:sp>
      <p:sp>
        <p:nvSpPr>
          <p:cNvPr id="189" name="正方形/長方形 216"/>
          <p:cNvSpPr/>
          <p:nvPr/>
        </p:nvSpPr>
        <p:spPr bwMode="auto">
          <a:xfrm>
            <a:off x="7740557" y="2923233"/>
            <a:ext cx="792117" cy="336880"/>
          </a:xfrm>
          <a:prstGeom prst="rect">
            <a:avLst/>
          </a:prstGeom>
          <a:solidFill>
            <a:srgbClr val="0066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2056" tIns="46029" rIns="92056" bIns="46029" anchor="ctr"/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10-bit A/D</a:t>
            </a:r>
          </a:p>
        </p:txBody>
      </p:sp>
      <p:grpSp>
        <p:nvGrpSpPr>
          <p:cNvPr id="190" name="Group 185"/>
          <p:cNvGrpSpPr>
            <a:grpSpLocks/>
          </p:cNvGrpSpPr>
          <p:nvPr/>
        </p:nvGrpSpPr>
        <p:grpSpPr bwMode="auto">
          <a:xfrm>
            <a:off x="6877050" y="2562225"/>
            <a:ext cx="835025" cy="1176338"/>
            <a:chOff x="2245" y="1367"/>
            <a:chExt cx="526" cy="408"/>
          </a:xfrm>
        </p:grpSpPr>
        <p:pic>
          <p:nvPicPr>
            <p:cNvPr id="191" name="正方形/長方形 139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" y="1367"/>
              <a:ext cx="526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2" name="Text Box 187"/>
            <p:cNvSpPr txBox="1">
              <a:spLocks noChangeArrowheads="1"/>
            </p:cNvSpPr>
            <p:nvPr/>
          </p:nvSpPr>
          <p:spPr bwMode="auto">
            <a:xfrm>
              <a:off x="2290" y="1480"/>
              <a:ext cx="45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56" tIns="46029" rIns="92056" bIns="46029" anchor="ctr"/>
            <a:lstStyle>
              <a:lvl1pPr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Flash</a:t>
              </a:r>
            </a:p>
          </p:txBody>
        </p:sp>
      </p:grpSp>
      <p:sp>
        <p:nvSpPr>
          <p:cNvPr id="193" name="正方形/長方形 139"/>
          <p:cNvSpPr/>
          <p:nvPr/>
        </p:nvSpPr>
        <p:spPr bwMode="auto">
          <a:xfrm>
            <a:off x="6934770" y="3571304"/>
            <a:ext cx="720106" cy="648072"/>
          </a:xfrm>
          <a:prstGeom prst="rect">
            <a:avLst/>
          </a:prstGeom>
          <a:solidFill>
            <a:srgbClr val="339933">
              <a:lumMod val="7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2056" tIns="46029" rIns="92056" bIns="46029" anchor="ctr"/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RAM</a:t>
            </a:r>
          </a:p>
        </p:txBody>
      </p:sp>
      <p:sp>
        <p:nvSpPr>
          <p:cNvPr id="194" name="正方形/長方形 139"/>
          <p:cNvSpPr/>
          <p:nvPr/>
        </p:nvSpPr>
        <p:spPr bwMode="auto">
          <a:xfrm>
            <a:off x="7732368" y="3355303"/>
            <a:ext cx="807723" cy="216002"/>
          </a:xfrm>
          <a:prstGeom prst="rect">
            <a:avLst/>
          </a:prstGeom>
          <a:solidFill>
            <a:srgbClr val="339933">
              <a:lumMod val="7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2056" tIns="46029" rIns="92056" bIns="46029" anchor="ctr"/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GPIO</a:t>
            </a:r>
          </a:p>
        </p:txBody>
      </p:sp>
      <p:grpSp>
        <p:nvGrpSpPr>
          <p:cNvPr id="195" name="グループ化 118"/>
          <p:cNvGrpSpPr>
            <a:grpSpLocks/>
          </p:cNvGrpSpPr>
          <p:nvPr/>
        </p:nvGrpSpPr>
        <p:grpSpPr bwMode="auto">
          <a:xfrm>
            <a:off x="5942013" y="3363913"/>
            <a:ext cx="941387" cy="693737"/>
            <a:chOff x="7668344" y="3717032"/>
            <a:chExt cx="916017" cy="360041"/>
          </a:xfrm>
        </p:grpSpPr>
        <p:pic>
          <p:nvPicPr>
            <p:cNvPr id="196" name="正方形/長方形 145"/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344" y="3717033"/>
              <a:ext cx="916017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7" name="Text Box 196"/>
            <p:cNvSpPr txBox="1">
              <a:spLocks noChangeArrowheads="1"/>
            </p:cNvSpPr>
            <p:nvPr/>
          </p:nvSpPr>
          <p:spPr bwMode="auto">
            <a:xfrm>
              <a:off x="7721010" y="3717032"/>
              <a:ext cx="791875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56" tIns="46029" rIns="92056" bIns="46029" anchor="ctr"/>
            <a:lstStyle>
              <a:lvl1pPr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dirty="0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Power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dirty="0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Calculation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000" b="1" dirty="0" smtClean="0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（</a:t>
              </a:r>
              <a:r>
                <a:rPr lang="en-US" altLang="ja-JP" sz="1000" b="1" dirty="0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DSP</a:t>
              </a:r>
              <a:r>
                <a:rPr lang="zh-CN" altLang="en-US" sz="1000" b="1" dirty="0" smtClean="0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）</a:t>
              </a:r>
              <a:endParaRPr lang="en-US" altLang="ja-JP" sz="100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sp>
        <p:nvSpPr>
          <p:cNvPr id="198" name="正方形/長方形 107"/>
          <p:cNvSpPr/>
          <p:nvPr/>
        </p:nvSpPr>
        <p:spPr bwMode="auto">
          <a:xfrm>
            <a:off x="8645525" y="1816051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99" name="正方形/長方形 32"/>
          <p:cNvSpPr/>
          <p:nvPr/>
        </p:nvSpPr>
        <p:spPr bwMode="auto">
          <a:xfrm>
            <a:off x="8645525" y="2173238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00" name="正方形/長方形 33"/>
          <p:cNvSpPr/>
          <p:nvPr/>
        </p:nvSpPr>
        <p:spPr bwMode="auto">
          <a:xfrm>
            <a:off x="8645525" y="2530427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01" name="正方形/長方形 34"/>
          <p:cNvSpPr/>
          <p:nvPr/>
        </p:nvSpPr>
        <p:spPr bwMode="auto">
          <a:xfrm>
            <a:off x="8645525" y="2888407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02" name="正方形/長方形 35"/>
          <p:cNvSpPr/>
          <p:nvPr/>
        </p:nvSpPr>
        <p:spPr bwMode="auto">
          <a:xfrm>
            <a:off x="8645525" y="3261222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03" name="正方形/長方形 112"/>
          <p:cNvSpPr/>
          <p:nvPr/>
        </p:nvSpPr>
        <p:spPr bwMode="auto">
          <a:xfrm>
            <a:off x="8645525" y="3636329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04" name="正方形/長方形 113"/>
          <p:cNvSpPr/>
          <p:nvPr/>
        </p:nvSpPr>
        <p:spPr bwMode="auto">
          <a:xfrm>
            <a:off x="8645525" y="3992721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05" name="正方形/長方形 235"/>
          <p:cNvSpPr/>
          <p:nvPr/>
        </p:nvSpPr>
        <p:spPr bwMode="auto">
          <a:xfrm>
            <a:off x="5807075" y="1812707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06" name="正方形/長方形 32"/>
          <p:cNvSpPr/>
          <p:nvPr/>
        </p:nvSpPr>
        <p:spPr bwMode="auto">
          <a:xfrm>
            <a:off x="5807075" y="2169894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07" name="正方形/長方形 33"/>
          <p:cNvSpPr/>
          <p:nvPr/>
        </p:nvSpPr>
        <p:spPr bwMode="auto">
          <a:xfrm>
            <a:off x="5807075" y="2527083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08" name="正方形/長方形 34"/>
          <p:cNvSpPr/>
          <p:nvPr/>
        </p:nvSpPr>
        <p:spPr bwMode="auto">
          <a:xfrm>
            <a:off x="5807075" y="2885064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09" name="正方形/長方形 35"/>
          <p:cNvSpPr/>
          <p:nvPr/>
        </p:nvSpPr>
        <p:spPr bwMode="auto">
          <a:xfrm>
            <a:off x="5807075" y="3242250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10" name="正方形/長方形 240"/>
          <p:cNvSpPr/>
          <p:nvPr/>
        </p:nvSpPr>
        <p:spPr bwMode="auto">
          <a:xfrm>
            <a:off x="5807075" y="3636329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11" name="正方形/長方形 241"/>
          <p:cNvSpPr/>
          <p:nvPr/>
        </p:nvSpPr>
        <p:spPr bwMode="auto">
          <a:xfrm>
            <a:off x="5807075" y="3992722"/>
            <a:ext cx="144463" cy="308401"/>
          </a:xfrm>
          <a:prstGeom prst="rect">
            <a:avLst/>
          </a:prstGeom>
          <a:solidFill>
            <a:srgbClr val="FFFFFF">
              <a:lumMod val="95000"/>
            </a:srgbClr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92056" tIns="46029" rIns="92056" bIns="46029" anchor="ctr">
            <a:spAutoFit/>
          </a:bodyPr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pSp>
        <p:nvGrpSpPr>
          <p:cNvPr id="212" name="グループ化 113"/>
          <p:cNvGrpSpPr>
            <a:grpSpLocks/>
          </p:cNvGrpSpPr>
          <p:nvPr/>
        </p:nvGrpSpPr>
        <p:grpSpPr bwMode="auto">
          <a:xfrm>
            <a:off x="7681913" y="3611563"/>
            <a:ext cx="908050" cy="390525"/>
            <a:chOff x="5953422" y="4259758"/>
            <a:chExt cx="908050" cy="390525"/>
          </a:xfrm>
        </p:grpSpPr>
        <p:pic>
          <p:nvPicPr>
            <p:cNvPr id="213" name="正方形/長方形 146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422" y="4259758"/>
              <a:ext cx="90805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4" name="Text Box 182"/>
            <p:cNvSpPr txBox="1">
              <a:spLocks noChangeArrowheads="1"/>
            </p:cNvSpPr>
            <p:nvPr/>
          </p:nvSpPr>
          <p:spPr bwMode="auto">
            <a:xfrm>
              <a:off x="6012160" y="4293096"/>
              <a:ext cx="792163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56" tIns="46029" rIns="92056" bIns="46029" anchor="ctr"/>
            <a:lstStyle>
              <a:lvl1pPr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RTC</a:t>
              </a:r>
            </a:p>
          </p:txBody>
        </p:sp>
      </p:grpSp>
      <p:grpSp>
        <p:nvGrpSpPr>
          <p:cNvPr id="215" name="グループ化 116"/>
          <p:cNvGrpSpPr>
            <a:grpSpLocks/>
          </p:cNvGrpSpPr>
          <p:nvPr/>
        </p:nvGrpSpPr>
        <p:grpSpPr bwMode="auto">
          <a:xfrm>
            <a:off x="5940425" y="2566988"/>
            <a:ext cx="935038" cy="571500"/>
            <a:chOff x="5940152" y="2857500"/>
            <a:chExt cx="936104" cy="571500"/>
          </a:xfrm>
        </p:grpSpPr>
        <p:pic>
          <p:nvPicPr>
            <p:cNvPr id="216" name="正方形/長方形 201"/>
            <p:cNvPicPr>
              <a:picLocks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2857500"/>
              <a:ext cx="936104" cy="571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7" name="Text Box 208"/>
            <p:cNvSpPr txBox="1">
              <a:spLocks noChangeArrowheads="1"/>
            </p:cNvSpPr>
            <p:nvPr/>
          </p:nvSpPr>
          <p:spPr bwMode="auto">
            <a:xfrm>
              <a:off x="6048211" y="2924944"/>
              <a:ext cx="684029" cy="36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56" tIns="46029" rIns="92056" bIns="46029" anchor="ctr"/>
            <a:lstStyle>
              <a:lvl1pPr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24-bit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⊿∑A/D</a:t>
              </a:r>
              <a:endParaRPr lang="en-US" altLang="ja-JP" sz="800" b="1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sp>
        <p:nvSpPr>
          <p:cNvPr id="218" name="正方形/長方形 161"/>
          <p:cNvSpPr/>
          <p:nvPr/>
        </p:nvSpPr>
        <p:spPr bwMode="auto">
          <a:xfrm>
            <a:off x="6001244" y="3109542"/>
            <a:ext cx="835046" cy="216023"/>
          </a:xfrm>
          <a:prstGeom prst="rect">
            <a:avLst/>
          </a:prstGeom>
          <a:solidFill>
            <a:srgbClr val="FF0000"/>
          </a:solidFill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2056" tIns="46029" rIns="92056" bIns="46029" anchor="ctr"/>
          <a:lstStyle/>
          <a:p>
            <a:pPr marL="0" marR="0" lvl="0" indent="0" algn="ctr" defTabSz="7620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PGA</a:t>
            </a:r>
          </a:p>
        </p:txBody>
      </p:sp>
      <p:grpSp>
        <p:nvGrpSpPr>
          <p:cNvPr id="219" name="グループ化 117"/>
          <p:cNvGrpSpPr>
            <a:grpSpLocks/>
          </p:cNvGrpSpPr>
          <p:nvPr/>
        </p:nvGrpSpPr>
        <p:grpSpPr bwMode="auto">
          <a:xfrm>
            <a:off x="5945188" y="3938588"/>
            <a:ext cx="955675" cy="360362"/>
            <a:chOff x="7677150" y="3428435"/>
            <a:chExt cx="908050" cy="360606"/>
          </a:xfrm>
        </p:grpSpPr>
        <p:pic>
          <p:nvPicPr>
            <p:cNvPr id="220" name="正方形/長方形 146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150" y="3428435"/>
              <a:ext cx="908050" cy="360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" name="Text Box 182"/>
            <p:cNvSpPr txBox="1">
              <a:spLocks noChangeArrowheads="1"/>
            </p:cNvSpPr>
            <p:nvPr/>
          </p:nvSpPr>
          <p:spPr bwMode="auto">
            <a:xfrm>
              <a:off x="7740352" y="3429000"/>
              <a:ext cx="792163" cy="288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56" tIns="46029" rIns="92056" bIns="46029" anchor="ctr"/>
            <a:lstStyle>
              <a:lvl1pPr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LCD</a:t>
              </a:r>
            </a:p>
          </p:txBody>
        </p:sp>
      </p:grpSp>
      <p:grpSp>
        <p:nvGrpSpPr>
          <p:cNvPr id="222" name="グループ化 119"/>
          <p:cNvGrpSpPr>
            <a:grpSpLocks/>
          </p:cNvGrpSpPr>
          <p:nvPr/>
        </p:nvGrpSpPr>
        <p:grpSpPr bwMode="auto">
          <a:xfrm>
            <a:off x="7683500" y="3949700"/>
            <a:ext cx="908050" cy="390525"/>
            <a:chOff x="5953422" y="4259758"/>
            <a:chExt cx="908050" cy="390525"/>
          </a:xfrm>
        </p:grpSpPr>
        <p:pic>
          <p:nvPicPr>
            <p:cNvPr id="223" name="正方形/長方形 146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422" y="4259758"/>
              <a:ext cx="90805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4" name="Text Box 182"/>
            <p:cNvSpPr txBox="1">
              <a:spLocks noChangeArrowheads="1"/>
            </p:cNvSpPr>
            <p:nvPr/>
          </p:nvSpPr>
          <p:spPr bwMode="auto">
            <a:xfrm>
              <a:off x="6012160" y="4293096"/>
              <a:ext cx="792163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56" tIns="46029" rIns="92056" bIns="46029" anchor="ctr"/>
            <a:lstStyle>
              <a:lvl1pPr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defTabSz="7620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algn="ctr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900" b="1">
                  <a:solidFill>
                    <a:srgbClr val="FFFFFF"/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Temp.sen</a:t>
              </a:r>
            </a:p>
          </p:txBody>
        </p:sp>
      </p:grpSp>
      <p:sp>
        <p:nvSpPr>
          <p:cNvPr id="226" name="Rectangle 71"/>
          <p:cNvSpPr>
            <a:spLocks noChangeArrowheads="1"/>
          </p:cNvSpPr>
          <p:nvPr/>
        </p:nvSpPr>
        <p:spPr bwMode="auto">
          <a:xfrm>
            <a:off x="6734175" y="1111250"/>
            <a:ext cx="754063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66" tIns="46033" rIns="92066" bIns="46033">
            <a:spAutoFit/>
          </a:bodyPr>
          <a:lstStyle>
            <a:lvl1pPr defTabSz="80645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80645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80645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80645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80645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defTabSz="8064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defTabSz="8064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defTabSz="8064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defTabSz="80645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ja-JP" sz="1300" b="1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16MHz</a:t>
            </a:r>
          </a:p>
        </p:txBody>
      </p:sp>
      <p:grpSp>
        <p:nvGrpSpPr>
          <p:cNvPr id="227" name="Group 72"/>
          <p:cNvGrpSpPr>
            <a:grpSpLocks/>
          </p:cNvGrpSpPr>
          <p:nvPr/>
        </p:nvGrpSpPr>
        <p:grpSpPr bwMode="auto">
          <a:xfrm>
            <a:off x="6877050" y="1377950"/>
            <a:ext cx="442913" cy="258763"/>
            <a:chOff x="3771" y="1012"/>
            <a:chExt cx="353" cy="238"/>
          </a:xfrm>
        </p:grpSpPr>
        <p:grpSp>
          <p:nvGrpSpPr>
            <p:cNvPr id="228" name="Group 73"/>
            <p:cNvGrpSpPr>
              <a:grpSpLocks/>
            </p:cNvGrpSpPr>
            <p:nvPr/>
          </p:nvGrpSpPr>
          <p:grpSpPr bwMode="auto">
            <a:xfrm>
              <a:off x="4003" y="1102"/>
              <a:ext cx="121" cy="148"/>
              <a:chOff x="4003" y="1102"/>
              <a:chExt cx="121" cy="148"/>
            </a:xfrm>
          </p:grpSpPr>
          <p:sp>
            <p:nvSpPr>
              <p:cNvPr id="235" name="Line 74"/>
              <p:cNvSpPr>
                <a:spLocks noChangeShapeType="1"/>
              </p:cNvSpPr>
              <p:nvPr/>
            </p:nvSpPr>
            <p:spPr bwMode="auto">
              <a:xfrm flipV="1">
                <a:off x="4120" y="1102"/>
                <a:ext cx="0" cy="14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236" name="Line 75"/>
              <p:cNvSpPr>
                <a:spLocks noChangeShapeType="1"/>
              </p:cNvSpPr>
              <p:nvPr/>
            </p:nvSpPr>
            <p:spPr bwMode="auto">
              <a:xfrm flipH="1">
                <a:off x="4003" y="1104"/>
                <a:ext cx="121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grpSp>
          <p:nvGrpSpPr>
            <p:cNvPr id="229" name="Group 76"/>
            <p:cNvGrpSpPr>
              <a:grpSpLocks/>
            </p:cNvGrpSpPr>
            <p:nvPr/>
          </p:nvGrpSpPr>
          <p:grpSpPr bwMode="auto">
            <a:xfrm>
              <a:off x="3771" y="1102"/>
              <a:ext cx="112" cy="148"/>
              <a:chOff x="3771" y="1102"/>
              <a:chExt cx="112" cy="148"/>
            </a:xfrm>
          </p:grpSpPr>
          <p:sp>
            <p:nvSpPr>
              <p:cNvPr id="233" name="Line 77"/>
              <p:cNvSpPr>
                <a:spLocks noChangeShapeType="1"/>
              </p:cNvSpPr>
              <p:nvPr/>
            </p:nvSpPr>
            <p:spPr bwMode="auto">
              <a:xfrm flipV="1">
                <a:off x="3771" y="1102"/>
                <a:ext cx="0" cy="148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  <p:sp>
            <p:nvSpPr>
              <p:cNvPr id="234" name="Line 78"/>
              <p:cNvSpPr>
                <a:spLocks noChangeShapeType="1"/>
              </p:cNvSpPr>
              <p:nvPr/>
            </p:nvSpPr>
            <p:spPr bwMode="auto">
              <a:xfrm>
                <a:off x="3779" y="1104"/>
                <a:ext cx="10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sp>
          <p:nvSpPr>
            <p:cNvPr id="230" name="Line 79"/>
            <p:cNvSpPr>
              <a:spLocks noChangeShapeType="1"/>
            </p:cNvSpPr>
            <p:nvPr/>
          </p:nvSpPr>
          <p:spPr bwMode="auto">
            <a:xfrm>
              <a:off x="4003" y="1016"/>
              <a:ext cx="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231" name="Line 80"/>
            <p:cNvSpPr>
              <a:spLocks noChangeShapeType="1"/>
            </p:cNvSpPr>
            <p:nvPr/>
          </p:nvSpPr>
          <p:spPr bwMode="auto">
            <a:xfrm>
              <a:off x="3887" y="1016"/>
              <a:ext cx="0" cy="18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232" name="Rectangle 81"/>
            <p:cNvSpPr>
              <a:spLocks noChangeArrowheads="1"/>
            </p:cNvSpPr>
            <p:nvPr/>
          </p:nvSpPr>
          <p:spPr bwMode="auto">
            <a:xfrm>
              <a:off x="3930" y="1012"/>
              <a:ext cx="31" cy="184"/>
            </a:xfrm>
            <a:prstGeom prst="rect">
              <a:avLst/>
            </a:prstGeom>
            <a:solidFill>
              <a:srgbClr val="00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ja-JP" sz="2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pic>
        <p:nvPicPr>
          <p:cNvPr id="237" name="Picture 23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02913" y="972829"/>
            <a:ext cx="2334970" cy="2597121"/>
          </a:xfrm>
          <a:prstGeom prst="rect">
            <a:avLst/>
          </a:prstGeom>
        </p:spPr>
      </p:pic>
      <p:sp>
        <p:nvSpPr>
          <p:cNvPr id="4" name="TextBox 3"/>
          <p:cNvSpPr txBox="1">
            <a:spLocks/>
          </p:cNvSpPr>
          <p:nvPr/>
        </p:nvSpPr>
        <p:spPr>
          <a:xfrm>
            <a:off x="9550398" y="936534"/>
            <a:ext cx="144000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/>
            <a:r>
              <a:rPr lang="zh-CN" altLang="en-US" sz="1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应用例</a:t>
            </a:r>
            <a:endParaRPr lang="zh-CN" altLang="en-US" sz="12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26" name="TextBox 125"/>
          <p:cNvSpPr txBox="1">
            <a:spLocks/>
          </p:cNvSpPr>
          <p:nvPr/>
        </p:nvSpPr>
        <p:spPr>
          <a:xfrm>
            <a:off x="9723438" y="3161880"/>
            <a:ext cx="162000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/>
            <a:r>
              <a:rPr lang="zh-CN" altLang="en-US" sz="105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流量</a:t>
            </a:r>
            <a:r>
              <a:rPr lang="zh-CN" altLang="en-US" sz="105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测量装置</a:t>
            </a:r>
            <a:endParaRPr lang="zh-CN" altLang="en-US" sz="105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25" name="TextBox 224"/>
          <p:cNvSpPr txBox="1">
            <a:spLocks/>
          </p:cNvSpPr>
          <p:nvPr/>
        </p:nvSpPr>
        <p:spPr>
          <a:xfrm>
            <a:off x="9222933" y="2468427"/>
            <a:ext cx="126000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/>
            <a:r>
              <a:rPr lang="zh-CN" altLang="en-US" sz="1050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电能表</a:t>
            </a:r>
          </a:p>
        </p:txBody>
      </p:sp>
      <p:sp>
        <p:nvSpPr>
          <p:cNvPr id="125" name="Text Box 179"/>
          <p:cNvSpPr txBox="1">
            <a:spLocks noChangeArrowheads="1"/>
          </p:cNvSpPr>
          <p:nvPr/>
        </p:nvSpPr>
        <p:spPr bwMode="auto">
          <a:xfrm>
            <a:off x="6754726" y="4016357"/>
            <a:ext cx="792162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56" tIns="46029" rIns="92056" bIns="46029" anchor="ctr"/>
          <a:lstStyle>
            <a:lvl1pPr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defTabSz="762000"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00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ESAM</a:t>
            </a:r>
          </a:p>
        </p:txBody>
      </p:sp>
    </p:spTree>
    <p:extLst>
      <p:ext uri="{BB962C8B-B14F-4D97-AF65-F5344CB8AC3E}">
        <p14:creationId xmlns:p14="http://schemas.microsoft.com/office/powerpoint/2010/main" val="309914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166813" algn="l"/>
              </a:tabLst>
            </a:pP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东芝拥有多种</a:t>
            </a:r>
            <a:r>
              <a:rPr lang="en-US" altLang="zh-CN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MCD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产品线应用于智能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锁</a:t>
            </a:r>
            <a:endParaRPr 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graphicFrame>
        <p:nvGraphicFramePr>
          <p:cNvPr id="3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108058"/>
              </p:ext>
            </p:extLst>
          </p:nvPr>
        </p:nvGraphicFramePr>
        <p:xfrm>
          <a:off x="493200" y="900000"/>
          <a:ext cx="9160759" cy="514698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9887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22320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61659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品名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TC78H611FNG</a:t>
                      </a:r>
                      <a:endParaRPr kumimoji="1" lang="en-US" altLang="ja-JP" sz="1400" b="1" u="none" strike="noStrike" kern="1200" dirty="0" smtClean="0">
                        <a:solidFill>
                          <a:srgbClr val="FF0000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TC78H621FNG</a:t>
                      </a:r>
                      <a:endParaRPr kumimoji="1" lang="en-US" altLang="ja-JP" sz="14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u="none" strike="noStrike" dirty="0" smtClean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TC78H630FNG</a:t>
                      </a:r>
                      <a:endParaRPr lang="en-US" sz="1400" b="1" u="none" strike="noStrike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TC78H651FNG</a:t>
                      </a:r>
                      <a:endParaRPr lang="en-US" altLang="ja-JP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TC78H653FTG</a:t>
                      </a:r>
                      <a:endParaRPr lang="en-US" altLang="ja-JP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466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通道数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2</a:t>
                      </a:r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通道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</a:t>
                      </a:r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通道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2</a:t>
                      </a:r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通道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2</a:t>
                      </a:r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通道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lang="en-US" altLang="ja-JP" sz="1400" u="none" strike="noStrike" baseline="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</a:t>
                      </a:r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通道</a:t>
                      </a:r>
                      <a:endParaRPr lang="en-US" sz="1400" b="1" i="0" u="none" strike="noStrike" dirty="0">
                        <a:solidFill>
                          <a:srgbClr val="FF66FF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5466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额定值</a:t>
                      </a:r>
                      <a:endParaRPr lang="en-US" altLang="zh-CN" sz="1400" b="0" i="0" u="none" strike="noStrike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pPr algn="ctr" fontAlgn="ctr"/>
                      <a:r>
                        <a:rPr lang="zh-CN" alt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（峰值）</a:t>
                      </a:r>
                      <a:endParaRPr lang="ja-JP" alt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gridSpan="3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18V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1.1</a:t>
                      </a:r>
                      <a:r>
                        <a:rPr 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A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9525" marR="9525" marT="95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18V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2.1A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7V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1.6A</a:t>
                      </a:r>
                      <a:endParaRPr kumimoji="1" lang="en-US" altLang="ja-JP" sz="14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2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通道：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8V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2.5A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通道：</a:t>
                      </a:r>
                      <a:r>
                        <a:rPr kumimoji="1" lang="en-US" altLang="ja-JP" sz="1400" u="none" strike="noStrike" kern="1200" baseline="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8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V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5A</a:t>
                      </a:r>
                      <a:endParaRPr kumimoji="1" lang="en-US" altLang="ja-JP" sz="14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831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工作电压</a:t>
                      </a:r>
                      <a:endParaRPr lang="en-US" altLang="ja-JP" sz="1400" u="none" strike="noStrike" dirty="0" smtClean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auto"/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V</a:t>
                      </a:r>
                      <a:r>
                        <a:rPr lang="en-US" altLang="ja-JP" sz="10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CC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＝</a:t>
                      </a:r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2.7V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～</a:t>
                      </a:r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5.5V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VM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＝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2.5V</a:t>
                      </a:r>
                      <a:r>
                        <a:rPr kumimoji="1" lang="ja-JP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～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15V</a:t>
                      </a:r>
                      <a:endParaRPr kumimoji="1" lang="en-US" altLang="ja-JP" sz="1400" b="1" i="0" u="none" strike="noStrike" kern="1200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VM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＝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1.8V</a:t>
                      </a:r>
                      <a:r>
                        <a:rPr kumimoji="1" lang="ja-JP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～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6.0V</a:t>
                      </a:r>
                      <a:endParaRPr kumimoji="1" lang="en-US" altLang="ja-JP" sz="1400" b="1" i="0" u="none" strike="noStrike" kern="1200" dirty="0" smtClean="0">
                        <a:solidFill>
                          <a:srgbClr val="0000FF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VM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＝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1.8V</a:t>
                      </a:r>
                      <a:r>
                        <a:rPr kumimoji="1" lang="ja-JP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～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6.0V</a:t>
                      </a:r>
                      <a:endParaRPr kumimoji="1" lang="en-US" altLang="ja-JP" sz="1400" b="1" i="0" u="none" strike="noStrike" kern="1200" dirty="0" smtClean="0">
                        <a:solidFill>
                          <a:srgbClr val="0000FF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7953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待机功能</a:t>
                      </a:r>
                      <a:endParaRPr lang="ja-JP" altLang="en-US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内置</a:t>
                      </a:r>
                      <a:r>
                        <a:rPr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待机电流：</a:t>
                      </a:r>
                      <a:r>
                        <a:rPr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0</a:t>
                      </a:r>
                      <a:r>
                        <a:rPr lang="el-GR" altLang="ja-JP" sz="1400" dirty="0" smtClean="0">
                          <a:ea typeface="东芝黑体 Regular" panose="020B0500000000000000" pitchFamily="34" charset="-122"/>
                        </a:rPr>
                        <a:t>μ</a:t>
                      </a:r>
                      <a:r>
                        <a:rPr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A</a:t>
                      </a:r>
                      <a:r>
                        <a:rPr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（典型值）</a:t>
                      </a:r>
                      <a:endParaRPr lang="en-US" altLang="ja-JP" sz="1400" b="1" dirty="0" smtClean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内置待机电流：</a:t>
                      </a:r>
                      <a:r>
                        <a:rPr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0</a:t>
                      </a:r>
                      <a:r>
                        <a:rPr lang="el-GR" altLang="ja-JP" sz="1400" dirty="0" smtClean="0">
                          <a:ea typeface="东芝黑体 Regular" panose="020B0500000000000000" pitchFamily="34" charset="-122"/>
                        </a:rPr>
                        <a:t>μ</a:t>
                      </a:r>
                      <a:r>
                        <a:rPr lang="en-US" altLang="ja-JP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A</a:t>
                      </a:r>
                      <a:r>
                        <a:rPr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（典型值）</a:t>
                      </a:r>
                      <a:endParaRPr lang="en-US" altLang="ja-JP" sz="1400" b="1" dirty="0" smtClean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5466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PWM</a:t>
                      </a:r>
                      <a:r>
                        <a:rPr lang="zh-CN" altLang="en-US" sz="1400" u="none" strike="noStrike" baseline="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驱动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直接</a:t>
                      </a:r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PWM</a:t>
                      </a:r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驱动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直接</a:t>
                      </a:r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PWM</a:t>
                      </a:r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驱动</a:t>
                      </a:r>
                      <a:endParaRPr lang="en-US" altLang="ja-JP" sz="1400" b="1" i="0" u="none" strike="noStrike" dirty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61074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/>
                      <a:r>
                        <a:rPr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模式</a:t>
                      </a:r>
                      <a:endParaRPr lang="en-US" altLang="ja-JP" sz="1400" b="1" dirty="0" smtClean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正向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反向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endParaRPr lang="en-US" altLang="ja-JP" sz="1400" u="none" strike="noStrike" dirty="0" smtClean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刹车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停止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endParaRPr lang="en-US" altLang="ja-JP" sz="1400" u="none" strike="noStrike" dirty="0" smtClean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待机</a:t>
                      </a:r>
                      <a:endParaRPr kumimoji="1" lang="en-US" altLang="ja-JP" sz="14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正向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反向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endParaRPr lang="en-US" altLang="ja-JP" sz="1400" u="none" strike="noStrike" dirty="0" smtClean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停止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待机</a:t>
                      </a:r>
                      <a:endParaRPr kumimoji="1" lang="en-US" altLang="ja-JP" sz="14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正向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反向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endParaRPr lang="en-US" altLang="ja-JP" sz="1400" u="none" strike="noStrike" dirty="0" smtClean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刹车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停止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endParaRPr lang="en-US" altLang="ja-JP" sz="1400" u="none" strike="noStrike" dirty="0" smtClean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待机</a:t>
                      </a:r>
                      <a:endParaRPr kumimoji="1" lang="en-US" altLang="ja-JP" sz="14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正向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反向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endParaRPr lang="en-US" altLang="ja-JP" sz="1400" u="none" strike="noStrike" dirty="0" smtClean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停止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待机</a:t>
                      </a:r>
                      <a:endParaRPr kumimoji="1" lang="en-US" altLang="ja-JP" sz="14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正向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反向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endParaRPr lang="en-US" altLang="ja-JP" sz="1400" u="none" strike="noStrike" dirty="0" smtClean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刹车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停止</a:t>
                      </a:r>
                      <a:r>
                        <a:rPr lang="ja-JP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／</a:t>
                      </a:r>
                      <a:endParaRPr lang="en-US" altLang="ja-JP" sz="1400" u="none" strike="noStrike" dirty="0" smtClean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待机</a:t>
                      </a:r>
                      <a:endParaRPr kumimoji="1" lang="en-US" altLang="ja-JP" sz="14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3227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检测功能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lvl="0" algn="ctr">
                        <a:lnSpc>
                          <a:spcPts val="1500"/>
                        </a:lnSpc>
                      </a:pPr>
                      <a:r>
                        <a:rPr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过热、过电流、欠电压</a:t>
                      </a:r>
                      <a:endParaRPr lang="en-US" altLang="ja-JP" sz="1400" b="1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lvl="0" algn="ctr">
                        <a:lnSpc>
                          <a:spcPts val="1500"/>
                        </a:lnSpc>
                      </a:pPr>
                      <a:r>
                        <a:rPr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过热、过电流、欠电压</a:t>
                      </a:r>
                      <a:endParaRPr lang="en-US" altLang="ja-JP" sz="1400" b="1" dirty="0"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5466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Ron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0</a:t>
                      </a:r>
                      <a:r>
                        <a:rPr lang="el-GR" sz="1400" u="none" strike="noStrike" dirty="0" smtClean="0">
                          <a:effectLst/>
                          <a:ea typeface="东芝黑体 Regular" panose="020B0500000000000000" pitchFamily="34" charset="-122"/>
                        </a:rPr>
                        <a:t>.</a:t>
                      </a:r>
                      <a:r>
                        <a:rPr 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8</a:t>
                      </a:r>
                      <a:r>
                        <a:rPr lang="el-GR" sz="1400" u="none" strike="noStrike" dirty="0" smtClean="0">
                          <a:effectLst/>
                          <a:ea typeface="东芝黑体 Regular" panose="020B0500000000000000" pitchFamily="34" charset="-122"/>
                        </a:rPr>
                        <a:t>Ω</a:t>
                      </a:r>
                      <a:r>
                        <a:rPr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（典型值）</a:t>
                      </a:r>
                      <a:endParaRPr lang="en-US" altLang="ja-JP" sz="1400" b="1" dirty="0" smtClean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0.4</a:t>
                      </a:r>
                      <a:r>
                        <a:rPr kumimoji="1" lang="el-GR" altLang="ja-JP" sz="1400" u="none" strike="noStrike" kern="1200" dirty="0" smtClean="0">
                          <a:effectLst/>
                          <a:ea typeface="东芝黑体 Regular" panose="020B0500000000000000" pitchFamily="34" charset="-122"/>
                        </a:rPr>
                        <a:t>Ω</a:t>
                      </a:r>
                      <a:r>
                        <a:rPr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（典型值）</a:t>
                      </a:r>
                      <a:endParaRPr lang="en-US" altLang="ja-JP" sz="1400" b="1" dirty="0" smtClean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0.22Ω</a:t>
                      </a:r>
                      <a:r>
                        <a:rPr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（典型值）</a:t>
                      </a:r>
                      <a:endParaRPr lang="en-US" altLang="ja-JP" sz="1400" b="1" dirty="0" smtClean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2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通道：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0.22Ω</a:t>
                      </a:r>
                      <a:r>
                        <a:rPr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（典型值）</a:t>
                      </a:r>
                      <a:endParaRPr kumimoji="1" lang="en-US" altLang="ja-JP" sz="1400" u="none" strike="noStrike" kern="1200" dirty="0" smtClean="0"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1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通道：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0.11Ω</a:t>
                      </a:r>
                      <a:r>
                        <a:rPr lang="zh-CN" altLang="en-US" sz="1400" dirty="0" smtClean="0"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（典型值）</a:t>
                      </a:r>
                      <a:endParaRPr lang="en-US" altLang="ja-JP" sz="1400" b="1" dirty="0" smtClean="0">
                        <a:solidFill>
                          <a:schemeClr val="tx1"/>
                        </a:solidFill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94831"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封装</a:t>
                      </a:r>
                      <a:endParaRPr kumimoji="1" lang="en-US" altLang="ja-JP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tc gridSpan="4"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TSSOP16</a:t>
                      </a:r>
                    </a:p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5.2mm×6.4mm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）</a:t>
                      </a:r>
                      <a:endParaRPr kumimoji="1" lang="en-US" altLang="ja-JP" sz="14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algn="ctr" fontAlgn="ctr"/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TSSOP16</a:t>
                      </a:r>
                    </a:p>
                    <a:p>
                      <a:pPr algn="ctr" fontAlgn="ctr"/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5.2mm×6.4mm</a:t>
                      </a:r>
                      <a:r>
                        <a:rPr kumimoji="1" lang="zh-CN" altLang="en-US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）</a:t>
                      </a:r>
                      <a:endParaRPr kumimoji="1" lang="en-US" altLang="ja-JP" sz="1400" b="1" u="none" strike="noStrike" kern="1200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  <a:cs typeface="+mn-cs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1pPr>
                      <a:lvl2pPr marL="3429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2pPr>
                      <a:lvl3pPr marL="6858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3pPr>
                      <a:lvl4pPr marL="10287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4pPr>
                      <a:lvl5pPr marL="13716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5pPr>
                      <a:lvl6pPr marL="17145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6pPr>
                      <a:lvl7pPr marL="20574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7pPr>
                      <a:lvl8pPr marL="24003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8pPr>
                      <a:lvl9pPr marL="2743200" algn="l" defTabSz="685800" rtl="0" eaLnBrk="1" latinLnBrk="0" hangingPunct="1">
                        <a:defRPr kumimoji="1" sz="1350" kern="1200">
                          <a:solidFill>
                            <a:schemeClr val="tx1"/>
                          </a:solidFill>
                          <a:latin typeface="Segoe UI"/>
                          <a:ea typeface="Meiryo UI"/>
                        </a:defRPr>
                      </a:lvl9pPr>
                    </a:lstStyle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QFN16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（</a:t>
                      </a:r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3.0</a:t>
                      </a:r>
                      <a:r>
                        <a:rPr kumimoji="1" lang="en-US" altLang="ja-JP" sz="1400" u="none" strike="noStrike" kern="1200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mm×</a:t>
                      </a:r>
                      <a:r>
                        <a:rPr lang="en-US" altLang="ja-JP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3.0mm</a:t>
                      </a:r>
                      <a:r>
                        <a:rPr lang="zh-CN" altLang="en-US" sz="1400" u="none" strike="noStrike" dirty="0" smtClean="0">
                          <a:effectLst/>
                          <a:latin typeface="东芝黑体 Regular" panose="020B0500000000000000" pitchFamily="34" charset="-122"/>
                          <a:ea typeface="东芝黑体 Regular" panose="020B0500000000000000" pitchFamily="34" charset="-122"/>
                        </a:rPr>
                        <a:t>）</a:t>
                      </a:r>
                      <a:endParaRPr lang="en-US" altLang="ja-JP" sz="1400" b="1" u="none" strike="noStrike" dirty="0" smtClean="0">
                        <a:solidFill>
                          <a:schemeClr val="tx1"/>
                        </a:solidFill>
                        <a:effectLst/>
                        <a:latin typeface="东芝黑体 Regular" panose="020B0500000000000000" pitchFamily="34" charset="-122"/>
                        <a:ea typeface="东芝黑体 Regular" panose="020B0500000000000000" pitchFamily="34" charset="-122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419975" y="900000"/>
            <a:ext cx="2233984" cy="5146983"/>
          </a:xfrm>
          <a:prstGeom prst="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dirty="0" smtClean="0"/>
          </a:p>
        </p:txBody>
      </p:sp>
      <p:sp>
        <p:nvSpPr>
          <p:cNvPr id="5" name="Oval 4"/>
          <p:cNvSpPr/>
          <p:nvPr/>
        </p:nvSpPr>
        <p:spPr>
          <a:xfrm>
            <a:off x="9734104" y="900000"/>
            <a:ext cx="1005840" cy="64008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节能</a:t>
            </a:r>
            <a:endParaRPr kumimoji="1" lang="en-US" sz="1600" b="1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6" name="Oval 5"/>
          <p:cNvSpPr/>
          <p:nvPr/>
        </p:nvSpPr>
        <p:spPr>
          <a:xfrm>
            <a:off x="9734104" y="2729674"/>
            <a:ext cx="1005840" cy="64008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安全</a:t>
            </a:r>
            <a:endParaRPr kumimoji="1" lang="en-US" sz="1600" b="1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" name="Oval 6"/>
          <p:cNvSpPr/>
          <p:nvPr/>
        </p:nvSpPr>
        <p:spPr>
          <a:xfrm>
            <a:off x="9734104" y="4498797"/>
            <a:ext cx="1005840" cy="6400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省</a:t>
            </a:r>
            <a:endParaRPr kumimoji="1" lang="en-US" altLang="zh-CN" sz="1600" b="1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algn="ctr"/>
            <a:r>
              <a:rPr kumimoji="1" lang="zh-CN" altLang="en-US" sz="1600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空间</a:t>
            </a:r>
            <a:endParaRPr kumimoji="1" lang="en-US" sz="1600" b="1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4104" y="1575362"/>
            <a:ext cx="24578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低导通电阻</a:t>
            </a:r>
            <a:endParaRPr lang="en-US" altLang="zh-CN" sz="14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低电压，高电流驱动</a:t>
            </a:r>
            <a:endParaRPr lang="en-US" altLang="zh-CN" sz="14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待机电流为</a:t>
            </a:r>
            <a:r>
              <a:rPr 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0uA</a:t>
            </a: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（典型值）</a:t>
            </a:r>
            <a:endParaRPr lang="en-US" sz="14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34104" y="3409529"/>
            <a:ext cx="17524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过电流检测</a:t>
            </a:r>
            <a:endParaRPr lang="en-US" altLang="zh-CN" sz="14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过热保护电路</a:t>
            </a:r>
            <a:endParaRPr lang="en-US" altLang="zh-CN" sz="1400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欠压锁定电路</a:t>
            </a:r>
            <a:endParaRPr lang="en-US" sz="14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34104" y="5174159"/>
            <a:ext cx="1163879" cy="315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zh-CN" altLang="en-US" sz="14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小封装</a:t>
            </a:r>
            <a:endParaRPr lang="en-US" sz="1400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245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b"/>
          <a:lstStyle/>
          <a:p>
            <a:r>
              <a:rPr lang="zh-CN" altLang="en-US" sz="2800" dirty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支</a:t>
            </a:r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持的功能和规格</a:t>
            </a:r>
            <a:endParaRPr 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0" y="900000"/>
            <a:ext cx="80772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开门方式：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NB-IOT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，指纹，密码，卡，蓝牙，组合，钥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匙</a:t>
            </a:r>
            <a:endParaRPr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支持移动、电信、联通运营商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NB-IOT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远程授权开门</a:t>
            </a:r>
            <a:endParaRPr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指纹系统：</a:t>
            </a:r>
            <a:r>
              <a:rPr lang="zh-CN" altLang="en-US" b="1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宋体" panose="02010600030101010101" pitchFamily="2" charset="-122"/>
              </a:rPr>
              <a:t>晟元安全指纹模组</a:t>
            </a:r>
            <a:endParaRPr lang="en-US" altLang="zh-CN" b="1" dirty="0" smtClean="0">
              <a:latin typeface="东芝黑体 Regular" panose="020B0500000000000000" pitchFamily="34" charset="-122"/>
              <a:ea typeface="东芝黑体 Regular" panose="020B0500000000000000" pitchFamily="34" charset="-122"/>
              <a:cs typeface="宋体" panose="02010600030101010101" pitchFamily="2" charset="-12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指纹用户容量：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200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枚指纹</a:t>
            </a:r>
            <a:endParaRPr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数字密码：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20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组</a:t>
            </a:r>
            <a:endParaRPr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密码位数：默认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6-10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位</a:t>
            </a:r>
            <a:endParaRPr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语言提示</a:t>
            </a:r>
            <a:endParaRPr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功耗：待机功耗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40uA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以下</a:t>
            </a:r>
            <a:endParaRPr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电池寿命：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4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节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5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号干电池使用一年以上（按每天十次的频率开锁估算）</a:t>
            </a:r>
            <a:endParaRPr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简易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APP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（安卓或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IOS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）</a:t>
            </a:r>
            <a:endParaRPr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抗静电能力：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15KV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工作电压：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4.5~6.5VDC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工作温度：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-20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℃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~+60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℃</a:t>
            </a:r>
            <a:endParaRPr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储存温度：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-40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℃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~+85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℃</a:t>
            </a:r>
            <a:endParaRPr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工作湿度：</a:t>
            </a:r>
            <a:r>
              <a:rPr lang="en-US" altLang="zh-CN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40%RH~85%RH</a:t>
            </a:r>
            <a:r>
              <a:rPr lang="zh-CN" altLang="en-US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sym typeface="Wingdings" panose="05000000000000000000" pitchFamily="2" charset="2"/>
              </a:rPr>
              <a:t>（无凝露）</a:t>
            </a:r>
            <a:endParaRPr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endParaRPr lang="en-US" altLang="zh-CN" dirty="0" smtClean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endParaRPr lang="en-US" dirty="0"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469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Thank you.</a:t>
            </a:r>
            <a:endParaRPr kumimoji="1" lang="ja-JP" altLang="en-US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38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プレースホルダー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ja-JP" dirty="0" smtClean="0"/>
              <a:t>02</a:t>
            </a:r>
            <a:endParaRPr kumimoji="1" lang="ja-JP" altLang="en-US" dirty="0"/>
          </a:p>
        </p:txBody>
      </p:sp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xfrm>
            <a:off x="467999" y="3044920"/>
            <a:ext cx="7539928" cy="540000"/>
          </a:xfrm>
        </p:spPr>
        <p:txBody>
          <a:bodyPr/>
          <a:lstStyle/>
          <a:p>
            <a:r>
              <a:rPr lang="zh-CN" altLang="en-US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业务战略及产品信息</a:t>
            </a:r>
            <a:endParaRPr kumimoji="1" lang="ja-JP" altLang="en-US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939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  <a:cs typeface="Segoe UI" panose="020B0502040204020203" pitchFamily="34" charset="0"/>
              </a:rPr>
              <a:t>面向客户的解决方案</a:t>
            </a:r>
            <a:endParaRPr lang="ja-JP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6" name="テキスト プレースホルダー 3"/>
          <p:cNvSpPr>
            <a:spLocks noGrp="1"/>
          </p:cNvSpPr>
          <p:nvPr>
            <p:ph type="body" sz="quarter" idx="19"/>
          </p:nvPr>
        </p:nvSpPr>
        <p:spPr>
          <a:xfrm>
            <a:off x="0" y="763200"/>
            <a:ext cx="12197713" cy="702070"/>
          </a:xfrm>
        </p:spPr>
        <p:txBody>
          <a:bodyPr/>
          <a:lstStyle/>
          <a:p>
            <a:r>
              <a:rPr kumimoji="1" lang="zh-CN" altLang="en-US" sz="2200" dirty="0" smtClean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 panose="020B0502040204020203" pitchFamily="34" charset="0"/>
              </a:rPr>
              <a:t>提供广泛的产品帮助客户解决问题</a:t>
            </a:r>
            <a:endParaRPr kumimoji="1" lang="ja-JP" altLang="en-US" sz="22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 panose="020B0502040204020203" pitchFamily="34" charset="0"/>
            </a:endParaRPr>
          </a:p>
        </p:txBody>
      </p:sp>
      <p:sp>
        <p:nvSpPr>
          <p:cNvPr id="67" name="円/楕円 66"/>
          <p:cNvSpPr/>
          <p:nvPr/>
        </p:nvSpPr>
        <p:spPr>
          <a:xfrm>
            <a:off x="671040" y="1987207"/>
            <a:ext cx="10532476" cy="4563087"/>
          </a:xfrm>
          <a:prstGeom prst="ellipse">
            <a:avLst/>
          </a:prstGeom>
          <a:solidFill>
            <a:srgbClr val="0064D2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grpSp>
        <p:nvGrpSpPr>
          <p:cNvPr id="68" name="グループ化 67"/>
          <p:cNvGrpSpPr/>
          <p:nvPr/>
        </p:nvGrpSpPr>
        <p:grpSpPr>
          <a:xfrm>
            <a:off x="1605502" y="2724934"/>
            <a:ext cx="4246785" cy="1700706"/>
            <a:chOff x="3836954" y="4772069"/>
            <a:chExt cx="3083609" cy="1428879"/>
          </a:xfrm>
        </p:grpSpPr>
        <p:sp>
          <p:nvSpPr>
            <p:cNvPr id="69" name="正方形/長方形 68"/>
            <p:cNvSpPr/>
            <p:nvPr/>
          </p:nvSpPr>
          <p:spPr bwMode="auto">
            <a:xfrm>
              <a:off x="3836954" y="4772349"/>
              <a:ext cx="3057731" cy="1428599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6837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pic>
          <p:nvPicPr>
            <p:cNvPr id="70" name="図 69" descr="maru_r.gif"/>
            <p:cNvPicPr preferRelativeResize="0"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2919" y="4831117"/>
              <a:ext cx="1176289" cy="1361072"/>
            </a:xfrm>
            <a:prstGeom prst="rect">
              <a:avLst/>
            </a:prstGeom>
          </p:spPr>
        </p:pic>
        <p:pic>
          <p:nvPicPr>
            <p:cNvPr id="71" name="Picture 2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79247" y="5137636"/>
              <a:ext cx="903632" cy="7563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72" name="Text Box 32"/>
            <p:cNvSpPr txBox="1">
              <a:spLocks noChangeArrowheads="1"/>
            </p:cNvSpPr>
            <p:nvPr/>
          </p:nvSpPr>
          <p:spPr bwMode="auto">
            <a:xfrm>
              <a:off x="4985583" y="5190930"/>
              <a:ext cx="1934980" cy="775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・ </a:t>
              </a: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小信号器件</a:t>
              </a:r>
              <a:endPara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・ </a:t>
              </a: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功率器件</a:t>
              </a:r>
              <a:endPara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・ </a:t>
              </a: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光电器件</a:t>
              </a:r>
              <a:endPara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73" name="Text Box 18"/>
            <p:cNvSpPr txBox="1">
              <a:spLocks noChangeArrowheads="1"/>
            </p:cNvSpPr>
            <p:nvPr/>
          </p:nvSpPr>
          <p:spPr bwMode="auto">
            <a:xfrm>
              <a:off x="3838226" y="4772069"/>
              <a:ext cx="2840042" cy="336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kern="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effectLst>
                    <a:glow rad="127000">
                      <a:srgbClr val="FFFFFF"/>
                    </a:glow>
                  </a:effectLst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分立半导体产品</a:t>
              </a:r>
              <a:endParaRPr kumimoji="0" lang="en-US" altLang="ja-JP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>
                  <a:glow rad="127000">
                    <a:srgbClr val="FFFFFF"/>
                  </a:glow>
                </a:effectLst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</p:grpSp>
      <p:grpSp>
        <p:nvGrpSpPr>
          <p:cNvPr id="74" name="グループ化 73"/>
          <p:cNvGrpSpPr/>
          <p:nvPr/>
        </p:nvGrpSpPr>
        <p:grpSpPr>
          <a:xfrm>
            <a:off x="3702114" y="4569567"/>
            <a:ext cx="4285307" cy="1700706"/>
            <a:chOff x="6942082" y="4772344"/>
            <a:chExt cx="3113532" cy="1428600"/>
          </a:xfrm>
        </p:grpSpPr>
        <p:sp>
          <p:nvSpPr>
            <p:cNvPr id="75" name="正方形/長方形 74"/>
            <p:cNvSpPr/>
            <p:nvPr/>
          </p:nvSpPr>
          <p:spPr bwMode="auto">
            <a:xfrm>
              <a:off x="6995965" y="4772345"/>
              <a:ext cx="3059649" cy="1428599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6837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grpSp>
          <p:nvGrpSpPr>
            <p:cNvPr id="76" name="グループ化 75"/>
            <p:cNvGrpSpPr/>
            <p:nvPr/>
          </p:nvGrpSpPr>
          <p:grpSpPr>
            <a:xfrm>
              <a:off x="6942082" y="4772344"/>
              <a:ext cx="2449705" cy="1424187"/>
              <a:chOff x="594551" y="4772343"/>
              <a:chExt cx="2449706" cy="1424187"/>
            </a:xfrm>
          </p:grpSpPr>
          <p:pic>
            <p:nvPicPr>
              <p:cNvPr id="78" name="図 77" descr="maru_r.gif"/>
              <p:cNvPicPr preferRelativeResize="0">
                <a:picLocks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661127" y="4835723"/>
                <a:ext cx="1177326" cy="1360807"/>
              </a:xfrm>
              <a:prstGeom prst="rect">
                <a:avLst/>
              </a:prstGeom>
            </p:spPr>
          </p:pic>
          <p:pic>
            <p:nvPicPr>
              <p:cNvPr id="79" name="Picture 5" descr="6TBのクラウド向け大容量HDDの製品写真です。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310" b="10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551" y="5156532"/>
                <a:ext cx="921176" cy="62856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0" name="Picture 2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229642" y="5135789"/>
                <a:ext cx="599315" cy="6244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" name="Text Box 23"/>
              <p:cNvSpPr txBox="1">
                <a:spLocks noChangeArrowheads="1"/>
              </p:cNvSpPr>
              <p:nvPr/>
            </p:nvSpPr>
            <p:spPr bwMode="auto">
              <a:xfrm>
                <a:off x="649867" y="4772343"/>
                <a:ext cx="2394390" cy="3360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>
                      <a:glow rad="127000">
                        <a:srgbClr val="FFFFFF"/>
                      </a:glow>
                    </a:effectLst>
                    <a:uLnTx/>
                    <a:uFillTx/>
                    <a:latin typeface="东芝黑体 Regular" panose="020B0500000000000000" pitchFamily="34" charset="-122"/>
                    <a:ea typeface="东芝黑体 Regular" panose="020B0500000000000000" pitchFamily="34" charset="-122"/>
                  </a:rPr>
                  <a:t>存储产品</a:t>
                </a:r>
                <a:endParaRPr kumimoji="0" lang="en-US" altLang="ja-JP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>
                    <a:glow rad="127000">
                      <a:srgbClr val="FFFFFF"/>
                    </a:glow>
                  </a:effectLst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endParaRPr>
              </a:p>
            </p:txBody>
          </p:sp>
        </p:grpSp>
        <p:sp>
          <p:nvSpPr>
            <p:cNvPr id="77" name="Text Box 32"/>
            <p:cNvSpPr txBox="1">
              <a:spLocks noChangeArrowheads="1"/>
            </p:cNvSpPr>
            <p:nvPr/>
          </p:nvSpPr>
          <p:spPr bwMode="auto">
            <a:xfrm>
              <a:off x="8252560" y="5266819"/>
              <a:ext cx="1713904" cy="542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85750" marR="0" lvl="0" indent="-28575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企业级</a:t>
              </a:r>
              <a:r>
                <a:rPr kumimoji="0" lang="en-US" altLang="ja-JP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HDD</a:t>
              </a:r>
            </a:p>
            <a:p>
              <a:pPr marL="285750" marR="0" lvl="0" indent="-28575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消费级</a:t>
              </a:r>
              <a:r>
                <a:rPr kumimoji="0" lang="en-US" altLang="ja-JP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HDD</a:t>
              </a:r>
            </a:p>
          </p:txBody>
        </p:sp>
      </p:grpSp>
      <p:grpSp>
        <p:nvGrpSpPr>
          <p:cNvPr id="82" name="グループ化 81"/>
          <p:cNvGrpSpPr/>
          <p:nvPr/>
        </p:nvGrpSpPr>
        <p:grpSpPr>
          <a:xfrm>
            <a:off x="5908337" y="2725830"/>
            <a:ext cx="4291601" cy="1723269"/>
            <a:chOff x="683412" y="4772348"/>
            <a:chExt cx="3141697" cy="1437195"/>
          </a:xfrm>
        </p:grpSpPr>
        <p:sp>
          <p:nvSpPr>
            <p:cNvPr id="83" name="正方形/長方形 82"/>
            <p:cNvSpPr/>
            <p:nvPr/>
          </p:nvSpPr>
          <p:spPr bwMode="auto">
            <a:xfrm>
              <a:off x="683412" y="4772348"/>
              <a:ext cx="3065717" cy="1428599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9525" cap="flat" cmpd="sng" algn="ctr">
              <a:solidFill>
                <a:srgbClr val="000000">
                  <a:lumMod val="50000"/>
                  <a:lumOff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68375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pic>
          <p:nvPicPr>
            <p:cNvPr id="84" name="図 83" descr="maru_r.gif"/>
            <p:cNvPicPr preferRelativeResize="0"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4995" y="4858474"/>
              <a:ext cx="1185933" cy="1351069"/>
            </a:xfrm>
            <a:prstGeom prst="rect">
              <a:avLst/>
            </a:prstGeom>
          </p:spPr>
        </p:pic>
        <p:pic>
          <p:nvPicPr>
            <p:cNvPr id="85" name="Picture 2" descr="これは、TMPV7608XBGの写真です。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072" y="5219285"/>
              <a:ext cx="822305" cy="624666"/>
            </a:xfrm>
            <a:prstGeom prst="rect">
              <a:avLst/>
            </a:prstGeom>
            <a:noFill/>
          </p:spPr>
        </p:pic>
        <p:sp>
          <p:nvSpPr>
            <p:cNvPr id="86" name="Text Box 32"/>
            <p:cNvSpPr txBox="1">
              <a:spLocks noChangeArrowheads="1"/>
            </p:cNvSpPr>
            <p:nvPr/>
          </p:nvSpPr>
          <p:spPr bwMode="auto">
            <a:xfrm>
              <a:off x="1855453" y="5023621"/>
              <a:ext cx="1969656" cy="1001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lvl="0" defTabSz="914400" eaLnBrk="0" fontAlgn="base" hangingPunct="0">
                <a:spcAft>
                  <a:spcPct val="0"/>
                </a:spcAft>
                <a:defRPr/>
              </a:pP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・ </a:t>
              </a:r>
              <a:r>
                <a:rPr kumimoji="0" lang="en-US" altLang="ja-JP" kern="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MCD</a:t>
              </a:r>
              <a:r>
                <a:rPr kumimoji="0" lang="ja-JP" altLang="en-US" kern="0" dirty="0" smtClean="0">
                  <a:solidFill>
                    <a:srgbClr val="000000">
                      <a:lumMod val="65000"/>
                      <a:lumOff val="35000"/>
                    </a:srgbClr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／</a:t>
              </a: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MCU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・ </a:t>
              </a:r>
              <a:r>
                <a:rPr kumimoji="0" lang="zh-CN" altLang="en-US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车载</a:t>
              </a: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LSI</a:t>
              </a:r>
              <a:endPara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・ </a:t>
              </a:r>
              <a:r>
                <a:rPr kumimoji="0" lang="en-US" altLang="ja-JP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ASIC</a:t>
              </a:r>
            </a:p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・ </a:t>
              </a:r>
              <a:r>
                <a:rPr kumimoji="0" lang="zh-CN" altLang="en-US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线性</a:t>
              </a: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图像传感器</a:t>
              </a:r>
              <a:endParaRPr kumimoji="0" lang="ja-JP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sp>
          <p:nvSpPr>
            <p:cNvPr id="87" name="Text Box 26"/>
            <p:cNvSpPr txBox="1">
              <a:spLocks noChangeArrowheads="1"/>
            </p:cNvSpPr>
            <p:nvPr/>
          </p:nvSpPr>
          <p:spPr bwMode="auto">
            <a:xfrm>
              <a:off x="695585" y="4800792"/>
              <a:ext cx="1669172" cy="3336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>
                    <a:glow rad="127000">
                      <a:srgbClr val="FFFFFF"/>
                    </a:glow>
                  </a:effectLst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系统</a:t>
              </a:r>
              <a:r>
                <a:rPr kumimoji="0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>
                    <a:glow rad="127000">
                      <a:srgbClr val="FFFFFF"/>
                    </a:glow>
                  </a:effectLst>
                  <a:uLnTx/>
                  <a:uFillTx/>
                  <a:latin typeface="东芝黑体 Regular" panose="020B0500000000000000" pitchFamily="34" charset="-122"/>
                  <a:ea typeface="东芝黑体 Regular" panose="020B0500000000000000" pitchFamily="34" charset="-122"/>
                </a:rPr>
                <a:t>LSI</a:t>
              </a:r>
            </a:p>
          </p:txBody>
        </p:sp>
      </p:grpSp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089" y="1710942"/>
            <a:ext cx="850699" cy="9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476" y="5010704"/>
            <a:ext cx="845142" cy="93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177" y="3393899"/>
            <a:ext cx="1378976" cy="88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1" name="グループ化 90"/>
          <p:cNvGrpSpPr/>
          <p:nvPr/>
        </p:nvGrpSpPr>
        <p:grpSpPr>
          <a:xfrm>
            <a:off x="2430059" y="5604065"/>
            <a:ext cx="994004" cy="828999"/>
            <a:chOff x="3250596" y="3454311"/>
            <a:chExt cx="1092338" cy="615574"/>
          </a:xfrm>
        </p:grpSpPr>
        <p:pic>
          <p:nvPicPr>
            <p:cNvPr id="92" name="Picture 19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596" y="3454311"/>
              <a:ext cx="716862" cy="6155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3" name="Picture 20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5434" y="3508985"/>
              <a:ext cx="307500" cy="553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8755" y="5220088"/>
            <a:ext cx="819180" cy="78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5" name="グループ化 94"/>
          <p:cNvGrpSpPr/>
          <p:nvPr/>
        </p:nvGrpSpPr>
        <p:grpSpPr>
          <a:xfrm>
            <a:off x="8536861" y="5604065"/>
            <a:ext cx="441627" cy="855828"/>
            <a:chOff x="3554572" y="1492638"/>
            <a:chExt cx="533848" cy="699045"/>
          </a:xfrm>
        </p:grpSpPr>
        <p:sp>
          <p:nvSpPr>
            <p:cNvPr id="96" name="正方形/長方形 95"/>
            <p:cNvSpPr/>
            <p:nvPr/>
          </p:nvSpPr>
          <p:spPr bwMode="auto">
            <a:xfrm>
              <a:off x="3554572" y="1492638"/>
              <a:ext cx="533848" cy="69904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defTabSz="968375">
                <a:defRPr/>
              </a:pPr>
              <a:endParaRPr lang="ja-JP" altLang="en-US" sz="2400" kern="0" dirty="0">
                <a:solidFill>
                  <a:srgbClr val="00000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</a:endParaRPr>
            </a:p>
          </p:txBody>
        </p:sp>
        <p:pic>
          <p:nvPicPr>
            <p:cNvPr id="97" name="Picture 6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4572" y="1492638"/>
              <a:ext cx="533848" cy="699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0847" y="1706365"/>
            <a:ext cx="616493" cy="871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6502" y="3408809"/>
            <a:ext cx="1322866" cy="7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" name="Freeform 1275"/>
          <p:cNvSpPr>
            <a:spLocks noChangeAspect="1" noEditPoints="1"/>
          </p:cNvSpPr>
          <p:nvPr/>
        </p:nvSpPr>
        <p:spPr bwMode="gray">
          <a:xfrm>
            <a:off x="6850182" y="1703873"/>
            <a:ext cx="600561" cy="914259"/>
          </a:xfrm>
          <a:custGeom>
            <a:avLst/>
            <a:gdLst>
              <a:gd name="T0" fmla="*/ 12 w 107"/>
              <a:gd name="T1" fmla="*/ 141 h 147"/>
              <a:gd name="T2" fmla="*/ 100 w 107"/>
              <a:gd name="T3" fmla="*/ 147 h 147"/>
              <a:gd name="T4" fmla="*/ 80 w 107"/>
              <a:gd name="T5" fmla="*/ 120 h 147"/>
              <a:gd name="T6" fmla="*/ 101 w 107"/>
              <a:gd name="T7" fmla="*/ 112 h 147"/>
              <a:gd name="T8" fmla="*/ 93 w 107"/>
              <a:gd name="T9" fmla="*/ 29 h 147"/>
              <a:gd name="T10" fmla="*/ 57 w 107"/>
              <a:gd name="T11" fmla="*/ 20 h 147"/>
              <a:gd name="T12" fmla="*/ 56 w 107"/>
              <a:gd name="T13" fmla="*/ 8 h 147"/>
              <a:gd name="T14" fmla="*/ 76 w 107"/>
              <a:gd name="T15" fmla="*/ 10 h 147"/>
              <a:gd name="T16" fmla="*/ 82 w 107"/>
              <a:gd name="T17" fmla="*/ 15 h 147"/>
              <a:gd name="T18" fmla="*/ 85 w 107"/>
              <a:gd name="T19" fmla="*/ 8 h 147"/>
              <a:gd name="T20" fmla="*/ 71 w 107"/>
              <a:gd name="T21" fmla="*/ 0 h 147"/>
              <a:gd name="T22" fmla="*/ 25 w 107"/>
              <a:gd name="T23" fmla="*/ 4 h 147"/>
              <a:gd name="T24" fmla="*/ 22 w 107"/>
              <a:gd name="T25" fmla="*/ 14 h 147"/>
              <a:gd name="T26" fmla="*/ 31 w 107"/>
              <a:gd name="T27" fmla="*/ 10 h 147"/>
              <a:gd name="T28" fmla="*/ 50 w 107"/>
              <a:gd name="T29" fmla="*/ 8 h 147"/>
              <a:gd name="T30" fmla="*/ 49 w 107"/>
              <a:gd name="T31" fmla="*/ 20 h 147"/>
              <a:gd name="T32" fmla="*/ 14 w 107"/>
              <a:gd name="T33" fmla="*/ 29 h 147"/>
              <a:gd name="T34" fmla="*/ 6 w 107"/>
              <a:gd name="T35" fmla="*/ 112 h 147"/>
              <a:gd name="T36" fmla="*/ 27 w 107"/>
              <a:gd name="T37" fmla="*/ 120 h 147"/>
              <a:gd name="T38" fmla="*/ 6 w 107"/>
              <a:gd name="T39" fmla="*/ 147 h 147"/>
              <a:gd name="T40" fmla="*/ 77 w 107"/>
              <a:gd name="T41" fmla="*/ 99 h 147"/>
              <a:gd name="T42" fmla="*/ 92 w 107"/>
              <a:gd name="T43" fmla="*/ 99 h 147"/>
              <a:gd name="T44" fmla="*/ 22 w 107"/>
              <a:gd name="T45" fmla="*/ 37 h 147"/>
              <a:gd name="T46" fmla="*/ 82 w 107"/>
              <a:gd name="T47" fmla="*/ 35 h 147"/>
              <a:gd name="T48" fmla="*/ 84 w 107"/>
              <a:gd name="T49" fmla="*/ 40 h 147"/>
              <a:gd name="T50" fmla="*/ 24 w 107"/>
              <a:gd name="T51" fmla="*/ 42 h 147"/>
              <a:gd name="T52" fmla="*/ 22 w 107"/>
              <a:gd name="T53" fmla="*/ 37 h 147"/>
              <a:gd name="T54" fmla="*/ 17 w 107"/>
              <a:gd name="T55" fmla="*/ 48 h 147"/>
              <a:gd name="T56" fmla="*/ 92 w 107"/>
              <a:gd name="T57" fmla="*/ 51 h 147"/>
              <a:gd name="T58" fmla="*/ 90 w 107"/>
              <a:gd name="T59" fmla="*/ 79 h 147"/>
              <a:gd name="T60" fmla="*/ 14 w 107"/>
              <a:gd name="T61" fmla="*/ 77 h 147"/>
              <a:gd name="T62" fmla="*/ 76 w 107"/>
              <a:gd name="T63" fmla="*/ 124 h 147"/>
              <a:gd name="T64" fmla="*/ 33 w 107"/>
              <a:gd name="T65" fmla="*/ 120 h 147"/>
              <a:gd name="T66" fmla="*/ 76 w 107"/>
              <a:gd name="T67" fmla="*/ 124 h 147"/>
              <a:gd name="T68" fmla="*/ 14 w 107"/>
              <a:gd name="T69" fmla="*/ 99 h 147"/>
              <a:gd name="T70" fmla="*/ 29 w 107"/>
              <a:gd name="T71" fmla="*/ 99 h 147"/>
              <a:gd name="T72" fmla="*/ 25 w 107"/>
              <a:gd name="T73" fmla="*/ 129 h 147"/>
              <a:gd name="T74" fmla="*/ 89 w 107"/>
              <a:gd name="T75" fmla="*/ 136 h 147"/>
              <a:gd name="T76" fmla="*/ 25 w 107"/>
              <a:gd name="T77" fmla="*/ 129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7" h="147">
                <a:moveTo>
                  <a:pt x="6" y="147"/>
                </a:moveTo>
                <a:cubicBezTo>
                  <a:pt x="12" y="141"/>
                  <a:pt x="12" y="141"/>
                  <a:pt x="12" y="141"/>
                </a:cubicBezTo>
                <a:cubicBezTo>
                  <a:pt x="94" y="141"/>
                  <a:pt x="94" y="141"/>
                  <a:pt x="94" y="141"/>
                </a:cubicBezTo>
                <a:cubicBezTo>
                  <a:pt x="100" y="147"/>
                  <a:pt x="100" y="147"/>
                  <a:pt x="100" y="147"/>
                </a:cubicBezTo>
                <a:cubicBezTo>
                  <a:pt x="107" y="147"/>
                  <a:pt x="107" y="147"/>
                  <a:pt x="107" y="147"/>
                </a:cubicBezTo>
                <a:cubicBezTo>
                  <a:pt x="80" y="120"/>
                  <a:pt x="80" y="120"/>
                  <a:pt x="80" y="120"/>
                </a:cubicBezTo>
                <a:cubicBezTo>
                  <a:pt x="93" y="120"/>
                  <a:pt x="93" y="120"/>
                  <a:pt x="93" y="120"/>
                </a:cubicBezTo>
                <a:cubicBezTo>
                  <a:pt x="97" y="120"/>
                  <a:pt x="101" y="117"/>
                  <a:pt x="101" y="112"/>
                </a:cubicBezTo>
                <a:cubicBezTo>
                  <a:pt x="101" y="37"/>
                  <a:pt x="101" y="37"/>
                  <a:pt x="101" y="37"/>
                </a:cubicBezTo>
                <a:cubicBezTo>
                  <a:pt x="101" y="33"/>
                  <a:pt x="97" y="29"/>
                  <a:pt x="93" y="29"/>
                </a:cubicBezTo>
                <a:cubicBezTo>
                  <a:pt x="57" y="29"/>
                  <a:pt x="57" y="29"/>
                  <a:pt x="57" y="29"/>
                </a:cubicBezTo>
                <a:cubicBezTo>
                  <a:pt x="57" y="20"/>
                  <a:pt x="57" y="20"/>
                  <a:pt x="57" y="20"/>
                </a:cubicBezTo>
                <a:cubicBezTo>
                  <a:pt x="57" y="19"/>
                  <a:pt x="57" y="18"/>
                  <a:pt x="56" y="18"/>
                </a:cubicBezTo>
                <a:cubicBezTo>
                  <a:pt x="56" y="8"/>
                  <a:pt x="56" y="8"/>
                  <a:pt x="56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72" y="8"/>
                  <a:pt x="75" y="9"/>
                  <a:pt x="76" y="10"/>
                </a:cubicBezTo>
                <a:cubicBezTo>
                  <a:pt x="79" y="14"/>
                  <a:pt x="79" y="14"/>
                  <a:pt x="79" y="14"/>
                </a:cubicBezTo>
                <a:cubicBezTo>
                  <a:pt x="80" y="14"/>
                  <a:pt x="81" y="15"/>
                  <a:pt x="82" y="15"/>
                </a:cubicBezTo>
                <a:cubicBezTo>
                  <a:pt x="83" y="15"/>
                  <a:pt x="84" y="14"/>
                  <a:pt x="85" y="14"/>
                </a:cubicBezTo>
                <a:cubicBezTo>
                  <a:pt x="86" y="12"/>
                  <a:pt x="87" y="10"/>
                  <a:pt x="85" y="8"/>
                </a:cubicBezTo>
                <a:cubicBezTo>
                  <a:pt x="82" y="4"/>
                  <a:pt x="82" y="4"/>
                  <a:pt x="82" y="4"/>
                </a:cubicBezTo>
                <a:cubicBezTo>
                  <a:pt x="79" y="2"/>
                  <a:pt x="75" y="0"/>
                  <a:pt x="71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2" y="0"/>
                  <a:pt x="27" y="2"/>
                  <a:pt x="25" y="4"/>
                </a:cubicBezTo>
                <a:cubicBezTo>
                  <a:pt x="21" y="8"/>
                  <a:pt x="21" y="8"/>
                  <a:pt x="21" y="8"/>
                </a:cubicBezTo>
                <a:cubicBezTo>
                  <a:pt x="20" y="10"/>
                  <a:pt x="20" y="12"/>
                  <a:pt x="22" y="14"/>
                </a:cubicBezTo>
                <a:cubicBezTo>
                  <a:pt x="23" y="15"/>
                  <a:pt x="26" y="15"/>
                  <a:pt x="27" y="14"/>
                </a:cubicBezTo>
                <a:cubicBezTo>
                  <a:pt x="31" y="10"/>
                  <a:pt x="31" y="10"/>
                  <a:pt x="31" y="10"/>
                </a:cubicBezTo>
                <a:cubicBezTo>
                  <a:pt x="32" y="9"/>
                  <a:pt x="34" y="8"/>
                  <a:pt x="35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8"/>
                  <a:pt x="49" y="19"/>
                  <a:pt x="49" y="20"/>
                </a:cubicBezTo>
                <a:cubicBezTo>
                  <a:pt x="49" y="29"/>
                  <a:pt x="49" y="29"/>
                  <a:pt x="49" y="29"/>
                </a:cubicBezTo>
                <a:cubicBezTo>
                  <a:pt x="14" y="29"/>
                  <a:pt x="14" y="29"/>
                  <a:pt x="14" y="29"/>
                </a:cubicBezTo>
                <a:cubicBezTo>
                  <a:pt x="10" y="29"/>
                  <a:pt x="6" y="33"/>
                  <a:pt x="6" y="37"/>
                </a:cubicBezTo>
                <a:cubicBezTo>
                  <a:pt x="6" y="112"/>
                  <a:pt x="6" y="112"/>
                  <a:pt x="6" y="112"/>
                </a:cubicBezTo>
                <a:cubicBezTo>
                  <a:pt x="6" y="117"/>
                  <a:pt x="10" y="120"/>
                  <a:pt x="14" y="120"/>
                </a:cubicBezTo>
                <a:cubicBezTo>
                  <a:pt x="27" y="120"/>
                  <a:pt x="27" y="120"/>
                  <a:pt x="27" y="120"/>
                </a:cubicBezTo>
                <a:cubicBezTo>
                  <a:pt x="0" y="147"/>
                  <a:pt x="0" y="147"/>
                  <a:pt x="0" y="147"/>
                </a:cubicBezTo>
                <a:lnTo>
                  <a:pt x="6" y="147"/>
                </a:lnTo>
                <a:close/>
                <a:moveTo>
                  <a:pt x="85" y="107"/>
                </a:moveTo>
                <a:cubicBezTo>
                  <a:pt x="81" y="107"/>
                  <a:pt x="77" y="104"/>
                  <a:pt x="77" y="99"/>
                </a:cubicBezTo>
                <a:cubicBezTo>
                  <a:pt x="77" y="95"/>
                  <a:pt x="81" y="92"/>
                  <a:pt x="85" y="92"/>
                </a:cubicBezTo>
                <a:cubicBezTo>
                  <a:pt x="89" y="92"/>
                  <a:pt x="92" y="95"/>
                  <a:pt x="92" y="99"/>
                </a:cubicBezTo>
                <a:cubicBezTo>
                  <a:pt x="92" y="104"/>
                  <a:pt x="89" y="107"/>
                  <a:pt x="85" y="107"/>
                </a:cubicBezTo>
                <a:close/>
                <a:moveTo>
                  <a:pt x="22" y="37"/>
                </a:moveTo>
                <a:cubicBezTo>
                  <a:pt x="22" y="36"/>
                  <a:pt x="23" y="35"/>
                  <a:pt x="24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3" y="35"/>
                  <a:pt x="84" y="36"/>
                  <a:pt x="84" y="37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2"/>
                  <a:pt x="83" y="42"/>
                  <a:pt x="82" y="42"/>
                </a:cubicBezTo>
                <a:cubicBezTo>
                  <a:pt x="24" y="42"/>
                  <a:pt x="24" y="42"/>
                  <a:pt x="24" y="42"/>
                </a:cubicBezTo>
                <a:cubicBezTo>
                  <a:pt x="23" y="42"/>
                  <a:pt x="22" y="42"/>
                  <a:pt x="22" y="40"/>
                </a:cubicBezTo>
                <a:lnTo>
                  <a:pt x="22" y="37"/>
                </a:lnTo>
                <a:close/>
                <a:moveTo>
                  <a:pt x="14" y="51"/>
                </a:moveTo>
                <a:cubicBezTo>
                  <a:pt x="14" y="49"/>
                  <a:pt x="15" y="48"/>
                  <a:pt x="17" y="48"/>
                </a:cubicBezTo>
                <a:cubicBezTo>
                  <a:pt x="90" y="48"/>
                  <a:pt x="90" y="48"/>
                  <a:pt x="90" y="48"/>
                </a:cubicBezTo>
                <a:cubicBezTo>
                  <a:pt x="91" y="48"/>
                  <a:pt x="92" y="49"/>
                  <a:pt x="92" y="51"/>
                </a:cubicBezTo>
                <a:cubicBezTo>
                  <a:pt x="92" y="77"/>
                  <a:pt x="92" y="77"/>
                  <a:pt x="92" y="77"/>
                </a:cubicBezTo>
                <a:cubicBezTo>
                  <a:pt x="92" y="78"/>
                  <a:pt x="91" y="79"/>
                  <a:pt x="90" y="79"/>
                </a:cubicBezTo>
                <a:cubicBezTo>
                  <a:pt x="17" y="79"/>
                  <a:pt x="17" y="79"/>
                  <a:pt x="17" y="79"/>
                </a:cubicBezTo>
                <a:cubicBezTo>
                  <a:pt x="15" y="79"/>
                  <a:pt x="14" y="78"/>
                  <a:pt x="14" y="77"/>
                </a:cubicBezTo>
                <a:lnTo>
                  <a:pt x="14" y="51"/>
                </a:lnTo>
                <a:close/>
                <a:moveTo>
                  <a:pt x="76" y="124"/>
                </a:moveTo>
                <a:cubicBezTo>
                  <a:pt x="30" y="124"/>
                  <a:pt x="30" y="124"/>
                  <a:pt x="30" y="124"/>
                </a:cubicBezTo>
                <a:cubicBezTo>
                  <a:pt x="33" y="120"/>
                  <a:pt x="33" y="120"/>
                  <a:pt x="33" y="120"/>
                </a:cubicBezTo>
                <a:cubicBezTo>
                  <a:pt x="73" y="120"/>
                  <a:pt x="73" y="120"/>
                  <a:pt x="73" y="120"/>
                </a:cubicBezTo>
                <a:lnTo>
                  <a:pt x="76" y="124"/>
                </a:lnTo>
                <a:close/>
                <a:moveTo>
                  <a:pt x="22" y="107"/>
                </a:moveTo>
                <a:cubicBezTo>
                  <a:pt x="18" y="107"/>
                  <a:pt x="14" y="104"/>
                  <a:pt x="14" y="99"/>
                </a:cubicBezTo>
                <a:cubicBezTo>
                  <a:pt x="14" y="95"/>
                  <a:pt x="18" y="92"/>
                  <a:pt x="22" y="92"/>
                </a:cubicBezTo>
                <a:cubicBezTo>
                  <a:pt x="26" y="92"/>
                  <a:pt x="29" y="95"/>
                  <a:pt x="29" y="99"/>
                </a:cubicBezTo>
                <a:cubicBezTo>
                  <a:pt x="29" y="104"/>
                  <a:pt x="26" y="107"/>
                  <a:pt x="22" y="107"/>
                </a:cubicBezTo>
                <a:close/>
                <a:moveTo>
                  <a:pt x="25" y="129"/>
                </a:moveTo>
                <a:cubicBezTo>
                  <a:pt x="81" y="129"/>
                  <a:pt x="81" y="129"/>
                  <a:pt x="81" y="129"/>
                </a:cubicBezTo>
                <a:cubicBezTo>
                  <a:pt x="89" y="136"/>
                  <a:pt x="89" y="136"/>
                  <a:pt x="89" y="136"/>
                </a:cubicBezTo>
                <a:cubicBezTo>
                  <a:pt x="17" y="136"/>
                  <a:pt x="17" y="136"/>
                  <a:pt x="17" y="136"/>
                </a:cubicBezTo>
                <a:lnTo>
                  <a:pt x="25" y="129"/>
                </a:lnTo>
                <a:close/>
              </a:path>
            </a:pathLst>
          </a:custGeom>
          <a:solidFill>
            <a:srgbClr val="000000">
              <a:lumMod val="50000"/>
              <a:lumOff val="50000"/>
            </a:srgbClr>
          </a:solidFill>
          <a:ln>
            <a:noFill/>
          </a:ln>
        </p:spPr>
        <p:txBody>
          <a:bodyPr vert="horz" wrap="square" lIns="91423" tIns="45711" rIns="91423" bIns="45711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pic>
        <p:nvPicPr>
          <p:cNvPr id="101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7147" y="1710827"/>
            <a:ext cx="863102" cy="96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1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68000" tIns="108000" rIns="432000" bIns="108000" anchor="b"/>
          <a:lstStyle/>
          <a:p>
            <a:r>
              <a:rPr lang="zh-CN" altLang="en-US" sz="2800" dirty="0" smtClean="0">
                <a:latin typeface="东芝黑体 Bold" panose="020B0800000000000000" pitchFamily="34" charset="-122"/>
                <a:ea typeface="东芝黑体 Bold" panose="020B0800000000000000" pitchFamily="34" charset="-122"/>
              </a:rPr>
              <a:t>重点领域</a:t>
            </a:r>
            <a:endParaRPr lang="zh-CN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04" y="918185"/>
            <a:ext cx="3163622" cy="2675634"/>
          </a:xfrm>
          <a:prstGeom prst="rect">
            <a:avLst/>
          </a:prstGeom>
        </p:spPr>
      </p:pic>
      <p:pic>
        <p:nvPicPr>
          <p:cNvPr id="39" name="図 38" descr="画面の領域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3200" y="900000"/>
            <a:ext cx="775291" cy="26938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7021" y="918185"/>
            <a:ext cx="3163284" cy="2681163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099" y="918185"/>
            <a:ext cx="3170026" cy="2680363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0" y="3753707"/>
            <a:ext cx="4737351" cy="2599200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839" y="3753707"/>
            <a:ext cx="4839286" cy="2599464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 bwMode="gray">
          <a:xfrm>
            <a:off x="679324" y="1097283"/>
            <a:ext cx="2894990" cy="23981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2500"/>
              </a:lnSpc>
            </a:pPr>
            <a:r>
              <a:rPr lang="zh-CN" alt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面向工业与基础设施</a:t>
            </a:r>
            <a:endParaRPr lang="en-US" altLang="ja-JP" sz="2400" dirty="0" smtClean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功率器件（</a:t>
            </a:r>
            <a:r>
              <a:rPr lang="en-US" altLang="ja-JP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Si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，</a:t>
            </a:r>
            <a:r>
              <a:rPr lang="en-US" altLang="ja-JP" dirty="0" err="1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SiC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）</a:t>
            </a:r>
            <a:endParaRPr lang="en-US" altLang="zh-CN" dirty="0" smtClean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光耦</a:t>
            </a:r>
            <a:endParaRPr lang="en-US" altLang="ja-JP" dirty="0" smtClean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  <a:tabLst>
                <a:tab pos="2335213" algn="l"/>
              </a:tabLst>
            </a:pPr>
            <a:r>
              <a:rPr lang="ja-JP" altLang="en-US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en-US" altLang="ja-JP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MCU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，</a:t>
            </a:r>
            <a:r>
              <a:rPr lang="en-US" altLang="ja-JP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MCD</a:t>
            </a:r>
            <a:br>
              <a:rPr lang="en-US" altLang="ja-JP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</a:br>
            <a:r>
              <a:rPr lang="ja-JP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en-US" altLang="ja-JP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ASIC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，</a:t>
            </a:r>
            <a:r>
              <a:rPr lang="en-US" altLang="ja-JP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ASSP</a:t>
            </a:r>
            <a:endParaRPr lang="en-US" altLang="ja-JP" dirty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45" name="テキスト ボックス 44"/>
          <p:cNvSpPr txBox="1"/>
          <p:nvPr/>
        </p:nvSpPr>
        <p:spPr bwMode="gray">
          <a:xfrm>
            <a:off x="8071696" y="1097283"/>
            <a:ext cx="3140444" cy="183213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2500"/>
              </a:lnSpc>
            </a:pPr>
            <a:r>
              <a:rPr lang="zh-CN" alt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面向数据中心</a:t>
            </a:r>
            <a:endParaRPr lang="en-US" altLang="ja-JP" dirty="0" smtClean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大容量近线</a:t>
            </a:r>
            <a:r>
              <a:rPr lang="en-US" altLang="ja-JP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HDD</a:t>
            </a:r>
          </a:p>
          <a:p>
            <a:pPr>
              <a:lnSpc>
                <a:spcPct val="150000"/>
              </a:lnSpc>
            </a:pPr>
            <a:r>
              <a:rPr lang="ja-JP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功率器件</a:t>
            </a:r>
            <a:r>
              <a:rPr lang="zh-CN" altLang="en-US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用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于电源</a:t>
            </a:r>
            <a:endParaRPr lang="en-US" altLang="ja-JP" dirty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46" name="テキスト ボックス 45"/>
          <p:cNvSpPr txBox="1"/>
          <p:nvPr/>
        </p:nvSpPr>
        <p:spPr bwMode="gray">
          <a:xfrm>
            <a:off x="4364618" y="1097283"/>
            <a:ext cx="3163284" cy="25922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2500"/>
              </a:lnSpc>
            </a:pPr>
            <a:r>
              <a:rPr lang="zh-CN" alt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面向车载</a:t>
            </a:r>
            <a:endParaRPr lang="en-US" altLang="ja-JP" sz="2000" dirty="0" smtClean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  <a:tabLst>
                <a:tab pos="2335213" algn="l"/>
              </a:tabLst>
            </a:pPr>
            <a:r>
              <a:rPr lang="ja-JP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图像识别处理器</a:t>
            </a:r>
            <a:r>
              <a:rPr lang="ja-JP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　</a:t>
            </a:r>
            <a:endParaRPr lang="en-US" altLang="ja-JP" dirty="0" smtClean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  <a:tabLst>
                <a:tab pos="2335213" algn="l"/>
              </a:tabLst>
            </a:pPr>
            <a:r>
              <a:rPr lang="ja-JP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传感器（</a:t>
            </a:r>
            <a:r>
              <a:rPr lang="en-US" altLang="ja-JP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LiDAR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）</a:t>
            </a:r>
            <a:r>
              <a:rPr lang="en-US" altLang="ja-JP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 </a:t>
            </a:r>
          </a:p>
          <a:p>
            <a:pPr>
              <a:lnSpc>
                <a:spcPct val="150000"/>
              </a:lnSpc>
              <a:tabLst>
                <a:tab pos="2335213" algn="l"/>
              </a:tabLst>
            </a:pPr>
            <a:r>
              <a:rPr lang="ja-JP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光耦</a:t>
            </a:r>
            <a:endParaRPr lang="en-US" altLang="ja-JP" dirty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  <a:tabLst>
                <a:tab pos="2335213" algn="l"/>
              </a:tabLst>
            </a:pPr>
            <a:r>
              <a:rPr lang="ja-JP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功率器件</a:t>
            </a:r>
            <a:endParaRPr lang="en-US" altLang="zh-CN" dirty="0" smtClean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  <a:tabLst>
                <a:tab pos="2335213" algn="l"/>
              </a:tabLst>
            </a:pPr>
            <a:r>
              <a:rPr lang="ja-JP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en-US" altLang="ja-JP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ASIC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，</a:t>
            </a:r>
            <a:r>
              <a:rPr lang="en-US" altLang="ja-JP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ASSP</a:t>
            </a:r>
            <a:endParaRPr lang="en-US" altLang="ja-JP" dirty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47" name="テキスト ボックス 46"/>
          <p:cNvSpPr txBox="1"/>
          <p:nvPr/>
        </p:nvSpPr>
        <p:spPr bwMode="gray">
          <a:xfrm>
            <a:off x="6433460" y="3965112"/>
            <a:ext cx="3087854" cy="115727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>
              <a:lnSpc>
                <a:spcPts val="2500"/>
              </a:lnSpc>
            </a:pPr>
            <a:r>
              <a:rPr lang="zh-CN" alt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面向移动通信</a:t>
            </a:r>
            <a:endParaRPr lang="ja-JP" altLang="en-US" dirty="0" smtClean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  <a:tabLst>
                <a:tab pos="2335213" algn="l"/>
              </a:tabLst>
            </a:pPr>
            <a:r>
              <a:rPr lang="ja-JP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分立半导体用于智能手机</a:t>
            </a:r>
            <a:endParaRPr lang="en-US" altLang="zh-CN" dirty="0" smtClean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  <a:tabLst>
                <a:tab pos="2335213" algn="l"/>
              </a:tabLst>
            </a:pPr>
            <a:r>
              <a:rPr lang="ja-JP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en-US" altLang="ja-JP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HDD</a:t>
            </a:r>
            <a:r>
              <a:rPr lang="zh-CN" altLang="en-US" dirty="0" smtClean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用于电脑和游戏</a:t>
            </a:r>
            <a:endParaRPr lang="en-US" altLang="ja-JP" dirty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9324" y="3965112"/>
            <a:ext cx="2182551" cy="11977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24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面向智能家居</a:t>
            </a:r>
            <a:endParaRPr lang="en-US" altLang="ja-JP" sz="2800" dirty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</a:t>
            </a:r>
            <a:r>
              <a:rPr lang="ja-JP" altLang="en-US" sz="20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 </a:t>
            </a:r>
            <a:r>
              <a:rPr lang="en-US" altLang="ja-JP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MCU</a:t>
            </a:r>
            <a:r>
              <a:rPr lang="zh-CN" altLang="en-US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，</a:t>
            </a:r>
            <a:r>
              <a:rPr lang="en-US" altLang="ja-JP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MCD</a:t>
            </a:r>
          </a:p>
          <a:p>
            <a:pPr>
              <a:lnSpc>
                <a:spcPct val="150000"/>
              </a:lnSpc>
            </a:pPr>
            <a:r>
              <a:rPr lang="ja-JP" altLang="en-US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・ </a:t>
            </a:r>
            <a:r>
              <a:rPr lang="zh-CN" altLang="en-US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52400">
                    <a:srgbClr val="FFFFFF"/>
                  </a:glow>
                </a:effectLst>
                <a:latin typeface="东芝黑体 Bold" panose="020B0800000000000000" pitchFamily="34" charset="-122"/>
                <a:ea typeface="东芝黑体 Bold" panose="020B0800000000000000" pitchFamily="34" charset="-122"/>
              </a:rPr>
              <a:t>功率器件</a:t>
            </a:r>
            <a:endParaRPr lang="en-US" altLang="ja-JP" dirty="0">
              <a:solidFill>
                <a:srgbClr val="000000">
                  <a:lumMod val="85000"/>
                  <a:lumOff val="15000"/>
                </a:srgbClr>
              </a:solidFill>
              <a:effectLst>
                <a:glow rad="152400">
                  <a:srgbClr val="FFFFFF"/>
                </a:glow>
              </a:effectLst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41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47431" y="1633727"/>
            <a:ext cx="4175760" cy="1353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98976" y="1633727"/>
            <a:ext cx="4175760" cy="1353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9184" y="1575816"/>
            <a:ext cx="4175760" cy="1350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680" y="1086308"/>
            <a:ext cx="7446645" cy="246221"/>
          </a:xfrm>
          <a:prstGeom prst="rect">
            <a:avLst/>
          </a:prstGeom>
          <a:solidFill>
            <a:srgbClr val="404040"/>
          </a:solidFill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内置</a:t>
            </a:r>
            <a:r>
              <a:rPr sz="160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HDD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45103" y="3449059"/>
            <a:ext cx="1463591" cy="1347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13368" y="3522586"/>
            <a:ext cx="1850605" cy="15767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61040" y="3813935"/>
            <a:ext cx="1080182" cy="974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71783" y="3395471"/>
            <a:ext cx="1767560" cy="15422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89878" y="2610442"/>
            <a:ext cx="505967" cy="4541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55335" y="1822704"/>
            <a:ext cx="600456" cy="1341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65064" y="2557272"/>
            <a:ext cx="441960" cy="2377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743200" y="2020823"/>
            <a:ext cx="633984" cy="4663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21080" y="2014727"/>
            <a:ext cx="1164336" cy="5425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84191" y="1776983"/>
            <a:ext cx="585215" cy="542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928104" y="1703832"/>
            <a:ext cx="630935" cy="381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42335" y="2686987"/>
            <a:ext cx="2169669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05130">
              <a:lnSpc>
                <a:spcPct val="100000"/>
              </a:lnSpc>
              <a:spcBef>
                <a:spcPts val="105"/>
              </a:spcBef>
            </a:pPr>
            <a:r>
              <a:rPr lang="zh-CN" altLang="en-US" sz="1600" spc="1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服务器，存储系统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56233" y="2677490"/>
            <a:ext cx="1090295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zh-CN" altLang="en-US" sz="160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数据中心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992111" y="2627376"/>
            <a:ext cx="658368" cy="4084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178296" y="2380488"/>
            <a:ext cx="649224" cy="28956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64885" y="3108683"/>
            <a:ext cx="105156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zh-CN" altLang="en-US" sz="1600" spc="5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机顶盒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258818" y="2922005"/>
            <a:ext cx="1331680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lang="zh-CN" altLang="en-US" sz="160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外部游戏存储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14828" y="1983733"/>
            <a:ext cx="681470" cy="307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0" algn="ctr">
              <a:lnSpc>
                <a:spcPct val="131200"/>
              </a:lnSpc>
              <a:spcBef>
                <a:spcPts val="100"/>
              </a:spcBef>
            </a:pPr>
            <a:r>
              <a:rPr lang="zh-CN" altLang="en-US" sz="1600" spc="-55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记录器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14858" y="2083193"/>
            <a:ext cx="41783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N</a:t>
            </a:r>
            <a:r>
              <a:rPr sz="1600" spc="-5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A</a:t>
            </a:r>
            <a:r>
              <a:rPr sz="160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741032" y="2203097"/>
            <a:ext cx="1101090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1775" marR="5080" indent="-219710" algn="ctr">
              <a:lnSpc>
                <a:spcPct val="100000"/>
              </a:lnSpc>
              <a:spcBef>
                <a:spcPts val="105"/>
              </a:spcBef>
            </a:pPr>
            <a:r>
              <a:rPr lang="zh-CN" altLang="en-US" sz="1600" spc="5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监控系统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153911" y="1658111"/>
            <a:ext cx="576071" cy="42062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997952" y="1077805"/>
            <a:ext cx="3736975" cy="246221"/>
          </a:xfrm>
          <a:prstGeom prst="rect">
            <a:avLst/>
          </a:prstGeom>
          <a:solidFill>
            <a:srgbClr val="404040"/>
          </a:solidFill>
        </p:spPr>
        <p:txBody>
          <a:bodyPr vert="horz" wrap="square" lIns="0" tIns="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60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外置</a:t>
            </a:r>
            <a:r>
              <a:rPr lang="en-US" altLang="zh-CN" sz="1600" b="1" dirty="0">
                <a:solidFill>
                  <a:srgbClr val="FFFFFF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HDD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11174" y="4934555"/>
            <a:ext cx="1499235" cy="76559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110"/>
              </a:spcBef>
            </a:pPr>
            <a:r>
              <a:rPr lang="zh-CN" altLang="en-US" sz="1600" b="1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近线</a:t>
            </a:r>
            <a:r>
              <a:rPr sz="1600" b="1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HDD</a:t>
            </a:r>
            <a:r>
              <a:rPr lang="zh-CN" altLang="en-US" sz="1600" b="1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用于数据中心</a:t>
            </a:r>
            <a:endParaRPr lang="en-US" altLang="zh-CN" sz="1600" b="1" spc="-5" dirty="0">
              <a:solidFill>
                <a:srgbClr val="40404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2700" marR="5080" indent="2540" algn="ctr">
              <a:lnSpc>
                <a:spcPct val="100000"/>
              </a:lnSpc>
              <a:spcBef>
                <a:spcPts val="110"/>
              </a:spcBef>
            </a:pPr>
            <a:r>
              <a:rPr lang="zh-CN" altLang="en-US" sz="1600" b="1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（</a:t>
            </a:r>
            <a:r>
              <a:rPr lang="en-US" altLang="zh-CN" sz="1600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1</a:t>
            </a:r>
            <a:r>
              <a:rPr lang="zh-CN" altLang="en-US" sz="1600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至</a:t>
            </a:r>
            <a:r>
              <a:rPr lang="en-US" altLang="zh-CN" sz="1600" spc="-10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16TB</a:t>
            </a:r>
            <a:r>
              <a:rPr lang="zh-CN" altLang="en-US" sz="1600" b="1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）</a:t>
            </a:r>
            <a:endParaRPr lang="en-US" altLang="zh-CN" sz="1600" b="1" spc="-5" dirty="0">
              <a:solidFill>
                <a:srgbClr val="40404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566161" y="4934555"/>
            <a:ext cx="1778000" cy="5065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lang="zh-CN" altLang="en-US" sz="1600" b="1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企业级高性能</a:t>
            </a:r>
            <a:r>
              <a:rPr sz="1600" b="1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HDD</a:t>
            </a:r>
            <a:r>
              <a:rPr lang="zh-CN" altLang="en-US" sz="1600" b="1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（</a:t>
            </a:r>
            <a:r>
              <a:rPr lang="en-US" altLang="zh-CN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300GB</a:t>
            </a:r>
            <a:r>
              <a:rPr lang="zh-CN" altLang="en-US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至</a:t>
            </a:r>
            <a:r>
              <a:rPr lang="en-US" altLang="zh-CN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2.4TB</a:t>
            </a:r>
            <a:r>
              <a:rPr lang="zh-CN" altLang="en-US" sz="1600" b="1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）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003792" y="3075432"/>
            <a:ext cx="1639824" cy="17373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867648" y="4934555"/>
            <a:ext cx="1912111" cy="51873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57150" algn="ctr">
              <a:lnSpc>
                <a:spcPct val="100000"/>
              </a:lnSpc>
              <a:spcBef>
                <a:spcPts val="105"/>
              </a:spcBef>
            </a:pPr>
            <a:r>
              <a:rPr lang="zh-CN" altLang="en-US" sz="1600" b="1" spc="-2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东芝个人存储设备</a:t>
            </a:r>
            <a:r>
              <a:rPr sz="1600" b="1" spc="-10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endParaRPr lang="en-US" sz="1600" b="1" spc="-10" dirty="0">
              <a:solidFill>
                <a:srgbClr val="40404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2700" marR="5080" indent="-57150" algn="ctr">
              <a:lnSpc>
                <a:spcPct val="100000"/>
              </a:lnSpc>
              <a:spcBef>
                <a:spcPts val="105"/>
              </a:spcBef>
            </a:pPr>
            <a:r>
              <a:rPr lang="zh-CN" altLang="en-US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（</a:t>
            </a:r>
            <a:r>
              <a:rPr lang="en-US" altLang="zh-CN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500GB</a:t>
            </a:r>
            <a:r>
              <a:rPr lang="zh-CN" altLang="en-US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至</a:t>
            </a:r>
            <a:r>
              <a:rPr lang="en-US" altLang="zh-CN" sz="1600" spc="-10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6TB</a:t>
            </a:r>
            <a:r>
              <a:rPr lang="zh-CN" altLang="en-US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）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29021" y="4934555"/>
            <a:ext cx="1655445" cy="7777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  <a:tabLst>
                <a:tab pos="1461135" algn="l"/>
              </a:tabLst>
            </a:pPr>
            <a:r>
              <a:rPr lang="zh-CN" altLang="en-US" sz="1600" b="1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消费级</a:t>
            </a:r>
            <a:endParaRPr lang="zh-CN" altLang="en-US"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  <a:tabLst>
                <a:tab pos="1461135" algn="l"/>
              </a:tabLst>
            </a:pPr>
            <a:r>
              <a:rPr sz="1600" b="1" spc="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3.5</a:t>
            </a:r>
            <a:r>
              <a:rPr lang="zh-CN" altLang="en-US" sz="1600" b="1" spc="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英寸</a:t>
            </a:r>
            <a:r>
              <a:rPr sz="1600" b="1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HDD</a:t>
            </a:r>
            <a:endParaRPr lang="en-US" sz="1600" b="1" spc="-5" dirty="0">
              <a:solidFill>
                <a:srgbClr val="404040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2700" algn="ctr">
              <a:spcBef>
                <a:spcPts val="105"/>
              </a:spcBef>
              <a:tabLst>
                <a:tab pos="1461135" algn="l"/>
              </a:tabLst>
            </a:pPr>
            <a:r>
              <a:rPr lang="zh-CN" altLang="en-US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（</a:t>
            </a:r>
            <a:r>
              <a:rPr lang="en-US" altLang="zh-CN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500GB</a:t>
            </a:r>
            <a:r>
              <a:rPr lang="zh-CN" altLang="en-US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至</a:t>
            </a:r>
            <a:r>
              <a:rPr lang="en-US" altLang="zh-CN" sz="1600" spc="-10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14TB</a:t>
            </a:r>
            <a:r>
              <a:rPr lang="zh-CN" altLang="en-US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）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506968" y="1990344"/>
            <a:ext cx="505968" cy="4541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0338816" y="1789176"/>
            <a:ext cx="789431" cy="6949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467540" y="2604920"/>
            <a:ext cx="685038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zh-CN" altLang="en-US" sz="1600" spc="10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电视机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436607" y="1914144"/>
            <a:ext cx="591311" cy="54863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96756" y="2610301"/>
            <a:ext cx="1263141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  <a:tabLst>
                <a:tab pos="890269" algn="l"/>
              </a:tabLst>
            </a:pPr>
            <a:r>
              <a:rPr lang="zh-CN" altLang="en-US" sz="1600" spc="-5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笔记本电脑</a:t>
            </a:r>
            <a:endParaRPr sz="2400" baseline="1736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spc="-5" dirty="0">
                <a:solidFill>
                  <a:srgbClr val="000000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主要产品（</a:t>
            </a:r>
            <a:r>
              <a:rPr lang="en-US" altLang="zh-CN" sz="2800" spc="-5" dirty="0">
                <a:solidFill>
                  <a:srgbClr val="000000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HDD</a:t>
            </a:r>
            <a:r>
              <a:rPr lang="zh-CN" altLang="en-US" sz="2800" spc="-5" dirty="0">
                <a:solidFill>
                  <a:srgbClr val="000000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）</a:t>
            </a:r>
            <a:endParaRPr lang="zh-CN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42036" y="5915050"/>
            <a:ext cx="10967085" cy="5759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・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Definition of capacity: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A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terabyte (TB) is </a:t>
            </a:r>
            <a:r>
              <a:rPr sz="900" spc="-1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1,000,000,000,000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bytes.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A computer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operating system, however, </a:t>
            </a:r>
            <a:r>
              <a:rPr sz="900" spc="-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reports storage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capacity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using </a:t>
            </a:r>
            <a:r>
              <a:rPr sz="900" spc="-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powers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of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2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for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the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definition of 1TB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= </a:t>
            </a:r>
            <a:r>
              <a:rPr sz="900" spc="-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2</a:t>
            </a:r>
            <a:r>
              <a:rPr sz="900" spc="-7" baseline="23148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40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= </a:t>
            </a:r>
            <a:r>
              <a:rPr sz="900" spc="-1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1,099,511,627,776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bytes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and 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therefore shows less </a:t>
            </a:r>
            <a:r>
              <a:rPr sz="900" spc="-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storage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capacity. Available </a:t>
            </a:r>
            <a:r>
              <a:rPr sz="900" spc="-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storage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capacity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(including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examples of various media files) </a:t>
            </a:r>
            <a:r>
              <a:rPr sz="900" spc="-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will vary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based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on file size, formatting, settings, </a:t>
            </a:r>
            <a:r>
              <a:rPr sz="900" spc="-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software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and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operating system and/or pre-installed </a:t>
            </a:r>
            <a:r>
              <a:rPr sz="900" spc="-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software 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applications, or media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content. Actual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formatted capacity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may</a:t>
            </a:r>
            <a:r>
              <a:rPr sz="900" spc="-114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spc="-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vary.</a:t>
            </a:r>
            <a:endParaRPr sz="9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・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"3.5-inch“</a:t>
            </a:r>
            <a:r>
              <a:rPr sz="900" spc="-4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or”2.5-inch”</a:t>
            </a:r>
            <a:r>
              <a:rPr sz="900" spc="-4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mean</a:t>
            </a:r>
            <a:r>
              <a:rPr sz="900" spc="-1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spc="1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the</a:t>
            </a:r>
            <a:r>
              <a:rPr sz="900" spc="-3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form</a:t>
            </a:r>
            <a:r>
              <a:rPr sz="900" spc="-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factor</a:t>
            </a:r>
            <a:r>
              <a:rPr sz="900" spc="-4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of</a:t>
            </a:r>
            <a:r>
              <a:rPr sz="900" spc="-1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HDDs.</a:t>
            </a:r>
            <a:r>
              <a:rPr sz="900" spc="-4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spc="1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They</a:t>
            </a:r>
            <a:r>
              <a:rPr sz="900" spc="-4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do</a:t>
            </a:r>
            <a:r>
              <a:rPr sz="900" spc="-2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spc="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not</a:t>
            </a:r>
            <a:r>
              <a:rPr sz="900" spc="-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indicate</a:t>
            </a:r>
            <a:r>
              <a:rPr sz="900" spc="-5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drive's</a:t>
            </a:r>
            <a:r>
              <a:rPr sz="900" spc="-3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physical</a:t>
            </a:r>
            <a:r>
              <a:rPr sz="900" spc="-15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</a:t>
            </a:r>
            <a:r>
              <a:rPr sz="900" dirty="0">
                <a:solidFill>
                  <a:srgbClr val="7E7E7E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size.</a:t>
            </a:r>
            <a:endParaRPr sz="9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209927" y="2587530"/>
            <a:ext cx="12214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90269" algn="l"/>
              </a:tabLst>
            </a:pPr>
            <a:r>
              <a:rPr lang="zh-CN" altLang="en-US" sz="1600" spc="-15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台式机</a:t>
            </a:r>
            <a:r>
              <a:rPr lang="zh-CN" altLang="en-US" sz="1600" spc="15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电脑</a:t>
            </a:r>
            <a:endParaRPr lang="en-US" altLang="zh-CN"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985816" y="4934555"/>
            <a:ext cx="1830629" cy="856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indent="-57150" algn="ctr">
              <a:spcBef>
                <a:spcPts val="105"/>
              </a:spcBef>
            </a:pPr>
            <a:r>
              <a:rPr lang="zh-CN" altLang="en-US" sz="1600" b="1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消费级</a:t>
            </a:r>
            <a:endParaRPr lang="zh-CN" altLang="en-US"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2700" marR="5080" indent="-57150" algn="ctr">
              <a:spcBef>
                <a:spcPts val="105"/>
              </a:spcBef>
            </a:pPr>
            <a:r>
              <a:rPr lang="en-US" altLang="zh-CN" sz="1600" b="1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2.5</a:t>
            </a:r>
            <a:r>
              <a:rPr lang="zh-CN" altLang="en-US" sz="1600" b="1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英寸</a:t>
            </a:r>
            <a:r>
              <a:rPr lang="en-US" altLang="zh-CN" sz="1600" b="1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HDD</a:t>
            </a:r>
            <a:endParaRPr lang="en-US" altLang="zh-CN"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2700" marR="5080" indent="-57150" algn="ctr">
              <a:lnSpc>
                <a:spcPct val="100000"/>
              </a:lnSpc>
              <a:spcBef>
                <a:spcPts val="105"/>
              </a:spcBef>
            </a:pPr>
            <a:r>
              <a:rPr lang="zh-CN" altLang="en-US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（</a:t>
            </a:r>
            <a:r>
              <a:rPr lang="en-US" altLang="zh-CN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320GB</a:t>
            </a:r>
            <a:r>
              <a:rPr lang="zh-CN" altLang="en-US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至</a:t>
            </a:r>
            <a:r>
              <a:rPr lang="en-US" altLang="zh-CN" sz="1600" spc="-10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3TB </a:t>
            </a:r>
            <a:r>
              <a:rPr lang="zh-CN" altLang="en-US" sz="1600" spc="-5" dirty="0">
                <a:solidFill>
                  <a:srgbClr val="404040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）</a:t>
            </a:r>
            <a:endParaRPr lang="en-US" altLang="zh-CN"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48" name="object 40"/>
          <p:cNvSpPr txBox="1"/>
          <p:nvPr/>
        </p:nvSpPr>
        <p:spPr>
          <a:xfrm>
            <a:off x="4053019" y="3155307"/>
            <a:ext cx="1263141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  <a:tabLst>
                <a:tab pos="890269" algn="l"/>
              </a:tabLst>
            </a:pPr>
            <a:r>
              <a:rPr lang="zh-CN" altLang="en-US" sz="1600" spc="-5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笔记本电脑</a:t>
            </a:r>
            <a:endParaRPr sz="2400" baseline="1736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4111157" y="2318619"/>
            <a:ext cx="12214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90269" algn="l"/>
              </a:tabLst>
            </a:pPr>
            <a:r>
              <a:rPr lang="zh-CN" altLang="en-US" sz="1600" spc="-15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台式机</a:t>
            </a:r>
            <a:r>
              <a:rPr lang="zh-CN" altLang="en-US" sz="1600" spc="15" dirty="0">
                <a:solidFill>
                  <a:srgbClr val="333333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电脑</a:t>
            </a:r>
            <a:endParaRPr lang="en-US" altLang="zh-CN"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55506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spc="-5" dirty="0">
                <a:solidFill>
                  <a:srgbClr val="000000"/>
                </a:solidFill>
                <a:latin typeface="东芝黑体 Bold" panose="020B0800000000000000" pitchFamily="34" charset="-122"/>
                <a:ea typeface="东芝黑体 Bold" panose="020B0800000000000000" pitchFamily="34" charset="-122"/>
                <a:cs typeface="Segoe UI"/>
              </a:rPr>
              <a:t>主要产品（分立器件）</a:t>
            </a:r>
            <a:endParaRPr lang="zh-CN" altLang="en-US" sz="2800" dirty="0">
              <a:latin typeface="东芝黑体 Bold" panose="020B0800000000000000" pitchFamily="34" charset="-122"/>
              <a:ea typeface="东芝黑体 Bold" panose="020B0800000000000000" pitchFamily="34" charset="-122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4294967295"/>
          </p:nvPr>
        </p:nvSpPr>
        <p:spPr>
          <a:xfrm>
            <a:off x="8897938" y="6505575"/>
            <a:ext cx="3294062" cy="19367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  <a:tabLst>
                <a:tab pos="3116580" algn="l"/>
              </a:tabLst>
            </a:pPr>
            <a:r>
              <a:rPr sz="1200" spc="-15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© </a:t>
            </a:r>
            <a:r>
              <a:rPr sz="1200" spc="-30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2019  </a:t>
            </a:r>
            <a:r>
              <a:rPr sz="1200" spc="-15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Toshiba Electronic </a:t>
            </a:r>
            <a:r>
              <a:rPr sz="1200" spc="-7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Devices </a:t>
            </a:r>
            <a:r>
              <a:rPr sz="1200" spc="-15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&amp;</a:t>
            </a:r>
            <a:r>
              <a:rPr sz="1200" spc="75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sz="1200" spc="-7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Storage</a:t>
            </a:r>
            <a:r>
              <a:rPr sz="1200" spc="30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 </a:t>
            </a:r>
            <a:r>
              <a:rPr sz="1200" spc="-7" baseline="3472" dirty="0">
                <a:latin typeface="东芝黑体 Regular" panose="020B0500000000000000" pitchFamily="34" charset="-122"/>
                <a:ea typeface="东芝黑体 Regular" panose="020B0500000000000000" pitchFamily="34" charset="-122"/>
              </a:rPr>
              <a:t>Corporation	</a:t>
            </a:r>
            <a:r>
              <a:rPr sz="11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23</a:t>
            </a:r>
            <a:endParaRPr sz="110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83527" y="1205221"/>
            <a:ext cx="259410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 algn="ctr">
              <a:lnSpc>
                <a:spcPct val="100000"/>
              </a:lnSpc>
              <a:spcBef>
                <a:spcPts val="100"/>
              </a:spcBef>
            </a:pPr>
            <a:r>
              <a:rPr lang="zh-CN" altLang="en-US" sz="180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主要应用</a:t>
            </a:r>
            <a:r>
              <a:rPr sz="1800" b="1" spc="-5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（★</a:t>
            </a:r>
            <a:r>
              <a:rPr lang="zh-CN" altLang="en-US" sz="1800" b="1" spc="-5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重点领域</a:t>
            </a:r>
            <a:r>
              <a:rPr sz="1800" b="1" spc="-5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）</a:t>
            </a:r>
            <a:endParaRPr sz="18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Meiryo U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15499" y="1193749"/>
            <a:ext cx="1564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80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主要产品</a:t>
            </a:r>
            <a:endParaRPr sz="18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5472" y="3553967"/>
            <a:ext cx="10822128" cy="1186180"/>
          </a:xfrm>
          <a:custGeom>
            <a:avLst/>
            <a:gdLst/>
            <a:ahLst/>
            <a:cxnLst/>
            <a:rect l="l" t="t" r="r" b="b"/>
            <a:pathLst>
              <a:path w="8388350" h="1186179">
                <a:moveTo>
                  <a:pt x="0" y="85217"/>
                </a:moveTo>
                <a:lnTo>
                  <a:pt x="6707" y="52077"/>
                </a:lnTo>
                <a:lnTo>
                  <a:pt x="24987" y="24987"/>
                </a:lnTo>
                <a:lnTo>
                  <a:pt x="52077" y="6707"/>
                </a:lnTo>
                <a:lnTo>
                  <a:pt x="85217" y="0"/>
                </a:lnTo>
                <a:lnTo>
                  <a:pt x="8302879" y="0"/>
                </a:lnTo>
                <a:lnTo>
                  <a:pt x="8336018" y="6707"/>
                </a:lnTo>
                <a:lnTo>
                  <a:pt x="8363108" y="24987"/>
                </a:lnTo>
                <a:lnTo>
                  <a:pt x="8381388" y="52077"/>
                </a:lnTo>
                <a:lnTo>
                  <a:pt x="8388096" y="85217"/>
                </a:lnTo>
                <a:lnTo>
                  <a:pt x="8388096" y="1100455"/>
                </a:lnTo>
                <a:lnTo>
                  <a:pt x="8381388" y="1133594"/>
                </a:lnTo>
                <a:lnTo>
                  <a:pt x="8363108" y="1160684"/>
                </a:lnTo>
                <a:lnTo>
                  <a:pt x="8336018" y="1178964"/>
                </a:lnTo>
                <a:lnTo>
                  <a:pt x="8302879" y="1185672"/>
                </a:lnTo>
                <a:lnTo>
                  <a:pt x="85217" y="1185672"/>
                </a:lnTo>
                <a:lnTo>
                  <a:pt x="52077" y="1178964"/>
                </a:lnTo>
                <a:lnTo>
                  <a:pt x="24987" y="1160684"/>
                </a:lnTo>
                <a:lnTo>
                  <a:pt x="6707" y="1133594"/>
                </a:lnTo>
                <a:lnTo>
                  <a:pt x="0" y="1100455"/>
                </a:lnTo>
                <a:lnTo>
                  <a:pt x="0" y="85217"/>
                </a:lnTo>
                <a:close/>
              </a:path>
            </a:pathLst>
          </a:custGeom>
          <a:ln w="2438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4049" y="3813047"/>
            <a:ext cx="1688592" cy="6035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25400">
            <a:solidFill>
              <a:srgbClr val="3333FF"/>
            </a:solidFill>
          </a:ln>
          <a:effectLst>
            <a:outerShdw dist="38100" dir="2700000" sx="101000" sy="101000" algn="tl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lIns="0" tIns="0" rIns="0" bIns="0" rtlCol="0" anchor="ctr"/>
          <a:lstStyle/>
          <a:p>
            <a:pPr algn="ctr"/>
            <a:r>
              <a:rPr lang="zh-CN" altLang="en-US" b="1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功率器件</a:t>
            </a:r>
            <a:endParaRPr lang="en-US" altLang="zh-CN" b="1" spc="-1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83527" y="3724097"/>
            <a:ext cx="2397760" cy="1037463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sz="1600" b="1" spc="-5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★</a:t>
            </a:r>
            <a:r>
              <a:rPr lang="zh-CN" altLang="en-US" sz="1600" b="1" spc="-5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车载（包括电动）</a:t>
            </a:r>
            <a:endParaRPr lang="en-US" altLang="zh-CN" sz="1600" b="1" spc="-5" dirty="0">
              <a:solidFill>
                <a:srgbClr val="0000CC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>
              <a:lnSpc>
                <a:spcPct val="100000"/>
              </a:lnSpc>
              <a:spcBef>
                <a:spcPts val="105"/>
              </a:spcBef>
              <a:tabLst>
                <a:tab pos="1499235" algn="l"/>
              </a:tabLst>
            </a:pPr>
            <a:r>
              <a:rPr lang="ja-JP" altLang="en-US" sz="1600" b="1" spc="5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★</a:t>
            </a:r>
            <a:r>
              <a:rPr lang="ja-JP" altLang="en-US" sz="1600" b="1" spc="-10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工业</a:t>
            </a:r>
            <a:r>
              <a:rPr lang="ja-JP" altLang="en-US" sz="1600" spc="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・</a:t>
            </a:r>
            <a:r>
              <a:rPr lang="ja-JP" altLang="en-US" sz="1600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消费类</a:t>
            </a:r>
          </a:p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ja-JP" altLang="en-US" sz="1600" spc="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・办公自动化设备</a:t>
            </a:r>
          </a:p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ja-JP" altLang="en-US" sz="1600" spc="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・</a:t>
            </a:r>
            <a:r>
              <a:rPr lang="ja-JP" altLang="en-US" sz="160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电脑</a:t>
            </a:r>
            <a:endParaRPr lang="ja-JP" altLang="en-US"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510845" y="3913632"/>
            <a:ext cx="1118616" cy="637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19580" y="3825240"/>
            <a:ext cx="329183" cy="8138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05013" y="3625868"/>
            <a:ext cx="758318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TO-220SIS</a:t>
            </a:r>
          </a:p>
        </p:txBody>
      </p:sp>
      <p:sp>
        <p:nvSpPr>
          <p:cNvPr id="16" name="object 16"/>
          <p:cNvSpPr/>
          <p:nvPr/>
        </p:nvSpPr>
        <p:spPr>
          <a:xfrm>
            <a:off x="7721980" y="4336576"/>
            <a:ext cx="646166" cy="371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25028" y="3780000"/>
            <a:ext cx="648000" cy="396000"/>
          </a:xfrm>
          <a:prstGeom prst="rect">
            <a:avLst/>
          </a:prstGeom>
          <a:blipFill>
            <a:blip r:embed="rId6" cstate="print"/>
            <a:srcRect/>
            <a:stretch>
              <a:fillRect l="1" t="-8653" r="-191" b="-27711"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86515" y="4188165"/>
            <a:ext cx="586739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SOP-Adv.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7859008" y="3625868"/>
            <a:ext cx="37211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000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</a:t>
            </a:r>
            <a:r>
              <a:rPr sz="1000" spc="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OP</a:t>
            </a:r>
            <a:r>
              <a:rPr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-8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883013" y="3726002"/>
            <a:ext cx="368808" cy="1679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PPI</a:t>
            </a:r>
            <a:endParaRPr sz="10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55472" y="4913376"/>
            <a:ext cx="10822128" cy="1225550"/>
          </a:xfrm>
          <a:custGeom>
            <a:avLst/>
            <a:gdLst/>
            <a:ahLst/>
            <a:cxnLst/>
            <a:rect l="l" t="t" r="r" b="b"/>
            <a:pathLst>
              <a:path w="8388350" h="1225550">
                <a:moveTo>
                  <a:pt x="0" y="88137"/>
                </a:moveTo>
                <a:lnTo>
                  <a:pt x="6931" y="53846"/>
                </a:lnTo>
                <a:lnTo>
                  <a:pt x="25828" y="25828"/>
                </a:lnTo>
                <a:lnTo>
                  <a:pt x="53846" y="6931"/>
                </a:lnTo>
                <a:lnTo>
                  <a:pt x="88138" y="0"/>
                </a:lnTo>
                <a:lnTo>
                  <a:pt x="8299958" y="0"/>
                </a:lnTo>
                <a:lnTo>
                  <a:pt x="8334249" y="6931"/>
                </a:lnTo>
                <a:lnTo>
                  <a:pt x="8362267" y="25828"/>
                </a:lnTo>
                <a:lnTo>
                  <a:pt x="8381164" y="53846"/>
                </a:lnTo>
                <a:lnTo>
                  <a:pt x="8388096" y="88137"/>
                </a:lnTo>
                <a:lnTo>
                  <a:pt x="8388096" y="1137196"/>
                </a:lnTo>
                <a:lnTo>
                  <a:pt x="8381164" y="1171487"/>
                </a:lnTo>
                <a:lnTo>
                  <a:pt x="8362267" y="1199491"/>
                </a:lnTo>
                <a:lnTo>
                  <a:pt x="8334249" y="1218372"/>
                </a:lnTo>
                <a:lnTo>
                  <a:pt x="8299958" y="1225296"/>
                </a:lnTo>
                <a:lnTo>
                  <a:pt x="88138" y="1225296"/>
                </a:lnTo>
                <a:lnTo>
                  <a:pt x="53846" y="1218372"/>
                </a:lnTo>
                <a:lnTo>
                  <a:pt x="25828" y="1199491"/>
                </a:lnTo>
                <a:lnTo>
                  <a:pt x="6931" y="1171487"/>
                </a:lnTo>
                <a:lnTo>
                  <a:pt x="0" y="1137196"/>
                </a:lnTo>
                <a:lnTo>
                  <a:pt x="0" y="88137"/>
                </a:lnTo>
                <a:close/>
              </a:path>
            </a:pathLst>
          </a:custGeom>
          <a:ln w="2438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221992" y="5340096"/>
            <a:ext cx="1603247" cy="4846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74049" y="5193791"/>
            <a:ext cx="1688592" cy="6035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25400">
            <a:solidFill>
              <a:srgbClr val="3333FF"/>
            </a:solidFill>
          </a:ln>
          <a:effectLst>
            <a:outerShdw dist="38100" dir="2700000" sx="101000" sy="101000" algn="tl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lIns="0" tIns="0" rIns="0" bIns="0" rtlCol="0" anchor="ctr"/>
          <a:lstStyle/>
          <a:p>
            <a:pPr algn="ctr"/>
            <a:r>
              <a:rPr lang="zh-CN" altLang="en-US" b="1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光半导体器件</a:t>
            </a:r>
            <a:endParaRPr lang="zh-CN" altLang="en-US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083527" y="5402725"/>
            <a:ext cx="1506602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★</a:t>
            </a:r>
            <a:r>
              <a:rPr lang="zh-CN" altLang="en-US" sz="1600" b="1" spc="-5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工业</a:t>
            </a:r>
            <a:r>
              <a:rPr sz="1600" spc="1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・</a:t>
            </a:r>
            <a:r>
              <a:rPr lang="zh-CN" altLang="en-US" sz="16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消费类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046033" y="5402725"/>
            <a:ext cx="231018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★</a:t>
            </a:r>
            <a:r>
              <a:rPr lang="zh-CN" altLang="en-US" sz="1600" b="1" spc="-5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车载</a:t>
            </a:r>
            <a:r>
              <a:rPr sz="1600" spc="1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・</a:t>
            </a:r>
            <a:r>
              <a:rPr lang="zh-CN" altLang="en-US" sz="160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办公自动化设备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721980" y="5477255"/>
            <a:ext cx="755903" cy="5029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843644" y="5477255"/>
            <a:ext cx="755903" cy="5029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965309" y="5477255"/>
            <a:ext cx="530351" cy="5029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647644" y="5293879"/>
            <a:ext cx="2893822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  <a:tabLst>
                <a:tab pos="897890" algn="l"/>
                <a:tab pos="2098675" algn="l"/>
              </a:tabLst>
            </a:pPr>
            <a:r>
              <a:rPr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IC</a:t>
            </a:r>
            <a:r>
              <a:rPr lang="zh-CN" altLang="en-US" sz="1000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耦合器</a:t>
            </a:r>
            <a:r>
              <a:rPr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	</a:t>
            </a:r>
            <a:r>
              <a:rPr 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    </a:t>
            </a:r>
            <a:r>
              <a: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晶体管耦合器                 </a:t>
            </a:r>
            <a:r>
              <a:rPr lang="zh-CN" altLang="en-US" sz="1500" spc="7" baseline="2777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光耦</a:t>
            </a:r>
            <a:endParaRPr sz="1500" baseline="2777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55472" y="1606296"/>
            <a:ext cx="10822128" cy="1765300"/>
          </a:xfrm>
          <a:custGeom>
            <a:avLst/>
            <a:gdLst/>
            <a:ahLst/>
            <a:cxnLst/>
            <a:rect l="l" t="t" r="r" b="b"/>
            <a:pathLst>
              <a:path w="8388350" h="1765300">
                <a:moveTo>
                  <a:pt x="0" y="126873"/>
                </a:moveTo>
                <a:lnTo>
                  <a:pt x="9965" y="77473"/>
                </a:lnTo>
                <a:lnTo>
                  <a:pt x="37147" y="37147"/>
                </a:lnTo>
                <a:lnTo>
                  <a:pt x="77473" y="9965"/>
                </a:lnTo>
                <a:lnTo>
                  <a:pt x="126873" y="0"/>
                </a:lnTo>
                <a:lnTo>
                  <a:pt x="8261223" y="0"/>
                </a:lnTo>
                <a:lnTo>
                  <a:pt x="8310622" y="9965"/>
                </a:lnTo>
                <a:lnTo>
                  <a:pt x="8350948" y="37147"/>
                </a:lnTo>
                <a:lnTo>
                  <a:pt x="8378130" y="77473"/>
                </a:lnTo>
                <a:lnTo>
                  <a:pt x="8388096" y="126873"/>
                </a:lnTo>
                <a:lnTo>
                  <a:pt x="8388096" y="1637918"/>
                </a:lnTo>
                <a:lnTo>
                  <a:pt x="8378130" y="1687318"/>
                </a:lnTo>
                <a:lnTo>
                  <a:pt x="8350948" y="1727644"/>
                </a:lnTo>
                <a:lnTo>
                  <a:pt x="8310622" y="1754826"/>
                </a:lnTo>
                <a:lnTo>
                  <a:pt x="8261223" y="1764791"/>
                </a:lnTo>
                <a:lnTo>
                  <a:pt x="126873" y="1764791"/>
                </a:lnTo>
                <a:lnTo>
                  <a:pt x="77473" y="1754826"/>
                </a:lnTo>
                <a:lnTo>
                  <a:pt x="37147" y="1727644"/>
                </a:lnTo>
                <a:lnTo>
                  <a:pt x="9965" y="1687318"/>
                </a:lnTo>
                <a:lnTo>
                  <a:pt x="0" y="1637918"/>
                </a:lnTo>
                <a:lnTo>
                  <a:pt x="0" y="126873"/>
                </a:lnTo>
                <a:close/>
              </a:path>
            </a:pathLst>
          </a:custGeom>
          <a:ln w="24384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173223" y="2090927"/>
            <a:ext cx="1703831" cy="89916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74049" y="1868423"/>
            <a:ext cx="1688592" cy="12161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ln w="25400">
            <a:solidFill>
              <a:srgbClr val="3333FF"/>
            </a:solidFill>
          </a:ln>
          <a:effectLst>
            <a:outerShdw dist="38100" dir="2700000" sx="101000" sy="101000" algn="tl" rotWithShape="0">
              <a:schemeClr val="tx1">
                <a:lumMod val="50000"/>
                <a:lumOff val="50000"/>
              </a:schemeClr>
            </a:outerShdw>
          </a:effectLst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zh-CN" altLang="en-US" sz="1400" b="1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小信号器件</a:t>
            </a:r>
            <a:endParaRPr lang="en-US" altLang="zh-CN" sz="1400" b="1" spc="-1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algn="ctr">
              <a:lnSpc>
                <a:spcPct val="100000"/>
              </a:lnSpc>
            </a:pPr>
            <a:r>
              <a:rPr lang="zh-CN" altLang="en-US" sz="1400" b="1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（包括标准逻辑器件）</a:t>
            </a:r>
            <a:endParaRPr lang="en-US" altLang="zh-CN" sz="1400" b="1" spc="-1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070827" y="1899666"/>
            <a:ext cx="2769870" cy="12830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20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★</a:t>
            </a:r>
            <a:r>
              <a:rPr lang="zh-CN" altLang="en-US" sz="1600" b="1" spc="-20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电信：手机</a:t>
            </a:r>
            <a:endParaRPr lang="en-US" altLang="zh-CN" sz="1600" b="1" spc="-20" dirty="0">
              <a:solidFill>
                <a:srgbClr val="0000CC"/>
              </a:solidFill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5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★</a:t>
            </a:r>
            <a:r>
              <a:rPr lang="zh-CN" altLang="en-US" sz="1600" b="1" spc="-5" dirty="0">
                <a:solidFill>
                  <a:srgbClr val="0000CC"/>
                </a:solidFill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车载</a:t>
            </a:r>
            <a:r>
              <a:rPr sz="1600" spc="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・</a:t>
            </a:r>
            <a:r>
              <a:rPr lang="zh-CN" altLang="en-US" sz="16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娱乐</a:t>
            </a:r>
            <a:endParaRPr lang="en-US" altLang="zh-CN"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1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・</a:t>
            </a:r>
            <a:r>
              <a:rPr lang="zh-CN" altLang="en-US" sz="160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办公自动化设备</a:t>
            </a:r>
            <a:endParaRPr lang="en-US" altLang="zh-CN" sz="1600" spc="-5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spc="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・</a:t>
            </a:r>
            <a:r>
              <a:rPr lang="zh-CN" altLang="en-US" sz="1600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个人设备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  <a:p>
            <a:pPr marL="12700">
              <a:lnSpc>
                <a:spcPct val="100000"/>
              </a:lnSpc>
            </a:pPr>
            <a:r>
              <a:rPr sz="1600" spc="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・</a:t>
            </a:r>
            <a:r>
              <a:rPr lang="zh-CN" altLang="en-US" sz="1600" spc="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消费类</a:t>
            </a:r>
            <a:r>
              <a:rPr sz="16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: </a:t>
            </a:r>
            <a:r>
              <a:rPr lang="zh-CN" altLang="en-US" sz="160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数字消费</a:t>
            </a:r>
            <a:endParaRPr sz="16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669909" y="1914144"/>
            <a:ext cx="402335" cy="37185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743562" y="1709956"/>
            <a:ext cx="260985" cy="16799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000" spc="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U</a:t>
            </a:r>
            <a:r>
              <a:rPr sz="100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</a:t>
            </a:r>
            <a:r>
              <a:rPr sz="1000" spc="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V</a:t>
            </a:r>
            <a:endParaRPr sz="10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255834" y="1765173"/>
            <a:ext cx="211454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f</a:t>
            </a:r>
            <a:r>
              <a:rPr sz="1000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</a:t>
            </a:r>
            <a:r>
              <a:rPr sz="1000" spc="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C</a:t>
            </a:r>
            <a:endParaRPr sz="10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197468" y="1954479"/>
            <a:ext cx="350037" cy="33152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9209404" y="1877568"/>
            <a:ext cx="469392" cy="4084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221595" y="1689143"/>
            <a:ext cx="399922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1000" spc="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U</a:t>
            </a:r>
            <a:r>
              <a:rPr sz="1000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</a:t>
            </a:r>
            <a:r>
              <a:rPr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8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9926319" y="1654534"/>
            <a:ext cx="608330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3081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SC2  </a:t>
            </a:r>
            <a:r>
              <a:rPr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C</a:t>
            </a:r>
            <a:r>
              <a:rPr sz="1000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</a:t>
            </a:r>
            <a:r>
              <a:rPr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T</a:t>
            </a:r>
            <a:r>
              <a:rPr sz="1000" spc="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6</a:t>
            </a:r>
            <a:r>
              <a:rPr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C</a:t>
            </a:r>
            <a:r>
              <a:rPr sz="1000" spc="-1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/</a:t>
            </a:r>
            <a:r>
              <a:rPr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8</a:t>
            </a:r>
          </a:p>
        </p:txBody>
      </p:sp>
      <p:sp>
        <p:nvSpPr>
          <p:cNvPr id="47" name="object 47"/>
          <p:cNvSpPr/>
          <p:nvPr/>
        </p:nvSpPr>
        <p:spPr>
          <a:xfrm>
            <a:off x="9831197" y="2069591"/>
            <a:ext cx="115824" cy="2164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0068940" y="1972055"/>
            <a:ext cx="405383" cy="3139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782940" y="2831592"/>
            <a:ext cx="792479" cy="43281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782685" y="2831592"/>
            <a:ext cx="576072" cy="43281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666604" y="2831592"/>
            <a:ext cx="262127" cy="35052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696200" y="2294585"/>
            <a:ext cx="275018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* </a:t>
            </a:r>
            <a:r>
              <a:rPr lang="zh-CN" altLang="en-US" sz="11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世界最小封装：</a:t>
            </a:r>
            <a:r>
              <a:rPr sz="11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0.4mm</a:t>
            </a:r>
            <a:r>
              <a:rPr sz="11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×</a:t>
            </a:r>
            <a:r>
              <a:rPr sz="11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0.2mm</a:t>
            </a:r>
            <a:endParaRPr sz="1250" dirty="0">
              <a:latin typeface="东芝黑体 Regular" panose="020B0500000000000000" pitchFamily="34" charset="-122"/>
              <a:ea typeface="东芝黑体 Regular" panose="020B0500000000000000" pitchFamily="34" charset="-122"/>
              <a:cs typeface="Times New Roman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999661" y="2917772"/>
            <a:ext cx="461645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SOI-SW</a:t>
            </a:r>
            <a:endParaRPr sz="10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696200" y="4987798"/>
            <a:ext cx="2555621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耦合器</a:t>
            </a:r>
            <a:r>
              <a:rPr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＝</a:t>
            </a:r>
            <a:r>
              <a:rPr lang="zh-CN" altLang="en-US"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Meiryo UI"/>
              </a:rPr>
              <a:t>隔离开关，保护设备免受噪音和短路</a:t>
            </a:r>
            <a:endParaRPr sz="10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776844" y="2048255"/>
            <a:ext cx="286511" cy="23774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东芝黑体 Regular" panose="020B0500000000000000" pitchFamily="34" charset="-122"/>
              <a:ea typeface="东芝黑体 Regular" panose="020B0500000000000000" pitchFamily="34" charset="-122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790560" y="1838830"/>
            <a:ext cx="234950" cy="1673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C</a:t>
            </a:r>
            <a:r>
              <a:rPr sz="1000" spc="5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L</a:t>
            </a:r>
            <a:r>
              <a:rPr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2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620000" y="2590800"/>
            <a:ext cx="24287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3995">
              <a:lnSpc>
                <a:spcPct val="100000"/>
              </a:lnSpc>
              <a:tabLst>
                <a:tab pos="1104265" algn="l"/>
                <a:tab pos="1986914" algn="l"/>
              </a:tabLst>
            </a:pPr>
            <a:r>
              <a:rPr lang="en-US" altLang="zh-CN" sz="1000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VQON24	TSSOP20	</a:t>
            </a:r>
            <a:r>
              <a:rPr lang="en-US" altLang="zh-CN" sz="1000" spc="-7" dirty="0">
                <a:latin typeface="东芝黑体 Regular" panose="020B0500000000000000" pitchFamily="34" charset="-122"/>
                <a:ea typeface="东芝黑体 Regular" panose="020B0500000000000000" pitchFamily="34" charset="-122"/>
                <a:cs typeface="Segoe UI"/>
              </a:rPr>
              <a:t>CSP</a:t>
            </a:r>
            <a:endParaRPr lang="en-US" altLang="zh-CN" sz="1000" dirty="0">
              <a:latin typeface="东芝黑体 Regular" panose="020B0500000000000000" pitchFamily="34" charset="-122"/>
              <a:ea typeface="东芝黑体 Regular" panose="020B0500000000000000" pitchFamily="34" charset="-122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148002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5615"/>
  <p:tag name="KSO_WM_TAG_VERSION" val="1.0"/>
  <p:tag name="KSO_WM_BEAUTIFY_FLAG" val="#wm#"/>
  <p:tag name="KSO_WM_UNIT_TYPE" val="q_i"/>
  <p:tag name="KSO_WM_UNIT_INDEX" val="1_1"/>
  <p:tag name="KSO_WM_UNIT_ID" val="diagram20185615_2*q_i*1_1"/>
  <p:tag name="KSO_WM_UNIT_CLEAR" val="1"/>
  <p:tag name="KSO_WM_UNIT_LAYERLEVEL" val="1_1"/>
  <p:tag name="KSO_WM_DIAGRAM_GROUP_CODE" val="q1-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185615_2*i*27"/>
  <p:tag name="KSO_WM_TEMPLATE_CATEGORY" val="diagram"/>
  <p:tag name="KSO_WM_TEMPLATE_INDEX" val="20185615"/>
  <p:tag name="KSO_WM_UNIT_INDEX" val="2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185615_2*i*40"/>
  <p:tag name="KSO_WM_TEMPLATE_CATEGORY" val="diagram"/>
  <p:tag name="KSO_WM_TEMPLATE_INDEX" val="20185615"/>
  <p:tag name="KSO_WM_UNIT_INDEX" val="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2_12"/>
  <p:tag name="KSO_WM_UNIT_ID" val="diagram20185615_2*q_h_i*1_2_12"/>
  <p:tag name="KSO_WM_UNIT_LAYERLEVEL" val="1_1_1"/>
  <p:tag name="KSO_WM_BEAUTIFY_FLAG" val="#wm#"/>
  <p:tag name="KSO_WM_TAG_VERSION" val="1.0"/>
  <p:tag name="KSO_WM_DIAGRAM_GROUP_CODE" val="q1-1"/>
  <p:tag name="KSO_WM_UNIT_LINE_FORE_SCHEMECOLOR_INDEX" val="6"/>
  <p:tag name="KSO_WM_UNIT_LINE_FILL_TYPE" val="2"/>
  <p:tag name="KSO_WM_UNIT_USESOURCEFORMAT_APPLY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3_3"/>
  <p:tag name="KSO_WM_UNIT_ID" val="diagram20185615_2*q_h_i*1_3_3"/>
  <p:tag name="KSO_WM_UNIT_LAYERLEVEL" val="1_1_1"/>
  <p:tag name="KSO_WM_BEAUTIFY_FLAG" val="#wm#"/>
  <p:tag name="KSO_WM_TAG_VERSION" val="1.0"/>
  <p:tag name="KSO_WM_DIAGRAM_GROUP_CODE" val="q1-1"/>
  <p:tag name="KSO_WM_UNIT_LINE_FORE_SCHEMECOLOR_INDEX" val="9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3_4"/>
  <p:tag name="KSO_WM_UNIT_ID" val="diagram20185615_2*q_h_i*1_3_4"/>
  <p:tag name="KSO_WM_UNIT_LAYERLEVEL" val="1_1_1"/>
  <p:tag name="KSO_WM_BEAUTIFY_FLAG" val="#wm#"/>
  <p:tag name="KSO_WM_TAG_VERSION" val="1.0"/>
  <p:tag name="KSO_WM_DIAGRAM_GROUP_CODE" val="q1-1"/>
  <p:tag name="KSO_WM_UNIT_LINE_FORE_SCHEMECOLOR_INDEX" val="9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3_5"/>
  <p:tag name="KSO_WM_UNIT_ID" val="diagram20185615_2*q_h_i*1_3_5"/>
  <p:tag name="KSO_WM_UNIT_LAYERLEVEL" val="1_1_1"/>
  <p:tag name="KSO_WM_BEAUTIFY_FLAG" val="#wm#"/>
  <p:tag name="KSO_WM_TAG_VERSION" val="1.0"/>
  <p:tag name="KSO_WM_DIAGRAM_GROUP_CODE" val="q1-1"/>
  <p:tag name="KSO_WM_UNIT_LINE_FORE_SCHEMECOLOR_INDEX" val="9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3_6"/>
  <p:tag name="KSO_WM_UNIT_ID" val="diagram20185615_2*q_h_i*1_3_6"/>
  <p:tag name="KSO_WM_UNIT_LAYERLEVEL" val="1_1_1"/>
  <p:tag name="KSO_WM_BEAUTIFY_FLAG" val="#wm#"/>
  <p:tag name="KSO_WM_TAG_VERSION" val="1.0"/>
  <p:tag name="KSO_WM_DIAGRAM_GROUP_CODE" val="q1-1"/>
  <p:tag name="KSO_WM_UNIT_LINE_FORE_SCHEMECOLOR_INDEX" val="9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3_7"/>
  <p:tag name="KSO_WM_UNIT_ID" val="diagram20185615_2*q_h_i*1_3_7"/>
  <p:tag name="KSO_WM_UNIT_LAYERLEVEL" val="1_1_1"/>
  <p:tag name="KSO_WM_BEAUTIFY_FLAG" val="#wm#"/>
  <p:tag name="KSO_WM_TAG_VERSION" val="1.0"/>
  <p:tag name="KSO_WM_DIAGRAM_GROUP_CODE" val="q1-1"/>
  <p:tag name="KSO_WM_UNIT_LINE_FORE_SCHEMECOLOR_INDEX" val="9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3_8"/>
  <p:tag name="KSO_WM_UNIT_ID" val="diagram20185615_2*q_h_i*1_3_8"/>
  <p:tag name="KSO_WM_UNIT_LAYERLEVEL" val="1_1_1"/>
  <p:tag name="KSO_WM_BEAUTIFY_FLAG" val="#wm#"/>
  <p:tag name="KSO_WM_TAG_VERSION" val="1.0"/>
  <p:tag name="KSO_WM_DIAGRAM_GROUP_CODE" val="q1-1"/>
  <p:tag name="KSO_WM_UNIT_LINE_FORE_SCHEMECOLOR_INDEX" val="9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3_9"/>
  <p:tag name="KSO_WM_UNIT_ID" val="diagram20185615_2*q_h_i*1_3_9"/>
  <p:tag name="KSO_WM_UNIT_LAYERLEVEL" val="1_1_1"/>
  <p:tag name="KSO_WM_BEAUTIFY_FLAG" val="#wm#"/>
  <p:tag name="KSO_WM_TAG_VERSION" val="1.0"/>
  <p:tag name="KSO_WM_DIAGRAM_GROUP_CODE" val="q1-1"/>
  <p:tag name="KSO_WM_UNIT_LINE_FORE_SCHEMECOLOR_INDEX" val="9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5615"/>
  <p:tag name="KSO_WM_TAG_VERSION" val="1.0"/>
  <p:tag name="KSO_WM_BEAUTIFY_FLAG" val="#wm#"/>
  <p:tag name="KSO_WM_UNIT_TYPE" val="q_i"/>
  <p:tag name="KSO_WM_UNIT_INDEX" val="1_2"/>
  <p:tag name="KSO_WM_UNIT_ID" val="diagram20185615_2*q_i*1_2"/>
  <p:tag name="KSO_WM_UNIT_CLEAR" val="1"/>
  <p:tag name="KSO_WM_UNIT_LAYERLEVEL" val="1_1"/>
  <p:tag name="KSO_WM_DIAGRAM_GROUP_CODE" val="q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1_3"/>
  <p:tag name="KSO_WM_UNIT_ID" val="diagram20185615_2*q_h_i*1_1_3"/>
  <p:tag name="KSO_WM_UNIT_LAYERLEVEL" val="1_1_1"/>
  <p:tag name="KSO_WM_BEAUTIFY_FLAG" val="#wm#"/>
  <p:tag name="KSO_WM_TAG_VERSION" val="1.0"/>
  <p:tag name="KSO_WM_DIAGRAM_GROUP_CODE" val="q1-1"/>
  <p:tag name="KSO_WM_UNIT_LINE_FORE_SCHEMECOLOR_INDEX" val="8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1_4"/>
  <p:tag name="KSO_WM_UNIT_ID" val="diagram20185615_2*q_h_i*1_1_4"/>
  <p:tag name="KSO_WM_UNIT_LAYERLEVEL" val="1_1_1"/>
  <p:tag name="KSO_WM_BEAUTIFY_FLAG" val="#wm#"/>
  <p:tag name="KSO_WM_TAG_VERSION" val="1.0"/>
  <p:tag name="KSO_WM_DIAGRAM_GROUP_CODE" val="q1-1"/>
  <p:tag name="KSO_WM_UNIT_LINE_FORE_SCHEMECOLOR_INDEX" val="8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1_5"/>
  <p:tag name="KSO_WM_UNIT_ID" val="diagram20185615_2*q_h_i*1_1_5"/>
  <p:tag name="KSO_WM_UNIT_LAYERLEVEL" val="1_1_1"/>
  <p:tag name="KSO_WM_BEAUTIFY_FLAG" val="#wm#"/>
  <p:tag name="KSO_WM_TAG_VERSION" val="1.0"/>
  <p:tag name="KSO_WM_DIAGRAM_GROUP_CODE" val="q1-1"/>
  <p:tag name="KSO_WM_UNIT_LINE_FORE_SCHEMECOLOR_INDEX" val="8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1_6"/>
  <p:tag name="KSO_WM_UNIT_ID" val="diagram20185615_2*q_h_i*1_1_6"/>
  <p:tag name="KSO_WM_UNIT_LAYERLEVEL" val="1_1_1"/>
  <p:tag name="KSO_WM_BEAUTIFY_FLAG" val="#wm#"/>
  <p:tag name="KSO_WM_TAG_VERSION" val="1.0"/>
  <p:tag name="KSO_WM_DIAGRAM_GROUP_CODE" val="q1-1"/>
  <p:tag name="KSO_WM_UNIT_LINE_FORE_SCHEMECOLOR_INDEX" val="8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1_7"/>
  <p:tag name="KSO_WM_UNIT_ID" val="diagram20185615_2*q_h_i*1_1_7"/>
  <p:tag name="KSO_WM_UNIT_LAYERLEVEL" val="1_1_1"/>
  <p:tag name="KSO_WM_BEAUTIFY_FLAG" val="#wm#"/>
  <p:tag name="KSO_WM_TAG_VERSION" val="1.0"/>
  <p:tag name="KSO_WM_DIAGRAM_GROUP_CODE" val="q1-1"/>
  <p:tag name="KSO_WM_UNIT_LINE_FORE_SCHEMECOLOR_INDEX" val="8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1_8"/>
  <p:tag name="KSO_WM_UNIT_ID" val="diagram20185615_2*q_h_i*1_1_8"/>
  <p:tag name="KSO_WM_UNIT_LAYERLEVEL" val="1_1_1"/>
  <p:tag name="KSO_WM_BEAUTIFY_FLAG" val="#wm#"/>
  <p:tag name="KSO_WM_TAG_VERSION" val="1.0"/>
  <p:tag name="KSO_WM_DIAGRAM_GROUP_CODE" val="q1-1"/>
  <p:tag name="KSO_WM_UNIT_LINE_FORE_SCHEMECOLOR_INDEX" val="8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2_3"/>
  <p:tag name="KSO_WM_UNIT_ID" val="diagram20185615_2*q_h_i*1_2_3"/>
  <p:tag name="KSO_WM_UNIT_LAYERLEVEL" val="1_1_1"/>
  <p:tag name="KSO_WM_BEAUTIFY_FLAG" val="#wm#"/>
  <p:tag name="KSO_WM_TAG_VERSION" val="1.0"/>
  <p:tag name="KSO_WM_DIAGRAM_GROUP_CODE" val="q1-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2_4"/>
  <p:tag name="KSO_WM_UNIT_ID" val="diagram20185615_2*q_h_i*1_2_4"/>
  <p:tag name="KSO_WM_UNIT_LAYERLEVEL" val="1_1_1"/>
  <p:tag name="KSO_WM_BEAUTIFY_FLAG" val="#wm#"/>
  <p:tag name="KSO_WM_TAG_VERSION" val="1.0"/>
  <p:tag name="KSO_WM_DIAGRAM_GROUP_CODE" val="q1-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2_5"/>
  <p:tag name="KSO_WM_UNIT_ID" val="diagram20185615_2*q_h_i*1_2_5"/>
  <p:tag name="KSO_WM_UNIT_LAYERLEVEL" val="1_1_1"/>
  <p:tag name="KSO_WM_BEAUTIFY_FLAG" val="#wm#"/>
  <p:tag name="KSO_WM_TAG_VERSION" val="1.0"/>
  <p:tag name="KSO_WM_DIAGRAM_GROUP_CODE" val="q1-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2_6"/>
  <p:tag name="KSO_WM_UNIT_ID" val="diagram20185615_2*q_h_i*1_2_6"/>
  <p:tag name="KSO_WM_UNIT_LAYERLEVEL" val="1_1_1"/>
  <p:tag name="KSO_WM_BEAUTIFY_FLAG" val="#wm#"/>
  <p:tag name="KSO_WM_TAG_VERSION" val="1.0"/>
  <p:tag name="KSO_WM_DIAGRAM_GROUP_CODE" val="q1-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1_1"/>
  <p:tag name="KSO_WM_UNIT_ID" val="diagram20185615_2*q_h_i*1_1_1"/>
  <p:tag name="KSO_WM_UNIT_LAYERLEVEL" val="1_1_1"/>
  <p:tag name="KSO_WM_BEAUTIFY_FLAG" val="#wm#"/>
  <p:tag name="KSO_WM_TAG_VERSION" val="1.0"/>
  <p:tag name="KSO_WM_DIAGRAM_GROUP_CODE" val="q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2_7"/>
  <p:tag name="KSO_WM_UNIT_ID" val="diagram20185615_2*q_h_i*1_2_7"/>
  <p:tag name="KSO_WM_UNIT_LAYERLEVEL" val="1_1_1"/>
  <p:tag name="KSO_WM_BEAUTIFY_FLAG" val="#wm#"/>
  <p:tag name="KSO_WM_TAG_VERSION" val="1.0"/>
  <p:tag name="KSO_WM_DIAGRAM_GROUP_CODE" val="q1-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2_8"/>
  <p:tag name="KSO_WM_UNIT_ID" val="diagram20185615_2*q_h_i*1_2_8"/>
  <p:tag name="KSO_WM_UNIT_LAYERLEVEL" val="1_1_1"/>
  <p:tag name="KSO_WM_BEAUTIFY_FLAG" val="#wm#"/>
  <p:tag name="KSO_WM_TAG_VERSION" val="1.0"/>
  <p:tag name="KSO_WM_DIAGRAM_GROUP_CODE" val="q1-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2_9"/>
  <p:tag name="KSO_WM_UNIT_ID" val="diagram20185615_2*q_h_i*1_2_9"/>
  <p:tag name="KSO_WM_UNIT_LAYERLEVEL" val="1_1_1"/>
  <p:tag name="KSO_WM_BEAUTIFY_FLAG" val="#wm#"/>
  <p:tag name="KSO_WM_TAG_VERSION" val="1.0"/>
  <p:tag name="KSO_WM_DIAGRAM_GROUP_CODE" val="q1-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2_10"/>
  <p:tag name="KSO_WM_UNIT_ID" val="diagram20185615_2*q_h_i*1_2_10"/>
  <p:tag name="KSO_WM_UNIT_LAYERLEVEL" val="1_1_1"/>
  <p:tag name="KSO_WM_BEAUTIFY_FLAG" val="#wm#"/>
  <p:tag name="KSO_WM_TAG_VERSION" val="1.0"/>
  <p:tag name="KSO_WM_DIAGRAM_GROUP_CODE" val="q1-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2_11"/>
  <p:tag name="KSO_WM_UNIT_ID" val="diagram20185615_2*q_h_i*1_2_11"/>
  <p:tag name="KSO_WM_UNIT_LAYERLEVEL" val="1_1_1"/>
  <p:tag name="KSO_WM_BEAUTIFY_FLAG" val="#wm#"/>
  <p:tag name="KSO_WM_TAG_VERSION" val="1.0"/>
  <p:tag name="KSO_WM_DIAGRAM_GROUP_CODE" val="q1-1"/>
  <p:tag name="KSO_WM_UNIT_LINE_FORE_SCHEMECOLOR_INDEX" val="6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1_2"/>
  <p:tag name="KSO_WM_UNIT_ID" val="diagram20185615_2*q_h_i*1_1_2"/>
  <p:tag name="KSO_WM_UNIT_LAYERLEVEL" val="1_1_1"/>
  <p:tag name="KSO_WM_BEAUTIFY_FLAG" val="#wm#"/>
  <p:tag name="KSO_WM_TAG_VERSION" val="1.0"/>
  <p:tag name="KSO_WM_DIAGRAM_GROUP_CODE" val="q1-1"/>
  <p:tag name="KSO_WM_UNIT_FILL_FORE_SCHEMECOLOR_INDEX" val="14"/>
  <p:tag name="KSO_WM_UNIT_FILL_TYPE" val="1"/>
  <p:tag name="KSO_WM_UNIT_LINE_FORE_SCHEMECOLOR_INDEX" val="5"/>
  <p:tag name="KSO_WM_UNIT_LINE_FILL_TYPE" val="2"/>
  <p:tag name="KSO_WM_UNIT_USESOURCEFORMAT_APPLY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2_1"/>
  <p:tag name="KSO_WM_UNIT_ID" val="diagram20185615_2*q_h_i*1_2_1"/>
  <p:tag name="KSO_WM_UNIT_LAYERLEVEL" val="1_1_1"/>
  <p:tag name="KSO_WM_BEAUTIFY_FLAG" val="#wm#"/>
  <p:tag name="KSO_WM_TAG_VERSION" val="1.0"/>
  <p:tag name="KSO_WM_DIAGRAM_GROUP_CODE" val="q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2_2"/>
  <p:tag name="KSO_WM_UNIT_ID" val="diagram20185615_2*q_h_i*1_2_2"/>
  <p:tag name="KSO_WM_UNIT_LAYERLEVEL" val="1_1_1"/>
  <p:tag name="KSO_WM_BEAUTIFY_FLAG" val="#wm#"/>
  <p:tag name="KSO_WM_TAG_VERSION" val="1.0"/>
  <p:tag name="KSO_WM_DIAGRAM_GROUP_CODE" val="q1-1"/>
  <p:tag name="KSO_WM_UNIT_LINE_FORE_SCHEMECOLOR_INDEX" val="5"/>
  <p:tag name="KSO_WM_UNIT_LINE_FILL_TYPE" val="2"/>
  <p:tag name="KSO_WM_UNIT_USESOURCEFORMAT_APPLY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3_1"/>
  <p:tag name="KSO_WM_UNIT_ID" val="diagram20185615_2*q_h_i*1_3_1"/>
  <p:tag name="KSO_WM_UNIT_LAYERLEVEL" val="1_1_1"/>
  <p:tag name="KSO_WM_BEAUTIFY_FLAG" val="#wm#"/>
  <p:tag name="KSO_WM_TAG_VERSION" val="1.0"/>
  <p:tag name="KSO_WM_DIAGRAM_GROUP_CODE" val="q1-1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14"/>
  <p:tag name="KSO_WM_UNIT_TEXT_FILL_TYPE" val="1"/>
  <p:tag name="KSO_WM_UNIT_USESOURCEFORMAT_APPLY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LEAR" val="1"/>
  <p:tag name="KSO_WM_TEMPLATE_CATEGORY" val="diagram"/>
  <p:tag name="KSO_WM_TEMPLATE_INDEX" val="20185615"/>
  <p:tag name="KSO_WM_UNIT_TYPE" val="q_h_i"/>
  <p:tag name="KSO_WM_UNIT_INDEX" val="1_3_2"/>
  <p:tag name="KSO_WM_UNIT_ID" val="diagram20185615_2*q_h_i*1_3_2"/>
  <p:tag name="KSO_WM_UNIT_LAYERLEVEL" val="1_1_1"/>
  <p:tag name="KSO_WM_BEAUTIFY_FLAG" val="#wm#"/>
  <p:tag name="KSO_WM_TAG_VERSION" val="1.0"/>
  <p:tag name="KSO_WM_DIAGRAM_GROUP_CODE" val="q1-1"/>
  <p:tag name="KSO_WM_UNIT_LINE_FORE_SCHEMECOLOR_INDEX" val="5"/>
  <p:tag name="KSO_WM_UNIT_LINE_FILL_TYPE" val="2"/>
  <p:tag name="KSO_WM_UNIT_USESOURCEFORMAT_APPLY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185615_2*i*8"/>
  <p:tag name="KSO_WM_TEMPLATE_CATEGORY" val="diagram"/>
  <p:tag name="KSO_WM_TEMPLATE_INDEX" val="20185615"/>
  <p:tag name="KSO_WM_UNIT_INDEX" val="8"/>
</p:tagLst>
</file>

<file path=ppt/theme/theme1.xml><?xml version="1.0" encoding="utf-8"?>
<a:theme xmlns:a="http://schemas.openxmlformats.org/drawingml/2006/main" name="テーマ1">
  <a:themeElements>
    <a:clrScheme name="Brand">
      <a:dk1>
        <a:srgbClr val="000000"/>
      </a:dk1>
      <a:lt1>
        <a:srgbClr val="FFFFFF"/>
      </a:lt1>
      <a:dk2>
        <a:srgbClr val="7F7F7F"/>
      </a:dk2>
      <a:lt2>
        <a:srgbClr val="E5E5E5"/>
      </a:lt2>
      <a:accent1>
        <a:srgbClr val="0064D2"/>
      </a:accent1>
      <a:accent2>
        <a:srgbClr val="64AFE1"/>
      </a:accent2>
      <a:accent3>
        <a:srgbClr val="A0A0A5"/>
      </a:accent3>
      <a:accent4>
        <a:srgbClr val="644080"/>
      </a:accent4>
      <a:accent5>
        <a:srgbClr val="CECED0"/>
      </a:accent5>
      <a:accent6>
        <a:srgbClr val="FA9628"/>
      </a:accent6>
      <a:hlink>
        <a:srgbClr val="E61E1E"/>
      </a:hlink>
      <a:folHlink>
        <a:srgbClr val="FA9628"/>
      </a:folHlink>
    </a:clrScheme>
    <a:fontScheme name="ユーザー定義 1">
      <a:majorFont>
        <a:latin typeface="Segoe UI"/>
        <a:ea typeface="Meiryo UI"/>
        <a:cs typeface=""/>
      </a:majorFont>
      <a:minorFont>
        <a:latin typeface="Segoe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kumimoji="1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180824_PPT_Template_16ｘ9_J_MeiryoSegoe.potx" id="{23D38748-6DDF-46EB-BDC1-894F08537FAF}" vid="{120992FF-1E9A-4528-AF9F-34B3AA870105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CCEDC7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CCEDC7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ＣＤＩセット9_170309">
    <a:dk1>
      <a:sysClr val="windowText" lastClr="000000"/>
    </a:dk1>
    <a:lt1>
      <a:srgbClr val="FFFFFF"/>
    </a:lt1>
    <a:dk2>
      <a:srgbClr val="7F7F7F"/>
    </a:dk2>
    <a:lt2>
      <a:srgbClr val="E5E5E5"/>
    </a:lt2>
    <a:accent1>
      <a:srgbClr val="0F9BEB"/>
    </a:accent1>
    <a:accent2>
      <a:srgbClr val="2D4BA5"/>
    </a:accent2>
    <a:accent3>
      <a:srgbClr val="A4AFC0"/>
    </a:accent3>
    <a:accent4>
      <a:srgbClr val="7D87A5"/>
    </a:accent4>
    <a:accent5>
      <a:srgbClr val="C8CFD9"/>
    </a:accent5>
    <a:accent6>
      <a:srgbClr val="E1780F"/>
    </a:accent6>
    <a:hlink>
      <a:srgbClr val="FF0000"/>
    </a:hlink>
    <a:folHlink>
      <a:srgbClr val="C00000"/>
    </a:folHlink>
  </a:clrScheme>
  <a:fontScheme name="ユーザー定義 2">
    <a:majorFont>
      <a:latin typeface="segoe ui"/>
      <a:ea typeface="Segoe UI"/>
      <a:cs typeface=""/>
    </a:majorFont>
    <a:minorFont>
      <a:latin typeface="segoe ui"/>
      <a:ea typeface="Segoe U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ＣＤＩセット9_170309">
    <a:dk1>
      <a:sysClr val="windowText" lastClr="000000"/>
    </a:dk1>
    <a:lt1>
      <a:srgbClr val="FFFFFF"/>
    </a:lt1>
    <a:dk2>
      <a:srgbClr val="7F7F7F"/>
    </a:dk2>
    <a:lt2>
      <a:srgbClr val="E5E5E5"/>
    </a:lt2>
    <a:accent1>
      <a:srgbClr val="0F9BEB"/>
    </a:accent1>
    <a:accent2>
      <a:srgbClr val="2D4BA5"/>
    </a:accent2>
    <a:accent3>
      <a:srgbClr val="A4AFC0"/>
    </a:accent3>
    <a:accent4>
      <a:srgbClr val="7D87A5"/>
    </a:accent4>
    <a:accent5>
      <a:srgbClr val="C8CFD9"/>
    </a:accent5>
    <a:accent6>
      <a:srgbClr val="E1780F"/>
    </a:accent6>
    <a:hlink>
      <a:srgbClr val="FF0000"/>
    </a:hlink>
    <a:folHlink>
      <a:srgbClr val="C00000"/>
    </a:folHlink>
  </a:clrScheme>
  <a:fontScheme name="ユーザー定義 2">
    <a:majorFont>
      <a:latin typeface="segoe ui"/>
      <a:ea typeface="Segoe UI"/>
      <a:cs typeface=""/>
    </a:majorFont>
    <a:minorFont>
      <a:latin typeface="segoe ui"/>
      <a:ea typeface="Segoe UI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180924_PPT_Template_16ｘ9_J_β版</Template>
  <TotalTime>0</TotalTime>
  <Words>7064</Words>
  <Application>Microsoft Office PowerPoint</Application>
  <PresentationFormat>Widescreen</PresentationFormat>
  <Paragraphs>1351</Paragraphs>
  <Slides>44</Slides>
  <Notes>22</Notes>
  <HiddenSlides>5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1" baseType="lpstr">
      <vt:lpstr>Arial Unicode MS</vt:lpstr>
      <vt:lpstr>HGP創英角ｺﾞｼｯｸUB</vt:lpstr>
      <vt:lpstr>Meiryo UI</vt:lpstr>
      <vt:lpstr>ＭＳ Ｐゴシック</vt:lpstr>
      <vt:lpstr>Toshiba Sans CN Medium</vt:lpstr>
      <vt:lpstr>东芝黑体 Bold</vt:lpstr>
      <vt:lpstr>东芝黑体 Regular</vt:lpstr>
      <vt:lpstr>宋体</vt:lpstr>
      <vt:lpstr>Arial</vt:lpstr>
      <vt:lpstr>Calibri</vt:lpstr>
      <vt:lpstr>Helvetica</vt:lpstr>
      <vt:lpstr>Myriad Pro</vt:lpstr>
      <vt:lpstr>Segoe UI</vt:lpstr>
      <vt:lpstr>Segoe UI Semilight</vt:lpstr>
      <vt:lpstr>Times New Roman</vt:lpstr>
      <vt:lpstr>Wingdings</vt:lpstr>
      <vt:lpstr>テーマ1</vt:lpstr>
      <vt:lpstr>大比特家电智能化与无线控制技术研讨会  —基于东芝单片机的语音控制和智能门锁方案</vt:lpstr>
      <vt:lpstr>Organization</vt:lpstr>
      <vt:lpstr>PowerPoint Presentation</vt:lpstr>
      <vt:lpstr>Toshiba Electronics (China) Co., Ltd</vt:lpstr>
      <vt:lpstr>业务战略及产品信息</vt:lpstr>
      <vt:lpstr>面向客户的解决方案</vt:lpstr>
      <vt:lpstr>重点领域</vt:lpstr>
      <vt:lpstr>主要产品（HDD）</vt:lpstr>
      <vt:lpstr>主要产品（分立器件）</vt:lpstr>
      <vt:lpstr>主要产品（系统LSI）</vt:lpstr>
      <vt:lpstr>MCU产品信息</vt:lpstr>
      <vt:lpstr>PowerPoint Presentation</vt:lpstr>
      <vt:lpstr>东芝MCU已经应用在各种领域</vt:lpstr>
      <vt:lpstr>东芝MCU的力量</vt:lpstr>
      <vt:lpstr>下一代微控制器产品线</vt:lpstr>
      <vt:lpstr>TXZTM族产品线</vt:lpstr>
      <vt:lpstr>内置“矢量引擎”的电机控制MCU产品线</vt:lpstr>
      <vt:lpstr>TXZTM族MCU</vt:lpstr>
      <vt:lpstr>语音触发中的MCU解决方案</vt:lpstr>
      <vt:lpstr>东芝AI技术和目前的解决方案</vt:lpstr>
      <vt:lpstr>东芝AI项目在实际应用中的体现</vt:lpstr>
      <vt:lpstr>语音触发概念</vt:lpstr>
      <vt:lpstr>东芝语音触发VS语音识别</vt:lpstr>
      <vt:lpstr>东芝语音触发解决方案</vt:lpstr>
      <vt:lpstr>语音触发解决方案产品线</vt:lpstr>
      <vt:lpstr>TZ2100模块—面向家电</vt:lpstr>
      <vt:lpstr>M4G6参考模型—面向物联网和家电</vt:lpstr>
      <vt:lpstr>语音触发方案（空调室内机单元示例）</vt:lpstr>
      <vt:lpstr>语音触发技术的特性</vt:lpstr>
      <vt:lpstr>软件结构</vt:lpstr>
      <vt:lpstr>语音触发中间件基本规格（中文版）</vt:lpstr>
      <vt:lpstr>三步创建触发关键字</vt:lpstr>
      <vt:lpstr>相似的关键字区别技术（SKD）</vt:lpstr>
      <vt:lpstr>可提供开发资源</vt:lpstr>
      <vt:lpstr>总结</vt:lpstr>
      <vt:lpstr>语音触发性能报告—客厅环境</vt:lpstr>
      <vt:lpstr>智能锁中的MCU解决方案</vt:lpstr>
      <vt:lpstr>智能锁参考设计概要</vt:lpstr>
      <vt:lpstr>系统框图</vt:lpstr>
      <vt:lpstr>硬件结构</vt:lpstr>
      <vt:lpstr>TMPM061FWFG介绍</vt:lpstr>
      <vt:lpstr>东芝拥有多种MCD产品线应用于智能锁</vt:lpstr>
      <vt:lpstr>支持的功能和规格</vt:lpstr>
      <vt:lpstr>Thank you.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2018-08-24T12:57:32Z</dcterms:created>
  <dcterms:modified xsi:type="dcterms:W3CDTF">2019-07-12T10:26:51Z</dcterms:modified>
</cp:coreProperties>
</file>