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55" r:id="rId5"/>
    <p:sldMasterId id="2147483768" r:id="rId6"/>
    <p:sldMasterId id="2147483780" r:id="rId7"/>
  </p:sldMasterIdLst>
  <p:notesMasterIdLst>
    <p:notesMasterId r:id="rId26"/>
  </p:notesMasterIdLst>
  <p:handoutMasterIdLst>
    <p:handoutMasterId r:id="rId27"/>
  </p:handoutMasterIdLst>
  <p:sldIdLst>
    <p:sldId id="259" r:id="rId8"/>
    <p:sldId id="413" r:id="rId9"/>
    <p:sldId id="414" r:id="rId10"/>
    <p:sldId id="347" r:id="rId11"/>
    <p:sldId id="407" r:id="rId12"/>
    <p:sldId id="415" r:id="rId13"/>
    <p:sldId id="416" r:id="rId14"/>
    <p:sldId id="411" r:id="rId15"/>
    <p:sldId id="342" r:id="rId16"/>
    <p:sldId id="358" r:id="rId17"/>
    <p:sldId id="409" r:id="rId18"/>
    <p:sldId id="410" r:id="rId19"/>
    <p:sldId id="359" r:id="rId20"/>
    <p:sldId id="404" r:id="rId21"/>
    <p:sldId id="382" r:id="rId22"/>
    <p:sldId id="383" r:id="rId23"/>
    <p:sldId id="384" r:id="rId24"/>
    <p:sldId id="310" r:id="rId25"/>
  </p:sldIdLst>
  <p:sldSz cx="12188825" cy="6858000"/>
  <p:notesSz cx="6858000" cy="9144000"/>
  <p:defaultTextStyle>
    <a:defPPr>
      <a:defRPr lang="en-US"/>
    </a:defPPr>
    <a:lvl1pPr marL="0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D2B75A8-DFE4-448A-AC80-544C722F46EF}">
          <p14:sldIdLst>
            <p14:sldId id="259"/>
            <p14:sldId id="413"/>
            <p14:sldId id="414"/>
            <p14:sldId id="347"/>
            <p14:sldId id="407"/>
            <p14:sldId id="415"/>
            <p14:sldId id="416"/>
            <p14:sldId id="411"/>
            <p14:sldId id="342"/>
          </p14:sldIdLst>
        </p14:section>
        <p14:section name="PAC在高速直流无刷电机控制中的应用" id="{545ED734-2298-49E5-A51C-06C95097E56A}">
          <p14:sldIdLst>
            <p14:sldId id="358"/>
            <p14:sldId id="409"/>
            <p14:sldId id="410"/>
            <p14:sldId id="359"/>
            <p14:sldId id="404"/>
            <p14:sldId id="382"/>
            <p14:sldId id="383"/>
            <p14:sldId id="384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4185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AEFA9C"/>
    <a:srgbClr val="598D17"/>
    <a:srgbClr val="262626"/>
    <a:srgbClr val="0076A5"/>
    <a:srgbClr val="497D12"/>
    <a:srgbClr val="778197"/>
    <a:srgbClr val="B66800"/>
    <a:srgbClr val="0C6294"/>
    <a:srgbClr val="647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479" autoAdjust="0"/>
  </p:normalViewPr>
  <p:slideViewPr>
    <p:cSldViewPr snapToGrid="0">
      <p:cViewPr varScale="1">
        <p:scale>
          <a:sx n="79" d="100"/>
          <a:sy n="79" d="100"/>
        </p:scale>
        <p:origin x="-726" y="-96"/>
      </p:cViewPr>
      <p:guideLst>
        <p:guide orient="horz" pos="2160"/>
        <p:guide orient="horz" pos="4185"/>
        <p:guide pos="3839"/>
        <p:guide pos="3840"/>
      </p:guideLst>
    </p:cSldViewPr>
  </p:slideViewPr>
  <p:outlineViewPr>
    <p:cViewPr>
      <p:scale>
        <a:sx n="33" d="100"/>
        <a:sy n="33" d="100"/>
      </p:scale>
      <p:origin x="0" y="12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68"/>
    </p:cViewPr>
  </p:sorterViewPr>
  <p:notesViewPr>
    <p:cSldViewPr snapToGrid="0">
      <p:cViewPr varScale="1">
        <p:scale>
          <a:sx n="99" d="100"/>
          <a:sy n="99" d="100"/>
        </p:scale>
        <p:origin x="22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6583-834A-4627-892B-8BA082009B57}" type="datetimeFigureOut">
              <a:rPr lang="en-US" sz="800" smtClean="0"/>
              <a:pPr/>
              <a:t>7/18/2019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2656-252F-44F4-8526-D25ECA04F127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84794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B7D13EA0-F99E-4ADA-AA37-668534783B31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BCF99D3-6E32-4FB8-A03F-6D58A0F6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8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xmlns="" id="{99F69485-0EF8-1446-8F8E-759668489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xmlns="" id="{5832E4AE-CA26-3C47-BB1D-BE16ED4F3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5FC7DE09-1E13-2949-BB78-F8945BFE3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B07029C-D9FD-0E45-872E-067BD6BECC6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84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6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D0F5E-3A86-4A24-95EF-57493C4E24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1" y="386192"/>
            <a:ext cx="1788102" cy="8667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888" y="2657526"/>
            <a:ext cx="9446395" cy="1514261"/>
          </a:xfrm>
        </p:spPr>
        <p:txBody>
          <a:bodyPr/>
          <a:lstStyle>
            <a:lvl1pPr>
              <a:defRPr sz="5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36207" y="4226279"/>
            <a:ext cx="9452756" cy="5600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2" y="6293884"/>
            <a:ext cx="12188825" cy="469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515108" y="651678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altLang="zh-CN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altLang="zh-CN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altLang="zh-CN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altLang="zh-CN" sz="800" b="0" cap="none" baseline="0" dirty="0" smtClean="0">
                <a:solidFill>
                  <a:srgbClr val="7F7F7F"/>
                </a:solidFill>
              </a:rPr>
              <a:t>.</a:t>
            </a:r>
            <a:endParaRPr lang="en-US" altLang="zh-CN" sz="800" b="0" cap="none" baseline="0" dirty="0">
              <a:solidFill>
                <a:srgbClr val="7F7F7F"/>
              </a:solidFill>
            </a:endParaRPr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11368412" y="279508"/>
            <a:ext cx="652321" cy="6298989"/>
            <a:chOff x="11368405" y="236431"/>
            <a:chExt cx="652321" cy="6298989"/>
          </a:xfrm>
          <a:solidFill>
            <a:schemeClr val="bg2">
              <a:lumMod val="95000"/>
            </a:schemeClr>
          </a:solidFill>
        </p:grpSpPr>
        <p:sp>
          <p:nvSpPr>
            <p:cNvPr id="304" name="Freeform 84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5" name="Freeform 85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286735" cy="288525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6" name="Freeform 56"/>
            <p:cNvSpPr>
              <a:spLocks/>
            </p:cNvSpPr>
            <p:nvPr userDrawn="1"/>
          </p:nvSpPr>
          <p:spPr bwMode="auto">
            <a:xfrm flipH="1" flipV="1">
              <a:off x="11841518" y="3058868"/>
              <a:ext cx="179208" cy="177416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7" name="Freeform 57"/>
            <p:cNvSpPr>
              <a:spLocks/>
            </p:cNvSpPr>
            <p:nvPr userDrawn="1"/>
          </p:nvSpPr>
          <p:spPr bwMode="auto">
            <a:xfrm flipH="1" flipV="1">
              <a:off x="11368405" y="3092917"/>
              <a:ext cx="621856" cy="618271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8" name="Freeform 82"/>
            <p:cNvSpPr>
              <a:spLocks/>
            </p:cNvSpPr>
            <p:nvPr userDrawn="1"/>
          </p:nvSpPr>
          <p:spPr bwMode="auto">
            <a:xfrm flipH="1" flipV="1">
              <a:off x="11377364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9" name="Freeform 83"/>
            <p:cNvSpPr>
              <a:spLocks/>
            </p:cNvSpPr>
            <p:nvPr userDrawn="1"/>
          </p:nvSpPr>
          <p:spPr bwMode="auto">
            <a:xfrm flipH="1" flipV="1">
              <a:off x="11732199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0" name="Freeform 62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1" name="Freeform 63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286735" cy="292110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2" name="Freeform 60"/>
            <p:cNvSpPr>
              <a:spLocks/>
            </p:cNvSpPr>
            <p:nvPr userDrawn="1"/>
          </p:nvSpPr>
          <p:spPr bwMode="auto">
            <a:xfrm flipH="1" flipV="1">
              <a:off x="11377364" y="4478154"/>
              <a:ext cx="637985" cy="63977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3" name="Freeform 61"/>
            <p:cNvSpPr>
              <a:spLocks/>
            </p:cNvSpPr>
            <p:nvPr userDrawn="1"/>
          </p:nvSpPr>
          <p:spPr bwMode="auto">
            <a:xfrm flipH="1" flipV="1">
              <a:off x="11728615" y="4829405"/>
              <a:ext cx="286735" cy="288525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4" name="Freeform 50"/>
            <p:cNvSpPr>
              <a:spLocks/>
            </p:cNvSpPr>
            <p:nvPr/>
          </p:nvSpPr>
          <p:spPr bwMode="auto">
            <a:xfrm flipH="1" flipV="1">
              <a:off x="11897070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5" name="Freeform 51"/>
            <p:cNvSpPr>
              <a:spLocks/>
            </p:cNvSpPr>
            <p:nvPr/>
          </p:nvSpPr>
          <p:spPr bwMode="auto">
            <a:xfrm flipH="1" flipV="1">
              <a:off x="11542237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6" name="Freeform 68"/>
            <p:cNvSpPr>
              <a:spLocks/>
            </p:cNvSpPr>
            <p:nvPr/>
          </p:nvSpPr>
          <p:spPr bwMode="auto">
            <a:xfrm flipH="1" flipV="1">
              <a:off x="11371989" y="1403952"/>
              <a:ext cx="177416" cy="177416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7" name="Freeform 69"/>
            <p:cNvSpPr>
              <a:spLocks/>
            </p:cNvSpPr>
            <p:nvPr/>
          </p:nvSpPr>
          <p:spPr bwMode="auto">
            <a:xfrm flipH="1" flipV="1">
              <a:off x="11402456" y="929047"/>
              <a:ext cx="618270" cy="618271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0" name="Freeform 58"/>
            <p:cNvSpPr>
              <a:spLocks/>
            </p:cNvSpPr>
            <p:nvPr/>
          </p:nvSpPr>
          <p:spPr bwMode="auto">
            <a:xfrm flipH="1" flipV="1">
              <a:off x="11377364" y="236431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1" name="Freeform 59"/>
            <p:cNvSpPr>
              <a:spLocks/>
            </p:cNvSpPr>
            <p:nvPr/>
          </p:nvSpPr>
          <p:spPr bwMode="auto">
            <a:xfrm flipH="1" flipV="1">
              <a:off x="11377364" y="236431"/>
              <a:ext cx="286735" cy="288526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77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319316" y="1669265"/>
            <a:ext cx="11548836" cy="44848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7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6"/>
          </p:nvPr>
        </p:nvSpPr>
        <p:spPr>
          <a:xfrm>
            <a:off x="316706" y="1666884"/>
            <a:ext cx="11551444" cy="44871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226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92" y="799310"/>
            <a:ext cx="11547593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6"/>
          </p:nvPr>
        </p:nvSpPr>
        <p:spPr>
          <a:xfrm>
            <a:off x="319554" y="3186120"/>
            <a:ext cx="11567663" cy="2967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6713" y="1669260"/>
            <a:ext cx="5601858" cy="1378749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69502" y="1671651"/>
            <a:ext cx="5598650" cy="1376367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3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8980" y="2000259"/>
            <a:ext cx="5604829" cy="3694176"/>
          </a:xfrm>
          <a:prstGeom prst="rect">
            <a:avLst/>
          </a:prstGeom>
        </p:spPr>
        <p:txBody>
          <a:bodyPr vert="horz" lIns="0" tIns="45707" rIns="182824" bIns="45707" rtlCol="0" anchor="ctr">
            <a:noAutofit/>
          </a:bodyPr>
          <a:lstStyle>
            <a:lvl1pPr>
              <a:defRPr lang="en-US" sz="2000" dirty="0" smtClean="0"/>
            </a:lvl1pPr>
            <a:lvl2pPr>
              <a:defRPr lang="en-US" sz="2000" dirty="0" smtClean="0"/>
            </a:lvl2pPr>
            <a:lvl3pPr>
              <a:defRPr lang="en-US" sz="1900" dirty="0" smtClean="0"/>
            </a:lvl3pPr>
            <a:lvl4pPr>
              <a:defRPr lang="en-US" sz="19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4413" y="1534886"/>
            <a:ext cx="0" cy="41836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40154" y="1662549"/>
            <a:ext cx="3623636" cy="4476997"/>
          </a:xfrm>
          <a:prstGeom prst="rect">
            <a:avLst/>
          </a:prstGeom>
        </p:spPr>
        <p:txBody>
          <a:bodyPr vert="horz" lIns="0" tIns="45707" rIns="182824" bIns="45707" rtlCol="0" anchor="ctr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  <a:lvl4pPr>
              <a:defRPr lang="en-US" sz="15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4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/>
          <p:nvPr/>
        </p:nvCxnSpPr>
        <p:spPr>
          <a:xfrm flipV="1">
            <a:off x="8635943" y="1457556"/>
            <a:ext cx="279473" cy="808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8854996" y="11615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7" name="Picture Placeholder 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962343" y="1267892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2541589" y="2932979"/>
            <a:ext cx="3331893" cy="30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118" idx="1"/>
          </p:cNvCxnSpPr>
          <p:nvPr/>
        </p:nvCxnSpPr>
        <p:spPr>
          <a:xfrm flipV="1">
            <a:off x="2524846" y="2940360"/>
            <a:ext cx="7245497" cy="13199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36779" y="1491012"/>
            <a:ext cx="801245" cy="14386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24452" y="4265828"/>
            <a:ext cx="847027" cy="1496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639735" y="4914549"/>
            <a:ext cx="264514" cy="83624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635927" y="4150585"/>
            <a:ext cx="262746" cy="7677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639735" y="2262791"/>
            <a:ext cx="270090" cy="8507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854996" y="3806476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08" name="Oval 107"/>
          <p:cNvSpPr/>
          <p:nvPr/>
        </p:nvSpPr>
        <p:spPr>
          <a:xfrm>
            <a:off x="8854996" y="514049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16" name="Oval 115"/>
          <p:cNvSpPr/>
          <p:nvPr/>
        </p:nvSpPr>
        <p:spPr>
          <a:xfrm>
            <a:off x="8854996" y="2484031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22" name="Oval 121"/>
          <p:cNvSpPr/>
          <p:nvPr/>
        </p:nvSpPr>
        <p:spPr>
          <a:xfrm>
            <a:off x="5873476" y="3806476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27" name="Oval 126"/>
          <p:cNvSpPr/>
          <p:nvPr/>
        </p:nvSpPr>
        <p:spPr>
          <a:xfrm>
            <a:off x="5873476" y="2484031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32" name="Oval 131"/>
          <p:cNvSpPr/>
          <p:nvPr/>
        </p:nvSpPr>
        <p:spPr>
          <a:xfrm>
            <a:off x="5873476" y="11615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37" name="Oval 136"/>
          <p:cNvSpPr/>
          <p:nvPr/>
        </p:nvSpPr>
        <p:spPr>
          <a:xfrm>
            <a:off x="5873476" y="514049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3" name="Picture Placeholder 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80528" y="126864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4" name="Picture Placeholder 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980528" y="2591083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5" name="Picture Placeholder 1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980528" y="5247547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6" name="Picture Placeholder 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980528" y="3913528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8" name="Picture Placeholder 1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62343" y="2590335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9" name="Picture Placeholder 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962343" y="5246799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70" name="Picture Placeholder 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962343" y="391278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183002" y="2155066"/>
            <a:ext cx="800837" cy="14514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83011" y="3606505"/>
            <a:ext cx="759585" cy="14773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82995" y="3606487"/>
            <a:ext cx="11033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2907171" y="1823243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47" name="Oval 146"/>
          <p:cNvSpPr/>
          <p:nvPr/>
        </p:nvSpPr>
        <p:spPr>
          <a:xfrm>
            <a:off x="2907171" y="31503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2" name="Oval 151"/>
          <p:cNvSpPr/>
          <p:nvPr/>
        </p:nvSpPr>
        <p:spPr>
          <a:xfrm>
            <a:off x="2860278" y="447753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0" name="Picture Placeholder 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13189" y="1930295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1" name="Picture Placeholder 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14210" y="325744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2" name="Picture Placeholder 1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967332" y="4584587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 flipV="1">
            <a:off x="1245236" y="4220035"/>
            <a:ext cx="0" cy="8821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99378" y="4970083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9" name="Picture Placeholder 1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08648" y="5077632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324800" y="2677381"/>
            <a:ext cx="1858211" cy="18582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23336" y="3805103"/>
            <a:ext cx="1861121" cy="553996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7" rIns="91412" bIns="45707" rtlCol="0">
            <a:spAutoFit/>
          </a:bodyPr>
          <a:lstStyle/>
          <a:p>
            <a:pPr algn="ctr"/>
            <a:r>
              <a:rPr lang="en-US" sz="1500" b="0" dirty="0">
                <a:latin typeface="+mj-lt"/>
                <a:cs typeface="DIN Next Rounded LT Pro"/>
              </a:rPr>
              <a:t>Name</a:t>
            </a:r>
            <a:r>
              <a:rPr lang="en-US" sz="1500" dirty="0">
                <a:latin typeface="+mj-lt"/>
                <a:cs typeface="DIN Next Rounded LT Pro"/>
              </a:rPr>
              <a:t/>
            </a:r>
            <a:br>
              <a:rPr lang="en-US" sz="1500" dirty="0">
                <a:latin typeface="+mj-lt"/>
                <a:cs typeface="DIN Next Rounded LT Pro"/>
              </a:rPr>
            </a:br>
            <a:r>
              <a:rPr lang="en-US" sz="1500" dirty="0">
                <a:solidFill>
                  <a:schemeClr val="bg1"/>
                </a:solidFill>
                <a:latin typeface="+mj-lt"/>
                <a:cs typeface="DIN Next Rounded LT Pro"/>
              </a:rPr>
              <a:t>Title</a:t>
            </a:r>
          </a:p>
        </p:txBody>
      </p:sp>
      <p:sp>
        <p:nvSpPr>
          <p:cNvPr id="158" name="Picture Placeholder 1"/>
          <p:cNvSpPr>
            <a:spLocks noGrp="1" noChangeAspect="1"/>
          </p:cNvSpPr>
          <p:nvPr userDrawn="1">
            <p:ph type="pic" sz="quarter" idx="21"/>
          </p:nvPr>
        </p:nvSpPr>
        <p:spPr>
          <a:xfrm>
            <a:off x="778401" y="2836275"/>
            <a:ext cx="950976" cy="95449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4081" y="5854386"/>
            <a:ext cx="1879616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/>
            <a:r>
              <a:rPr lang="en-US" sz="1500" b="0" dirty="0"/>
              <a:t>Name</a:t>
            </a:r>
          </a:p>
          <a:p>
            <a:pPr algn="ctr"/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490560" y="4909399"/>
            <a:ext cx="3157227" cy="76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506760" y="2259347"/>
            <a:ext cx="31453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770343" y="4015631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70343" y="5343522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791819" y="1359702"/>
            <a:ext cx="2397008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70343" y="2686458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88832" y="4019616"/>
            <a:ext cx="2173206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798767" y="2695206"/>
            <a:ext cx="2049911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88829" y="1372766"/>
            <a:ext cx="206615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798761" y="5343522"/>
            <a:ext cx="2163274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32453" y="2032400"/>
            <a:ext cx="1729084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832467" y="3352799"/>
            <a:ext cx="2343543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785570" y="4690682"/>
            <a:ext cx="1942857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b="0" dirty="0">
                <a:latin typeface="DIN Next Rounded LT Pro"/>
                <a:cs typeface="DIN Next Rounded LT Pro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9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030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74030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109561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21"/>
          </p:nvPr>
        </p:nvSpPr>
        <p:spPr>
          <a:xfrm>
            <a:off x="1109561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22" hasCustomPrompt="1"/>
          </p:nvPr>
        </p:nvSpPr>
        <p:spPr>
          <a:xfrm>
            <a:off x="334513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8507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038507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9994461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10008178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330114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93782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88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289383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264631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260231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35477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2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9231078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334513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4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30114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3293782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6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3289383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264631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8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260231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9235477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100" name="Text Placeholder 16"/>
          <p:cNvSpPr>
            <a:spLocks noGrp="1"/>
          </p:cNvSpPr>
          <p:nvPr>
            <p:ph type="body" sz="quarter" idx="45" hasCustomPrompt="1"/>
          </p:nvPr>
        </p:nvSpPr>
        <p:spPr>
          <a:xfrm>
            <a:off x="9231078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2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3891" y="4125024"/>
            <a:ext cx="8137012" cy="68313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182781" indent="-22848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Font typeface="Arial Rounded MT Bold" panose="020F0704030504030204" pitchFamily="34" charset="0"/>
              <a:buNone/>
              <a:defRPr lang="en-US" sz="3200" b="0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232714">
              <a:spcBef>
                <a:spcPts val="2398"/>
              </a:spcBef>
              <a:buFont typeface="Arial Rounded MT Bold" panose="020F0704030504030204" pitchFamily="34" charset="0"/>
              <a:buNone/>
              <a:defRPr sz="2100"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Quote Text”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7450" y="4808303"/>
            <a:ext cx="8132144" cy="371475"/>
          </a:xfrm>
          <a:prstGeom prst="rect">
            <a:avLst/>
          </a:prstGeom>
        </p:spPr>
        <p:txBody>
          <a:bodyPr>
            <a:noAutofit/>
          </a:bodyPr>
          <a:lstStyle>
            <a:lvl1pPr marL="207156" indent="0">
              <a:buNone/>
              <a:defRPr sz="19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quote source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" y="6388100"/>
            <a:ext cx="12188825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62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198" y="2220735"/>
            <a:ext cx="7258385" cy="130529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Font typeface="Arial Rounded MT Bold" panose="020F0704030504030204" pitchFamily="34" charset="0"/>
              <a:buChar char=" "/>
              <a:defRPr lang="en-US" sz="3200" b="0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914179" rtl="0" eaLnBrk="1" fontAlgn="auto" latinLnBrk="0" hangingPunct="1">
              <a:lnSpc>
                <a:spcPct val="95000"/>
              </a:lnSpc>
              <a:spcBef>
                <a:spcPts val="2398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 Rounded MT Bold" panose="020F0704030504030204" pitchFamily="34" charset="0"/>
              <a:buChar char=" "/>
              <a:tabLst/>
              <a:defRPr sz="2100"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Quote”</a:t>
            </a:r>
          </a:p>
          <a:p>
            <a:pPr marL="0" marR="0" lvl="1" indent="232714" algn="l" defTabSz="914179" rtl="0" eaLnBrk="1" fontAlgn="auto" latinLnBrk="0" hangingPunct="1">
              <a:lnSpc>
                <a:spcPct val="95000"/>
              </a:lnSpc>
              <a:spcBef>
                <a:spcPts val="2398"/>
              </a:spcBef>
              <a:spcAft>
                <a:spcPts val="60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dirty="0"/>
              <a:t>Click to edit quote source text</a:t>
            </a:r>
          </a:p>
        </p:txBody>
      </p:sp>
    </p:spTree>
    <p:extLst>
      <p:ext uri="{BB962C8B-B14F-4D97-AF65-F5344CB8AC3E}">
        <p14:creationId xmlns:p14="http://schemas.microsoft.com/office/powerpoint/2010/main" val="4138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9088" y="799310"/>
            <a:ext cx="11549062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333888" y="3453684"/>
            <a:ext cx="9504552" cy="705321"/>
          </a:xfrm>
        </p:spPr>
        <p:txBody>
          <a:bodyPr/>
          <a:lstStyle>
            <a:lvl1pPr>
              <a:defRPr sz="5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7F7F7F"/>
                </a:solidFill>
              </a:rPr>
              <a:t>.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1368412" y="279508"/>
            <a:ext cx="652321" cy="6298989"/>
            <a:chOff x="11368405" y="236431"/>
            <a:chExt cx="652321" cy="6298989"/>
          </a:xfrm>
          <a:solidFill>
            <a:schemeClr val="bg2">
              <a:lumMod val="95000"/>
            </a:schemeClr>
          </a:solidFill>
        </p:grpSpPr>
        <p:sp>
          <p:nvSpPr>
            <p:cNvPr id="24" name="Freeform 84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25" name="Freeform 85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286735" cy="288525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 flipH="1" flipV="1">
              <a:off x="11841518" y="3058868"/>
              <a:ext cx="179208" cy="177416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 flipH="1" flipV="1">
              <a:off x="11368405" y="3092917"/>
              <a:ext cx="621856" cy="618271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3" name="Freeform 82"/>
            <p:cNvSpPr>
              <a:spLocks/>
            </p:cNvSpPr>
            <p:nvPr userDrawn="1"/>
          </p:nvSpPr>
          <p:spPr bwMode="auto">
            <a:xfrm flipH="1" flipV="1">
              <a:off x="11377364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4" name="Freeform 83"/>
            <p:cNvSpPr>
              <a:spLocks/>
            </p:cNvSpPr>
            <p:nvPr userDrawn="1"/>
          </p:nvSpPr>
          <p:spPr bwMode="auto">
            <a:xfrm flipH="1" flipV="1">
              <a:off x="11732199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5" name="Freeform 62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" name="Freeform 63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286735" cy="292110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" name="Freeform 60"/>
            <p:cNvSpPr>
              <a:spLocks/>
            </p:cNvSpPr>
            <p:nvPr userDrawn="1"/>
          </p:nvSpPr>
          <p:spPr bwMode="auto">
            <a:xfrm flipH="1" flipV="1">
              <a:off x="11377364" y="4478154"/>
              <a:ext cx="637985" cy="63977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" name="Freeform 61"/>
            <p:cNvSpPr>
              <a:spLocks/>
            </p:cNvSpPr>
            <p:nvPr userDrawn="1"/>
          </p:nvSpPr>
          <p:spPr bwMode="auto">
            <a:xfrm flipH="1" flipV="1">
              <a:off x="11728615" y="4829405"/>
              <a:ext cx="286735" cy="288525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 flipH="1" flipV="1">
              <a:off x="11897070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 flipH="1" flipV="1">
              <a:off x="11542237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 flipH="1" flipV="1">
              <a:off x="11371989" y="1403952"/>
              <a:ext cx="177416" cy="177416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 flipH="1" flipV="1">
              <a:off x="11402456" y="929047"/>
              <a:ext cx="618270" cy="618271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 flipH="1" flipV="1">
              <a:off x="11377364" y="236431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 flipH="1" flipV="1">
              <a:off x="11377364" y="236431"/>
              <a:ext cx="286735" cy="288526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995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3903" y="5152639"/>
            <a:ext cx="7729457" cy="7053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defRPr sz="51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7F7F7F"/>
                </a:solidFill>
              </a:rPr>
              <a:t>.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7614" y="247651"/>
            <a:ext cx="11909464" cy="6349257"/>
            <a:chOff x="137614" y="247645"/>
            <a:chExt cx="11909464" cy="6349257"/>
          </a:xfrm>
          <a:solidFill>
            <a:srgbClr val="F2F2F2"/>
          </a:solidFill>
        </p:grpSpPr>
        <p:grpSp>
          <p:nvGrpSpPr>
            <p:cNvPr id="767" name="Group 766"/>
            <p:cNvGrpSpPr/>
            <p:nvPr userDrawn="1"/>
          </p:nvGrpSpPr>
          <p:grpSpPr>
            <a:xfrm>
              <a:off x="6131013" y="249457"/>
              <a:ext cx="657858" cy="6284727"/>
              <a:chOff x="6123038" y="192340"/>
              <a:chExt cx="657858" cy="6475161"/>
            </a:xfrm>
            <a:grpFill/>
          </p:grpSpPr>
          <p:sp>
            <p:nvSpPr>
              <p:cNvPr id="768" name="Freeform 8"/>
              <p:cNvSpPr>
                <a:spLocks/>
              </p:cNvSpPr>
              <p:nvPr/>
            </p:nvSpPr>
            <p:spPr bwMode="auto">
              <a:xfrm>
                <a:off x="6123038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0"/>
              <p:cNvSpPr>
                <a:spLocks/>
              </p:cNvSpPr>
              <p:nvPr/>
            </p:nvSpPr>
            <p:spPr bwMode="auto">
              <a:xfrm>
                <a:off x="6123038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"/>
              <p:cNvSpPr>
                <a:spLocks/>
              </p:cNvSpPr>
              <p:nvPr/>
            </p:nvSpPr>
            <p:spPr bwMode="auto">
              <a:xfrm>
                <a:off x="6123038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71" name="Group 770"/>
              <p:cNvGrpSpPr/>
              <p:nvPr/>
            </p:nvGrpSpPr>
            <p:grpSpPr>
              <a:xfrm>
                <a:off x="6123038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776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6123038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773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" name="Group 777"/>
            <p:cNvGrpSpPr/>
            <p:nvPr userDrawn="1"/>
          </p:nvGrpSpPr>
          <p:grpSpPr>
            <a:xfrm>
              <a:off x="6873739" y="249457"/>
              <a:ext cx="656015" cy="6284727"/>
              <a:chOff x="6867290" y="192340"/>
              <a:chExt cx="656015" cy="6475161"/>
            </a:xfrm>
            <a:grpFill/>
          </p:grpSpPr>
          <p:sp>
            <p:nvSpPr>
              <p:cNvPr id="779" name="Freeform 188"/>
              <p:cNvSpPr>
                <a:spLocks/>
              </p:cNvSpPr>
              <p:nvPr/>
            </p:nvSpPr>
            <p:spPr bwMode="auto">
              <a:xfrm>
                <a:off x="7401685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89"/>
              <p:cNvSpPr>
                <a:spLocks/>
              </p:cNvSpPr>
              <p:nvPr/>
            </p:nvSpPr>
            <p:spPr bwMode="auto">
              <a:xfrm>
                <a:off x="7036823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217"/>
              <p:cNvSpPr>
                <a:spLocks/>
              </p:cNvSpPr>
              <p:nvPr/>
            </p:nvSpPr>
            <p:spPr bwMode="auto">
              <a:xfrm>
                <a:off x="6867290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218"/>
              <p:cNvSpPr>
                <a:spLocks/>
              </p:cNvSpPr>
              <p:nvPr/>
            </p:nvSpPr>
            <p:spPr bwMode="auto">
              <a:xfrm>
                <a:off x="7228466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3" name="Group 782"/>
              <p:cNvGrpSpPr/>
              <p:nvPr/>
            </p:nvGrpSpPr>
            <p:grpSpPr>
              <a:xfrm>
                <a:off x="6867290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787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" name="Group 783"/>
              <p:cNvGrpSpPr/>
              <p:nvPr/>
            </p:nvGrpSpPr>
            <p:grpSpPr>
              <a:xfrm>
                <a:off x="7036822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785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9" name="Group 788"/>
            <p:cNvGrpSpPr/>
            <p:nvPr userDrawn="1"/>
          </p:nvGrpSpPr>
          <p:grpSpPr>
            <a:xfrm>
              <a:off x="11376322" y="247645"/>
              <a:ext cx="670756" cy="6286512"/>
              <a:chOff x="8357641" y="190501"/>
              <a:chExt cx="670756" cy="6477000"/>
            </a:xfrm>
            <a:grpFill/>
          </p:grpSpPr>
          <p:sp>
            <p:nvSpPr>
              <p:cNvPr id="790" name="Freeform 84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85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56"/>
              <p:cNvSpPr>
                <a:spLocks/>
              </p:cNvSpPr>
              <p:nvPr/>
            </p:nvSpPr>
            <p:spPr bwMode="auto">
              <a:xfrm flipH="1" flipV="1">
                <a:off x="8844124" y="3092701"/>
                <a:ext cx="184273" cy="182430"/>
              </a:xfrm>
              <a:custGeom>
                <a:avLst/>
                <a:gdLst>
                  <a:gd name="T0" fmla="*/ 17 w 42"/>
                  <a:gd name="T1" fmla="*/ 37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7 h 42"/>
                  <a:gd name="T20" fmla="*/ 17 w 42"/>
                  <a:gd name="T21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7"/>
                    </a:moveTo>
                    <a:cubicBezTo>
                      <a:pt x="17" y="37"/>
                      <a:pt x="17" y="37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7"/>
                    </a:cubicBezTo>
                    <a:cubicBezTo>
                      <a:pt x="31" y="42"/>
                      <a:pt x="22" y="42"/>
                      <a:pt x="1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57"/>
              <p:cNvSpPr>
                <a:spLocks/>
              </p:cNvSpPr>
              <p:nvPr/>
            </p:nvSpPr>
            <p:spPr bwMode="auto">
              <a:xfrm flipH="1" flipV="1">
                <a:off x="8357641" y="3127712"/>
                <a:ext cx="639430" cy="635744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82"/>
              <p:cNvSpPr>
                <a:spLocks/>
              </p:cNvSpPr>
              <p:nvPr/>
            </p:nvSpPr>
            <p:spPr bwMode="auto">
              <a:xfrm flipH="1" flipV="1">
                <a:off x="8366853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83"/>
              <p:cNvSpPr>
                <a:spLocks/>
              </p:cNvSpPr>
              <p:nvPr/>
            </p:nvSpPr>
            <p:spPr bwMode="auto">
              <a:xfrm flipH="1" flipV="1">
                <a:off x="8731716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62"/>
              <p:cNvSpPr>
                <a:spLocks/>
              </p:cNvSpPr>
              <p:nvPr/>
            </p:nvSpPr>
            <p:spPr bwMode="auto">
              <a:xfrm flipH="1" flipV="1">
                <a:off x="8366853" y="381963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63"/>
              <p:cNvSpPr>
                <a:spLocks/>
              </p:cNvSpPr>
              <p:nvPr/>
            </p:nvSpPr>
            <p:spPr bwMode="auto">
              <a:xfrm flipH="1" flipV="1">
                <a:off x="8366853" y="3819634"/>
                <a:ext cx="294838" cy="300365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6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3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60"/>
              <p:cNvSpPr>
                <a:spLocks/>
              </p:cNvSpPr>
              <p:nvPr/>
            </p:nvSpPr>
            <p:spPr bwMode="auto">
              <a:xfrm flipH="1" flipV="1">
                <a:off x="8366853" y="4552096"/>
                <a:ext cx="656015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61"/>
              <p:cNvSpPr>
                <a:spLocks/>
              </p:cNvSpPr>
              <p:nvPr/>
            </p:nvSpPr>
            <p:spPr bwMode="auto">
              <a:xfrm flipH="1" flipV="1">
                <a:off x="8728031" y="4913274"/>
                <a:ext cx="294838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00" name="Group 799"/>
              <p:cNvGrpSpPr/>
              <p:nvPr/>
            </p:nvGrpSpPr>
            <p:grpSpPr>
              <a:xfrm>
                <a:off x="8536386" y="2365770"/>
                <a:ext cx="486481" cy="661542"/>
                <a:chOff x="11542713" y="2365770"/>
                <a:chExt cx="486481" cy="661542"/>
              </a:xfrm>
              <a:grpFill/>
            </p:grpSpPr>
            <p:sp>
              <p:nvSpPr>
                <p:cNvPr id="810" name="Freeform 50"/>
                <p:cNvSpPr>
                  <a:spLocks/>
                </p:cNvSpPr>
                <p:nvPr/>
              </p:nvSpPr>
              <p:spPr bwMode="auto">
                <a:xfrm flipH="1" flipV="1">
                  <a:off x="11907574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Freeform 51"/>
                <p:cNvSpPr>
                  <a:spLocks/>
                </p:cNvSpPr>
                <p:nvPr/>
              </p:nvSpPr>
              <p:spPr bwMode="auto">
                <a:xfrm flipH="1" flipV="1">
                  <a:off x="11542713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1" name="Group 800"/>
              <p:cNvGrpSpPr/>
              <p:nvPr/>
            </p:nvGrpSpPr>
            <p:grpSpPr>
              <a:xfrm>
                <a:off x="8361326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808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2" name="Group 801"/>
              <p:cNvGrpSpPr/>
              <p:nvPr/>
            </p:nvGrpSpPr>
            <p:grpSpPr>
              <a:xfrm>
                <a:off x="8366853" y="1638836"/>
                <a:ext cx="656016" cy="661542"/>
                <a:chOff x="11373180" y="1638836"/>
                <a:chExt cx="656016" cy="661542"/>
              </a:xfrm>
              <a:grpFill/>
            </p:grpSpPr>
            <p:sp>
              <p:nvSpPr>
                <p:cNvPr id="806" name="Freeform 66"/>
                <p:cNvSpPr>
                  <a:spLocks/>
                </p:cNvSpPr>
                <p:nvPr/>
              </p:nvSpPr>
              <p:spPr bwMode="auto">
                <a:xfrm flipH="1" flipV="1">
                  <a:off x="11373180" y="163883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3"/>
                        <a:pt x="14" y="123"/>
                      </a:cubicBezTo>
                      <a:cubicBezTo>
                        <a:pt x="44" y="123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Freeform 67"/>
                <p:cNvSpPr>
                  <a:spLocks/>
                </p:cNvSpPr>
                <p:nvPr/>
              </p:nvSpPr>
              <p:spPr bwMode="auto">
                <a:xfrm flipH="1" flipV="1">
                  <a:off x="11734358" y="2000012"/>
                  <a:ext cx="294838" cy="300366"/>
                </a:xfrm>
                <a:custGeom>
                  <a:avLst/>
                  <a:gdLst>
                    <a:gd name="T0" fmla="*/ 67 w 68"/>
                    <a:gd name="T1" fmla="*/ 14 h 69"/>
                    <a:gd name="T2" fmla="*/ 67 w 68"/>
                    <a:gd name="T3" fmla="*/ 14 h 69"/>
                    <a:gd name="T4" fmla="*/ 52 w 68"/>
                    <a:gd name="T5" fmla="*/ 52 h 69"/>
                    <a:gd name="T6" fmla="*/ 14 w 68"/>
                    <a:gd name="T7" fmla="*/ 67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39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4 h 69"/>
                    <a:gd name="T20" fmla="*/ 53 w 68"/>
                    <a:gd name="T21" fmla="*/ 0 h 69"/>
                    <a:gd name="T22" fmla="*/ 67 w 68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4"/>
                        <a:pt x="68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6" y="67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3" name="Group 802"/>
              <p:cNvGrpSpPr/>
              <p:nvPr/>
            </p:nvGrpSpPr>
            <p:grpSpPr>
              <a:xfrm>
                <a:off x="8366853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804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5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12" name="Group 811"/>
            <p:cNvGrpSpPr/>
            <p:nvPr userDrawn="1"/>
          </p:nvGrpSpPr>
          <p:grpSpPr>
            <a:xfrm>
              <a:off x="10620704" y="247645"/>
              <a:ext cx="670757" cy="6286512"/>
              <a:chOff x="7609701" y="190501"/>
              <a:chExt cx="670757" cy="6477000"/>
            </a:xfrm>
            <a:grpFill/>
          </p:grpSpPr>
          <p:sp>
            <p:nvSpPr>
              <p:cNvPr id="813" name="Freeform 170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71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814"/>
              <p:cNvSpPr>
                <a:spLocks/>
              </p:cNvSpPr>
              <p:nvPr/>
            </p:nvSpPr>
            <p:spPr bwMode="auto">
              <a:xfrm flipH="1" flipV="1">
                <a:off x="8098028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815"/>
              <p:cNvSpPr>
                <a:spLocks/>
              </p:cNvSpPr>
              <p:nvPr/>
            </p:nvSpPr>
            <p:spPr bwMode="auto">
              <a:xfrm flipH="1" flipV="1">
                <a:off x="7609701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66"/>
              <p:cNvSpPr>
                <a:spLocks/>
              </p:cNvSpPr>
              <p:nvPr/>
            </p:nvSpPr>
            <p:spPr bwMode="auto">
              <a:xfrm flipH="1" flipV="1">
                <a:off x="7618916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67"/>
              <p:cNvSpPr>
                <a:spLocks/>
              </p:cNvSpPr>
              <p:nvPr/>
            </p:nvSpPr>
            <p:spPr bwMode="auto">
              <a:xfrm flipH="1" flipV="1">
                <a:off x="7980093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12"/>
              <p:cNvSpPr>
                <a:spLocks/>
              </p:cNvSpPr>
              <p:nvPr/>
            </p:nvSpPr>
            <p:spPr bwMode="auto">
              <a:xfrm flipH="1" flipV="1">
                <a:off x="7618916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13"/>
              <p:cNvSpPr>
                <a:spLocks/>
              </p:cNvSpPr>
              <p:nvPr/>
            </p:nvSpPr>
            <p:spPr bwMode="auto">
              <a:xfrm flipH="1" flipV="1">
                <a:off x="7980093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14"/>
              <p:cNvSpPr>
                <a:spLocks/>
              </p:cNvSpPr>
              <p:nvPr/>
            </p:nvSpPr>
            <p:spPr bwMode="auto">
              <a:xfrm flipH="1" flipV="1">
                <a:off x="7618916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15"/>
              <p:cNvSpPr>
                <a:spLocks/>
              </p:cNvSpPr>
              <p:nvPr/>
            </p:nvSpPr>
            <p:spPr bwMode="auto">
              <a:xfrm flipH="1" flipV="1">
                <a:off x="7618916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3" name="Group 822"/>
              <p:cNvGrpSpPr/>
              <p:nvPr/>
            </p:nvGrpSpPr>
            <p:grpSpPr>
              <a:xfrm>
                <a:off x="7618916" y="2365770"/>
                <a:ext cx="657857" cy="661542"/>
                <a:chOff x="10625243" y="2365770"/>
                <a:chExt cx="657857" cy="661542"/>
              </a:xfrm>
              <a:grpFill/>
            </p:grpSpPr>
            <p:sp>
              <p:nvSpPr>
                <p:cNvPr id="833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4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4" name="Group 823"/>
              <p:cNvGrpSpPr/>
              <p:nvPr/>
            </p:nvGrpSpPr>
            <p:grpSpPr>
              <a:xfrm>
                <a:off x="7788447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831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2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5" name="Group 824"/>
              <p:cNvGrpSpPr/>
              <p:nvPr/>
            </p:nvGrpSpPr>
            <p:grpSpPr>
              <a:xfrm>
                <a:off x="7609701" y="1635151"/>
                <a:ext cx="670757" cy="670755"/>
                <a:chOff x="10616028" y="1635151"/>
                <a:chExt cx="670757" cy="670755"/>
              </a:xfrm>
              <a:grpFill/>
            </p:grpSpPr>
            <p:sp>
              <p:nvSpPr>
                <p:cNvPr id="829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0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6" name="Group 825"/>
              <p:cNvGrpSpPr/>
              <p:nvPr/>
            </p:nvGrpSpPr>
            <p:grpSpPr>
              <a:xfrm>
                <a:off x="7618916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827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8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35" name="Group 834"/>
            <p:cNvGrpSpPr/>
            <p:nvPr userDrawn="1"/>
          </p:nvGrpSpPr>
          <p:grpSpPr>
            <a:xfrm>
              <a:off x="3152740" y="249457"/>
              <a:ext cx="657858" cy="6284727"/>
              <a:chOff x="3120390" y="192340"/>
              <a:chExt cx="657858" cy="6475161"/>
            </a:xfrm>
            <a:grpFill/>
          </p:grpSpPr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3120390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0"/>
              <p:cNvSpPr>
                <a:spLocks/>
              </p:cNvSpPr>
              <p:nvPr/>
            </p:nvSpPr>
            <p:spPr bwMode="auto">
              <a:xfrm>
                <a:off x="3120390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1"/>
              <p:cNvSpPr>
                <a:spLocks/>
              </p:cNvSpPr>
              <p:nvPr/>
            </p:nvSpPr>
            <p:spPr bwMode="auto">
              <a:xfrm>
                <a:off x="3120390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39" name="Group 838"/>
              <p:cNvGrpSpPr/>
              <p:nvPr/>
            </p:nvGrpSpPr>
            <p:grpSpPr>
              <a:xfrm>
                <a:off x="3120390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844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5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0" name="Group 839"/>
              <p:cNvGrpSpPr/>
              <p:nvPr/>
            </p:nvGrpSpPr>
            <p:grpSpPr>
              <a:xfrm>
                <a:off x="3120390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841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2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3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46" name="Group 845"/>
            <p:cNvGrpSpPr/>
            <p:nvPr userDrawn="1"/>
          </p:nvGrpSpPr>
          <p:grpSpPr>
            <a:xfrm>
              <a:off x="3895466" y="249457"/>
              <a:ext cx="656015" cy="6284727"/>
              <a:chOff x="3864642" y="192340"/>
              <a:chExt cx="656015" cy="6475161"/>
            </a:xfrm>
            <a:grpFill/>
          </p:grpSpPr>
          <p:sp>
            <p:nvSpPr>
              <p:cNvPr id="847" name="Freeform 188"/>
              <p:cNvSpPr>
                <a:spLocks/>
              </p:cNvSpPr>
              <p:nvPr/>
            </p:nvSpPr>
            <p:spPr bwMode="auto">
              <a:xfrm>
                <a:off x="4399037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89"/>
              <p:cNvSpPr>
                <a:spLocks/>
              </p:cNvSpPr>
              <p:nvPr/>
            </p:nvSpPr>
            <p:spPr bwMode="auto">
              <a:xfrm>
                <a:off x="4034175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217"/>
              <p:cNvSpPr>
                <a:spLocks/>
              </p:cNvSpPr>
              <p:nvPr/>
            </p:nvSpPr>
            <p:spPr bwMode="auto">
              <a:xfrm>
                <a:off x="3864642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218"/>
              <p:cNvSpPr>
                <a:spLocks/>
              </p:cNvSpPr>
              <p:nvPr/>
            </p:nvSpPr>
            <p:spPr bwMode="auto">
              <a:xfrm>
                <a:off x="4225818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51" name="Group 850"/>
              <p:cNvGrpSpPr/>
              <p:nvPr/>
            </p:nvGrpSpPr>
            <p:grpSpPr>
              <a:xfrm>
                <a:off x="3864642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855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2" name="Group 851"/>
              <p:cNvGrpSpPr/>
              <p:nvPr/>
            </p:nvGrpSpPr>
            <p:grpSpPr>
              <a:xfrm>
                <a:off x="4034174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853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4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57" name="Group 856"/>
            <p:cNvGrpSpPr/>
            <p:nvPr userDrawn="1"/>
          </p:nvGrpSpPr>
          <p:grpSpPr>
            <a:xfrm>
              <a:off x="5379074" y="247645"/>
              <a:ext cx="667071" cy="6286512"/>
              <a:chOff x="5358678" y="190501"/>
              <a:chExt cx="667071" cy="6477000"/>
            </a:xfrm>
            <a:grpFill/>
          </p:grpSpPr>
          <p:sp>
            <p:nvSpPr>
              <p:cNvPr id="858" name="Freeform 84"/>
              <p:cNvSpPr>
                <a:spLocks/>
              </p:cNvSpPr>
              <p:nvPr/>
            </p:nvSpPr>
            <p:spPr bwMode="auto">
              <a:xfrm flipH="1" flipV="1">
                <a:off x="5364205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85"/>
              <p:cNvSpPr>
                <a:spLocks/>
              </p:cNvSpPr>
              <p:nvPr/>
            </p:nvSpPr>
            <p:spPr bwMode="auto">
              <a:xfrm flipH="1" flipV="1">
                <a:off x="5364205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82"/>
              <p:cNvSpPr>
                <a:spLocks/>
              </p:cNvSpPr>
              <p:nvPr/>
            </p:nvSpPr>
            <p:spPr bwMode="auto">
              <a:xfrm flipH="1" flipV="1">
                <a:off x="5364205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83"/>
              <p:cNvSpPr>
                <a:spLocks/>
              </p:cNvSpPr>
              <p:nvPr/>
            </p:nvSpPr>
            <p:spPr bwMode="auto">
              <a:xfrm flipH="1" flipV="1">
                <a:off x="5729068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62" name="Group 861"/>
              <p:cNvGrpSpPr/>
              <p:nvPr/>
            </p:nvGrpSpPr>
            <p:grpSpPr>
              <a:xfrm>
                <a:off x="5358678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866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7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3" name="Group 862"/>
              <p:cNvGrpSpPr/>
              <p:nvPr/>
            </p:nvGrpSpPr>
            <p:grpSpPr>
              <a:xfrm>
                <a:off x="5364205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864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5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867"/>
            <p:cNvGrpSpPr/>
            <p:nvPr userDrawn="1"/>
          </p:nvGrpSpPr>
          <p:grpSpPr>
            <a:xfrm>
              <a:off x="4636349" y="247645"/>
              <a:ext cx="657857" cy="6286512"/>
              <a:chOff x="4616268" y="190501"/>
              <a:chExt cx="657857" cy="6477000"/>
            </a:xfrm>
            <a:grpFill/>
          </p:grpSpPr>
          <p:sp>
            <p:nvSpPr>
              <p:cNvPr id="869" name="Freeform 170"/>
              <p:cNvSpPr>
                <a:spLocks/>
              </p:cNvSpPr>
              <p:nvPr/>
            </p:nvSpPr>
            <p:spPr bwMode="auto">
              <a:xfrm flipH="1" flipV="1">
                <a:off x="4616268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71"/>
              <p:cNvSpPr>
                <a:spLocks/>
              </p:cNvSpPr>
              <p:nvPr/>
            </p:nvSpPr>
            <p:spPr bwMode="auto">
              <a:xfrm flipH="1" flipV="1">
                <a:off x="4616268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66"/>
              <p:cNvSpPr>
                <a:spLocks/>
              </p:cNvSpPr>
              <p:nvPr/>
            </p:nvSpPr>
            <p:spPr bwMode="auto">
              <a:xfrm flipH="1" flipV="1">
                <a:off x="4616268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67"/>
              <p:cNvSpPr>
                <a:spLocks/>
              </p:cNvSpPr>
              <p:nvPr/>
            </p:nvSpPr>
            <p:spPr bwMode="auto">
              <a:xfrm flipH="1" flipV="1">
                <a:off x="4977445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3" name="Group 872"/>
              <p:cNvGrpSpPr/>
              <p:nvPr/>
            </p:nvGrpSpPr>
            <p:grpSpPr>
              <a:xfrm>
                <a:off x="4785799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877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873"/>
              <p:cNvGrpSpPr/>
              <p:nvPr/>
            </p:nvGrpSpPr>
            <p:grpSpPr>
              <a:xfrm>
                <a:off x="4616268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875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9" name="Group 878"/>
            <p:cNvGrpSpPr/>
            <p:nvPr userDrawn="1"/>
          </p:nvGrpSpPr>
          <p:grpSpPr>
            <a:xfrm>
              <a:off x="137614" y="249457"/>
              <a:ext cx="667070" cy="6284727"/>
              <a:chOff x="112214" y="192340"/>
              <a:chExt cx="667070" cy="6475161"/>
            </a:xfrm>
            <a:grpFill/>
          </p:grpSpPr>
          <p:sp>
            <p:nvSpPr>
              <p:cNvPr id="880" name="Freeform 8"/>
              <p:cNvSpPr>
                <a:spLocks/>
              </p:cNvSpPr>
              <p:nvPr/>
            </p:nvSpPr>
            <p:spPr bwMode="auto">
              <a:xfrm>
                <a:off x="117742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32"/>
              <p:cNvSpPr>
                <a:spLocks/>
              </p:cNvSpPr>
              <p:nvPr/>
            </p:nvSpPr>
            <p:spPr bwMode="auto">
              <a:xfrm>
                <a:off x="117742" y="3098228"/>
                <a:ext cx="657858" cy="661542"/>
              </a:xfrm>
              <a:custGeom>
                <a:avLst/>
                <a:gdLst>
                  <a:gd name="T0" fmla="*/ 123 w 151"/>
                  <a:gd name="T1" fmla="*/ 15 h 152"/>
                  <a:gd name="T2" fmla="*/ 137 w 151"/>
                  <a:gd name="T3" fmla="*/ 0 h 152"/>
                  <a:gd name="T4" fmla="*/ 151 w 151"/>
                  <a:gd name="T5" fmla="*/ 15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4 h 152"/>
                  <a:gd name="T14" fmla="*/ 91 w 151"/>
                  <a:gd name="T15" fmla="*/ 92 h 152"/>
                  <a:gd name="T16" fmla="*/ 123 w 151"/>
                  <a:gd name="T1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5"/>
                    </a:moveTo>
                    <a:cubicBezTo>
                      <a:pt x="123" y="7"/>
                      <a:pt x="129" y="0"/>
                      <a:pt x="137" y="0"/>
                    </a:cubicBezTo>
                    <a:cubicBezTo>
                      <a:pt x="145" y="0"/>
                      <a:pt x="151" y="7"/>
                      <a:pt x="151" y="15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0"/>
                      <a:pt x="6" y="124"/>
                      <a:pt x="14" y="124"/>
                    </a:cubicBezTo>
                    <a:cubicBezTo>
                      <a:pt x="44" y="124"/>
                      <a:pt x="71" y="111"/>
                      <a:pt x="91" y="92"/>
                    </a:cubicBezTo>
                    <a:cubicBezTo>
                      <a:pt x="111" y="72"/>
                      <a:pt x="123" y="45"/>
                      <a:pt x="12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33"/>
              <p:cNvSpPr>
                <a:spLocks/>
              </p:cNvSpPr>
              <p:nvPr/>
            </p:nvSpPr>
            <p:spPr bwMode="auto">
              <a:xfrm>
                <a:off x="117742" y="3098228"/>
                <a:ext cx="294838" cy="300366"/>
              </a:xfrm>
              <a:custGeom>
                <a:avLst/>
                <a:gdLst>
                  <a:gd name="T0" fmla="*/ 67 w 68"/>
                  <a:gd name="T1" fmla="*/ 15 h 69"/>
                  <a:gd name="T2" fmla="*/ 67 w 68"/>
                  <a:gd name="T3" fmla="*/ 15 h 69"/>
                  <a:gd name="T4" fmla="*/ 51 w 68"/>
                  <a:gd name="T5" fmla="*/ 52 h 69"/>
                  <a:gd name="T6" fmla="*/ 14 w 68"/>
                  <a:gd name="T7" fmla="*/ 68 h 69"/>
                  <a:gd name="T8" fmla="*/ 0 w 68"/>
                  <a:gd name="T9" fmla="*/ 53 h 69"/>
                  <a:gd name="T10" fmla="*/ 14 w 68"/>
                  <a:gd name="T11" fmla="*/ 39 h 69"/>
                  <a:gd name="T12" fmla="*/ 15 w 68"/>
                  <a:gd name="T13" fmla="*/ 40 h 69"/>
                  <a:gd name="T14" fmla="*/ 32 w 68"/>
                  <a:gd name="T15" fmla="*/ 32 h 69"/>
                  <a:gd name="T16" fmla="*/ 39 w 68"/>
                  <a:gd name="T17" fmla="*/ 15 h 69"/>
                  <a:gd name="T18" fmla="*/ 39 w 68"/>
                  <a:gd name="T19" fmla="*/ 15 h 69"/>
                  <a:gd name="T20" fmla="*/ 53 w 68"/>
                  <a:gd name="T21" fmla="*/ 0 h 69"/>
                  <a:gd name="T22" fmla="*/ 67 w 68"/>
                  <a:gd name="T23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67" y="15"/>
                    </a:move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8" y="35"/>
                      <a:pt x="51" y="52"/>
                    </a:cubicBezTo>
                    <a:cubicBezTo>
                      <a:pt x="35" y="69"/>
                      <a:pt x="14" y="68"/>
                      <a:pt x="14" y="68"/>
                    </a:cubicBezTo>
                    <a:cubicBezTo>
                      <a:pt x="6" y="68"/>
                      <a:pt x="0" y="61"/>
                      <a:pt x="0" y="53"/>
                    </a:cubicBezTo>
                    <a:cubicBezTo>
                      <a:pt x="0" y="46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40"/>
                    </a:cubicBezTo>
                    <a:cubicBezTo>
                      <a:pt x="17" y="40"/>
                      <a:pt x="25" y="39"/>
                      <a:pt x="32" y="32"/>
                    </a:cubicBezTo>
                    <a:cubicBezTo>
                      <a:pt x="39" y="25"/>
                      <a:pt x="39" y="17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7"/>
                      <a:pt x="45" y="0"/>
                      <a:pt x="53" y="0"/>
                    </a:cubicBezTo>
                    <a:cubicBezTo>
                      <a:pt x="61" y="0"/>
                      <a:pt x="67" y="7"/>
                      <a:pt x="6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0"/>
              <p:cNvSpPr>
                <a:spLocks/>
              </p:cNvSpPr>
              <p:nvPr/>
            </p:nvSpPr>
            <p:spPr bwMode="auto">
              <a:xfrm>
                <a:off x="117742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1"/>
              <p:cNvSpPr>
                <a:spLocks/>
              </p:cNvSpPr>
              <p:nvPr/>
            </p:nvSpPr>
            <p:spPr bwMode="auto">
              <a:xfrm>
                <a:off x="117742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30"/>
              <p:cNvSpPr>
                <a:spLocks/>
              </p:cNvSpPr>
              <p:nvPr/>
            </p:nvSpPr>
            <p:spPr bwMode="auto">
              <a:xfrm>
                <a:off x="652136" y="3821476"/>
                <a:ext cx="123463" cy="661542"/>
              </a:xfrm>
              <a:custGeom>
                <a:avLst/>
                <a:gdLst>
                  <a:gd name="T0" fmla="*/ 28 w 28"/>
                  <a:gd name="T1" fmla="*/ 14 h 152"/>
                  <a:gd name="T2" fmla="*/ 28 w 28"/>
                  <a:gd name="T3" fmla="*/ 15 h 152"/>
                  <a:gd name="T4" fmla="*/ 28 w 28"/>
                  <a:gd name="T5" fmla="*/ 137 h 152"/>
                  <a:gd name="T6" fmla="*/ 28 w 28"/>
                  <a:gd name="T7" fmla="*/ 138 h 152"/>
                  <a:gd name="T8" fmla="*/ 14 w 28"/>
                  <a:gd name="T9" fmla="*/ 152 h 152"/>
                  <a:gd name="T10" fmla="*/ 0 w 28"/>
                  <a:gd name="T11" fmla="*/ 138 h 152"/>
                  <a:gd name="T12" fmla="*/ 0 w 28"/>
                  <a:gd name="T13" fmla="*/ 137 h 152"/>
                  <a:gd name="T14" fmla="*/ 0 w 28"/>
                  <a:gd name="T15" fmla="*/ 15 h 152"/>
                  <a:gd name="T16" fmla="*/ 0 w 28"/>
                  <a:gd name="T17" fmla="*/ 14 h 152"/>
                  <a:gd name="T18" fmla="*/ 14 w 28"/>
                  <a:gd name="T19" fmla="*/ 0 h 152"/>
                  <a:gd name="T20" fmla="*/ 28 w 28"/>
                  <a:gd name="T2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28" y="14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31"/>
              <p:cNvSpPr>
                <a:spLocks/>
              </p:cNvSpPr>
              <p:nvPr/>
            </p:nvSpPr>
            <p:spPr bwMode="auto">
              <a:xfrm>
                <a:off x="287274" y="3821476"/>
                <a:ext cx="121620" cy="661542"/>
              </a:xfrm>
              <a:custGeom>
                <a:avLst/>
                <a:gdLst>
                  <a:gd name="T0" fmla="*/ 28 w 28"/>
                  <a:gd name="T1" fmla="*/ 14 h 152"/>
                  <a:gd name="T2" fmla="*/ 28 w 28"/>
                  <a:gd name="T3" fmla="*/ 15 h 152"/>
                  <a:gd name="T4" fmla="*/ 28 w 28"/>
                  <a:gd name="T5" fmla="*/ 137 h 152"/>
                  <a:gd name="T6" fmla="*/ 28 w 28"/>
                  <a:gd name="T7" fmla="*/ 138 h 152"/>
                  <a:gd name="T8" fmla="*/ 14 w 28"/>
                  <a:gd name="T9" fmla="*/ 152 h 152"/>
                  <a:gd name="T10" fmla="*/ 0 w 28"/>
                  <a:gd name="T11" fmla="*/ 138 h 152"/>
                  <a:gd name="T12" fmla="*/ 0 w 28"/>
                  <a:gd name="T13" fmla="*/ 137 h 152"/>
                  <a:gd name="T14" fmla="*/ 0 w 28"/>
                  <a:gd name="T15" fmla="*/ 15 h 152"/>
                  <a:gd name="T16" fmla="*/ 0 w 28"/>
                  <a:gd name="T17" fmla="*/ 14 h 152"/>
                  <a:gd name="T18" fmla="*/ 14 w 28"/>
                  <a:gd name="T19" fmla="*/ 0 h 152"/>
                  <a:gd name="T20" fmla="*/ 28 w 28"/>
                  <a:gd name="T2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28" y="14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8"/>
                      <a:pt x="0" y="137"/>
                      <a:pt x="0" y="1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28"/>
              <p:cNvSpPr>
                <a:spLocks/>
              </p:cNvSpPr>
              <p:nvPr/>
            </p:nvSpPr>
            <p:spPr bwMode="auto">
              <a:xfrm>
                <a:off x="112214" y="5034893"/>
                <a:ext cx="184274" cy="184273"/>
              </a:xfrm>
              <a:custGeom>
                <a:avLst/>
                <a:gdLst>
                  <a:gd name="T0" fmla="*/ 17 w 42"/>
                  <a:gd name="T1" fmla="*/ 36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6 h 42"/>
                  <a:gd name="T20" fmla="*/ 17 w 42"/>
                  <a:gd name="T2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6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0"/>
                      <a:pt x="5" y="5"/>
                    </a:cubicBezTo>
                    <a:cubicBezTo>
                      <a:pt x="11" y="0"/>
                      <a:pt x="19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6"/>
                    </a:cubicBezTo>
                    <a:cubicBezTo>
                      <a:pt x="31" y="42"/>
                      <a:pt x="22" y="42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29"/>
              <p:cNvSpPr>
                <a:spLocks/>
              </p:cNvSpPr>
              <p:nvPr/>
            </p:nvSpPr>
            <p:spPr bwMode="auto">
              <a:xfrm>
                <a:off x="143540" y="4548409"/>
                <a:ext cx="635744" cy="635743"/>
              </a:xfrm>
              <a:custGeom>
                <a:avLst/>
                <a:gdLst>
                  <a:gd name="T0" fmla="*/ 121 w 146"/>
                  <a:gd name="T1" fmla="*/ 141 h 146"/>
                  <a:gd name="T2" fmla="*/ 121 w 146"/>
                  <a:gd name="T3" fmla="*/ 141 h 146"/>
                  <a:gd name="T4" fmla="*/ 6 w 146"/>
                  <a:gd name="T5" fmla="*/ 25 h 146"/>
                  <a:gd name="T6" fmla="*/ 6 w 146"/>
                  <a:gd name="T7" fmla="*/ 25 h 146"/>
                  <a:gd name="T8" fmla="*/ 6 w 146"/>
                  <a:gd name="T9" fmla="*/ 6 h 146"/>
                  <a:gd name="T10" fmla="*/ 25 w 146"/>
                  <a:gd name="T11" fmla="*/ 6 h 146"/>
                  <a:gd name="T12" fmla="*/ 25 w 146"/>
                  <a:gd name="T13" fmla="*/ 6 h 146"/>
                  <a:gd name="T14" fmla="*/ 141 w 146"/>
                  <a:gd name="T15" fmla="*/ 121 h 146"/>
                  <a:gd name="T16" fmla="*/ 141 w 146"/>
                  <a:gd name="T17" fmla="*/ 121 h 146"/>
                  <a:gd name="T18" fmla="*/ 141 w 146"/>
                  <a:gd name="T19" fmla="*/ 141 h 146"/>
                  <a:gd name="T20" fmla="*/ 121 w 146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6" y="127"/>
                      <a:pt x="146" y="135"/>
                      <a:pt x="141" y="141"/>
                    </a:cubicBezTo>
                    <a:cubicBezTo>
                      <a:pt x="135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89" name="Group 888"/>
              <p:cNvGrpSpPr/>
              <p:nvPr/>
            </p:nvGrpSpPr>
            <p:grpSpPr>
              <a:xfrm>
                <a:off x="117742" y="2371296"/>
                <a:ext cx="657858" cy="656015"/>
                <a:chOff x="9129365" y="2371296"/>
                <a:chExt cx="657858" cy="656015"/>
              </a:xfrm>
              <a:grpFill/>
            </p:grpSpPr>
            <p:sp>
              <p:nvSpPr>
                <p:cNvPr id="900" name="Freeform 34"/>
                <p:cNvSpPr>
                  <a:spLocks/>
                </p:cNvSpPr>
                <p:nvPr/>
              </p:nvSpPr>
              <p:spPr bwMode="auto">
                <a:xfrm>
                  <a:off x="9129365" y="2371296"/>
                  <a:ext cx="657858" cy="656015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6" y="151"/>
                        <a:pt x="0" y="144"/>
                        <a:pt x="0" y="137"/>
                      </a:cubicBezTo>
                      <a:cubicBezTo>
                        <a:pt x="0" y="99"/>
                        <a:pt x="15" y="64"/>
                        <a:pt x="40" y="40"/>
                      </a:cubicBezTo>
                      <a:cubicBezTo>
                        <a:pt x="65" y="15"/>
                        <a:pt x="99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" name="Freeform 35"/>
                <p:cNvSpPr>
                  <a:spLocks/>
                </p:cNvSpPr>
                <p:nvPr/>
              </p:nvSpPr>
              <p:spPr bwMode="auto">
                <a:xfrm>
                  <a:off x="9490541" y="2726943"/>
                  <a:ext cx="296680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6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3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3" y="30"/>
                        <a:pt x="53" y="30"/>
                      </a:cubicBezTo>
                      <a:cubicBezTo>
                        <a:pt x="51" y="30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0" name="Group 889"/>
              <p:cNvGrpSpPr/>
              <p:nvPr/>
            </p:nvGrpSpPr>
            <p:grpSpPr>
              <a:xfrm>
                <a:off x="117742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898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1" name="Group 890"/>
              <p:cNvGrpSpPr/>
              <p:nvPr/>
            </p:nvGrpSpPr>
            <p:grpSpPr>
              <a:xfrm>
                <a:off x="112214" y="1635150"/>
                <a:ext cx="667070" cy="670753"/>
                <a:chOff x="9123837" y="1635150"/>
                <a:chExt cx="667070" cy="670753"/>
              </a:xfrm>
              <a:grpFill/>
            </p:grpSpPr>
            <p:sp>
              <p:nvSpPr>
                <p:cNvPr id="896" name="Freeform 36"/>
                <p:cNvSpPr>
                  <a:spLocks/>
                </p:cNvSpPr>
                <p:nvPr/>
              </p:nvSpPr>
              <p:spPr bwMode="auto">
                <a:xfrm>
                  <a:off x="9608477" y="2123473"/>
                  <a:ext cx="182430" cy="182430"/>
                </a:xfrm>
                <a:custGeom>
                  <a:avLst/>
                  <a:gdLst>
                    <a:gd name="T0" fmla="*/ 37 w 42"/>
                    <a:gd name="T1" fmla="*/ 25 h 42"/>
                    <a:gd name="T2" fmla="*/ 37 w 42"/>
                    <a:gd name="T3" fmla="*/ 25 h 42"/>
                    <a:gd name="T4" fmla="*/ 25 w 42"/>
                    <a:gd name="T5" fmla="*/ 36 h 42"/>
                    <a:gd name="T6" fmla="*/ 25 w 42"/>
                    <a:gd name="T7" fmla="*/ 36 h 42"/>
                    <a:gd name="T8" fmla="*/ 6 w 42"/>
                    <a:gd name="T9" fmla="*/ 36 h 42"/>
                    <a:gd name="T10" fmla="*/ 6 w 42"/>
                    <a:gd name="T11" fmla="*/ 17 h 42"/>
                    <a:gd name="T12" fmla="*/ 6 w 42"/>
                    <a:gd name="T13" fmla="*/ 17 h 42"/>
                    <a:gd name="T14" fmla="*/ 17 w 42"/>
                    <a:gd name="T15" fmla="*/ 5 h 42"/>
                    <a:gd name="T16" fmla="*/ 17 w 42"/>
                    <a:gd name="T17" fmla="*/ 5 h 42"/>
                    <a:gd name="T18" fmla="*/ 37 w 42"/>
                    <a:gd name="T19" fmla="*/ 5 h 42"/>
                    <a:gd name="T20" fmla="*/ 37 w 42"/>
                    <a:gd name="T21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0" y="42"/>
                        <a:pt x="11" y="42"/>
                        <a:pt x="6" y="36"/>
                      </a:cubicBezTo>
                      <a:cubicBezTo>
                        <a:pt x="0" y="31"/>
                        <a:pt x="0" y="22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23" y="0"/>
                        <a:pt x="32" y="0"/>
                        <a:pt x="37" y="5"/>
                      </a:cubicBezTo>
                      <a:cubicBezTo>
                        <a:pt x="42" y="11"/>
                        <a:pt x="42" y="19"/>
                        <a:pt x="37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7" name="Freeform 37"/>
                <p:cNvSpPr>
                  <a:spLocks/>
                </p:cNvSpPr>
                <p:nvPr/>
              </p:nvSpPr>
              <p:spPr bwMode="auto">
                <a:xfrm>
                  <a:off x="9123837" y="1635150"/>
                  <a:ext cx="635744" cy="635744"/>
                </a:xfrm>
                <a:custGeom>
                  <a:avLst/>
                  <a:gdLst>
                    <a:gd name="T0" fmla="*/ 140 w 146"/>
                    <a:gd name="T1" fmla="*/ 25 h 146"/>
                    <a:gd name="T2" fmla="*/ 140 w 146"/>
                    <a:gd name="T3" fmla="*/ 26 h 146"/>
                    <a:gd name="T4" fmla="*/ 25 w 146"/>
                    <a:gd name="T5" fmla="*/ 141 h 146"/>
                    <a:gd name="T6" fmla="*/ 25 w 146"/>
                    <a:gd name="T7" fmla="*/ 141 h 146"/>
                    <a:gd name="T8" fmla="*/ 5 w 146"/>
                    <a:gd name="T9" fmla="*/ 141 h 146"/>
                    <a:gd name="T10" fmla="*/ 5 w 146"/>
                    <a:gd name="T11" fmla="*/ 121 h 146"/>
                    <a:gd name="T12" fmla="*/ 5 w 146"/>
                    <a:gd name="T13" fmla="*/ 121 h 146"/>
                    <a:gd name="T14" fmla="*/ 121 w 146"/>
                    <a:gd name="T15" fmla="*/ 6 h 146"/>
                    <a:gd name="T16" fmla="*/ 121 w 146"/>
                    <a:gd name="T17" fmla="*/ 6 h 146"/>
                    <a:gd name="T18" fmla="*/ 140 w 146"/>
                    <a:gd name="T19" fmla="*/ 6 h 146"/>
                    <a:gd name="T20" fmla="*/ 140 w 146"/>
                    <a:gd name="T21" fmla="*/ 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140" y="25"/>
                      </a:moveTo>
                      <a:cubicBezTo>
                        <a:pt x="140" y="26"/>
                        <a:pt x="140" y="26"/>
                        <a:pt x="140" y="26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19" y="146"/>
                        <a:pt x="11" y="146"/>
                        <a:pt x="5" y="141"/>
                      </a:cubicBezTo>
                      <a:cubicBezTo>
                        <a:pt x="0" y="136"/>
                        <a:pt x="0" y="127"/>
                        <a:pt x="5" y="121"/>
                      </a:cubicBezTo>
                      <a:cubicBezTo>
                        <a:pt x="5" y="121"/>
                        <a:pt x="5" y="121"/>
                        <a:pt x="5" y="121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6" y="0"/>
                        <a:pt x="135" y="0"/>
                        <a:pt x="140" y="6"/>
                      </a:cubicBezTo>
                      <a:cubicBezTo>
                        <a:pt x="146" y="11"/>
                        <a:pt x="146" y="20"/>
                        <a:pt x="14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891"/>
              <p:cNvGrpSpPr/>
              <p:nvPr/>
            </p:nvGrpSpPr>
            <p:grpSpPr>
              <a:xfrm>
                <a:off x="117742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893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5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02" name="Group 901"/>
            <p:cNvGrpSpPr/>
            <p:nvPr userDrawn="1"/>
          </p:nvGrpSpPr>
          <p:grpSpPr>
            <a:xfrm>
              <a:off x="889552" y="249457"/>
              <a:ext cx="670756" cy="6284727"/>
              <a:chOff x="856466" y="192340"/>
              <a:chExt cx="670756" cy="6475161"/>
            </a:xfrm>
            <a:grpFill/>
          </p:grpSpPr>
          <p:sp>
            <p:nvSpPr>
              <p:cNvPr id="903" name="Freeform 188"/>
              <p:cNvSpPr>
                <a:spLocks/>
              </p:cNvSpPr>
              <p:nvPr/>
            </p:nvSpPr>
            <p:spPr bwMode="auto">
              <a:xfrm>
                <a:off x="1396389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89"/>
              <p:cNvSpPr>
                <a:spLocks/>
              </p:cNvSpPr>
              <p:nvPr/>
            </p:nvSpPr>
            <p:spPr bwMode="auto">
              <a:xfrm>
                <a:off x="1031527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221"/>
              <p:cNvSpPr>
                <a:spLocks/>
              </p:cNvSpPr>
              <p:nvPr/>
            </p:nvSpPr>
            <p:spPr bwMode="auto">
              <a:xfrm>
                <a:off x="861995" y="3098228"/>
                <a:ext cx="656015" cy="661542"/>
              </a:xfrm>
              <a:custGeom>
                <a:avLst/>
                <a:gdLst>
                  <a:gd name="T0" fmla="*/ 28 w 151"/>
                  <a:gd name="T1" fmla="*/ 138 h 152"/>
                  <a:gd name="T2" fmla="*/ 14 w 151"/>
                  <a:gd name="T3" fmla="*/ 152 h 152"/>
                  <a:gd name="T4" fmla="*/ 0 w 151"/>
                  <a:gd name="T5" fmla="*/ 138 h 152"/>
                  <a:gd name="T6" fmla="*/ 40 w 151"/>
                  <a:gd name="T7" fmla="*/ 41 h 152"/>
                  <a:gd name="T8" fmla="*/ 137 w 151"/>
                  <a:gd name="T9" fmla="*/ 0 h 152"/>
                  <a:gd name="T10" fmla="*/ 151 w 151"/>
                  <a:gd name="T11" fmla="*/ 15 h 152"/>
                  <a:gd name="T12" fmla="*/ 137 w 151"/>
                  <a:gd name="T13" fmla="*/ 29 h 152"/>
                  <a:gd name="T14" fmla="*/ 60 w 151"/>
                  <a:gd name="T15" fmla="*/ 60 h 152"/>
                  <a:gd name="T16" fmla="*/ 28 w 151"/>
                  <a:gd name="T17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28" y="138"/>
                    </a:moveTo>
                    <a:cubicBezTo>
                      <a:pt x="28" y="145"/>
                      <a:pt x="22" y="152"/>
                      <a:pt x="14" y="152"/>
                    </a:cubicBezTo>
                    <a:cubicBezTo>
                      <a:pt x="7" y="152"/>
                      <a:pt x="0" y="145"/>
                      <a:pt x="0" y="138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5"/>
                    </a:cubicBezTo>
                    <a:cubicBezTo>
                      <a:pt x="151" y="22"/>
                      <a:pt x="145" y="29"/>
                      <a:pt x="137" y="29"/>
                    </a:cubicBezTo>
                    <a:cubicBezTo>
                      <a:pt x="107" y="29"/>
                      <a:pt x="80" y="41"/>
                      <a:pt x="60" y="60"/>
                    </a:cubicBezTo>
                    <a:cubicBezTo>
                      <a:pt x="40" y="80"/>
                      <a:pt x="28" y="108"/>
                      <a:pt x="28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1223170" y="3459404"/>
                <a:ext cx="294838" cy="300366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7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4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217"/>
              <p:cNvSpPr>
                <a:spLocks/>
              </p:cNvSpPr>
              <p:nvPr/>
            </p:nvSpPr>
            <p:spPr bwMode="auto">
              <a:xfrm>
                <a:off x="861994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218"/>
              <p:cNvSpPr>
                <a:spLocks/>
              </p:cNvSpPr>
              <p:nvPr/>
            </p:nvSpPr>
            <p:spPr bwMode="auto">
              <a:xfrm>
                <a:off x="1223170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219"/>
              <p:cNvSpPr>
                <a:spLocks/>
              </p:cNvSpPr>
              <p:nvPr/>
            </p:nvSpPr>
            <p:spPr bwMode="auto">
              <a:xfrm>
                <a:off x="861994" y="3821476"/>
                <a:ext cx="656015" cy="661542"/>
              </a:xfrm>
              <a:custGeom>
                <a:avLst/>
                <a:gdLst>
                  <a:gd name="T0" fmla="*/ 123 w 151"/>
                  <a:gd name="T1" fmla="*/ 14 h 152"/>
                  <a:gd name="T2" fmla="*/ 137 w 151"/>
                  <a:gd name="T3" fmla="*/ 0 h 152"/>
                  <a:gd name="T4" fmla="*/ 151 w 151"/>
                  <a:gd name="T5" fmla="*/ 14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3 h 152"/>
                  <a:gd name="T14" fmla="*/ 91 w 151"/>
                  <a:gd name="T15" fmla="*/ 92 h 152"/>
                  <a:gd name="T16" fmla="*/ 123 w 151"/>
                  <a:gd name="T17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4"/>
                    </a:moveTo>
                    <a:cubicBezTo>
                      <a:pt x="123" y="7"/>
                      <a:pt x="13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7" y="152"/>
                      <a:pt x="0" y="145"/>
                      <a:pt x="0" y="138"/>
                    </a:cubicBezTo>
                    <a:cubicBezTo>
                      <a:pt x="0" y="130"/>
                      <a:pt x="7" y="123"/>
                      <a:pt x="14" y="123"/>
                    </a:cubicBezTo>
                    <a:cubicBezTo>
                      <a:pt x="44" y="123"/>
                      <a:pt x="72" y="111"/>
                      <a:pt x="91" y="92"/>
                    </a:cubicBezTo>
                    <a:cubicBezTo>
                      <a:pt x="111" y="72"/>
                      <a:pt x="123" y="45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220"/>
              <p:cNvSpPr>
                <a:spLocks/>
              </p:cNvSpPr>
              <p:nvPr/>
            </p:nvSpPr>
            <p:spPr bwMode="auto">
              <a:xfrm>
                <a:off x="861994" y="3821476"/>
                <a:ext cx="300366" cy="300365"/>
              </a:xfrm>
              <a:custGeom>
                <a:avLst/>
                <a:gdLst>
                  <a:gd name="T0" fmla="*/ 68 w 69"/>
                  <a:gd name="T1" fmla="*/ 14 h 69"/>
                  <a:gd name="T2" fmla="*/ 68 w 69"/>
                  <a:gd name="T3" fmla="*/ 14 h 69"/>
                  <a:gd name="T4" fmla="*/ 52 w 69"/>
                  <a:gd name="T5" fmla="*/ 52 h 69"/>
                  <a:gd name="T6" fmla="*/ 14 w 69"/>
                  <a:gd name="T7" fmla="*/ 67 h 69"/>
                  <a:gd name="T8" fmla="*/ 0 w 69"/>
                  <a:gd name="T9" fmla="*/ 53 h 69"/>
                  <a:gd name="T10" fmla="*/ 14 w 69"/>
                  <a:gd name="T11" fmla="*/ 39 h 69"/>
                  <a:gd name="T12" fmla="*/ 15 w 69"/>
                  <a:gd name="T13" fmla="*/ 39 h 69"/>
                  <a:gd name="T14" fmla="*/ 32 w 69"/>
                  <a:gd name="T15" fmla="*/ 32 h 69"/>
                  <a:gd name="T16" fmla="*/ 40 w 69"/>
                  <a:gd name="T17" fmla="*/ 15 h 69"/>
                  <a:gd name="T18" fmla="*/ 39 w 69"/>
                  <a:gd name="T19" fmla="*/ 14 h 69"/>
                  <a:gd name="T20" fmla="*/ 53 w 69"/>
                  <a:gd name="T21" fmla="*/ 0 h 69"/>
                  <a:gd name="T22" fmla="*/ 68 w 69"/>
                  <a:gd name="T23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9">
                    <a:moveTo>
                      <a:pt x="68" y="14"/>
                    </a:move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4"/>
                      <a:pt x="69" y="35"/>
                      <a:pt x="52" y="52"/>
                    </a:cubicBezTo>
                    <a:cubicBezTo>
                      <a:pt x="35" y="69"/>
                      <a:pt x="14" y="67"/>
                      <a:pt x="14" y="67"/>
                    </a:cubicBezTo>
                    <a:cubicBezTo>
                      <a:pt x="7" y="67"/>
                      <a:pt x="0" y="61"/>
                      <a:pt x="0" y="53"/>
                    </a:cubicBezTo>
                    <a:cubicBezTo>
                      <a:pt x="0" y="46"/>
                      <a:pt x="7" y="39"/>
                      <a:pt x="14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8" y="40"/>
                      <a:pt x="25" y="39"/>
                      <a:pt x="32" y="32"/>
                    </a:cubicBezTo>
                    <a:cubicBezTo>
                      <a:pt x="39" y="25"/>
                      <a:pt x="40" y="17"/>
                      <a:pt x="40" y="15"/>
                    </a:cubicBezTo>
                    <a:cubicBezTo>
                      <a:pt x="39" y="15"/>
                      <a:pt x="39" y="15"/>
                      <a:pt x="39" y="14"/>
                    </a:cubicBezTo>
                    <a:cubicBezTo>
                      <a:pt x="39" y="7"/>
                      <a:pt x="46" y="0"/>
                      <a:pt x="53" y="0"/>
                    </a:cubicBezTo>
                    <a:cubicBezTo>
                      <a:pt x="61" y="0"/>
                      <a:pt x="68" y="7"/>
                      <a:pt x="6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207"/>
              <p:cNvSpPr>
                <a:spLocks/>
              </p:cNvSpPr>
              <p:nvPr/>
            </p:nvSpPr>
            <p:spPr bwMode="auto">
              <a:xfrm>
                <a:off x="856466" y="5034893"/>
                <a:ext cx="184273" cy="184273"/>
              </a:xfrm>
              <a:custGeom>
                <a:avLst/>
                <a:gdLst>
                  <a:gd name="T0" fmla="*/ 17 w 42"/>
                  <a:gd name="T1" fmla="*/ 36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6 h 42"/>
                  <a:gd name="T20" fmla="*/ 17 w 42"/>
                  <a:gd name="T2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6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0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6"/>
                    </a:cubicBezTo>
                    <a:cubicBezTo>
                      <a:pt x="31" y="42"/>
                      <a:pt x="23" y="42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208"/>
              <p:cNvSpPr>
                <a:spLocks/>
              </p:cNvSpPr>
              <p:nvPr/>
            </p:nvSpPr>
            <p:spPr bwMode="auto">
              <a:xfrm>
                <a:off x="887792" y="4548409"/>
                <a:ext cx="639430" cy="635743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13" name="Group 912"/>
              <p:cNvGrpSpPr/>
              <p:nvPr/>
            </p:nvGrpSpPr>
            <p:grpSpPr>
              <a:xfrm>
                <a:off x="856466" y="2362084"/>
                <a:ext cx="670756" cy="670754"/>
                <a:chOff x="9868089" y="2362084"/>
                <a:chExt cx="670756" cy="670754"/>
              </a:xfrm>
              <a:grpFill/>
            </p:grpSpPr>
            <p:sp>
              <p:nvSpPr>
                <p:cNvPr id="923" name="Freeform 204"/>
                <p:cNvSpPr>
                  <a:spLocks/>
                </p:cNvSpPr>
                <p:nvPr/>
              </p:nvSpPr>
              <p:spPr bwMode="auto">
                <a:xfrm>
                  <a:off x="10352729" y="2850408"/>
                  <a:ext cx="186116" cy="182430"/>
                </a:xfrm>
                <a:custGeom>
                  <a:avLst/>
                  <a:gdLst>
                    <a:gd name="T0" fmla="*/ 37 w 43"/>
                    <a:gd name="T1" fmla="*/ 25 h 42"/>
                    <a:gd name="T2" fmla="*/ 37 w 43"/>
                    <a:gd name="T3" fmla="*/ 25 h 42"/>
                    <a:gd name="T4" fmla="*/ 26 w 43"/>
                    <a:gd name="T5" fmla="*/ 36 h 42"/>
                    <a:gd name="T6" fmla="*/ 26 w 43"/>
                    <a:gd name="T7" fmla="*/ 36 h 42"/>
                    <a:gd name="T8" fmla="*/ 6 w 43"/>
                    <a:gd name="T9" fmla="*/ 36 h 42"/>
                    <a:gd name="T10" fmla="*/ 6 w 43"/>
                    <a:gd name="T11" fmla="*/ 17 h 42"/>
                    <a:gd name="T12" fmla="*/ 6 w 43"/>
                    <a:gd name="T13" fmla="*/ 17 h 42"/>
                    <a:gd name="T14" fmla="*/ 17 w 43"/>
                    <a:gd name="T15" fmla="*/ 5 h 42"/>
                    <a:gd name="T16" fmla="*/ 17 w 43"/>
                    <a:gd name="T17" fmla="*/ 5 h 42"/>
                    <a:gd name="T18" fmla="*/ 37 w 43"/>
                    <a:gd name="T19" fmla="*/ 5 h 42"/>
                    <a:gd name="T20" fmla="*/ 37 w 43"/>
                    <a:gd name="T21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42"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0" y="42"/>
                        <a:pt x="11" y="42"/>
                        <a:pt x="6" y="36"/>
                      </a:cubicBezTo>
                      <a:cubicBezTo>
                        <a:pt x="0" y="31"/>
                        <a:pt x="0" y="22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23" y="0"/>
                        <a:pt x="32" y="0"/>
                        <a:pt x="37" y="5"/>
                      </a:cubicBezTo>
                      <a:cubicBezTo>
                        <a:pt x="43" y="11"/>
                        <a:pt x="43" y="19"/>
                        <a:pt x="37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" name="Freeform 205"/>
                <p:cNvSpPr>
                  <a:spLocks/>
                </p:cNvSpPr>
                <p:nvPr/>
              </p:nvSpPr>
              <p:spPr bwMode="auto">
                <a:xfrm>
                  <a:off x="9868089" y="2362084"/>
                  <a:ext cx="635743" cy="635744"/>
                </a:xfrm>
                <a:custGeom>
                  <a:avLst/>
                  <a:gdLst>
                    <a:gd name="T0" fmla="*/ 141 w 146"/>
                    <a:gd name="T1" fmla="*/ 25 h 146"/>
                    <a:gd name="T2" fmla="*/ 141 w 146"/>
                    <a:gd name="T3" fmla="*/ 25 h 146"/>
                    <a:gd name="T4" fmla="*/ 25 w 146"/>
                    <a:gd name="T5" fmla="*/ 141 h 146"/>
                    <a:gd name="T6" fmla="*/ 25 w 146"/>
                    <a:gd name="T7" fmla="*/ 141 h 146"/>
                    <a:gd name="T8" fmla="*/ 5 w 146"/>
                    <a:gd name="T9" fmla="*/ 141 h 146"/>
                    <a:gd name="T10" fmla="*/ 5 w 146"/>
                    <a:gd name="T11" fmla="*/ 121 h 146"/>
                    <a:gd name="T12" fmla="*/ 5 w 146"/>
                    <a:gd name="T13" fmla="*/ 121 h 146"/>
                    <a:gd name="T14" fmla="*/ 121 w 146"/>
                    <a:gd name="T15" fmla="*/ 6 h 146"/>
                    <a:gd name="T16" fmla="*/ 121 w 146"/>
                    <a:gd name="T17" fmla="*/ 6 h 146"/>
                    <a:gd name="T18" fmla="*/ 141 w 146"/>
                    <a:gd name="T19" fmla="*/ 6 h 146"/>
                    <a:gd name="T20" fmla="*/ 141 w 146"/>
                    <a:gd name="T21" fmla="*/ 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141" y="25"/>
                      </a:move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0" y="146"/>
                        <a:pt x="11" y="146"/>
                        <a:pt x="5" y="141"/>
                      </a:cubicBezTo>
                      <a:cubicBezTo>
                        <a:pt x="0" y="135"/>
                        <a:pt x="0" y="127"/>
                        <a:pt x="5" y="121"/>
                      </a:cubicBezTo>
                      <a:cubicBezTo>
                        <a:pt x="5" y="121"/>
                        <a:pt x="5" y="121"/>
                        <a:pt x="5" y="121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6" y="0"/>
                        <a:pt x="135" y="0"/>
                        <a:pt x="141" y="6"/>
                      </a:cubicBezTo>
                      <a:cubicBezTo>
                        <a:pt x="146" y="11"/>
                        <a:pt x="146" y="20"/>
                        <a:pt x="141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4" name="Group 913"/>
              <p:cNvGrpSpPr/>
              <p:nvPr/>
            </p:nvGrpSpPr>
            <p:grpSpPr>
              <a:xfrm>
                <a:off x="861994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921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5" name="Group 914"/>
              <p:cNvGrpSpPr/>
              <p:nvPr/>
            </p:nvGrpSpPr>
            <p:grpSpPr>
              <a:xfrm>
                <a:off x="861996" y="1644363"/>
                <a:ext cx="656015" cy="488325"/>
                <a:chOff x="9873619" y="1644363"/>
                <a:chExt cx="656015" cy="488325"/>
              </a:xfrm>
              <a:grpFill/>
            </p:grpSpPr>
            <p:sp>
              <p:nvSpPr>
                <p:cNvPr id="919" name="Freeform 200"/>
                <p:cNvSpPr>
                  <a:spLocks/>
                </p:cNvSpPr>
                <p:nvPr/>
              </p:nvSpPr>
              <p:spPr bwMode="auto">
                <a:xfrm>
                  <a:off x="9873619" y="1644363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Freeform 201"/>
                <p:cNvSpPr>
                  <a:spLocks/>
                </p:cNvSpPr>
                <p:nvPr/>
              </p:nvSpPr>
              <p:spPr bwMode="auto">
                <a:xfrm>
                  <a:off x="9873619" y="2011068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915"/>
              <p:cNvGrpSpPr/>
              <p:nvPr/>
            </p:nvGrpSpPr>
            <p:grpSpPr>
              <a:xfrm>
                <a:off x="1031526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917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25" name="Group 924"/>
            <p:cNvGrpSpPr/>
            <p:nvPr userDrawn="1"/>
          </p:nvGrpSpPr>
          <p:grpSpPr>
            <a:xfrm>
              <a:off x="2400801" y="247645"/>
              <a:ext cx="667071" cy="6286512"/>
              <a:chOff x="2356030" y="190501"/>
              <a:chExt cx="667071" cy="6477000"/>
            </a:xfrm>
            <a:grpFill/>
          </p:grpSpPr>
          <p:sp>
            <p:nvSpPr>
              <p:cNvPr id="926" name="Freeform 84"/>
              <p:cNvSpPr>
                <a:spLocks/>
              </p:cNvSpPr>
              <p:nvPr/>
            </p:nvSpPr>
            <p:spPr bwMode="auto">
              <a:xfrm flipH="1" flipV="1">
                <a:off x="2361557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85"/>
              <p:cNvSpPr>
                <a:spLocks/>
              </p:cNvSpPr>
              <p:nvPr/>
            </p:nvSpPr>
            <p:spPr bwMode="auto">
              <a:xfrm flipH="1" flipV="1">
                <a:off x="2361557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82"/>
              <p:cNvSpPr>
                <a:spLocks/>
              </p:cNvSpPr>
              <p:nvPr/>
            </p:nvSpPr>
            <p:spPr bwMode="auto">
              <a:xfrm flipH="1" flipV="1">
                <a:off x="2361557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83"/>
              <p:cNvSpPr>
                <a:spLocks/>
              </p:cNvSpPr>
              <p:nvPr/>
            </p:nvSpPr>
            <p:spPr bwMode="auto">
              <a:xfrm flipH="1" flipV="1">
                <a:off x="2726420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30" name="Group 929"/>
              <p:cNvGrpSpPr/>
              <p:nvPr/>
            </p:nvGrpSpPr>
            <p:grpSpPr>
              <a:xfrm>
                <a:off x="2356030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934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2361557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932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36" name="Group 935"/>
            <p:cNvGrpSpPr/>
            <p:nvPr userDrawn="1"/>
          </p:nvGrpSpPr>
          <p:grpSpPr>
            <a:xfrm>
              <a:off x="9865080" y="249457"/>
              <a:ext cx="670756" cy="6284727"/>
              <a:chOff x="9851782" y="192340"/>
              <a:chExt cx="670756" cy="6475161"/>
            </a:xfrm>
            <a:grpFill/>
          </p:grpSpPr>
          <p:grpSp>
            <p:nvGrpSpPr>
              <p:cNvPr id="937" name="Group 936"/>
              <p:cNvGrpSpPr/>
              <p:nvPr userDrawn="1"/>
            </p:nvGrpSpPr>
            <p:grpSpPr>
              <a:xfrm>
                <a:off x="9851782" y="2362084"/>
                <a:ext cx="670756" cy="4305417"/>
                <a:chOff x="9737232" y="2362084"/>
                <a:chExt cx="670756" cy="4305417"/>
              </a:xfrm>
              <a:grpFill/>
            </p:grpSpPr>
            <p:sp>
              <p:nvSpPr>
                <p:cNvPr id="948" name="Freeform 188"/>
                <p:cNvSpPr>
                  <a:spLocks/>
                </p:cNvSpPr>
                <p:nvPr/>
              </p:nvSpPr>
              <p:spPr bwMode="auto">
                <a:xfrm>
                  <a:off x="10277155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Freeform 189"/>
                <p:cNvSpPr>
                  <a:spLocks/>
                </p:cNvSpPr>
                <p:nvPr/>
              </p:nvSpPr>
              <p:spPr bwMode="auto">
                <a:xfrm>
                  <a:off x="9912293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Freeform 221"/>
                <p:cNvSpPr>
                  <a:spLocks/>
                </p:cNvSpPr>
                <p:nvPr/>
              </p:nvSpPr>
              <p:spPr bwMode="auto">
                <a:xfrm>
                  <a:off x="9742761" y="3098228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1" name="Freeform 222"/>
                <p:cNvSpPr>
                  <a:spLocks/>
                </p:cNvSpPr>
                <p:nvPr/>
              </p:nvSpPr>
              <p:spPr bwMode="auto">
                <a:xfrm>
                  <a:off x="10103936" y="3459404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Freeform 217"/>
                <p:cNvSpPr>
                  <a:spLocks/>
                </p:cNvSpPr>
                <p:nvPr/>
              </p:nvSpPr>
              <p:spPr bwMode="auto">
                <a:xfrm>
                  <a:off x="9742760" y="528087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3" name="Freeform 218"/>
                <p:cNvSpPr>
                  <a:spLocks/>
                </p:cNvSpPr>
                <p:nvPr/>
              </p:nvSpPr>
              <p:spPr bwMode="auto">
                <a:xfrm>
                  <a:off x="10103936" y="56420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Freeform 219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5" name="Freeform 220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6" name="Freeform 207"/>
                <p:cNvSpPr>
                  <a:spLocks/>
                </p:cNvSpPr>
                <p:nvPr/>
              </p:nvSpPr>
              <p:spPr bwMode="auto">
                <a:xfrm>
                  <a:off x="9737232" y="5034893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7" name="Freeform 208"/>
                <p:cNvSpPr>
                  <a:spLocks/>
                </p:cNvSpPr>
                <p:nvPr/>
              </p:nvSpPr>
              <p:spPr bwMode="auto">
                <a:xfrm>
                  <a:off x="9768558" y="4548409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58" name="Group 957"/>
                <p:cNvGrpSpPr/>
                <p:nvPr/>
              </p:nvGrpSpPr>
              <p:grpSpPr>
                <a:xfrm>
                  <a:off x="9737232" y="2362084"/>
                  <a:ext cx="670756" cy="670754"/>
                  <a:chOff x="9868089" y="2362084"/>
                  <a:chExt cx="670756" cy="670754"/>
                </a:xfrm>
                <a:grpFill/>
              </p:grpSpPr>
              <p:sp>
                <p:nvSpPr>
                  <p:cNvPr id="959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8" name="Group 937"/>
              <p:cNvGrpSpPr/>
              <p:nvPr userDrawn="1"/>
            </p:nvGrpSpPr>
            <p:grpSpPr>
              <a:xfrm>
                <a:off x="9857310" y="192340"/>
                <a:ext cx="656017" cy="1940348"/>
                <a:chOff x="9742760" y="192340"/>
                <a:chExt cx="656017" cy="1940348"/>
              </a:xfrm>
              <a:grpFill/>
            </p:grpSpPr>
            <p:grpSp>
              <p:nvGrpSpPr>
                <p:cNvPr id="939" name="Group 938"/>
                <p:cNvGrpSpPr/>
                <p:nvPr/>
              </p:nvGrpSpPr>
              <p:grpSpPr>
                <a:xfrm>
                  <a:off x="9742760" y="911903"/>
                  <a:ext cx="656015" cy="657858"/>
                  <a:chOff x="9873617" y="911903"/>
                  <a:chExt cx="656015" cy="657858"/>
                </a:xfrm>
                <a:grpFill/>
              </p:grpSpPr>
              <p:sp>
                <p:nvSpPr>
                  <p:cNvPr id="946" name="Freeform 223"/>
                  <p:cNvSpPr>
                    <a:spLocks/>
                  </p:cNvSpPr>
                  <p:nvPr/>
                </p:nvSpPr>
                <p:spPr bwMode="auto">
                  <a:xfrm>
                    <a:off x="9873617" y="911903"/>
                    <a:ext cx="656015" cy="657856"/>
                  </a:xfrm>
                  <a:custGeom>
                    <a:avLst/>
                    <a:gdLst>
                      <a:gd name="T0" fmla="*/ 28 w 151"/>
                      <a:gd name="T1" fmla="*/ 137 h 151"/>
                      <a:gd name="T2" fmla="*/ 14 w 151"/>
                      <a:gd name="T3" fmla="*/ 151 h 151"/>
                      <a:gd name="T4" fmla="*/ 0 w 151"/>
                      <a:gd name="T5" fmla="*/ 137 h 151"/>
                      <a:gd name="T6" fmla="*/ 40 w 151"/>
                      <a:gd name="T7" fmla="*/ 40 h 151"/>
                      <a:gd name="T8" fmla="*/ 137 w 151"/>
                      <a:gd name="T9" fmla="*/ 0 h 151"/>
                      <a:gd name="T10" fmla="*/ 151 w 151"/>
                      <a:gd name="T11" fmla="*/ 14 h 151"/>
                      <a:gd name="T12" fmla="*/ 137 w 151"/>
                      <a:gd name="T13" fmla="*/ 28 h 151"/>
                      <a:gd name="T14" fmla="*/ 60 w 151"/>
                      <a:gd name="T15" fmla="*/ 60 h 151"/>
                      <a:gd name="T16" fmla="*/ 28 w 151"/>
                      <a:gd name="T17" fmla="*/ 137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" h="151">
                        <a:moveTo>
                          <a:pt x="28" y="137"/>
                        </a:move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99"/>
                          <a:pt x="16" y="65"/>
                          <a:pt x="40" y="40"/>
                        </a:cubicBezTo>
                        <a:cubicBezTo>
                          <a:pt x="65" y="15"/>
                          <a:pt x="100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07" y="28"/>
                          <a:pt x="80" y="40"/>
                          <a:pt x="60" y="60"/>
                        </a:cubicBezTo>
                        <a:cubicBezTo>
                          <a:pt x="40" y="79"/>
                          <a:pt x="28" y="107"/>
                          <a:pt x="28" y="137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 224"/>
                  <p:cNvSpPr>
                    <a:spLocks/>
                  </p:cNvSpPr>
                  <p:nvPr/>
                </p:nvSpPr>
                <p:spPr bwMode="auto">
                  <a:xfrm>
                    <a:off x="10234793" y="1274923"/>
                    <a:ext cx="294838" cy="294838"/>
                  </a:xfrm>
                  <a:custGeom>
                    <a:avLst/>
                    <a:gdLst>
                      <a:gd name="T0" fmla="*/ 1 w 68"/>
                      <a:gd name="T1" fmla="*/ 54 h 68"/>
                      <a:gd name="T2" fmla="*/ 1 w 68"/>
                      <a:gd name="T3" fmla="*/ 54 h 68"/>
                      <a:gd name="T4" fmla="*/ 17 w 68"/>
                      <a:gd name="T5" fmla="*/ 16 h 68"/>
                      <a:gd name="T6" fmla="*/ 54 w 68"/>
                      <a:gd name="T7" fmla="*/ 1 h 68"/>
                      <a:gd name="T8" fmla="*/ 68 w 68"/>
                      <a:gd name="T9" fmla="*/ 15 h 68"/>
                      <a:gd name="T10" fmla="*/ 54 w 68"/>
                      <a:gd name="T11" fmla="*/ 29 h 68"/>
                      <a:gd name="T12" fmla="*/ 53 w 68"/>
                      <a:gd name="T13" fmla="*/ 29 h 68"/>
                      <a:gd name="T14" fmla="*/ 37 w 68"/>
                      <a:gd name="T15" fmla="*/ 36 h 68"/>
                      <a:gd name="T16" fmla="*/ 29 w 68"/>
                      <a:gd name="T17" fmla="*/ 53 h 68"/>
                      <a:gd name="T18" fmla="*/ 29 w 68"/>
                      <a:gd name="T19" fmla="*/ 54 h 68"/>
                      <a:gd name="T20" fmla="*/ 15 w 68"/>
                      <a:gd name="T21" fmla="*/ 68 h 68"/>
                      <a:gd name="T22" fmla="*/ 1 w 68"/>
                      <a:gd name="T23" fmla="*/ 5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" h="68">
                        <a:moveTo>
                          <a:pt x="1" y="54"/>
                        </a:move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" y="54"/>
                          <a:pt x="0" y="33"/>
                          <a:pt x="17" y="16"/>
                        </a:cubicBezTo>
                        <a:cubicBezTo>
                          <a:pt x="34" y="0"/>
                          <a:pt x="54" y="1"/>
                          <a:pt x="54" y="1"/>
                        </a:cubicBezTo>
                        <a:cubicBezTo>
                          <a:pt x="62" y="1"/>
                          <a:pt x="68" y="7"/>
                          <a:pt x="68" y="15"/>
                        </a:cubicBezTo>
                        <a:cubicBezTo>
                          <a:pt x="68" y="22"/>
                          <a:pt x="62" y="29"/>
                          <a:pt x="54" y="29"/>
                        </a:cubicBezTo>
                        <a:cubicBezTo>
                          <a:pt x="54" y="29"/>
                          <a:pt x="54" y="29"/>
                          <a:pt x="53" y="29"/>
                        </a:cubicBezTo>
                        <a:cubicBezTo>
                          <a:pt x="51" y="29"/>
                          <a:pt x="44" y="29"/>
                          <a:pt x="37" y="36"/>
                        </a:cubicBezTo>
                        <a:cubicBezTo>
                          <a:pt x="30" y="43"/>
                          <a:pt x="29" y="51"/>
                          <a:pt x="29" y="53"/>
                        </a:cubicBezTo>
                        <a:cubicBezTo>
                          <a:pt x="29" y="53"/>
                          <a:pt x="29" y="53"/>
                          <a:pt x="29" y="54"/>
                        </a:cubicBezTo>
                        <a:cubicBezTo>
                          <a:pt x="29" y="61"/>
                          <a:pt x="23" y="68"/>
                          <a:pt x="15" y="68"/>
                        </a:cubicBezTo>
                        <a:cubicBezTo>
                          <a:pt x="7" y="68"/>
                          <a:pt x="1" y="61"/>
                          <a:pt x="1" y="5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0" name="Group 939"/>
                <p:cNvGrpSpPr/>
                <p:nvPr/>
              </p:nvGrpSpPr>
              <p:grpSpPr>
                <a:xfrm>
                  <a:off x="9742762" y="1644363"/>
                  <a:ext cx="656015" cy="488325"/>
                  <a:chOff x="9873619" y="1644363"/>
                  <a:chExt cx="656015" cy="488325"/>
                </a:xfrm>
                <a:grpFill/>
              </p:grpSpPr>
              <p:sp>
                <p:nvSpPr>
                  <p:cNvPr id="944" name="Freeform 200"/>
                  <p:cNvSpPr>
                    <a:spLocks/>
                  </p:cNvSpPr>
                  <p:nvPr/>
                </p:nvSpPr>
                <p:spPr bwMode="auto">
                  <a:xfrm>
                    <a:off x="9873619" y="1644363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 201"/>
                  <p:cNvSpPr>
                    <a:spLocks/>
                  </p:cNvSpPr>
                  <p:nvPr/>
                </p:nvSpPr>
                <p:spPr bwMode="auto">
                  <a:xfrm>
                    <a:off x="9873619" y="2011068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1" name="Group 940"/>
                <p:cNvGrpSpPr/>
                <p:nvPr/>
              </p:nvGrpSpPr>
              <p:grpSpPr>
                <a:xfrm>
                  <a:off x="9912292" y="192340"/>
                  <a:ext cx="486482" cy="657856"/>
                  <a:chOff x="10043149" y="192340"/>
                  <a:chExt cx="486482" cy="657856"/>
                </a:xfrm>
                <a:grpFill/>
              </p:grpSpPr>
              <p:sp>
                <p:nvSpPr>
                  <p:cNvPr id="942" name="Freeform 253"/>
                  <p:cNvSpPr>
                    <a:spLocks/>
                  </p:cNvSpPr>
                  <p:nvPr/>
                </p:nvSpPr>
                <p:spPr bwMode="auto">
                  <a:xfrm>
                    <a:off x="10408011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3" name="Freeform 254"/>
                  <p:cNvSpPr>
                    <a:spLocks/>
                  </p:cNvSpPr>
                  <p:nvPr/>
                </p:nvSpPr>
                <p:spPr bwMode="auto">
                  <a:xfrm>
                    <a:off x="10043149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61" name="Group 960"/>
            <p:cNvGrpSpPr/>
            <p:nvPr userDrawn="1"/>
          </p:nvGrpSpPr>
          <p:grpSpPr>
            <a:xfrm>
              <a:off x="9109286" y="247883"/>
              <a:ext cx="670926" cy="6286277"/>
              <a:chOff x="9062491" y="190743"/>
              <a:chExt cx="670926" cy="6476757"/>
            </a:xfrm>
            <a:grpFill/>
          </p:grpSpPr>
          <p:grpSp>
            <p:nvGrpSpPr>
              <p:cNvPr id="962" name="Group 961"/>
              <p:cNvGrpSpPr/>
              <p:nvPr userDrawn="1"/>
            </p:nvGrpSpPr>
            <p:grpSpPr>
              <a:xfrm>
                <a:off x="9062491" y="5269810"/>
                <a:ext cx="670756" cy="1397690"/>
                <a:chOff x="8845520" y="5269810"/>
                <a:chExt cx="670756" cy="1397690"/>
              </a:xfrm>
              <a:grpFill/>
            </p:grpSpPr>
            <p:sp>
              <p:nvSpPr>
                <p:cNvPr id="969" name="Freeform 219"/>
                <p:cNvSpPr>
                  <a:spLocks/>
                </p:cNvSpPr>
                <p:nvPr/>
              </p:nvSpPr>
              <p:spPr bwMode="auto">
                <a:xfrm rot="10800000">
                  <a:off x="8854733" y="6005958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Freeform 220"/>
                <p:cNvSpPr>
                  <a:spLocks/>
                </p:cNvSpPr>
                <p:nvPr/>
              </p:nvSpPr>
              <p:spPr bwMode="auto">
                <a:xfrm rot="10800000">
                  <a:off x="9210382" y="6367135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Freeform 207"/>
                <p:cNvSpPr>
                  <a:spLocks/>
                </p:cNvSpPr>
                <p:nvPr/>
              </p:nvSpPr>
              <p:spPr bwMode="auto">
                <a:xfrm rot="10800000">
                  <a:off x="9332003" y="5269810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Freeform 208"/>
                <p:cNvSpPr>
                  <a:spLocks/>
                </p:cNvSpPr>
                <p:nvPr/>
              </p:nvSpPr>
              <p:spPr bwMode="auto">
                <a:xfrm rot="10800000">
                  <a:off x="8845520" y="5304824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3" name="Group 962"/>
              <p:cNvGrpSpPr/>
              <p:nvPr userDrawn="1"/>
            </p:nvGrpSpPr>
            <p:grpSpPr>
              <a:xfrm>
                <a:off x="9062661" y="190743"/>
                <a:ext cx="670756" cy="1397686"/>
                <a:chOff x="8845520" y="190743"/>
                <a:chExt cx="670756" cy="1397686"/>
              </a:xfrm>
              <a:grpFill/>
            </p:grpSpPr>
            <p:sp>
              <p:nvSpPr>
                <p:cNvPr id="964" name="Freeform 221"/>
                <p:cNvSpPr>
                  <a:spLocks/>
                </p:cNvSpPr>
                <p:nvPr/>
              </p:nvSpPr>
              <p:spPr bwMode="auto">
                <a:xfrm>
                  <a:off x="8851049" y="926887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5" name="Freeform 222"/>
                <p:cNvSpPr>
                  <a:spLocks/>
                </p:cNvSpPr>
                <p:nvPr/>
              </p:nvSpPr>
              <p:spPr bwMode="auto">
                <a:xfrm>
                  <a:off x="9212224" y="1288063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66" name="Group 965"/>
                <p:cNvGrpSpPr/>
                <p:nvPr userDrawn="1"/>
              </p:nvGrpSpPr>
              <p:grpSpPr>
                <a:xfrm>
                  <a:off x="8845520" y="190743"/>
                  <a:ext cx="670756" cy="670754"/>
                  <a:chOff x="9868089" y="2362084"/>
                  <a:chExt cx="670756" cy="670754"/>
                </a:xfrm>
                <a:grpFill/>
              </p:grpSpPr>
              <p:sp>
                <p:nvSpPr>
                  <p:cNvPr id="967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8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73" name="Group 972"/>
            <p:cNvGrpSpPr/>
            <p:nvPr userDrawn="1"/>
          </p:nvGrpSpPr>
          <p:grpSpPr>
            <a:xfrm>
              <a:off x="7614622" y="250393"/>
              <a:ext cx="667070" cy="6346509"/>
              <a:chOff x="7676295" y="192340"/>
              <a:chExt cx="667070" cy="6538815"/>
            </a:xfrm>
            <a:grpFill/>
          </p:grpSpPr>
          <p:grpSp>
            <p:nvGrpSpPr>
              <p:cNvPr id="974" name="Group 973"/>
              <p:cNvGrpSpPr/>
              <p:nvPr/>
            </p:nvGrpSpPr>
            <p:grpSpPr>
              <a:xfrm rot="10800000">
                <a:off x="7681822" y="755267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985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5" name="Group 974"/>
              <p:cNvGrpSpPr/>
              <p:nvPr/>
            </p:nvGrpSpPr>
            <p:grpSpPr>
              <a:xfrm rot="10800000">
                <a:off x="7681822" y="192340"/>
                <a:ext cx="656015" cy="488325"/>
                <a:chOff x="9873619" y="1644363"/>
                <a:chExt cx="656015" cy="488325"/>
              </a:xfrm>
              <a:grpFill/>
            </p:grpSpPr>
            <p:sp>
              <p:nvSpPr>
                <p:cNvPr id="983" name="Freeform 200"/>
                <p:cNvSpPr>
                  <a:spLocks/>
                </p:cNvSpPr>
                <p:nvPr/>
              </p:nvSpPr>
              <p:spPr bwMode="auto">
                <a:xfrm>
                  <a:off x="9873619" y="1644363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Freeform 201"/>
                <p:cNvSpPr>
                  <a:spLocks/>
                </p:cNvSpPr>
                <p:nvPr/>
              </p:nvSpPr>
              <p:spPr bwMode="auto">
                <a:xfrm>
                  <a:off x="9873619" y="2011068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6" name="Group 975"/>
              <p:cNvGrpSpPr/>
              <p:nvPr userDrawn="1"/>
            </p:nvGrpSpPr>
            <p:grpSpPr>
              <a:xfrm rot="10800000">
                <a:off x="7676295" y="5337155"/>
                <a:ext cx="667070" cy="1394000"/>
                <a:chOff x="-1749304" y="911903"/>
                <a:chExt cx="667070" cy="1394000"/>
              </a:xfrm>
              <a:grpFill/>
            </p:grpSpPr>
            <p:grpSp>
              <p:nvGrpSpPr>
                <p:cNvPr id="977" name="Group 976"/>
                <p:cNvGrpSpPr/>
                <p:nvPr/>
              </p:nvGrpSpPr>
              <p:grpSpPr>
                <a:xfrm>
                  <a:off x="-1743776" y="911903"/>
                  <a:ext cx="657858" cy="488324"/>
                  <a:chOff x="9129365" y="911903"/>
                  <a:chExt cx="657858" cy="488324"/>
                </a:xfrm>
                <a:grpFill/>
              </p:grpSpPr>
              <p:sp>
                <p:nvSpPr>
                  <p:cNvPr id="981" name="Freeform 38"/>
                  <p:cNvSpPr>
                    <a:spLocks/>
                  </p:cNvSpPr>
                  <p:nvPr/>
                </p:nvSpPr>
                <p:spPr bwMode="auto">
                  <a:xfrm>
                    <a:off x="9129365" y="911903"/>
                    <a:ext cx="657858" cy="123463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6" y="28"/>
                          <a:pt x="0" y="21"/>
                          <a:pt x="0" y="14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 39"/>
                  <p:cNvSpPr>
                    <a:spLocks/>
                  </p:cNvSpPr>
                  <p:nvPr/>
                </p:nvSpPr>
                <p:spPr bwMode="auto">
                  <a:xfrm>
                    <a:off x="9129365" y="1278607"/>
                    <a:ext cx="657858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6" y="28"/>
                          <a:pt x="0" y="21"/>
                          <a:pt x="0" y="14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8" name="Group 977"/>
                <p:cNvGrpSpPr/>
                <p:nvPr/>
              </p:nvGrpSpPr>
              <p:grpSpPr>
                <a:xfrm>
                  <a:off x="-1749304" y="1635150"/>
                  <a:ext cx="667070" cy="670753"/>
                  <a:chOff x="9123837" y="1635150"/>
                  <a:chExt cx="667070" cy="670753"/>
                </a:xfrm>
                <a:grpFill/>
              </p:grpSpPr>
              <p:sp>
                <p:nvSpPr>
                  <p:cNvPr id="979" name="Freeform 36"/>
                  <p:cNvSpPr>
                    <a:spLocks/>
                  </p:cNvSpPr>
                  <p:nvPr/>
                </p:nvSpPr>
                <p:spPr bwMode="auto">
                  <a:xfrm>
                    <a:off x="9608477" y="2123473"/>
                    <a:ext cx="182430" cy="182430"/>
                  </a:xfrm>
                  <a:custGeom>
                    <a:avLst/>
                    <a:gdLst>
                      <a:gd name="T0" fmla="*/ 37 w 42"/>
                      <a:gd name="T1" fmla="*/ 25 h 42"/>
                      <a:gd name="T2" fmla="*/ 37 w 42"/>
                      <a:gd name="T3" fmla="*/ 25 h 42"/>
                      <a:gd name="T4" fmla="*/ 25 w 42"/>
                      <a:gd name="T5" fmla="*/ 36 h 42"/>
                      <a:gd name="T6" fmla="*/ 25 w 42"/>
                      <a:gd name="T7" fmla="*/ 36 h 42"/>
                      <a:gd name="T8" fmla="*/ 6 w 42"/>
                      <a:gd name="T9" fmla="*/ 36 h 42"/>
                      <a:gd name="T10" fmla="*/ 6 w 42"/>
                      <a:gd name="T11" fmla="*/ 17 h 42"/>
                      <a:gd name="T12" fmla="*/ 6 w 42"/>
                      <a:gd name="T13" fmla="*/ 17 h 42"/>
                      <a:gd name="T14" fmla="*/ 17 w 42"/>
                      <a:gd name="T15" fmla="*/ 5 h 42"/>
                      <a:gd name="T16" fmla="*/ 17 w 42"/>
                      <a:gd name="T17" fmla="*/ 5 h 42"/>
                      <a:gd name="T18" fmla="*/ 37 w 42"/>
                      <a:gd name="T19" fmla="*/ 5 h 42"/>
                      <a:gd name="T20" fmla="*/ 37 w 42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5" y="36"/>
                          <a:pt x="25" y="36"/>
                          <a:pt x="25" y="36"/>
                        </a:cubicBezTo>
                        <a:cubicBezTo>
                          <a:pt x="25" y="36"/>
                          <a:pt x="25" y="36"/>
                          <a:pt x="25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2" y="11"/>
                          <a:pt x="42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 37"/>
                  <p:cNvSpPr>
                    <a:spLocks/>
                  </p:cNvSpPr>
                  <p:nvPr/>
                </p:nvSpPr>
                <p:spPr bwMode="auto">
                  <a:xfrm>
                    <a:off x="9123837" y="1635150"/>
                    <a:ext cx="635744" cy="635744"/>
                  </a:xfrm>
                  <a:custGeom>
                    <a:avLst/>
                    <a:gdLst>
                      <a:gd name="T0" fmla="*/ 140 w 146"/>
                      <a:gd name="T1" fmla="*/ 25 h 146"/>
                      <a:gd name="T2" fmla="*/ 140 w 146"/>
                      <a:gd name="T3" fmla="*/ 26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0 w 146"/>
                      <a:gd name="T19" fmla="*/ 6 h 146"/>
                      <a:gd name="T20" fmla="*/ 140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0" y="25"/>
                        </a:moveTo>
                        <a:cubicBezTo>
                          <a:pt x="140" y="26"/>
                          <a:pt x="140" y="26"/>
                          <a:pt x="140" y="26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19" y="146"/>
                          <a:pt x="11" y="146"/>
                          <a:pt x="5" y="141"/>
                        </a:cubicBezTo>
                        <a:cubicBezTo>
                          <a:pt x="0" y="136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0" y="6"/>
                        </a:cubicBezTo>
                        <a:cubicBezTo>
                          <a:pt x="146" y="11"/>
                          <a:pt x="146" y="20"/>
                          <a:pt x="140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87" name="Group 986"/>
            <p:cNvGrpSpPr/>
            <p:nvPr userDrawn="1"/>
          </p:nvGrpSpPr>
          <p:grpSpPr>
            <a:xfrm>
              <a:off x="8366560" y="249457"/>
              <a:ext cx="657858" cy="6284727"/>
              <a:chOff x="8367814" y="192340"/>
              <a:chExt cx="657858" cy="6475160"/>
            </a:xfrm>
            <a:grpFill/>
          </p:grpSpPr>
          <p:grpSp>
            <p:nvGrpSpPr>
              <p:cNvPr id="988" name="Group 987"/>
              <p:cNvGrpSpPr/>
              <p:nvPr userDrawn="1"/>
            </p:nvGrpSpPr>
            <p:grpSpPr>
              <a:xfrm>
                <a:off x="8368736" y="5280870"/>
                <a:ext cx="656015" cy="1386630"/>
                <a:chOff x="8854733" y="3821475"/>
                <a:chExt cx="656015" cy="1386630"/>
              </a:xfrm>
              <a:grpFill/>
            </p:grpSpPr>
            <p:sp>
              <p:nvSpPr>
                <p:cNvPr id="995" name="Freeform 188"/>
                <p:cNvSpPr>
                  <a:spLocks/>
                </p:cNvSpPr>
                <p:nvPr/>
              </p:nvSpPr>
              <p:spPr bwMode="auto">
                <a:xfrm rot="10800000">
                  <a:off x="8854733" y="3821475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6" name="Freeform 189"/>
                <p:cNvSpPr>
                  <a:spLocks/>
                </p:cNvSpPr>
                <p:nvPr/>
              </p:nvSpPr>
              <p:spPr bwMode="auto">
                <a:xfrm rot="10800000">
                  <a:off x="9219595" y="3821475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7" name="Freeform 217"/>
                <p:cNvSpPr>
                  <a:spLocks/>
                </p:cNvSpPr>
                <p:nvPr/>
              </p:nvSpPr>
              <p:spPr bwMode="auto">
                <a:xfrm rot="10800000">
                  <a:off x="8854733" y="4550249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Freeform 218"/>
                <p:cNvSpPr>
                  <a:spLocks/>
                </p:cNvSpPr>
                <p:nvPr/>
              </p:nvSpPr>
              <p:spPr bwMode="auto">
                <a:xfrm rot="10800000">
                  <a:off x="8854734" y="45502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9" name="Group 988"/>
              <p:cNvGrpSpPr/>
              <p:nvPr userDrawn="1"/>
            </p:nvGrpSpPr>
            <p:grpSpPr>
              <a:xfrm>
                <a:off x="8367814" y="192340"/>
                <a:ext cx="657858" cy="657858"/>
                <a:chOff x="-1743776" y="192340"/>
                <a:chExt cx="657858" cy="657858"/>
              </a:xfrm>
              <a:grpFill/>
            </p:grpSpPr>
            <p:sp>
              <p:nvSpPr>
                <p:cNvPr id="993" name="Freeform 72"/>
                <p:cNvSpPr>
                  <a:spLocks/>
                </p:cNvSpPr>
                <p:nvPr/>
              </p:nvSpPr>
              <p:spPr bwMode="auto">
                <a:xfrm>
                  <a:off x="-1743776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4" name="Freeform 73"/>
                <p:cNvSpPr>
                  <a:spLocks/>
                </p:cNvSpPr>
                <p:nvPr/>
              </p:nvSpPr>
              <p:spPr bwMode="auto">
                <a:xfrm>
                  <a:off x="-1743776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90" name="Group 989"/>
              <p:cNvGrpSpPr/>
              <p:nvPr userDrawn="1"/>
            </p:nvGrpSpPr>
            <p:grpSpPr>
              <a:xfrm>
                <a:off x="8453502" y="951505"/>
                <a:ext cx="486482" cy="656014"/>
                <a:chOff x="7209320" y="6163887"/>
                <a:chExt cx="486482" cy="656014"/>
              </a:xfrm>
              <a:grpFill/>
            </p:grpSpPr>
            <p:sp>
              <p:nvSpPr>
                <p:cNvPr id="991" name="Freeform 188"/>
                <p:cNvSpPr>
                  <a:spLocks/>
                </p:cNvSpPr>
                <p:nvPr userDrawn="1"/>
              </p:nvSpPr>
              <p:spPr bwMode="auto">
                <a:xfrm>
                  <a:off x="7574182" y="61638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2" name="Freeform 189"/>
                <p:cNvSpPr>
                  <a:spLocks/>
                </p:cNvSpPr>
                <p:nvPr userDrawn="1"/>
              </p:nvSpPr>
              <p:spPr bwMode="auto">
                <a:xfrm>
                  <a:off x="7209320" y="61638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99" name="Group 998"/>
            <p:cNvGrpSpPr/>
            <p:nvPr userDrawn="1"/>
          </p:nvGrpSpPr>
          <p:grpSpPr>
            <a:xfrm>
              <a:off x="1645176" y="247645"/>
              <a:ext cx="670757" cy="6286512"/>
              <a:chOff x="1694095" y="190501"/>
              <a:chExt cx="670757" cy="6477000"/>
            </a:xfrm>
            <a:grpFill/>
          </p:grpSpPr>
          <p:sp>
            <p:nvSpPr>
              <p:cNvPr id="1000" name="Freeform 170"/>
              <p:cNvSpPr>
                <a:spLocks/>
              </p:cNvSpPr>
              <p:nvPr/>
            </p:nvSpPr>
            <p:spPr bwMode="auto">
              <a:xfrm flipH="1" flipV="1">
                <a:off x="1700545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71"/>
              <p:cNvSpPr>
                <a:spLocks/>
              </p:cNvSpPr>
              <p:nvPr/>
            </p:nvSpPr>
            <p:spPr bwMode="auto">
              <a:xfrm flipH="1" flipV="1">
                <a:off x="1700545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66"/>
              <p:cNvSpPr>
                <a:spLocks/>
              </p:cNvSpPr>
              <p:nvPr/>
            </p:nvSpPr>
            <p:spPr bwMode="auto">
              <a:xfrm flipH="1" flipV="1">
                <a:off x="1700545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67"/>
              <p:cNvSpPr>
                <a:spLocks/>
              </p:cNvSpPr>
              <p:nvPr/>
            </p:nvSpPr>
            <p:spPr bwMode="auto">
              <a:xfrm flipH="1" flipV="1">
                <a:off x="2061722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04" name="Group 1003"/>
              <p:cNvGrpSpPr/>
              <p:nvPr/>
            </p:nvGrpSpPr>
            <p:grpSpPr>
              <a:xfrm>
                <a:off x="1870076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1020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1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5" name="Group 1004"/>
              <p:cNvGrpSpPr/>
              <p:nvPr/>
            </p:nvGrpSpPr>
            <p:grpSpPr>
              <a:xfrm>
                <a:off x="1700545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1018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06" name="Freeform 1005"/>
              <p:cNvSpPr>
                <a:spLocks/>
              </p:cNvSpPr>
              <p:nvPr/>
            </p:nvSpPr>
            <p:spPr bwMode="auto">
              <a:xfrm flipH="1" flipV="1">
                <a:off x="2182422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06"/>
              <p:cNvSpPr>
                <a:spLocks/>
              </p:cNvSpPr>
              <p:nvPr/>
            </p:nvSpPr>
            <p:spPr bwMode="auto">
              <a:xfrm flipH="1" flipV="1">
                <a:off x="1694095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12"/>
              <p:cNvSpPr>
                <a:spLocks/>
              </p:cNvSpPr>
              <p:nvPr/>
            </p:nvSpPr>
            <p:spPr bwMode="auto">
              <a:xfrm flipH="1" flipV="1">
                <a:off x="1703310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13"/>
              <p:cNvSpPr>
                <a:spLocks/>
              </p:cNvSpPr>
              <p:nvPr/>
            </p:nvSpPr>
            <p:spPr bwMode="auto">
              <a:xfrm flipH="1" flipV="1">
                <a:off x="2064487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14"/>
              <p:cNvSpPr>
                <a:spLocks/>
              </p:cNvSpPr>
              <p:nvPr/>
            </p:nvSpPr>
            <p:spPr bwMode="auto">
              <a:xfrm flipH="1" flipV="1">
                <a:off x="1703310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15"/>
              <p:cNvSpPr>
                <a:spLocks/>
              </p:cNvSpPr>
              <p:nvPr/>
            </p:nvSpPr>
            <p:spPr bwMode="auto">
              <a:xfrm flipH="1" flipV="1">
                <a:off x="1703310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2" name="Group 1011"/>
              <p:cNvGrpSpPr/>
              <p:nvPr/>
            </p:nvGrpSpPr>
            <p:grpSpPr>
              <a:xfrm>
                <a:off x="1703310" y="2365770"/>
                <a:ext cx="657857" cy="661542"/>
                <a:chOff x="10625243" y="2365770"/>
                <a:chExt cx="657857" cy="661542"/>
              </a:xfrm>
              <a:grpFill/>
            </p:grpSpPr>
            <p:sp>
              <p:nvSpPr>
                <p:cNvPr id="1016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3" name="Group 1012"/>
              <p:cNvGrpSpPr/>
              <p:nvPr/>
            </p:nvGrpSpPr>
            <p:grpSpPr>
              <a:xfrm>
                <a:off x="1694095" y="1635151"/>
                <a:ext cx="670757" cy="670755"/>
                <a:chOff x="10616028" y="1635151"/>
                <a:chExt cx="670757" cy="670755"/>
              </a:xfrm>
              <a:grpFill/>
            </p:grpSpPr>
            <p:sp>
              <p:nvSpPr>
                <p:cNvPr id="1014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60" name="Picture 25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20" y="2395121"/>
            <a:ext cx="3704751" cy="1795903"/>
          </a:xfrm>
          <a:prstGeom prst="rect">
            <a:avLst/>
          </a:prstGeom>
        </p:spPr>
      </p:pic>
      <p:sp>
        <p:nvSpPr>
          <p:cNvPr id="262" name="TextBox 261"/>
          <p:cNvSpPr txBox="1"/>
          <p:nvPr userDrawn="1"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7F7F7F"/>
                </a:solidFill>
              </a:rPr>
              <a:t>.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Freeform 8"/>
          <p:cNvSpPr>
            <a:spLocks/>
          </p:cNvSpPr>
          <p:nvPr/>
        </p:nvSpPr>
        <p:spPr bwMode="auto">
          <a:xfrm>
            <a:off x="6131014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4" name="Group 473"/>
          <p:cNvGrpSpPr/>
          <p:nvPr/>
        </p:nvGrpSpPr>
        <p:grpSpPr>
          <a:xfrm>
            <a:off x="6131014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475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" name="Freeform 188"/>
          <p:cNvSpPr>
            <a:spLocks/>
          </p:cNvSpPr>
          <p:nvPr/>
        </p:nvSpPr>
        <p:spPr bwMode="auto">
          <a:xfrm>
            <a:off x="740813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189"/>
          <p:cNvSpPr>
            <a:spLocks/>
          </p:cNvSpPr>
          <p:nvPr/>
        </p:nvSpPr>
        <p:spPr bwMode="auto">
          <a:xfrm>
            <a:off x="704327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6" name="Group 485"/>
          <p:cNvGrpSpPr/>
          <p:nvPr/>
        </p:nvGrpSpPr>
        <p:grpSpPr>
          <a:xfrm>
            <a:off x="7043279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487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2" name="Freeform 84"/>
          <p:cNvSpPr>
            <a:spLocks/>
          </p:cNvSpPr>
          <p:nvPr/>
        </p:nvSpPr>
        <p:spPr bwMode="auto">
          <a:xfrm flipH="1" flipV="1">
            <a:off x="11385542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85"/>
          <p:cNvSpPr>
            <a:spLocks/>
          </p:cNvSpPr>
          <p:nvPr/>
        </p:nvSpPr>
        <p:spPr bwMode="auto">
          <a:xfrm flipH="1" flipV="1">
            <a:off x="11385541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56"/>
          <p:cNvSpPr>
            <a:spLocks/>
          </p:cNvSpPr>
          <p:nvPr/>
        </p:nvSpPr>
        <p:spPr bwMode="auto">
          <a:xfrm flipH="1" flipV="1">
            <a:off x="11862822" y="3064515"/>
            <a:ext cx="184273" cy="177065"/>
          </a:xfrm>
          <a:custGeom>
            <a:avLst/>
            <a:gdLst>
              <a:gd name="T0" fmla="*/ 17 w 42"/>
              <a:gd name="T1" fmla="*/ 37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7 h 42"/>
              <a:gd name="T20" fmla="*/ 17 w 42"/>
              <a:gd name="T21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7"/>
                </a:moveTo>
                <a:cubicBezTo>
                  <a:pt x="17" y="37"/>
                  <a:pt x="17" y="37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1"/>
                  <a:pt x="5" y="5"/>
                </a:cubicBezTo>
                <a:cubicBezTo>
                  <a:pt x="11" y="0"/>
                  <a:pt x="20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7"/>
                </a:cubicBezTo>
                <a:cubicBezTo>
                  <a:pt x="31" y="42"/>
                  <a:pt x="22" y="42"/>
                  <a:pt x="17" y="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57"/>
          <p:cNvSpPr>
            <a:spLocks/>
          </p:cNvSpPr>
          <p:nvPr/>
        </p:nvSpPr>
        <p:spPr bwMode="auto">
          <a:xfrm flipH="1" flipV="1">
            <a:off x="11376338" y="3098496"/>
            <a:ext cx="639429" cy="617047"/>
          </a:xfrm>
          <a:custGeom>
            <a:avLst/>
            <a:gdLst>
              <a:gd name="T0" fmla="*/ 121 w 147"/>
              <a:gd name="T1" fmla="*/ 141 h 146"/>
              <a:gd name="T2" fmla="*/ 121 w 147"/>
              <a:gd name="T3" fmla="*/ 141 h 146"/>
              <a:gd name="T4" fmla="*/ 6 w 147"/>
              <a:gd name="T5" fmla="*/ 25 h 146"/>
              <a:gd name="T6" fmla="*/ 6 w 147"/>
              <a:gd name="T7" fmla="*/ 25 h 146"/>
              <a:gd name="T8" fmla="*/ 6 w 147"/>
              <a:gd name="T9" fmla="*/ 6 h 146"/>
              <a:gd name="T10" fmla="*/ 26 w 147"/>
              <a:gd name="T11" fmla="*/ 6 h 146"/>
              <a:gd name="T12" fmla="*/ 26 w 147"/>
              <a:gd name="T13" fmla="*/ 6 h 146"/>
              <a:gd name="T14" fmla="*/ 141 w 147"/>
              <a:gd name="T15" fmla="*/ 121 h 146"/>
              <a:gd name="T16" fmla="*/ 141 w 147"/>
              <a:gd name="T17" fmla="*/ 121 h 146"/>
              <a:gd name="T18" fmla="*/ 141 w 147"/>
              <a:gd name="T19" fmla="*/ 141 h 146"/>
              <a:gd name="T20" fmla="*/ 121 w 147"/>
              <a:gd name="T21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" h="146">
                <a:moveTo>
                  <a:pt x="121" y="141"/>
                </a:moveTo>
                <a:cubicBezTo>
                  <a:pt x="121" y="141"/>
                  <a:pt x="121" y="141"/>
                  <a:pt x="121" y="141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1"/>
                  <a:pt x="6" y="6"/>
                </a:cubicBezTo>
                <a:cubicBezTo>
                  <a:pt x="11" y="0"/>
                  <a:pt x="20" y="0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7" y="127"/>
                  <a:pt x="147" y="135"/>
                  <a:pt x="141" y="141"/>
                </a:cubicBezTo>
                <a:cubicBezTo>
                  <a:pt x="136" y="146"/>
                  <a:pt x="127" y="146"/>
                  <a:pt x="121" y="141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82"/>
          <p:cNvSpPr>
            <a:spLocks/>
          </p:cNvSpPr>
          <p:nvPr/>
        </p:nvSpPr>
        <p:spPr bwMode="auto">
          <a:xfrm flipH="1" flipV="1">
            <a:off x="11385535" y="5186538"/>
            <a:ext cx="121620" cy="638509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83"/>
          <p:cNvSpPr>
            <a:spLocks/>
          </p:cNvSpPr>
          <p:nvPr/>
        </p:nvSpPr>
        <p:spPr bwMode="auto">
          <a:xfrm flipH="1" flipV="1">
            <a:off x="11750397" y="5186538"/>
            <a:ext cx="121620" cy="638509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62"/>
          <p:cNvSpPr>
            <a:spLocks/>
          </p:cNvSpPr>
          <p:nvPr/>
        </p:nvSpPr>
        <p:spPr bwMode="auto">
          <a:xfrm flipH="1" flipV="1">
            <a:off x="11385542" y="3770053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63"/>
          <p:cNvSpPr>
            <a:spLocks/>
          </p:cNvSpPr>
          <p:nvPr/>
        </p:nvSpPr>
        <p:spPr bwMode="auto">
          <a:xfrm flipH="1" flipV="1">
            <a:off x="11385541" y="3770053"/>
            <a:ext cx="294838" cy="291531"/>
          </a:xfrm>
          <a:custGeom>
            <a:avLst/>
            <a:gdLst>
              <a:gd name="T0" fmla="*/ 1 w 68"/>
              <a:gd name="T1" fmla="*/ 55 h 69"/>
              <a:gd name="T2" fmla="*/ 1 w 68"/>
              <a:gd name="T3" fmla="*/ 55 h 69"/>
              <a:gd name="T4" fmla="*/ 17 w 68"/>
              <a:gd name="T5" fmla="*/ 17 h 69"/>
              <a:gd name="T6" fmla="*/ 54 w 68"/>
              <a:gd name="T7" fmla="*/ 2 h 69"/>
              <a:gd name="T8" fmla="*/ 68 w 68"/>
              <a:gd name="T9" fmla="*/ 16 h 69"/>
              <a:gd name="T10" fmla="*/ 54 w 68"/>
              <a:gd name="T11" fmla="*/ 30 h 69"/>
              <a:gd name="T12" fmla="*/ 53 w 68"/>
              <a:gd name="T13" fmla="*/ 30 h 69"/>
              <a:gd name="T14" fmla="*/ 36 w 68"/>
              <a:gd name="T15" fmla="*/ 37 h 69"/>
              <a:gd name="T16" fmla="*/ 29 w 68"/>
              <a:gd name="T17" fmla="*/ 54 h 69"/>
              <a:gd name="T18" fmla="*/ 29 w 68"/>
              <a:gd name="T19" fmla="*/ 55 h 69"/>
              <a:gd name="T20" fmla="*/ 15 w 68"/>
              <a:gd name="T21" fmla="*/ 69 h 69"/>
              <a:gd name="T22" fmla="*/ 1 w 68"/>
              <a:gd name="T23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9">
                <a:moveTo>
                  <a:pt x="1" y="55"/>
                </a:move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0" y="34"/>
                  <a:pt x="17" y="17"/>
                </a:cubicBezTo>
                <a:cubicBezTo>
                  <a:pt x="33" y="0"/>
                  <a:pt x="54" y="2"/>
                  <a:pt x="54" y="2"/>
                </a:cubicBezTo>
                <a:cubicBezTo>
                  <a:pt x="62" y="2"/>
                  <a:pt x="68" y="8"/>
                  <a:pt x="68" y="16"/>
                </a:cubicBezTo>
                <a:cubicBezTo>
                  <a:pt x="68" y="23"/>
                  <a:pt x="62" y="30"/>
                  <a:pt x="54" y="30"/>
                </a:cubicBezTo>
                <a:cubicBezTo>
                  <a:pt x="54" y="30"/>
                  <a:pt x="54" y="30"/>
                  <a:pt x="53" y="30"/>
                </a:cubicBezTo>
                <a:cubicBezTo>
                  <a:pt x="51" y="30"/>
                  <a:pt x="43" y="30"/>
                  <a:pt x="36" y="37"/>
                </a:cubicBezTo>
                <a:cubicBezTo>
                  <a:pt x="29" y="44"/>
                  <a:pt x="29" y="52"/>
                  <a:pt x="29" y="54"/>
                </a:cubicBezTo>
                <a:cubicBezTo>
                  <a:pt x="29" y="54"/>
                  <a:pt x="29" y="54"/>
                  <a:pt x="29" y="55"/>
                </a:cubicBezTo>
                <a:cubicBezTo>
                  <a:pt x="29" y="62"/>
                  <a:pt x="23" y="69"/>
                  <a:pt x="15" y="69"/>
                </a:cubicBezTo>
                <a:cubicBezTo>
                  <a:pt x="7" y="69"/>
                  <a:pt x="1" y="62"/>
                  <a:pt x="1" y="5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60"/>
          <p:cNvSpPr>
            <a:spLocks/>
          </p:cNvSpPr>
          <p:nvPr/>
        </p:nvSpPr>
        <p:spPr bwMode="auto">
          <a:xfrm flipH="1" flipV="1">
            <a:off x="11385542" y="4480982"/>
            <a:ext cx="656014" cy="638509"/>
          </a:xfrm>
          <a:custGeom>
            <a:avLst/>
            <a:gdLst>
              <a:gd name="T0" fmla="*/ 123 w 151"/>
              <a:gd name="T1" fmla="*/ 14 h 151"/>
              <a:gd name="T2" fmla="*/ 137 w 151"/>
              <a:gd name="T3" fmla="*/ 0 h 151"/>
              <a:gd name="T4" fmla="*/ 151 w 151"/>
              <a:gd name="T5" fmla="*/ 14 h 151"/>
              <a:gd name="T6" fmla="*/ 111 w 151"/>
              <a:gd name="T7" fmla="*/ 111 h 151"/>
              <a:gd name="T8" fmla="*/ 14 w 151"/>
              <a:gd name="T9" fmla="*/ 151 h 151"/>
              <a:gd name="T10" fmla="*/ 0 w 151"/>
              <a:gd name="T11" fmla="*/ 137 h 151"/>
              <a:gd name="T12" fmla="*/ 14 w 151"/>
              <a:gd name="T13" fmla="*/ 123 h 151"/>
              <a:gd name="T14" fmla="*/ 91 w 151"/>
              <a:gd name="T15" fmla="*/ 91 h 151"/>
              <a:gd name="T16" fmla="*/ 123 w 151"/>
              <a:gd name="T17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23" y="14"/>
                </a:moveTo>
                <a:cubicBezTo>
                  <a:pt x="123" y="6"/>
                  <a:pt x="12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51"/>
                  <a:pt x="136" y="86"/>
                  <a:pt x="111" y="111"/>
                </a:cubicBezTo>
                <a:cubicBezTo>
                  <a:pt x="86" y="135"/>
                  <a:pt x="5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29"/>
                  <a:pt x="6" y="123"/>
                  <a:pt x="14" y="123"/>
                </a:cubicBezTo>
                <a:cubicBezTo>
                  <a:pt x="44" y="123"/>
                  <a:pt x="71" y="110"/>
                  <a:pt x="91" y="91"/>
                </a:cubicBezTo>
                <a:cubicBezTo>
                  <a:pt x="111" y="71"/>
                  <a:pt x="123" y="44"/>
                  <a:pt x="123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61"/>
          <p:cNvSpPr>
            <a:spLocks/>
          </p:cNvSpPr>
          <p:nvPr/>
        </p:nvSpPr>
        <p:spPr bwMode="auto">
          <a:xfrm flipH="1" flipV="1">
            <a:off x="11746719" y="4831535"/>
            <a:ext cx="294838" cy="287955"/>
          </a:xfrm>
          <a:custGeom>
            <a:avLst/>
            <a:gdLst>
              <a:gd name="T0" fmla="*/ 67 w 68"/>
              <a:gd name="T1" fmla="*/ 14 h 68"/>
              <a:gd name="T2" fmla="*/ 67 w 68"/>
              <a:gd name="T3" fmla="*/ 14 h 68"/>
              <a:gd name="T4" fmla="*/ 52 w 68"/>
              <a:gd name="T5" fmla="*/ 51 h 68"/>
              <a:gd name="T6" fmla="*/ 14 w 68"/>
              <a:gd name="T7" fmla="*/ 67 h 68"/>
              <a:gd name="T8" fmla="*/ 0 w 68"/>
              <a:gd name="T9" fmla="*/ 53 h 68"/>
              <a:gd name="T10" fmla="*/ 14 w 68"/>
              <a:gd name="T11" fmla="*/ 39 h 68"/>
              <a:gd name="T12" fmla="*/ 15 w 68"/>
              <a:gd name="T13" fmla="*/ 39 h 68"/>
              <a:gd name="T14" fmla="*/ 32 w 68"/>
              <a:gd name="T15" fmla="*/ 31 h 68"/>
              <a:gd name="T16" fmla="*/ 39 w 68"/>
              <a:gd name="T17" fmla="*/ 14 h 68"/>
              <a:gd name="T18" fmla="*/ 39 w 68"/>
              <a:gd name="T19" fmla="*/ 14 h 68"/>
              <a:gd name="T20" fmla="*/ 53 w 68"/>
              <a:gd name="T21" fmla="*/ 0 h 68"/>
              <a:gd name="T22" fmla="*/ 67 w 68"/>
              <a:gd name="T23" fmla="*/ 1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67" y="14"/>
                </a:move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8" y="34"/>
                  <a:pt x="52" y="51"/>
                </a:cubicBezTo>
                <a:cubicBezTo>
                  <a:pt x="35" y="68"/>
                  <a:pt x="14" y="67"/>
                  <a:pt x="14" y="67"/>
                </a:cubicBezTo>
                <a:cubicBezTo>
                  <a:pt x="6" y="67"/>
                  <a:pt x="0" y="60"/>
                  <a:pt x="0" y="53"/>
                </a:cubicBezTo>
                <a:cubicBezTo>
                  <a:pt x="0" y="45"/>
                  <a:pt x="6" y="39"/>
                  <a:pt x="14" y="39"/>
                </a:cubicBezTo>
                <a:cubicBezTo>
                  <a:pt x="14" y="39"/>
                  <a:pt x="15" y="39"/>
                  <a:pt x="15" y="39"/>
                </a:cubicBezTo>
                <a:cubicBezTo>
                  <a:pt x="18" y="39"/>
                  <a:pt x="25" y="38"/>
                  <a:pt x="32" y="31"/>
                </a:cubicBezTo>
                <a:cubicBezTo>
                  <a:pt x="39" y="24"/>
                  <a:pt x="39" y="16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6"/>
                  <a:pt x="46" y="0"/>
                  <a:pt x="53" y="0"/>
                </a:cubicBezTo>
                <a:cubicBezTo>
                  <a:pt x="61" y="0"/>
                  <a:pt x="67" y="6"/>
                  <a:pt x="67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2" name="Group 501"/>
          <p:cNvGrpSpPr/>
          <p:nvPr/>
        </p:nvGrpSpPr>
        <p:grpSpPr>
          <a:xfrm>
            <a:off x="11555069" y="2358963"/>
            <a:ext cx="486481" cy="642087"/>
            <a:chOff x="11542713" y="2365770"/>
            <a:chExt cx="486481" cy="661542"/>
          </a:xfrm>
          <a:solidFill>
            <a:srgbClr val="F2F2F2"/>
          </a:solidFill>
        </p:grpSpPr>
        <p:sp>
          <p:nvSpPr>
            <p:cNvPr id="512" name="Freeform 50"/>
            <p:cNvSpPr>
              <a:spLocks/>
            </p:cNvSpPr>
            <p:nvPr/>
          </p:nvSpPr>
          <p:spPr bwMode="auto">
            <a:xfrm flipH="1" flipV="1">
              <a:off x="11907574" y="2365770"/>
              <a:ext cx="121620" cy="661542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1"/>
            <p:cNvSpPr>
              <a:spLocks/>
            </p:cNvSpPr>
            <p:nvPr/>
          </p:nvSpPr>
          <p:spPr bwMode="auto">
            <a:xfrm flipH="1" flipV="1">
              <a:off x="11542713" y="2365770"/>
              <a:ext cx="121620" cy="661542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11380007" y="938894"/>
            <a:ext cx="667072" cy="651029"/>
            <a:chOff x="11367653" y="902691"/>
            <a:chExt cx="667071" cy="670756"/>
          </a:xfrm>
          <a:solidFill>
            <a:srgbClr val="F2F2F2"/>
          </a:solidFill>
        </p:grpSpPr>
        <p:sp>
          <p:nvSpPr>
            <p:cNvPr id="510" name="Freeform 68"/>
            <p:cNvSpPr>
              <a:spLocks/>
            </p:cNvSpPr>
            <p:nvPr/>
          </p:nvSpPr>
          <p:spPr bwMode="auto">
            <a:xfrm flipH="1" flipV="1">
              <a:off x="11367653" y="1391017"/>
              <a:ext cx="182430" cy="182430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69"/>
            <p:cNvSpPr>
              <a:spLocks/>
            </p:cNvSpPr>
            <p:nvPr/>
          </p:nvSpPr>
          <p:spPr bwMode="auto">
            <a:xfrm flipH="1" flipV="1">
              <a:off x="11398981" y="902691"/>
              <a:ext cx="635743" cy="635744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1385541" y="1653396"/>
            <a:ext cx="656016" cy="642087"/>
            <a:chOff x="11373180" y="1638836"/>
            <a:chExt cx="656016" cy="661542"/>
          </a:xfrm>
          <a:solidFill>
            <a:srgbClr val="F2F2F2"/>
          </a:solidFill>
        </p:grpSpPr>
        <p:sp>
          <p:nvSpPr>
            <p:cNvPr id="508" name="Freeform 66"/>
            <p:cNvSpPr>
              <a:spLocks/>
            </p:cNvSpPr>
            <p:nvPr/>
          </p:nvSpPr>
          <p:spPr bwMode="auto">
            <a:xfrm flipH="1" flipV="1">
              <a:off x="11373180" y="1638836"/>
              <a:ext cx="656015" cy="661542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7"/>
            <p:cNvSpPr>
              <a:spLocks/>
            </p:cNvSpPr>
            <p:nvPr/>
          </p:nvSpPr>
          <p:spPr bwMode="auto">
            <a:xfrm flipH="1" flipV="1">
              <a:off x="11734358" y="2000012"/>
              <a:ext cx="294838" cy="300366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11385542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506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5" name="Freeform 170"/>
          <p:cNvSpPr>
            <a:spLocks/>
          </p:cNvSpPr>
          <p:nvPr/>
        </p:nvSpPr>
        <p:spPr bwMode="auto">
          <a:xfrm flipH="1" flipV="1">
            <a:off x="10629935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171"/>
          <p:cNvSpPr>
            <a:spLocks/>
          </p:cNvSpPr>
          <p:nvPr/>
        </p:nvSpPr>
        <p:spPr bwMode="auto">
          <a:xfrm flipH="1" flipV="1">
            <a:off x="10629919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8" name="Group 527"/>
          <p:cNvGrpSpPr/>
          <p:nvPr/>
        </p:nvGrpSpPr>
        <p:grpSpPr>
          <a:xfrm>
            <a:off x="10629935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529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8" name="Freeform 8"/>
          <p:cNvSpPr>
            <a:spLocks/>
          </p:cNvSpPr>
          <p:nvPr/>
        </p:nvSpPr>
        <p:spPr bwMode="auto">
          <a:xfrm>
            <a:off x="3152740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" name="Group 541"/>
          <p:cNvGrpSpPr/>
          <p:nvPr/>
        </p:nvGrpSpPr>
        <p:grpSpPr>
          <a:xfrm>
            <a:off x="3152740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543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9" name="Freeform 188"/>
          <p:cNvSpPr>
            <a:spLocks/>
          </p:cNvSpPr>
          <p:nvPr/>
        </p:nvSpPr>
        <p:spPr bwMode="auto">
          <a:xfrm>
            <a:off x="442986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189"/>
          <p:cNvSpPr>
            <a:spLocks/>
          </p:cNvSpPr>
          <p:nvPr/>
        </p:nvSpPr>
        <p:spPr bwMode="auto">
          <a:xfrm>
            <a:off x="4064999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4" name="Group 553"/>
          <p:cNvGrpSpPr/>
          <p:nvPr/>
        </p:nvGrpSpPr>
        <p:grpSpPr>
          <a:xfrm>
            <a:off x="4065006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555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0" name="Freeform 84"/>
          <p:cNvSpPr>
            <a:spLocks/>
          </p:cNvSpPr>
          <p:nvPr/>
        </p:nvSpPr>
        <p:spPr bwMode="auto">
          <a:xfrm flipH="1" flipV="1">
            <a:off x="5384609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85"/>
          <p:cNvSpPr>
            <a:spLocks/>
          </p:cNvSpPr>
          <p:nvPr/>
        </p:nvSpPr>
        <p:spPr bwMode="auto">
          <a:xfrm flipH="1" flipV="1">
            <a:off x="5384608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5" name="Group 564"/>
          <p:cNvGrpSpPr/>
          <p:nvPr/>
        </p:nvGrpSpPr>
        <p:grpSpPr>
          <a:xfrm>
            <a:off x="5384609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566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1" name="Freeform 170"/>
          <p:cNvSpPr>
            <a:spLocks/>
          </p:cNvSpPr>
          <p:nvPr/>
        </p:nvSpPr>
        <p:spPr bwMode="auto">
          <a:xfrm flipH="1" flipV="1">
            <a:off x="4636357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Freeform 171"/>
          <p:cNvSpPr>
            <a:spLocks/>
          </p:cNvSpPr>
          <p:nvPr/>
        </p:nvSpPr>
        <p:spPr bwMode="auto">
          <a:xfrm flipH="1" flipV="1">
            <a:off x="4636357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6" name="Group 575"/>
          <p:cNvGrpSpPr/>
          <p:nvPr/>
        </p:nvGrpSpPr>
        <p:grpSpPr>
          <a:xfrm>
            <a:off x="4636357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577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2" name="Freeform 8"/>
          <p:cNvSpPr>
            <a:spLocks/>
          </p:cNvSpPr>
          <p:nvPr/>
        </p:nvSpPr>
        <p:spPr bwMode="auto">
          <a:xfrm>
            <a:off x="143141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32"/>
          <p:cNvSpPr>
            <a:spLocks/>
          </p:cNvSpPr>
          <p:nvPr/>
        </p:nvSpPr>
        <p:spPr bwMode="auto">
          <a:xfrm>
            <a:off x="143141" y="3069905"/>
            <a:ext cx="657858" cy="642087"/>
          </a:xfrm>
          <a:custGeom>
            <a:avLst/>
            <a:gdLst>
              <a:gd name="T0" fmla="*/ 123 w 151"/>
              <a:gd name="T1" fmla="*/ 15 h 152"/>
              <a:gd name="T2" fmla="*/ 137 w 151"/>
              <a:gd name="T3" fmla="*/ 0 h 152"/>
              <a:gd name="T4" fmla="*/ 151 w 151"/>
              <a:gd name="T5" fmla="*/ 15 h 152"/>
              <a:gd name="T6" fmla="*/ 111 w 151"/>
              <a:gd name="T7" fmla="*/ 111 h 152"/>
              <a:gd name="T8" fmla="*/ 14 w 151"/>
              <a:gd name="T9" fmla="*/ 152 h 152"/>
              <a:gd name="T10" fmla="*/ 0 w 151"/>
              <a:gd name="T11" fmla="*/ 138 h 152"/>
              <a:gd name="T12" fmla="*/ 14 w 151"/>
              <a:gd name="T13" fmla="*/ 124 h 152"/>
              <a:gd name="T14" fmla="*/ 91 w 151"/>
              <a:gd name="T15" fmla="*/ 92 h 152"/>
              <a:gd name="T16" fmla="*/ 123 w 151"/>
              <a:gd name="T17" fmla="*/ 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23" y="15"/>
                </a:moveTo>
                <a:cubicBezTo>
                  <a:pt x="123" y="7"/>
                  <a:pt x="129" y="0"/>
                  <a:pt x="137" y="0"/>
                </a:cubicBezTo>
                <a:cubicBezTo>
                  <a:pt x="145" y="0"/>
                  <a:pt x="151" y="7"/>
                  <a:pt x="151" y="15"/>
                </a:cubicBezTo>
                <a:cubicBezTo>
                  <a:pt x="151" y="52"/>
                  <a:pt x="136" y="87"/>
                  <a:pt x="111" y="111"/>
                </a:cubicBezTo>
                <a:cubicBezTo>
                  <a:pt x="86" y="136"/>
                  <a:pt x="5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0"/>
                  <a:pt x="6" y="124"/>
                  <a:pt x="14" y="124"/>
                </a:cubicBezTo>
                <a:cubicBezTo>
                  <a:pt x="44" y="124"/>
                  <a:pt x="71" y="111"/>
                  <a:pt x="91" y="92"/>
                </a:cubicBezTo>
                <a:cubicBezTo>
                  <a:pt x="111" y="72"/>
                  <a:pt x="123" y="45"/>
                  <a:pt x="123" y="1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Freeform 33"/>
          <p:cNvSpPr>
            <a:spLocks/>
          </p:cNvSpPr>
          <p:nvPr/>
        </p:nvSpPr>
        <p:spPr bwMode="auto">
          <a:xfrm>
            <a:off x="143143" y="3069883"/>
            <a:ext cx="294838" cy="291532"/>
          </a:xfrm>
          <a:custGeom>
            <a:avLst/>
            <a:gdLst>
              <a:gd name="T0" fmla="*/ 67 w 68"/>
              <a:gd name="T1" fmla="*/ 15 h 69"/>
              <a:gd name="T2" fmla="*/ 67 w 68"/>
              <a:gd name="T3" fmla="*/ 15 h 69"/>
              <a:gd name="T4" fmla="*/ 51 w 68"/>
              <a:gd name="T5" fmla="*/ 52 h 69"/>
              <a:gd name="T6" fmla="*/ 14 w 68"/>
              <a:gd name="T7" fmla="*/ 68 h 69"/>
              <a:gd name="T8" fmla="*/ 0 w 68"/>
              <a:gd name="T9" fmla="*/ 53 h 69"/>
              <a:gd name="T10" fmla="*/ 14 w 68"/>
              <a:gd name="T11" fmla="*/ 39 h 69"/>
              <a:gd name="T12" fmla="*/ 15 w 68"/>
              <a:gd name="T13" fmla="*/ 40 h 69"/>
              <a:gd name="T14" fmla="*/ 32 w 68"/>
              <a:gd name="T15" fmla="*/ 32 h 69"/>
              <a:gd name="T16" fmla="*/ 39 w 68"/>
              <a:gd name="T17" fmla="*/ 15 h 69"/>
              <a:gd name="T18" fmla="*/ 39 w 68"/>
              <a:gd name="T19" fmla="*/ 15 h 69"/>
              <a:gd name="T20" fmla="*/ 53 w 68"/>
              <a:gd name="T21" fmla="*/ 0 h 69"/>
              <a:gd name="T22" fmla="*/ 67 w 68"/>
              <a:gd name="T23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9">
                <a:moveTo>
                  <a:pt x="67" y="15"/>
                </a:move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8" y="35"/>
                  <a:pt x="51" y="52"/>
                </a:cubicBezTo>
                <a:cubicBezTo>
                  <a:pt x="35" y="69"/>
                  <a:pt x="14" y="68"/>
                  <a:pt x="14" y="68"/>
                </a:cubicBezTo>
                <a:cubicBezTo>
                  <a:pt x="6" y="68"/>
                  <a:pt x="0" y="61"/>
                  <a:pt x="0" y="53"/>
                </a:cubicBezTo>
                <a:cubicBezTo>
                  <a:pt x="0" y="46"/>
                  <a:pt x="6" y="39"/>
                  <a:pt x="14" y="39"/>
                </a:cubicBezTo>
                <a:cubicBezTo>
                  <a:pt x="14" y="39"/>
                  <a:pt x="15" y="39"/>
                  <a:pt x="15" y="40"/>
                </a:cubicBezTo>
                <a:cubicBezTo>
                  <a:pt x="17" y="40"/>
                  <a:pt x="25" y="39"/>
                  <a:pt x="32" y="32"/>
                </a:cubicBezTo>
                <a:cubicBezTo>
                  <a:pt x="39" y="25"/>
                  <a:pt x="39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7"/>
                  <a:pt x="45" y="0"/>
                  <a:pt x="53" y="0"/>
                </a:cubicBezTo>
                <a:cubicBezTo>
                  <a:pt x="61" y="0"/>
                  <a:pt x="67" y="7"/>
                  <a:pt x="67" y="1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10"/>
          <p:cNvSpPr>
            <a:spLocks/>
          </p:cNvSpPr>
          <p:nvPr/>
        </p:nvSpPr>
        <p:spPr bwMode="auto">
          <a:xfrm>
            <a:off x="143141" y="5707012"/>
            <a:ext cx="657858" cy="119832"/>
          </a:xfrm>
          <a:custGeom>
            <a:avLst/>
            <a:gdLst>
              <a:gd name="T0" fmla="*/ 137 w 151"/>
              <a:gd name="T1" fmla="*/ 28 h 28"/>
              <a:gd name="T2" fmla="*/ 137 w 151"/>
              <a:gd name="T3" fmla="*/ 28 h 28"/>
              <a:gd name="T4" fmla="*/ 14 w 151"/>
              <a:gd name="T5" fmla="*/ 28 h 28"/>
              <a:gd name="T6" fmla="*/ 14 w 151"/>
              <a:gd name="T7" fmla="*/ 28 h 28"/>
              <a:gd name="T8" fmla="*/ 0 w 151"/>
              <a:gd name="T9" fmla="*/ 14 h 28"/>
              <a:gd name="T10" fmla="*/ 14 w 151"/>
              <a:gd name="T11" fmla="*/ 0 h 28"/>
              <a:gd name="T12" fmla="*/ 14 w 151"/>
              <a:gd name="T13" fmla="*/ 0 h 28"/>
              <a:gd name="T14" fmla="*/ 137 w 151"/>
              <a:gd name="T15" fmla="*/ 0 h 28"/>
              <a:gd name="T16" fmla="*/ 137 w 151"/>
              <a:gd name="T17" fmla="*/ 0 h 28"/>
              <a:gd name="T18" fmla="*/ 151 w 151"/>
              <a:gd name="T19" fmla="*/ 14 h 28"/>
              <a:gd name="T20" fmla="*/ 137 w 151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28">
                <a:moveTo>
                  <a:pt x="137" y="28"/>
                </a:moveTo>
                <a:cubicBezTo>
                  <a:pt x="137" y="28"/>
                  <a:pt x="137" y="28"/>
                  <a:pt x="137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11"/>
          <p:cNvSpPr>
            <a:spLocks/>
          </p:cNvSpPr>
          <p:nvPr/>
        </p:nvSpPr>
        <p:spPr bwMode="auto">
          <a:xfrm>
            <a:off x="143141" y="5352895"/>
            <a:ext cx="657858" cy="118043"/>
          </a:xfrm>
          <a:custGeom>
            <a:avLst/>
            <a:gdLst>
              <a:gd name="T0" fmla="*/ 137 w 151"/>
              <a:gd name="T1" fmla="*/ 28 h 28"/>
              <a:gd name="T2" fmla="*/ 137 w 151"/>
              <a:gd name="T3" fmla="*/ 28 h 28"/>
              <a:gd name="T4" fmla="*/ 14 w 151"/>
              <a:gd name="T5" fmla="*/ 28 h 28"/>
              <a:gd name="T6" fmla="*/ 14 w 151"/>
              <a:gd name="T7" fmla="*/ 28 h 28"/>
              <a:gd name="T8" fmla="*/ 0 w 151"/>
              <a:gd name="T9" fmla="*/ 14 h 28"/>
              <a:gd name="T10" fmla="*/ 14 w 151"/>
              <a:gd name="T11" fmla="*/ 0 h 28"/>
              <a:gd name="T12" fmla="*/ 14 w 151"/>
              <a:gd name="T13" fmla="*/ 0 h 28"/>
              <a:gd name="T14" fmla="*/ 137 w 151"/>
              <a:gd name="T15" fmla="*/ 0 h 28"/>
              <a:gd name="T16" fmla="*/ 137 w 151"/>
              <a:gd name="T17" fmla="*/ 0 h 28"/>
              <a:gd name="T18" fmla="*/ 151 w 151"/>
              <a:gd name="T19" fmla="*/ 14 h 28"/>
              <a:gd name="T20" fmla="*/ 137 w 151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28">
                <a:moveTo>
                  <a:pt x="137" y="28"/>
                </a:moveTo>
                <a:cubicBezTo>
                  <a:pt x="137" y="28"/>
                  <a:pt x="137" y="28"/>
                  <a:pt x="137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30"/>
          <p:cNvSpPr>
            <a:spLocks/>
          </p:cNvSpPr>
          <p:nvPr/>
        </p:nvSpPr>
        <p:spPr bwMode="auto">
          <a:xfrm>
            <a:off x="677552" y="3771875"/>
            <a:ext cx="123463" cy="642087"/>
          </a:xfrm>
          <a:custGeom>
            <a:avLst/>
            <a:gdLst>
              <a:gd name="T0" fmla="*/ 28 w 28"/>
              <a:gd name="T1" fmla="*/ 14 h 152"/>
              <a:gd name="T2" fmla="*/ 28 w 28"/>
              <a:gd name="T3" fmla="*/ 15 h 152"/>
              <a:gd name="T4" fmla="*/ 28 w 28"/>
              <a:gd name="T5" fmla="*/ 137 h 152"/>
              <a:gd name="T6" fmla="*/ 28 w 28"/>
              <a:gd name="T7" fmla="*/ 138 h 152"/>
              <a:gd name="T8" fmla="*/ 14 w 28"/>
              <a:gd name="T9" fmla="*/ 152 h 152"/>
              <a:gd name="T10" fmla="*/ 0 w 28"/>
              <a:gd name="T11" fmla="*/ 138 h 152"/>
              <a:gd name="T12" fmla="*/ 0 w 28"/>
              <a:gd name="T13" fmla="*/ 137 h 152"/>
              <a:gd name="T14" fmla="*/ 0 w 28"/>
              <a:gd name="T15" fmla="*/ 15 h 152"/>
              <a:gd name="T16" fmla="*/ 0 w 28"/>
              <a:gd name="T17" fmla="*/ 14 h 152"/>
              <a:gd name="T18" fmla="*/ 14 w 28"/>
              <a:gd name="T19" fmla="*/ 0 h 152"/>
              <a:gd name="T20" fmla="*/ 28 w 28"/>
              <a:gd name="T21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2">
                <a:moveTo>
                  <a:pt x="28" y="14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45"/>
                  <a:pt x="2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31"/>
          <p:cNvSpPr>
            <a:spLocks/>
          </p:cNvSpPr>
          <p:nvPr/>
        </p:nvSpPr>
        <p:spPr bwMode="auto">
          <a:xfrm>
            <a:off x="312674" y="3771875"/>
            <a:ext cx="121620" cy="642087"/>
          </a:xfrm>
          <a:custGeom>
            <a:avLst/>
            <a:gdLst>
              <a:gd name="T0" fmla="*/ 28 w 28"/>
              <a:gd name="T1" fmla="*/ 14 h 152"/>
              <a:gd name="T2" fmla="*/ 28 w 28"/>
              <a:gd name="T3" fmla="*/ 15 h 152"/>
              <a:gd name="T4" fmla="*/ 28 w 28"/>
              <a:gd name="T5" fmla="*/ 137 h 152"/>
              <a:gd name="T6" fmla="*/ 28 w 28"/>
              <a:gd name="T7" fmla="*/ 138 h 152"/>
              <a:gd name="T8" fmla="*/ 14 w 28"/>
              <a:gd name="T9" fmla="*/ 152 h 152"/>
              <a:gd name="T10" fmla="*/ 0 w 28"/>
              <a:gd name="T11" fmla="*/ 138 h 152"/>
              <a:gd name="T12" fmla="*/ 0 w 28"/>
              <a:gd name="T13" fmla="*/ 137 h 152"/>
              <a:gd name="T14" fmla="*/ 0 w 28"/>
              <a:gd name="T15" fmla="*/ 15 h 152"/>
              <a:gd name="T16" fmla="*/ 0 w 28"/>
              <a:gd name="T17" fmla="*/ 14 h 152"/>
              <a:gd name="T18" fmla="*/ 14 w 28"/>
              <a:gd name="T19" fmla="*/ 0 h 152"/>
              <a:gd name="T20" fmla="*/ 28 w 28"/>
              <a:gd name="T21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2">
                <a:moveTo>
                  <a:pt x="28" y="14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45"/>
                  <a:pt x="2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8"/>
                  <a:pt x="0" y="137"/>
                  <a:pt x="0" y="1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28"/>
          <p:cNvSpPr>
            <a:spLocks/>
          </p:cNvSpPr>
          <p:nvPr/>
        </p:nvSpPr>
        <p:spPr bwMode="auto">
          <a:xfrm>
            <a:off x="137620" y="4949613"/>
            <a:ext cx="184275" cy="178855"/>
          </a:xfrm>
          <a:custGeom>
            <a:avLst/>
            <a:gdLst>
              <a:gd name="T0" fmla="*/ 17 w 42"/>
              <a:gd name="T1" fmla="*/ 36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6 h 42"/>
              <a:gd name="T20" fmla="*/ 17 w 42"/>
              <a:gd name="T21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6"/>
                </a:moveTo>
                <a:cubicBezTo>
                  <a:pt x="17" y="36"/>
                  <a:pt x="17" y="36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0"/>
                  <a:pt x="5" y="5"/>
                </a:cubicBezTo>
                <a:cubicBezTo>
                  <a:pt x="11" y="0"/>
                  <a:pt x="19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6"/>
                </a:cubicBezTo>
                <a:cubicBezTo>
                  <a:pt x="31" y="42"/>
                  <a:pt x="22" y="42"/>
                  <a:pt x="17" y="36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29"/>
          <p:cNvSpPr>
            <a:spLocks/>
          </p:cNvSpPr>
          <p:nvPr/>
        </p:nvSpPr>
        <p:spPr bwMode="auto">
          <a:xfrm>
            <a:off x="168940" y="4477436"/>
            <a:ext cx="635744" cy="617047"/>
          </a:xfrm>
          <a:custGeom>
            <a:avLst/>
            <a:gdLst>
              <a:gd name="T0" fmla="*/ 121 w 146"/>
              <a:gd name="T1" fmla="*/ 141 h 146"/>
              <a:gd name="T2" fmla="*/ 121 w 146"/>
              <a:gd name="T3" fmla="*/ 141 h 146"/>
              <a:gd name="T4" fmla="*/ 6 w 146"/>
              <a:gd name="T5" fmla="*/ 25 h 146"/>
              <a:gd name="T6" fmla="*/ 6 w 146"/>
              <a:gd name="T7" fmla="*/ 25 h 146"/>
              <a:gd name="T8" fmla="*/ 6 w 146"/>
              <a:gd name="T9" fmla="*/ 6 h 146"/>
              <a:gd name="T10" fmla="*/ 25 w 146"/>
              <a:gd name="T11" fmla="*/ 6 h 146"/>
              <a:gd name="T12" fmla="*/ 25 w 146"/>
              <a:gd name="T13" fmla="*/ 6 h 146"/>
              <a:gd name="T14" fmla="*/ 141 w 146"/>
              <a:gd name="T15" fmla="*/ 121 h 146"/>
              <a:gd name="T16" fmla="*/ 141 w 146"/>
              <a:gd name="T17" fmla="*/ 121 h 146"/>
              <a:gd name="T18" fmla="*/ 141 w 146"/>
              <a:gd name="T19" fmla="*/ 141 h 146"/>
              <a:gd name="T20" fmla="*/ 121 w 146"/>
              <a:gd name="T21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" h="146">
                <a:moveTo>
                  <a:pt x="121" y="141"/>
                </a:moveTo>
                <a:cubicBezTo>
                  <a:pt x="121" y="141"/>
                  <a:pt x="121" y="141"/>
                  <a:pt x="121" y="141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1"/>
                  <a:pt x="6" y="6"/>
                </a:cubicBezTo>
                <a:cubicBezTo>
                  <a:pt x="11" y="0"/>
                  <a:pt x="20" y="0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6" y="127"/>
                  <a:pt x="146" y="135"/>
                  <a:pt x="141" y="141"/>
                </a:cubicBezTo>
                <a:cubicBezTo>
                  <a:pt x="135" y="146"/>
                  <a:pt x="127" y="146"/>
                  <a:pt x="121" y="141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1" name="Group 590"/>
          <p:cNvGrpSpPr/>
          <p:nvPr/>
        </p:nvGrpSpPr>
        <p:grpSpPr>
          <a:xfrm>
            <a:off x="143141" y="2364343"/>
            <a:ext cx="657858" cy="636723"/>
            <a:chOff x="9129365" y="2371296"/>
            <a:chExt cx="657858" cy="656015"/>
          </a:xfrm>
          <a:solidFill>
            <a:srgbClr val="F2F2F2"/>
          </a:solidFill>
        </p:grpSpPr>
        <p:sp>
          <p:nvSpPr>
            <p:cNvPr id="602" name="Freeform 34"/>
            <p:cNvSpPr>
              <a:spLocks/>
            </p:cNvSpPr>
            <p:nvPr/>
          </p:nvSpPr>
          <p:spPr bwMode="auto">
            <a:xfrm>
              <a:off x="9129365" y="2371296"/>
              <a:ext cx="657858" cy="656015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4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35"/>
            <p:cNvSpPr>
              <a:spLocks/>
            </p:cNvSpPr>
            <p:nvPr/>
          </p:nvSpPr>
          <p:spPr bwMode="auto">
            <a:xfrm>
              <a:off x="9490541" y="2726943"/>
              <a:ext cx="296680" cy="300366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3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143141" y="947858"/>
            <a:ext cx="657858" cy="473963"/>
            <a:chOff x="9129365" y="911903"/>
            <a:chExt cx="657858" cy="488324"/>
          </a:xfrm>
          <a:solidFill>
            <a:srgbClr val="F2F2F2"/>
          </a:solidFill>
        </p:grpSpPr>
        <p:sp>
          <p:nvSpPr>
            <p:cNvPr id="600" name="Freeform 38"/>
            <p:cNvSpPr>
              <a:spLocks/>
            </p:cNvSpPr>
            <p:nvPr/>
          </p:nvSpPr>
          <p:spPr bwMode="auto">
            <a:xfrm>
              <a:off x="9129365" y="911903"/>
              <a:ext cx="657858" cy="123463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39"/>
            <p:cNvSpPr>
              <a:spLocks/>
            </p:cNvSpPr>
            <p:nvPr/>
          </p:nvSpPr>
          <p:spPr bwMode="auto">
            <a:xfrm>
              <a:off x="9129365" y="1278607"/>
              <a:ext cx="657858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137614" y="1649836"/>
            <a:ext cx="667070" cy="651027"/>
            <a:chOff x="9123837" y="1635150"/>
            <a:chExt cx="667070" cy="670753"/>
          </a:xfrm>
          <a:solidFill>
            <a:srgbClr val="F2F2F2"/>
          </a:solidFill>
        </p:grpSpPr>
        <p:sp>
          <p:nvSpPr>
            <p:cNvPr id="598" name="Freeform 36"/>
            <p:cNvSpPr>
              <a:spLocks/>
            </p:cNvSpPr>
            <p:nvPr/>
          </p:nvSpPr>
          <p:spPr bwMode="auto">
            <a:xfrm>
              <a:off x="9608477" y="2123473"/>
              <a:ext cx="182430" cy="182430"/>
            </a:xfrm>
            <a:custGeom>
              <a:avLst/>
              <a:gdLst>
                <a:gd name="T0" fmla="*/ 37 w 42"/>
                <a:gd name="T1" fmla="*/ 25 h 42"/>
                <a:gd name="T2" fmla="*/ 37 w 42"/>
                <a:gd name="T3" fmla="*/ 25 h 42"/>
                <a:gd name="T4" fmla="*/ 25 w 42"/>
                <a:gd name="T5" fmla="*/ 36 h 42"/>
                <a:gd name="T6" fmla="*/ 25 w 42"/>
                <a:gd name="T7" fmla="*/ 36 h 42"/>
                <a:gd name="T8" fmla="*/ 6 w 42"/>
                <a:gd name="T9" fmla="*/ 36 h 42"/>
                <a:gd name="T10" fmla="*/ 6 w 42"/>
                <a:gd name="T11" fmla="*/ 17 h 42"/>
                <a:gd name="T12" fmla="*/ 6 w 42"/>
                <a:gd name="T13" fmla="*/ 17 h 42"/>
                <a:gd name="T14" fmla="*/ 17 w 42"/>
                <a:gd name="T15" fmla="*/ 5 h 42"/>
                <a:gd name="T16" fmla="*/ 17 w 42"/>
                <a:gd name="T17" fmla="*/ 5 h 42"/>
                <a:gd name="T18" fmla="*/ 37 w 42"/>
                <a:gd name="T19" fmla="*/ 5 h 42"/>
                <a:gd name="T20" fmla="*/ 37 w 42"/>
                <a:gd name="T2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42"/>
                    <a:pt x="11" y="42"/>
                    <a:pt x="6" y="36"/>
                  </a:cubicBezTo>
                  <a:cubicBezTo>
                    <a:pt x="0" y="31"/>
                    <a:pt x="0" y="22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0"/>
                    <a:pt x="32" y="0"/>
                    <a:pt x="37" y="5"/>
                  </a:cubicBezTo>
                  <a:cubicBezTo>
                    <a:pt x="42" y="11"/>
                    <a:pt x="42" y="19"/>
                    <a:pt x="3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37"/>
            <p:cNvSpPr>
              <a:spLocks/>
            </p:cNvSpPr>
            <p:nvPr/>
          </p:nvSpPr>
          <p:spPr bwMode="auto">
            <a:xfrm>
              <a:off x="9123837" y="1635150"/>
              <a:ext cx="635744" cy="635744"/>
            </a:xfrm>
            <a:custGeom>
              <a:avLst/>
              <a:gdLst>
                <a:gd name="T0" fmla="*/ 140 w 146"/>
                <a:gd name="T1" fmla="*/ 25 h 146"/>
                <a:gd name="T2" fmla="*/ 140 w 146"/>
                <a:gd name="T3" fmla="*/ 26 h 146"/>
                <a:gd name="T4" fmla="*/ 25 w 146"/>
                <a:gd name="T5" fmla="*/ 141 h 146"/>
                <a:gd name="T6" fmla="*/ 25 w 146"/>
                <a:gd name="T7" fmla="*/ 141 h 146"/>
                <a:gd name="T8" fmla="*/ 5 w 146"/>
                <a:gd name="T9" fmla="*/ 141 h 146"/>
                <a:gd name="T10" fmla="*/ 5 w 146"/>
                <a:gd name="T11" fmla="*/ 121 h 146"/>
                <a:gd name="T12" fmla="*/ 5 w 146"/>
                <a:gd name="T13" fmla="*/ 121 h 146"/>
                <a:gd name="T14" fmla="*/ 121 w 146"/>
                <a:gd name="T15" fmla="*/ 6 h 146"/>
                <a:gd name="T16" fmla="*/ 121 w 146"/>
                <a:gd name="T17" fmla="*/ 6 h 146"/>
                <a:gd name="T18" fmla="*/ 140 w 146"/>
                <a:gd name="T19" fmla="*/ 6 h 146"/>
                <a:gd name="T20" fmla="*/ 140 w 146"/>
                <a:gd name="T2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140" y="25"/>
                  </a:moveTo>
                  <a:cubicBezTo>
                    <a:pt x="140" y="26"/>
                    <a:pt x="140" y="26"/>
                    <a:pt x="140" y="26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9" y="146"/>
                    <a:pt x="11" y="146"/>
                    <a:pt x="5" y="141"/>
                  </a:cubicBezTo>
                  <a:cubicBezTo>
                    <a:pt x="0" y="136"/>
                    <a:pt x="0" y="127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6" y="0"/>
                    <a:pt x="135" y="0"/>
                    <a:pt x="140" y="6"/>
                  </a:cubicBezTo>
                  <a:cubicBezTo>
                    <a:pt x="146" y="11"/>
                    <a:pt x="146" y="20"/>
                    <a:pt x="14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43141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595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5" name="Freeform 188"/>
          <p:cNvSpPr>
            <a:spLocks/>
          </p:cNvSpPr>
          <p:nvPr/>
        </p:nvSpPr>
        <p:spPr bwMode="auto">
          <a:xfrm>
            <a:off x="142947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Freeform 189"/>
          <p:cNvSpPr>
            <a:spLocks/>
          </p:cNvSpPr>
          <p:nvPr/>
        </p:nvSpPr>
        <p:spPr bwMode="auto">
          <a:xfrm>
            <a:off x="106461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207"/>
          <p:cNvSpPr>
            <a:spLocks/>
          </p:cNvSpPr>
          <p:nvPr/>
        </p:nvSpPr>
        <p:spPr bwMode="auto">
          <a:xfrm>
            <a:off x="889568" y="4949613"/>
            <a:ext cx="184273" cy="178855"/>
          </a:xfrm>
          <a:custGeom>
            <a:avLst/>
            <a:gdLst>
              <a:gd name="T0" fmla="*/ 17 w 42"/>
              <a:gd name="T1" fmla="*/ 36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6 h 42"/>
              <a:gd name="T20" fmla="*/ 17 w 42"/>
              <a:gd name="T21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6"/>
                </a:moveTo>
                <a:cubicBezTo>
                  <a:pt x="17" y="36"/>
                  <a:pt x="17" y="36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0"/>
                  <a:pt x="5" y="5"/>
                </a:cubicBezTo>
                <a:cubicBezTo>
                  <a:pt x="11" y="0"/>
                  <a:pt x="20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6"/>
                </a:cubicBezTo>
                <a:cubicBezTo>
                  <a:pt x="31" y="42"/>
                  <a:pt x="23" y="42"/>
                  <a:pt x="17" y="36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8" name="Group 617"/>
          <p:cNvGrpSpPr/>
          <p:nvPr/>
        </p:nvGrpSpPr>
        <p:grpSpPr>
          <a:xfrm>
            <a:off x="1064627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619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8" name="Freeform 84"/>
          <p:cNvSpPr>
            <a:spLocks/>
          </p:cNvSpPr>
          <p:nvPr/>
        </p:nvSpPr>
        <p:spPr bwMode="auto">
          <a:xfrm flipH="1" flipV="1">
            <a:off x="2406337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85"/>
          <p:cNvSpPr>
            <a:spLocks/>
          </p:cNvSpPr>
          <p:nvPr/>
        </p:nvSpPr>
        <p:spPr bwMode="auto">
          <a:xfrm flipH="1" flipV="1">
            <a:off x="2406335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3" name="Group 632"/>
          <p:cNvGrpSpPr/>
          <p:nvPr/>
        </p:nvGrpSpPr>
        <p:grpSpPr>
          <a:xfrm>
            <a:off x="2406337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634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0" name="Freeform 188"/>
          <p:cNvSpPr>
            <a:spLocks/>
          </p:cNvSpPr>
          <p:nvPr/>
        </p:nvSpPr>
        <p:spPr bwMode="auto">
          <a:xfrm>
            <a:off x="1040500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189"/>
          <p:cNvSpPr>
            <a:spLocks/>
          </p:cNvSpPr>
          <p:nvPr/>
        </p:nvSpPr>
        <p:spPr bwMode="auto">
          <a:xfrm>
            <a:off x="1004014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3" name="Group 642"/>
          <p:cNvGrpSpPr/>
          <p:nvPr/>
        </p:nvGrpSpPr>
        <p:grpSpPr>
          <a:xfrm>
            <a:off x="10040155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644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1" name="Freeform 219"/>
          <p:cNvSpPr>
            <a:spLocks/>
          </p:cNvSpPr>
          <p:nvPr userDrawn="1"/>
        </p:nvSpPr>
        <p:spPr bwMode="auto">
          <a:xfrm rot="10800000">
            <a:off x="9118500" y="5892096"/>
            <a:ext cx="656014" cy="642087"/>
          </a:xfrm>
          <a:custGeom>
            <a:avLst/>
            <a:gdLst>
              <a:gd name="T0" fmla="*/ 123 w 151"/>
              <a:gd name="T1" fmla="*/ 14 h 152"/>
              <a:gd name="T2" fmla="*/ 137 w 151"/>
              <a:gd name="T3" fmla="*/ 0 h 152"/>
              <a:gd name="T4" fmla="*/ 151 w 151"/>
              <a:gd name="T5" fmla="*/ 14 h 152"/>
              <a:gd name="T6" fmla="*/ 111 w 151"/>
              <a:gd name="T7" fmla="*/ 111 h 152"/>
              <a:gd name="T8" fmla="*/ 14 w 151"/>
              <a:gd name="T9" fmla="*/ 152 h 152"/>
              <a:gd name="T10" fmla="*/ 0 w 151"/>
              <a:gd name="T11" fmla="*/ 138 h 152"/>
              <a:gd name="T12" fmla="*/ 14 w 151"/>
              <a:gd name="T13" fmla="*/ 123 h 152"/>
              <a:gd name="T14" fmla="*/ 91 w 151"/>
              <a:gd name="T15" fmla="*/ 92 h 152"/>
              <a:gd name="T16" fmla="*/ 123 w 151"/>
              <a:gd name="T17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23" y="14"/>
                </a:moveTo>
                <a:cubicBezTo>
                  <a:pt x="123" y="7"/>
                  <a:pt x="130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52"/>
                  <a:pt x="136" y="87"/>
                  <a:pt x="111" y="111"/>
                </a:cubicBezTo>
                <a:cubicBezTo>
                  <a:pt x="86" y="136"/>
                  <a:pt x="52" y="152"/>
                  <a:pt x="14" y="152"/>
                </a:cubicBezTo>
                <a:cubicBezTo>
                  <a:pt x="7" y="152"/>
                  <a:pt x="0" y="145"/>
                  <a:pt x="0" y="138"/>
                </a:cubicBezTo>
                <a:cubicBezTo>
                  <a:pt x="0" y="130"/>
                  <a:pt x="7" y="123"/>
                  <a:pt x="14" y="123"/>
                </a:cubicBezTo>
                <a:cubicBezTo>
                  <a:pt x="44" y="123"/>
                  <a:pt x="72" y="111"/>
                  <a:pt x="91" y="92"/>
                </a:cubicBezTo>
                <a:cubicBezTo>
                  <a:pt x="111" y="72"/>
                  <a:pt x="123" y="45"/>
                  <a:pt x="123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Freeform 220"/>
          <p:cNvSpPr>
            <a:spLocks/>
          </p:cNvSpPr>
          <p:nvPr userDrawn="1"/>
        </p:nvSpPr>
        <p:spPr bwMode="auto">
          <a:xfrm rot="10800000">
            <a:off x="9474150" y="6242643"/>
            <a:ext cx="300366" cy="291531"/>
          </a:xfrm>
          <a:custGeom>
            <a:avLst/>
            <a:gdLst>
              <a:gd name="T0" fmla="*/ 68 w 69"/>
              <a:gd name="T1" fmla="*/ 14 h 69"/>
              <a:gd name="T2" fmla="*/ 68 w 69"/>
              <a:gd name="T3" fmla="*/ 14 h 69"/>
              <a:gd name="T4" fmla="*/ 52 w 69"/>
              <a:gd name="T5" fmla="*/ 52 h 69"/>
              <a:gd name="T6" fmla="*/ 14 w 69"/>
              <a:gd name="T7" fmla="*/ 67 h 69"/>
              <a:gd name="T8" fmla="*/ 0 w 69"/>
              <a:gd name="T9" fmla="*/ 53 h 69"/>
              <a:gd name="T10" fmla="*/ 14 w 69"/>
              <a:gd name="T11" fmla="*/ 39 h 69"/>
              <a:gd name="T12" fmla="*/ 15 w 69"/>
              <a:gd name="T13" fmla="*/ 39 h 69"/>
              <a:gd name="T14" fmla="*/ 32 w 69"/>
              <a:gd name="T15" fmla="*/ 32 h 69"/>
              <a:gd name="T16" fmla="*/ 40 w 69"/>
              <a:gd name="T17" fmla="*/ 15 h 69"/>
              <a:gd name="T18" fmla="*/ 39 w 69"/>
              <a:gd name="T19" fmla="*/ 14 h 69"/>
              <a:gd name="T20" fmla="*/ 53 w 69"/>
              <a:gd name="T21" fmla="*/ 0 h 69"/>
              <a:gd name="T22" fmla="*/ 68 w 69"/>
              <a:gd name="T23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68" y="14"/>
                </a:moveTo>
                <a:cubicBezTo>
                  <a:pt x="68" y="14"/>
                  <a:pt x="68" y="14"/>
                  <a:pt x="68" y="14"/>
                </a:cubicBezTo>
                <a:cubicBezTo>
                  <a:pt x="68" y="14"/>
                  <a:pt x="69" y="35"/>
                  <a:pt x="52" y="52"/>
                </a:cubicBezTo>
                <a:cubicBezTo>
                  <a:pt x="35" y="69"/>
                  <a:pt x="14" y="67"/>
                  <a:pt x="14" y="67"/>
                </a:cubicBezTo>
                <a:cubicBezTo>
                  <a:pt x="7" y="67"/>
                  <a:pt x="0" y="61"/>
                  <a:pt x="0" y="53"/>
                </a:cubicBezTo>
                <a:cubicBezTo>
                  <a:pt x="0" y="46"/>
                  <a:pt x="7" y="39"/>
                  <a:pt x="14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8" y="40"/>
                  <a:pt x="25" y="39"/>
                  <a:pt x="32" y="32"/>
                </a:cubicBezTo>
                <a:cubicBezTo>
                  <a:pt x="39" y="25"/>
                  <a:pt x="40" y="17"/>
                  <a:pt x="40" y="15"/>
                </a:cubicBezTo>
                <a:cubicBezTo>
                  <a:pt x="39" y="15"/>
                  <a:pt x="39" y="15"/>
                  <a:pt x="39" y="14"/>
                </a:cubicBezTo>
                <a:cubicBezTo>
                  <a:pt x="39" y="7"/>
                  <a:pt x="46" y="0"/>
                  <a:pt x="53" y="0"/>
                </a:cubicBezTo>
                <a:cubicBezTo>
                  <a:pt x="61" y="0"/>
                  <a:pt x="68" y="7"/>
                  <a:pt x="6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8" name="Group 667"/>
          <p:cNvGrpSpPr/>
          <p:nvPr userDrawn="1"/>
        </p:nvGrpSpPr>
        <p:grpSpPr>
          <a:xfrm>
            <a:off x="9109463" y="247885"/>
            <a:ext cx="670756" cy="651027"/>
            <a:chOff x="9868089" y="2362084"/>
            <a:chExt cx="670756" cy="670754"/>
          </a:xfrm>
          <a:solidFill>
            <a:srgbClr val="F2F2F2"/>
          </a:solidFill>
        </p:grpSpPr>
        <p:sp>
          <p:nvSpPr>
            <p:cNvPr id="669" name="Freeform 204"/>
            <p:cNvSpPr>
              <a:spLocks/>
            </p:cNvSpPr>
            <p:nvPr/>
          </p:nvSpPr>
          <p:spPr bwMode="auto">
            <a:xfrm>
              <a:off x="10352729" y="2850408"/>
              <a:ext cx="186116" cy="182430"/>
            </a:xfrm>
            <a:custGeom>
              <a:avLst/>
              <a:gdLst>
                <a:gd name="T0" fmla="*/ 37 w 43"/>
                <a:gd name="T1" fmla="*/ 25 h 42"/>
                <a:gd name="T2" fmla="*/ 37 w 43"/>
                <a:gd name="T3" fmla="*/ 25 h 42"/>
                <a:gd name="T4" fmla="*/ 26 w 43"/>
                <a:gd name="T5" fmla="*/ 36 h 42"/>
                <a:gd name="T6" fmla="*/ 26 w 43"/>
                <a:gd name="T7" fmla="*/ 36 h 42"/>
                <a:gd name="T8" fmla="*/ 6 w 43"/>
                <a:gd name="T9" fmla="*/ 36 h 42"/>
                <a:gd name="T10" fmla="*/ 6 w 43"/>
                <a:gd name="T11" fmla="*/ 17 h 42"/>
                <a:gd name="T12" fmla="*/ 6 w 43"/>
                <a:gd name="T13" fmla="*/ 17 h 42"/>
                <a:gd name="T14" fmla="*/ 17 w 43"/>
                <a:gd name="T15" fmla="*/ 5 h 42"/>
                <a:gd name="T16" fmla="*/ 17 w 43"/>
                <a:gd name="T17" fmla="*/ 5 h 42"/>
                <a:gd name="T18" fmla="*/ 37 w 43"/>
                <a:gd name="T19" fmla="*/ 5 h 42"/>
                <a:gd name="T20" fmla="*/ 37 w 43"/>
                <a:gd name="T2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0" y="42"/>
                    <a:pt x="11" y="42"/>
                    <a:pt x="6" y="36"/>
                  </a:cubicBezTo>
                  <a:cubicBezTo>
                    <a:pt x="0" y="31"/>
                    <a:pt x="0" y="22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0"/>
                    <a:pt x="32" y="0"/>
                    <a:pt x="37" y="5"/>
                  </a:cubicBezTo>
                  <a:cubicBezTo>
                    <a:pt x="43" y="11"/>
                    <a:pt x="43" y="19"/>
                    <a:pt x="3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05"/>
            <p:cNvSpPr>
              <a:spLocks/>
            </p:cNvSpPr>
            <p:nvPr/>
          </p:nvSpPr>
          <p:spPr bwMode="auto">
            <a:xfrm>
              <a:off x="9868089" y="2362084"/>
              <a:ext cx="635743" cy="635744"/>
            </a:xfrm>
            <a:custGeom>
              <a:avLst/>
              <a:gdLst>
                <a:gd name="T0" fmla="*/ 141 w 146"/>
                <a:gd name="T1" fmla="*/ 25 h 146"/>
                <a:gd name="T2" fmla="*/ 141 w 146"/>
                <a:gd name="T3" fmla="*/ 25 h 146"/>
                <a:gd name="T4" fmla="*/ 25 w 146"/>
                <a:gd name="T5" fmla="*/ 141 h 146"/>
                <a:gd name="T6" fmla="*/ 25 w 146"/>
                <a:gd name="T7" fmla="*/ 141 h 146"/>
                <a:gd name="T8" fmla="*/ 5 w 146"/>
                <a:gd name="T9" fmla="*/ 141 h 146"/>
                <a:gd name="T10" fmla="*/ 5 w 146"/>
                <a:gd name="T11" fmla="*/ 121 h 146"/>
                <a:gd name="T12" fmla="*/ 5 w 146"/>
                <a:gd name="T13" fmla="*/ 121 h 146"/>
                <a:gd name="T14" fmla="*/ 121 w 146"/>
                <a:gd name="T15" fmla="*/ 6 h 146"/>
                <a:gd name="T16" fmla="*/ 121 w 146"/>
                <a:gd name="T17" fmla="*/ 6 h 146"/>
                <a:gd name="T18" fmla="*/ 141 w 146"/>
                <a:gd name="T19" fmla="*/ 6 h 146"/>
                <a:gd name="T20" fmla="*/ 141 w 146"/>
                <a:gd name="T2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141" y="25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0" y="146"/>
                    <a:pt x="11" y="146"/>
                    <a:pt x="5" y="141"/>
                  </a:cubicBezTo>
                  <a:cubicBezTo>
                    <a:pt x="0" y="135"/>
                    <a:pt x="0" y="127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6" y="0"/>
                    <a:pt x="135" y="0"/>
                    <a:pt x="141" y="6"/>
                  </a:cubicBezTo>
                  <a:cubicBezTo>
                    <a:pt x="146" y="11"/>
                    <a:pt x="146" y="20"/>
                    <a:pt x="14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7" name="Group 676"/>
          <p:cNvGrpSpPr/>
          <p:nvPr userDrawn="1"/>
        </p:nvGrpSpPr>
        <p:grpSpPr>
          <a:xfrm rot="10800000">
            <a:off x="7620160" y="250396"/>
            <a:ext cx="656014" cy="473963"/>
            <a:chOff x="9873619" y="1644363"/>
            <a:chExt cx="656015" cy="488325"/>
          </a:xfrm>
          <a:solidFill>
            <a:srgbClr val="F2F2F2"/>
          </a:solidFill>
        </p:grpSpPr>
        <p:sp>
          <p:nvSpPr>
            <p:cNvPr id="685" name="Freeform 200"/>
            <p:cNvSpPr>
              <a:spLocks/>
            </p:cNvSpPr>
            <p:nvPr/>
          </p:nvSpPr>
          <p:spPr bwMode="auto">
            <a:xfrm>
              <a:off x="9873619" y="1644363"/>
              <a:ext cx="656015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01"/>
            <p:cNvSpPr>
              <a:spLocks/>
            </p:cNvSpPr>
            <p:nvPr/>
          </p:nvSpPr>
          <p:spPr bwMode="auto">
            <a:xfrm>
              <a:off x="9873619" y="2011068"/>
              <a:ext cx="656015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9" name="Group 678"/>
          <p:cNvGrpSpPr/>
          <p:nvPr userDrawn="1"/>
        </p:nvGrpSpPr>
        <p:grpSpPr>
          <a:xfrm rot="10800000">
            <a:off x="7618313" y="6122955"/>
            <a:ext cx="657858" cy="473963"/>
            <a:chOff x="9129365" y="911903"/>
            <a:chExt cx="657858" cy="488324"/>
          </a:xfrm>
          <a:solidFill>
            <a:srgbClr val="F2F2F2"/>
          </a:solidFill>
        </p:grpSpPr>
        <p:sp>
          <p:nvSpPr>
            <p:cNvPr id="683" name="Freeform 38"/>
            <p:cNvSpPr>
              <a:spLocks/>
            </p:cNvSpPr>
            <p:nvPr/>
          </p:nvSpPr>
          <p:spPr bwMode="auto">
            <a:xfrm>
              <a:off x="9129365" y="911903"/>
              <a:ext cx="657858" cy="123463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39"/>
            <p:cNvSpPr>
              <a:spLocks/>
            </p:cNvSpPr>
            <p:nvPr/>
          </p:nvSpPr>
          <p:spPr bwMode="auto">
            <a:xfrm>
              <a:off x="9129365" y="1278607"/>
              <a:ext cx="657858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9" name="Freeform 217"/>
          <p:cNvSpPr>
            <a:spLocks/>
          </p:cNvSpPr>
          <p:nvPr userDrawn="1"/>
        </p:nvSpPr>
        <p:spPr bwMode="auto">
          <a:xfrm rot="10800000">
            <a:off x="8367492" y="5895690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1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00"/>
                  <a:pt x="16" y="65"/>
                  <a:pt x="40" y="41"/>
                </a:cubicBezTo>
                <a:cubicBezTo>
                  <a:pt x="65" y="16"/>
                  <a:pt x="100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  <a:cubicBezTo>
                  <a:pt x="107" y="28"/>
                  <a:pt x="80" y="41"/>
                  <a:pt x="60" y="60"/>
                </a:cubicBezTo>
                <a:cubicBezTo>
                  <a:pt x="40" y="80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Freeform 218"/>
          <p:cNvSpPr>
            <a:spLocks/>
          </p:cNvSpPr>
          <p:nvPr userDrawn="1"/>
        </p:nvSpPr>
        <p:spPr bwMode="auto">
          <a:xfrm rot="10800000">
            <a:off x="8367490" y="5895691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7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7 h 68"/>
              <a:gd name="T16" fmla="*/ 29 w 68"/>
              <a:gd name="T17" fmla="*/ 54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4"/>
                  <a:pt x="17" y="17"/>
                </a:cubicBezTo>
                <a:cubicBezTo>
                  <a:pt x="34" y="0"/>
                  <a:pt x="54" y="1"/>
                  <a:pt x="54" y="1"/>
                </a:cubicBezTo>
                <a:cubicBezTo>
                  <a:pt x="62" y="1"/>
                  <a:pt x="68" y="8"/>
                  <a:pt x="68" y="15"/>
                </a:cubicBezTo>
                <a:cubicBezTo>
                  <a:pt x="68" y="23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4" y="30"/>
                  <a:pt x="37" y="37"/>
                </a:cubicBezTo>
                <a:cubicBezTo>
                  <a:pt x="30" y="44"/>
                  <a:pt x="29" y="52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62"/>
                  <a:pt x="23" y="68"/>
                  <a:pt x="15" y="68"/>
                </a:cubicBezTo>
                <a:cubicBezTo>
                  <a:pt x="7" y="68"/>
                  <a:pt x="1" y="62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1" name="Group 690"/>
          <p:cNvGrpSpPr/>
          <p:nvPr userDrawn="1"/>
        </p:nvGrpSpPr>
        <p:grpSpPr>
          <a:xfrm>
            <a:off x="8366568" y="249467"/>
            <a:ext cx="657858" cy="638511"/>
            <a:chOff x="-1743776" y="192340"/>
            <a:chExt cx="657858" cy="657858"/>
          </a:xfrm>
          <a:solidFill>
            <a:srgbClr val="F2F2F2"/>
          </a:solidFill>
        </p:grpSpPr>
        <p:sp>
          <p:nvSpPr>
            <p:cNvPr id="695" name="Freeform 72"/>
            <p:cNvSpPr>
              <a:spLocks/>
            </p:cNvSpPr>
            <p:nvPr/>
          </p:nvSpPr>
          <p:spPr bwMode="auto">
            <a:xfrm>
              <a:off x="-1743776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3"/>
            <p:cNvSpPr>
              <a:spLocks/>
            </p:cNvSpPr>
            <p:nvPr/>
          </p:nvSpPr>
          <p:spPr bwMode="auto">
            <a:xfrm>
              <a:off x="-1743776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2" name="Freeform 170"/>
          <p:cNvSpPr>
            <a:spLocks/>
          </p:cNvSpPr>
          <p:nvPr userDrawn="1"/>
        </p:nvSpPr>
        <p:spPr bwMode="auto">
          <a:xfrm flipH="1" flipV="1">
            <a:off x="1651641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Freeform 171"/>
          <p:cNvSpPr>
            <a:spLocks/>
          </p:cNvSpPr>
          <p:nvPr userDrawn="1"/>
        </p:nvSpPr>
        <p:spPr bwMode="auto">
          <a:xfrm flipH="1" flipV="1">
            <a:off x="1651626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7" name="Group 706"/>
          <p:cNvGrpSpPr/>
          <p:nvPr userDrawn="1"/>
        </p:nvGrpSpPr>
        <p:grpSpPr>
          <a:xfrm>
            <a:off x="1651641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720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0" name="Picture 11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20" y="2395121"/>
            <a:ext cx="3704751" cy="1795903"/>
          </a:xfrm>
          <a:prstGeom prst="rect">
            <a:avLst/>
          </a:prstGeom>
        </p:spPr>
      </p:pic>
      <p:sp>
        <p:nvSpPr>
          <p:cNvPr id="122" name="TextBox 121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7F7F7F"/>
                </a:solidFill>
              </a:rPr>
              <a:t>.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3834" y="6049989"/>
            <a:ext cx="2844059" cy="206375"/>
          </a:xfrm>
          <a:prstGeom prst="rect">
            <a:avLst/>
          </a:prstGeom>
          <a:ln/>
        </p:spPr>
        <p:txBody>
          <a:bodyPr lIns="91412" tIns="45707" rIns="91412" bIns="45707"/>
          <a:lstStyle>
            <a:lvl1pPr>
              <a:defRPr/>
            </a:lvl1pPr>
          </a:lstStyle>
          <a:p>
            <a:fld id="{80BABA2C-B1BC-4B21-BA55-59D81555F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8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45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92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12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76" y="799303"/>
            <a:ext cx="11569024" cy="44627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18183" y="1663646"/>
            <a:ext cx="1155247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6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69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57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16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13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5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51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42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60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62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096" y="1666883"/>
            <a:ext cx="5604681" cy="449124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sz="20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249026" y="1669266"/>
            <a:ext cx="5606999" cy="4489047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sz="20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6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00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24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32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8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9153" y="798694"/>
            <a:ext cx="11453011" cy="4431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176" y="289719"/>
            <a:ext cx="11454723" cy="5036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5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3" y="1614512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938D794-C949-488E-BF71-3421B5F64DB8}"/>
              </a:ext>
            </a:extLst>
          </p:cNvPr>
          <p:cNvSpPr/>
          <p:nvPr userDrawn="1"/>
        </p:nvSpPr>
        <p:spPr>
          <a:xfrm>
            <a:off x="3306226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:a16="http://schemas.microsoft.com/office/drawing/2014/main" xmlns="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70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20" y="4321216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BD4391D6-14E1-7642-BA9B-ACAFC59D9689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33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5683DAFB-B7C0-EC47-8332-36C5CDBF5DAA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210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23FF2D9D-683A-BA46-BE6C-C7C100233551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F1D39F13-4585-DF43-B31F-77F61C404ECE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953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9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D81F412F-FF72-1B4C-9DA2-6C8B89C56511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359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D0FDEE5F-5965-304A-96AC-7B956D6DB241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1346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8184" y="289733"/>
            <a:ext cx="9079824" cy="5036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18184" y="1663646"/>
            <a:ext cx="788602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9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xmlns="" id="{7D2F4840-AD33-2B48-BCBE-D986C4BE946A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3247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7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BAF469E3-972B-3F4D-941C-850A4FA8B048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290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:a16="http://schemas.microsoft.com/office/drawing/2014/main" xmlns="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9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52A523B1-9E2C-7644-A0B8-E82AF20C9D0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9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338B262D-F3B8-CE4F-93E1-C453EEBE3034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762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9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2545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8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71415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4" y="1614512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938D794-C949-488E-BF71-3421B5F64DB8}"/>
              </a:ext>
            </a:extLst>
          </p:cNvPr>
          <p:cNvSpPr/>
          <p:nvPr userDrawn="1"/>
        </p:nvSpPr>
        <p:spPr>
          <a:xfrm>
            <a:off x="3306225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:a16="http://schemas.microsoft.com/office/drawing/2014/main" xmlns="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68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19" y="4321214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BD4391D6-14E1-7642-BA9B-ACAFC59D9689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867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5683DAFB-B7C0-EC47-8332-36C5CDBF5DAA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03200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23FF2D9D-683A-BA46-BE6C-C7C100233551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85389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21253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 userDrawn="1"/>
        </p:nvSpPr>
        <p:spPr>
          <a:xfrm>
            <a:off x="7" y="6369980"/>
            <a:ext cx="12188825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9865080" y="285733"/>
            <a:ext cx="2181998" cy="6286539"/>
            <a:chOff x="9865080" y="247645"/>
            <a:chExt cx="2181998" cy="6286539"/>
          </a:xfrm>
        </p:grpSpPr>
        <p:grpSp>
          <p:nvGrpSpPr>
            <p:cNvPr id="238" name="Group 237"/>
            <p:cNvGrpSpPr/>
            <p:nvPr userDrawn="1"/>
          </p:nvGrpSpPr>
          <p:grpSpPr>
            <a:xfrm>
              <a:off x="11376322" y="247645"/>
              <a:ext cx="670756" cy="6286512"/>
              <a:chOff x="8357641" y="190501"/>
              <a:chExt cx="670756" cy="6477000"/>
            </a:xfrm>
          </p:grpSpPr>
          <p:sp>
            <p:nvSpPr>
              <p:cNvPr id="239" name="Freeform 84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85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56"/>
              <p:cNvSpPr>
                <a:spLocks/>
              </p:cNvSpPr>
              <p:nvPr/>
            </p:nvSpPr>
            <p:spPr bwMode="auto">
              <a:xfrm flipH="1" flipV="1">
                <a:off x="8844124" y="3092701"/>
                <a:ext cx="184273" cy="182430"/>
              </a:xfrm>
              <a:custGeom>
                <a:avLst/>
                <a:gdLst>
                  <a:gd name="T0" fmla="*/ 17 w 42"/>
                  <a:gd name="T1" fmla="*/ 37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7 h 42"/>
                  <a:gd name="T20" fmla="*/ 17 w 42"/>
                  <a:gd name="T21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7"/>
                    </a:moveTo>
                    <a:cubicBezTo>
                      <a:pt x="17" y="37"/>
                      <a:pt x="17" y="37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7"/>
                    </a:cubicBezTo>
                    <a:cubicBezTo>
                      <a:pt x="31" y="42"/>
                      <a:pt x="22" y="42"/>
                      <a:pt x="17" y="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57"/>
              <p:cNvSpPr>
                <a:spLocks/>
              </p:cNvSpPr>
              <p:nvPr/>
            </p:nvSpPr>
            <p:spPr bwMode="auto">
              <a:xfrm flipH="1" flipV="1">
                <a:off x="8357641" y="3127712"/>
                <a:ext cx="639430" cy="635744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2"/>
              <p:cNvSpPr>
                <a:spLocks/>
              </p:cNvSpPr>
              <p:nvPr/>
            </p:nvSpPr>
            <p:spPr bwMode="auto">
              <a:xfrm flipH="1" flipV="1">
                <a:off x="8366853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83"/>
              <p:cNvSpPr>
                <a:spLocks/>
              </p:cNvSpPr>
              <p:nvPr/>
            </p:nvSpPr>
            <p:spPr bwMode="auto">
              <a:xfrm flipH="1" flipV="1">
                <a:off x="8731716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62"/>
              <p:cNvSpPr>
                <a:spLocks/>
              </p:cNvSpPr>
              <p:nvPr/>
            </p:nvSpPr>
            <p:spPr bwMode="auto">
              <a:xfrm flipH="1" flipV="1">
                <a:off x="8366853" y="381963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63"/>
              <p:cNvSpPr>
                <a:spLocks/>
              </p:cNvSpPr>
              <p:nvPr/>
            </p:nvSpPr>
            <p:spPr bwMode="auto">
              <a:xfrm flipH="1" flipV="1">
                <a:off x="8366853" y="3819634"/>
                <a:ext cx="294838" cy="300365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6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3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60"/>
              <p:cNvSpPr>
                <a:spLocks/>
              </p:cNvSpPr>
              <p:nvPr/>
            </p:nvSpPr>
            <p:spPr bwMode="auto">
              <a:xfrm flipH="1" flipV="1">
                <a:off x="8366853" y="4552096"/>
                <a:ext cx="656015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61"/>
              <p:cNvSpPr>
                <a:spLocks/>
              </p:cNvSpPr>
              <p:nvPr/>
            </p:nvSpPr>
            <p:spPr bwMode="auto">
              <a:xfrm flipH="1" flipV="1">
                <a:off x="8728031" y="4913274"/>
                <a:ext cx="294838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9" name="Group 248"/>
              <p:cNvGrpSpPr/>
              <p:nvPr/>
            </p:nvGrpSpPr>
            <p:grpSpPr>
              <a:xfrm>
                <a:off x="8536386" y="2365770"/>
                <a:ext cx="486481" cy="661542"/>
                <a:chOff x="11542713" y="2365770"/>
                <a:chExt cx="486481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9" name="Freeform 50"/>
                <p:cNvSpPr>
                  <a:spLocks/>
                </p:cNvSpPr>
                <p:nvPr/>
              </p:nvSpPr>
              <p:spPr bwMode="auto">
                <a:xfrm flipH="1" flipV="1">
                  <a:off x="11907574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51"/>
                <p:cNvSpPr>
                  <a:spLocks/>
                </p:cNvSpPr>
                <p:nvPr/>
              </p:nvSpPr>
              <p:spPr bwMode="auto">
                <a:xfrm flipH="1" flipV="1">
                  <a:off x="11542713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8361326" y="902691"/>
                <a:ext cx="667071" cy="670756"/>
                <a:chOff x="11367653" y="902691"/>
                <a:chExt cx="667071" cy="6707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8366853" y="1638836"/>
                <a:ext cx="656016" cy="661542"/>
                <a:chOff x="11373180" y="1638836"/>
                <a:chExt cx="656016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5" name="Freeform 66"/>
                <p:cNvSpPr>
                  <a:spLocks/>
                </p:cNvSpPr>
                <p:nvPr/>
              </p:nvSpPr>
              <p:spPr bwMode="auto">
                <a:xfrm flipH="1" flipV="1">
                  <a:off x="11373180" y="163883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3"/>
                        <a:pt x="14" y="123"/>
                      </a:cubicBezTo>
                      <a:cubicBezTo>
                        <a:pt x="44" y="123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67"/>
                <p:cNvSpPr>
                  <a:spLocks/>
                </p:cNvSpPr>
                <p:nvPr/>
              </p:nvSpPr>
              <p:spPr bwMode="auto">
                <a:xfrm flipH="1" flipV="1">
                  <a:off x="11734358" y="2000012"/>
                  <a:ext cx="294838" cy="300366"/>
                </a:xfrm>
                <a:custGeom>
                  <a:avLst/>
                  <a:gdLst>
                    <a:gd name="T0" fmla="*/ 67 w 68"/>
                    <a:gd name="T1" fmla="*/ 14 h 69"/>
                    <a:gd name="T2" fmla="*/ 67 w 68"/>
                    <a:gd name="T3" fmla="*/ 14 h 69"/>
                    <a:gd name="T4" fmla="*/ 52 w 68"/>
                    <a:gd name="T5" fmla="*/ 52 h 69"/>
                    <a:gd name="T6" fmla="*/ 14 w 68"/>
                    <a:gd name="T7" fmla="*/ 67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39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4 h 69"/>
                    <a:gd name="T20" fmla="*/ 53 w 68"/>
                    <a:gd name="T21" fmla="*/ 0 h 69"/>
                    <a:gd name="T22" fmla="*/ 67 w 68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4"/>
                        <a:pt x="68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6" y="67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8366853" y="190501"/>
                <a:ext cx="656015" cy="657856"/>
                <a:chOff x="11373180" y="190501"/>
                <a:chExt cx="656015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3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1" name="Group 260"/>
            <p:cNvGrpSpPr/>
            <p:nvPr userDrawn="1"/>
          </p:nvGrpSpPr>
          <p:grpSpPr>
            <a:xfrm>
              <a:off x="10620704" y="247645"/>
              <a:ext cx="670757" cy="6286512"/>
              <a:chOff x="7609701" y="190501"/>
              <a:chExt cx="670757" cy="6477000"/>
            </a:xfrm>
          </p:grpSpPr>
          <p:sp>
            <p:nvSpPr>
              <p:cNvPr id="262" name="Freeform 170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71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 flipH="1" flipV="1">
                <a:off x="8098028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 flipH="1" flipV="1">
                <a:off x="7609701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66"/>
              <p:cNvSpPr>
                <a:spLocks/>
              </p:cNvSpPr>
              <p:nvPr/>
            </p:nvSpPr>
            <p:spPr bwMode="auto">
              <a:xfrm flipH="1" flipV="1">
                <a:off x="7618916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67"/>
              <p:cNvSpPr>
                <a:spLocks/>
              </p:cNvSpPr>
              <p:nvPr/>
            </p:nvSpPr>
            <p:spPr bwMode="auto">
              <a:xfrm flipH="1" flipV="1">
                <a:off x="7980093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 flipH="1" flipV="1">
                <a:off x="7618916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3"/>
              <p:cNvSpPr>
                <a:spLocks/>
              </p:cNvSpPr>
              <p:nvPr/>
            </p:nvSpPr>
            <p:spPr bwMode="auto">
              <a:xfrm flipH="1" flipV="1">
                <a:off x="7980093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 flipH="1" flipV="1">
                <a:off x="7618916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5"/>
              <p:cNvSpPr>
                <a:spLocks/>
              </p:cNvSpPr>
              <p:nvPr/>
            </p:nvSpPr>
            <p:spPr bwMode="auto">
              <a:xfrm flipH="1" flipV="1">
                <a:off x="7618916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2" name="Group 271"/>
              <p:cNvGrpSpPr/>
              <p:nvPr/>
            </p:nvGrpSpPr>
            <p:grpSpPr>
              <a:xfrm>
                <a:off x="7618916" y="2365770"/>
                <a:ext cx="657857" cy="661542"/>
                <a:chOff x="10625243" y="2365770"/>
                <a:chExt cx="657857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2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7788447" y="911904"/>
                <a:ext cx="488325" cy="657856"/>
                <a:chOff x="10794774" y="911904"/>
                <a:chExt cx="488325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0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7609701" y="1635151"/>
                <a:ext cx="670757" cy="670755"/>
                <a:chOff x="10616028" y="1635151"/>
                <a:chExt cx="670757" cy="67075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8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7618916" y="190501"/>
                <a:ext cx="657856" cy="657856"/>
                <a:chOff x="10625243" y="190501"/>
                <a:chExt cx="657856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6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84" name="Group 283"/>
            <p:cNvGrpSpPr/>
            <p:nvPr userDrawn="1"/>
          </p:nvGrpSpPr>
          <p:grpSpPr>
            <a:xfrm>
              <a:off x="9865080" y="249457"/>
              <a:ext cx="670756" cy="6284727"/>
              <a:chOff x="9851782" y="192340"/>
              <a:chExt cx="670756" cy="6475161"/>
            </a:xfrm>
          </p:grpSpPr>
          <p:grpSp>
            <p:nvGrpSpPr>
              <p:cNvPr id="285" name="Group 284"/>
              <p:cNvGrpSpPr/>
              <p:nvPr userDrawn="1"/>
            </p:nvGrpSpPr>
            <p:grpSpPr>
              <a:xfrm>
                <a:off x="9851782" y="2362084"/>
                <a:ext cx="670756" cy="4305417"/>
                <a:chOff x="9737232" y="2362084"/>
                <a:chExt cx="670756" cy="4305417"/>
              </a:xfrm>
            </p:grpSpPr>
            <p:sp>
              <p:nvSpPr>
                <p:cNvPr id="296" name="Freeform 188"/>
                <p:cNvSpPr>
                  <a:spLocks/>
                </p:cNvSpPr>
                <p:nvPr/>
              </p:nvSpPr>
              <p:spPr bwMode="auto">
                <a:xfrm>
                  <a:off x="10277155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89"/>
                <p:cNvSpPr>
                  <a:spLocks/>
                </p:cNvSpPr>
                <p:nvPr/>
              </p:nvSpPr>
              <p:spPr bwMode="auto">
                <a:xfrm>
                  <a:off x="9912293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221"/>
                <p:cNvSpPr>
                  <a:spLocks/>
                </p:cNvSpPr>
                <p:nvPr/>
              </p:nvSpPr>
              <p:spPr bwMode="auto">
                <a:xfrm>
                  <a:off x="9742761" y="3098228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222"/>
                <p:cNvSpPr>
                  <a:spLocks/>
                </p:cNvSpPr>
                <p:nvPr/>
              </p:nvSpPr>
              <p:spPr bwMode="auto">
                <a:xfrm>
                  <a:off x="10103936" y="3459404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217"/>
                <p:cNvSpPr>
                  <a:spLocks/>
                </p:cNvSpPr>
                <p:nvPr/>
              </p:nvSpPr>
              <p:spPr bwMode="auto">
                <a:xfrm>
                  <a:off x="9742760" y="528087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218"/>
                <p:cNvSpPr>
                  <a:spLocks/>
                </p:cNvSpPr>
                <p:nvPr/>
              </p:nvSpPr>
              <p:spPr bwMode="auto">
                <a:xfrm>
                  <a:off x="10103936" y="56420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219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220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207"/>
                <p:cNvSpPr>
                  <a:spLocks/>
                </p:cNvSpPr>
                <p:nvPr/>
              </p:nvSpPr>
              <p:spPr bwMode="auto">
                <a:xfrm>
                  <a:off x="9737232" y="5034893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208"/>
                <p:cNvSpPr>
                  <a:spLocks/>
                </p:cNvSpPr>
                <p:nvPr/>
              </p:nvSpPr>
              <p:spPr bwMode="auto">
                <a:xfrm>
                  <a:off x="9768558" y="4548409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9737232" y="2362084"/>
                  <a:ext cx="670756" cy="670754"/>
                  <a:chOff x="9868089" y="2362084"/>
                  <a:chExt cx="670756" cy="67075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7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9857310" y="192340"/>
                <a:ext cx="656017" cy="1940348"/>
                <a:chOff x="9742760" y="192340"/>
                <a:chExt cx="656017" cy="194034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9742760" y="911903"/>
                  <a:ext cx="656015" cy="657858"/>
                  <a:chOff x="9873617" y="911903"/>
                  <a:chExt cx="656015" cy="65785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4" name="Freeform 223"/>
                  <p:cNvSpPr>
                    <a:spLocks/>
                  </p:cNvSpPr>
                  <p:nvPr/>
                </p:nvSpPr>
                <p:spPr bwMode="auto">
                  <a:xfrm>
                    <a:off x="9873617" y="911903"/>
                    <a:ext cx="656015" cy="657856"/>
                  </a:xfrm>
                  <a:custGeom>
                    <a:avLst/>
                    <a:gdLst>
                      <a:gd name="T0" fmla="*/ 28 w 151"/>
                      <a:gd name="T1" fmla="*/ 137 h 151"/>
                      <a:gd name="T2" fmla="*/ 14 w 151"/>
                      <a:gd name="T3" fmla="*/ 151 h 151"/>
                      <a:gd name="T4" fmla="*/ 0 w 151"/>
                      <a:gd name="T5" fmla="*/ 137 h 151"/>
                      <a:gd name="T6" fmla="*/ 40 w 151"/>
                      <a:gd name="T7" fmla="*/ 40 h 151"/>
                      <a:gd name="T8" fmla="*/ 137 w 151"/>
                      <a:gd name="T9" fmla="*/ 0 h 151"/>
                      <a:gd name="T10" fmla="*/ 151 w 151"/>
                      <a:gd name="T11" fmla="*/ 14 h 151"/>
                      <a:gd name="T12" fmla="*/ 137 w 151"/>
                      <a:gd name="T13" fmla="*/ 28 h 151"/>
                      <a:gd name="T14" fmla="*/ 60 w 151"/>
                      <a:gd name="T15" fmla="*/ 60 h 151"/>
                      <a:gd name="T16" fmla="*/ 28 w 151"/>
                      <a:gd name="T17" fmla="*/ 137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" h="151">
                        <a:moveTo>
                          <a:pt x="28" y="137"/>
                        </a:move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99"/>
                          <a:pt x="16" y="65"/>
                          <a:pt x="40" y="40"/>
                        </a:cubicBezTo>
                        <a:cubicBezTo>
                          <a:pt x="65" y="15"/>
                          <a:pt x="100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07" y="28"/>
                          <a:pt x="80" y="40"/>
                          <a:pt x="60" y="60"/>
                        </a:cubicBezTo>
                        <a:cubicBezTo>
                          <a:pt x="40" y="79"/>
                          <a:pt x="28" y="107"/>
                          <a:pt x="28" y="137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24"/>
                  <p:cNvSpPr>
                    <a:spLocks/>
                  </p:cNvSpPr>
                  <p:nvPr/>
                </p:nvSpPr>
                <p:spPr bwMode="auto">
                  <a:xfrm>
                    <a:off x="10234793" y="1274923"/>
                    <a:ext cx="294838" cy="294838"/>
                  </a:xfrm>
                  <a:custGeom>
                    <a:avLst/>
                    <a:gdLst>
                      <a:gd name="T0" fmla="*/ 1 w 68"/>
                      <a:gd name="T1" fmla="*/ 54 h 68"/>
                      <a:gd name="T2" fmla="*/ 1 w 68"/>
                      <a:gd name="T3" fmla="*/ 54 h 68"/>
                      <a:gd name="T4" fmla="*/ 17 w 68"/>
                      <a:gd name="T5" fmla="*/ 16 h 68"/>
                      <a:gd name="T6" fmla="*/ 54 w 68"/>
                      <a:gd name="T7" fmla="*/ 1 h 68"/>
                      <a:gd name="T8" fmla="*/ 68 w 68"/>
                      <a:gd name="T9" fmla="*/ 15 h 68"/>
                      <a:gd name="T10" fmla="*/ 54 w 68"/>
                      <a:gd name="T11" fmla="*/ 29 h 68"/>
                      <a:gd name="T12" fmla="*/ 53 w 68"/>
                      <a:gd name="T13" fmla="*/ 29 h 68"/>
                      <a:gd name="T14" fmla="*/ 37 w 68"/>
                      <a:gd name="T15" fmla="*/ 36 h 68"/>
                      <a:gd name="T16" fmla="*/ 29 w 68"/>
                      <a:gd name="T17" fmla="*/ 53 h 68"/>
                      <a:gd name="T18" fmla="*/ 29 w 68"/>
                      <a:gd name="T19" fmla="*/ 54 h 68"/>
                      <a:gd name="T20" fmla="*/ 15 w 68"/>
                      <a:gd name="T21" fmla="*/ 68 h 68"/>
                      <a:gd name="T22" fmla="*/ 1 w 68"/>
                      <a:gd name="T23" fmla="*/ 5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" h="68">
                        <a:moveTo>
                          <a:pt x="1" y="54"/>
                        </a:move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" y="54"/>
                          <a:pt x="0" y="33"/>
                          <a:pt x="17" y="16"/>
                        </a:cubicBezTo>
                        <a:cubicBezTo>
                          <a:pt x="34" y="0"/>
                          <a:pt x="54" y="1"/>
                          <a:pt x="54" y="1"/>
                        </a:cubicBezTo>
                        <a:cubicBezTo>
                          <a:pt x="62" y="1"/>
                          <a:pt x="68" y="7"/>
                          <a:pt x="68" y="15"/>
                        </a:cubicBezTo>
                        <a:cubicBezTo>
                          <a:pt x="68" y="22"/>
                          <a:pt x="62" y="29"/>
                          <a:pt x="54" y="29"/>
                        </a:cubicBezTo>
                        <a:cubicBezTo>
                          <a:pt x="54" y="29"/>
                          <a:pt x="54" y="29"/>
                          <a:pt x="53" y="29"/>
                        </a:cubicBezTo>
                        <a:cubicBezTo>
                          <a:pt x="51" y="29"/>
                          <a:pt x="44" y="29"/>
                          <a:pt x="37" y="36"/>
                        </a:cubicBezTo>
                        <a:cubicBezTo>
                          <a:pt x="30" y="43"/>
                          <a:pt x="29" y="51"/>
                          <a:pt x="29" y="53"/>
                        </a:cubicBezTo>
                        <a:cubicBezTo>
                          <a:pt x="29" y="53"/>
                          <a:pt x="29" y="53"/>
                          <a:pt x="29" y="54"/>
                        </a:cubicBezTo>
                        <a:cubicBezTo>
                          <a:pt x="29" y="61"/>
                          <a:pt x="23" y="68"/>
                          <a:pt x="15" y="68"/>
                        </a:cubicBezTo>
                        <a:cubicBezTo>
                          <a:pt x="7" y="68"/>
                          <a:pt x="1" y="61"/>
                          <a:pt x="1" y="5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9742762" y="1644363"/>
                  <a:ext cx="656015" cy="488325"/>
                  <a:chOff x="9873619" y="1644363"/>
                  <a:chExt cx="656015" cy="48832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2" name="Freeform 200"/>
                  <p:cNvSpPr>
                    <a:spLocks/>
                  </p:cNvSpPr>
                  <p:nvPr/>
                </p:nvSpPr>
                <p:spPr bwMode="auto">
                  <a:xfrm>
                    <a:off x="9873619" y="1644363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01"/>
                  <p:cNvSpPr>
                    <a:spLocks/>
                  </p:cNvSpPr>
                  <p:nvPr/>
                </p:nvSpPr>
                <p:spPr bwMode="auto">
                  <a:xfrm>
                    <a:off x="9873619" y="2011068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" name="Group 288"/>
                <p:cNvGrpSpPr/>
                <p:nvPr/>
              </p:nvGrpSpPr>
              <p:grpSpPr>
                <a:xfrm>
                  <a:off x="9912292" y="192340"/>
                  <a:ext cx="486482" cy="657856"/>
                  <a:chOff x="10043149" y="192340"/>
                  <a:chExt cx="486482" cy="65785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0" name="Freeform 253"/>
                  <p:cNvSpPr>
                    <a:spLocks/>
                  </p:cNvSpPr>
                  <p:nvPr/>
                </p:nvSpPr>
                <p:spPr bwMode="auto">
                  <a:xfrm>
                    <a:off x="10408011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54"/>
                  <p:cNvSpPr>
                    <a:spLocks/>
                  </p:cNvSpPr>
                  <p:nvPr/>
                </p:nvSpPr>
                <p:spPr bwMode="auto">
                  <a:xfrm>
                    <a:off x="10043149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9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3888" y="3050428"/>
            <a:ext cx="8867262" cy="757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7F7F7F"/>
                </a:solidFill>
              </a:rPr>
              <a:t>.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77778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6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47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:a16="http://schemas.microsoft.com/office/drawing/2014/main" xmlns="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8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52A523B1-9E2C-7644-A0B8-E82AF20C9D0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8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547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9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9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8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95782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9" y="1614509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938D794-C949-488E-BF71-3421B5F64DB8}"/>
              </a:ext>
            </a:extLst>
          </p:cNvPr>
          <p:cNvSpPr/>
          <p:nvPr userDrawn="1"/>
        </p:nvSpPr>
        <p:spPr>
          <a:xfrm>
            <a:off x="3306220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:a16="http://schemas.microsoft.com/office/drawing/2014/main" xmlns="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58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14" y="4321204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75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138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23FF2D9D-683A-BA46-BE6C-C7C100233551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F1D39F13-4585-DF43-B31F-77F61C404ECE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489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92" y="799310"/>
            <a:ext cx="11547593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268903" y="1671638"/>
            <a:ext cx="5604010" cy="4482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9105" y="1666879"/>
            <a:ext cx="5575653" cy="4487668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2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3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D81F412F-FF72-1B4C-9DA2-6C8B89C56511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451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1A4E9EC3-F98C-A847-A223-F5E93655713D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60471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3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xmlns="" id="{7D2F4840-AD33-2B48-BCBE-D986C4BE946A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226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:a16="http://schemas.microsoft.com/office/drawing/2014/main" xmlns="" id="{8AD0D1A6-2E8E-5C49-A7DB-9E45B2C5A05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:a16="http://schemas.microsoft.com/office/drawing/2014/main" xmlns="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1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BAF469E3-972B-3F4D-941C-850A4FA8B048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250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:a16="http://schemas.microsoft.com/office/drawing/2014/main" xmlns="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3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:a16="http://schemas.microsoft.com/office/drawing/2014/main" xmlns="" id="{52A523B1-9E2C-7644-A0B8-E82AF20C9D0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:a16="http://schemas.microsoft.com/office/drawing/2014/main" xmlns="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3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338B262D-F3B8-CE4F-93E1-C453EEBE3034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9077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785681" y="6515173"/>
            <a:ext cx="5726710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a typeface="宋体" pitchFamily="2" charset="-122"/>
              </a:rPr>
              <a:t>ACTIVE-SEMI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CONFIDENTIAL- SHARED UNDER NDA ONLY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7909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8"/>
          <p:cNvSpPr txBox="1"/>
          <p:nvPr userDrawn="1"/>
        </p:nvSpPr>
        <p:spPr>
          <a:xfrm>
            <a:off x="10809" y="651517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013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12" name="TextBox 8"/>
          <p:cNvSpPr txBox="1"/>
          <p:nvPr userDrawn="1"/>
        </p:nvSpPr>
        <p:spPr>
          <a:xfrm>
            <a:off x="10809" y="651517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55464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9281" y="285531"/>
            <a:ext cx="5588600" cy="50783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8916" y="1"/>
            <a:ext cx="5929923" cy="6438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6709" y="1662118"/>
            <a:ext cx="5580414" cy="447743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79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63543" y="1664494"/>
            <a:ext cx="5602235" cy="448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7021" y="1663223"/>
            <a:ext cx="5582482" cy="447156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baseline="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60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6437592"/>
            <a:ext cx="12188826" cy="428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8890" y="6528429"/>
            <a:ext cx="5158615" cy="24615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cap="none" baseline="0" dirty="0">
                <a:solidFill>
                  <a:srgbClr val="FFFFF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FFFFFF"/>
                </a:solidFill>
              </a:rPr>
              <a:t>Qorvo</a:t>
            </a:r>
            <a:r>
              <a:rPr lang="en-US" sz="800" b="0" cap="none" baseline="0" dirty="0">
                <a:solidFill>
                  <a:srgbClr val="FFFFFF"/>
                </a:solidFill>
              </a:rPr>
              <a:t>, Inc</a:t>
            </a:r>
            <a:r>
              <a:rPr lang="en-US" sz="800" b="0" cap="none" baseline="0" dirty="0" smtClean="0">
                <a:solidFill>
                  <a:srgbClr val="FFFFFF"/>
                </a:solidFill>
              </a:rPr>
              <a:t>.</a:t>
            </a:r>
            <a:endParaRPr lang="en-US" sz="800" b="0" cap="none" baseline="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84319" y="6516204"/>
            <a:ext cx="467289" cy="283887"/>
          </a:xfrm>
          <a:prstGeom prst="rect">
            <a:avLst/>
          </a:prstGeom>
        </p:spPr>
        <p:txBody>
          <a:bodyPr vert="horz" wrap="square" lIns="0" tIns="60925" rIns="121851" bIns="60925" rtlCol="0" anchor="ctr">
            <a:spAutoFit/>
          </a:bodyPr>
          <a:lstStyle>
            <a:lvl1pPr lvl="0" indent="-47638" algn="r">
              <a:lnSpc>
                <a:spcPct val="95000"/>
              </a:lnSpc>
              <a:spcBef>
                <a:spcPts val="750"/>
              </a:spcBef>
              <a:buFont typeface="Arial Rounded MT Bold" panose="020F0704030504030204" pitchFamily="34" charset="0"/>
              <a:buChar char=" "/>
              <a:tabLst/>
              <a:defRPr lang="en-US" sz="600" cap="none" baseline="0" dirty="0" smtClean="0">
                <a:solidFill>
                  <a:schemeClr val="tx1">
                    <a:tint val="75000"/>
                  </a:schemeClr>
                </a:solidFill>
              </a:defRPr>
            </a:lvl1pPr>
            <a:lvl2pPr marL="385871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dirty="0" smtClean="0"/>
            </a:lvl2pPr>
            <a:lvl3pPr marL="557370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Font typeface="Arial Rounded MT Bold" panose="020F0704030504030204" pitchFamily="34" charset="0"/>
              <a:buChar char="–"/>
              <a:defRPr lang="en-US" dirty="0" smtClean="0"/>
            </a:lvl3pPr>
            <a:lvl4pPr marL="728869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lang="en-US" dirty="0" smtClean="0"/>
            </a:lvl4pPr>
            <a:lvl5pPr marL="260821" indent="-171499" defTabSz="685994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»"/>
              <a:defRPr sz="900" cap="all" baseline="0">
                <a:solidFill>
                  <a:schemeClr val="tx2"/>
                </a:solidFill>
              </a:defRPr>
            </a:lvl5pPr>
            <a:lvl6pPr marL="1886484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9481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2479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5475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 lvl="0" algn="l"/>
            <a:fld id="{57A7D335-1DCF-4649-93B6-E5DC0CCDBE1F}" type="slidenum">
              <a:rPr lang="en-US" sz="1100" smtClean="0">
                <a:solidFill>
                  <a:schemeClr val="bg1"/>
                </a:solidFill>
              </a:rPr>
              <a:pPr lvl="0" algn="l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384312" y="6615427"/>
            <a:ext cx="0" cy="10911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18183" y="289733"/>
            <a:ext cx="11552473" cy="5036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18183" y="1663646"/>
            <a:ext cx="1155247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07958" y="6502476"/>
            <a:ext cx="285720" cy="288127"/>
            <a:chOff x="11377364" y="1644961"/>
            <a:chExt cx="637986" cy="643360"/>
          </a:xfrm>
          <a:solidFill>
            <a:schemeClr val="bg1"/>
          </a:solidFill>
        </p:grpSpPr>
        <p:sp>
          <p:nvSpPr>
            <p:cNvPr id="21" name="Freeform 66"/>
            <p:cNvSpPr>
              <a:spLocks/>
            </p:cNvSpPr>
            <p:nvPr userDrawn="1"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7"/>
            <p:cNvSpPr>
              <a:spLocks/>
            </p:cNvSpPr>
            <p:nvPr userDrawn="1"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 descr="Qorvo Logo_NO_Brandline_White_R_RGB.pdf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33" y="6487076"/>
            <a:ext cx="914402" cy="4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3" r:id="rId2"/>
    <p:sldLayoutId id="2147483675" r:id="rId3"/>
    <p:sldLayoutId id="2147483676" r:id="rId4"/>
    <p:sldLayoutId id="2147483705" r:id="rId5"/>
    <p:sldLayoutId id="214748369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707" r:id="rId15"/>
    <p:sldLayoutId id="2147483687" r:id="rId16"/>
    <p:sldLayoutId id="2147483688" r:id="rId17"/>
    <p:sldLayoutId id="2147483689" r:id="rId18"/>
    <p:sldLayoutId id="2147483691" r:id="rId19"/>
    <p:sldLayoutId id="2147483693" r:id="rId20"/>
    <p:sldLayoutId id="2147483694" r:id="rId21"/>
    <p:sldLayoutId id="2147483700" r:id="rId22"/>
    <p:sldLayoutId id="2147483701" r:id="rId23"/>
    <p:sldLayoutId id="2147483702" r:id="rId24"/>
    <p:sldLayoutId id="2147483708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92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179" rtl="0" eaLnBrk="1" latinLnBrk="0" hangingPunct="1">
        <a:lnSpc>
          <a:spcPct val="9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14" indent="-232714" algn="l" defTabSz="914179" rtl="0" eaLnBrk="1" latinLnBrk="0" hangingPunct="1">
        <a:lnSpc>
          <a:spcPct val="95000"/>
        </a:lnSpc>
        <a:spcBef>
          <a:spcPts val="1000"/>
        </a:spcBef>
        <a:buFont typeface="Arial"/>
        <a:buChar char="•"/>
        <a:tabLst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061" indent="-225359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Clr>
          <a:schemeClr val="accent1"/>
        </a:buClr>
        <a:buSzPct val="85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9677" indent="-232714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Font typeface="Arial Rounded MT Bold" panose="020F0704030504030204" pitchFamily="34" charset="0"/>
        <a:buChar char="–"/>
        <a:defRPr lang="en-US" sz="19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133" indent="-228535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47578" indent="-228547" algn="l" defTabSz="914179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100" kern="1200" cap="all" baseline="0">
          <a:solidFill>
            <a:schemeClr val="tx2"/>
          </a:solidFill>
          <a:latin typeface="+mn-lt"/>
          <a:ea typeface="+mn-ea"/>
          <a:cs typeface="+mn-cs"/>
        </a:defRPr>
      </a:lvl5pPr>
      <a:lvl6pPr marL="2513995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9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3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9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9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7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5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9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6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6" y="13663982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21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3EE40D40-68B4-1F4B-B74E-7BB7AB23EE58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7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5" y="13663982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20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9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0" y="13663977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15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microsoft.com/office/2007/relationships/hdphoto" Target="../media/hdphoto16.wdp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2.emf"/><Relationship Id="rId15" Type="http://schemas.openxmlformats.org/officeDocument/2006/relationships/image" Target="../media/image23.jpeg"/><Relationship Id="rId10" Type="http://schemas.openxmlformats.org/officeDocument/2006/relationships/image" Target="../media/image19.emf"/><Relationship Id="rId4" Type="http://schemas.openxmlformats.org/officeDocument/2006/relationships/image" Target="../media/image15.jpeg"/><Relationship Id="rId9" Type="http://schemas.microsoft.com/office/2007/relationships/hdphoto" Target="../media/hdphoto1.wdp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5.jpeg"/><Relationship Id="rId18" Type="http://schemas.openxmlformats.org/officeDocument/2006/relationships/image" Target="../media/image48.png"/><Relationship Id="rId26" Type="http://schemas.openxmlformats.org/officeDocument/2006/relationships/image" Target="../media/image52.tiff"/><Relationship Id="rId39" Type="http://schemas.openxmlformats.org/officeDocument/2006/relationships/image" Target="../media/image63.png"/><Relationship Id="rId3" Type="http://schemas.openxmlformats.org/officeDocument/2006/relationships/image" Target="../media/image39.png"/><Relationship Id="rId21" Type="http://schemas.microsoft.com/office/2007/relationships/hdphoto" Target="../media/hdphoto10.wdp"/><Relationship Id="rId34" Type="http://schemas.openxmlformats.org/officeDocument/2006/relationships/image" Target="../media/image58.jpeg"/><Relationship Id="rId7" Type="http://schemas.openxmlformats.org/officeDocument/2006/relationships/image" Target="../media/image41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4.wdp"/><Relationship Id="rId38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29" Type="http://schemas.microsoft.com/office/2007/relationships/hdphoto" Target="../media/hdphoto13.wdp"/><Relationship Id="rId41" Type="http://schemas.microsoft.com/office/2007/relationships/hdphoto" Target="../media/hdphoto15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openxmlformats.org/officeDocument/2006/relationships/image" Target="../media/image44.png"/><Relationship Id="rId24" Type="http://schemas.openxmlformats.org/officeDocument/2006/relationships/image" Target="../media/image51.png"/><Relationship Id="rId32" Type="http://schemas.openxmlformats.org/officeDocument/2006/relationships/image" Target="../media/image57.pn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5" Type="http://schemas.openxmlformats.org/officeDocument/2006/relationships/image" Target="../media/image40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43.png"/><Relationship Id="rId19" Type="http://schemas.microsoft.com/office/2007/relationships/hdphoto" Target="../media/hdphoto9.wdp"/><Relationship Id="rId31" Type="http://schemas.openxmlformats.org/officeDocument/2006/relationships/image" Target="../media/image56.tiff"/><Relationship Id="rId4" Type="http://schemas.microsoft.com/office/2007/relationships/hdphoto" Target="../media/hdphoto3.wdp"/><Relationship Id="rId9" Type="http://schemas.openxmlformats.org/officeDocument/2006/relationships/image" Target="../media/image42.jpeg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image" Target="../media/image53.tiff"/><Relationship Id="rId30" Type="http://schemas.openxmlformats.org/officeDocument/2006/relationships/image" Target="../media/image55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087" y="2154071"/>
            <a:ext cx="11549742" cy="1523494"/>
          </a:xfrm>
        </p:spPr>
        <p:txBody>
          <a:bodyPr/>
          <a:lstStyle/>
          <a:p>
            <a:r>
              <a:rPr lang="en-US" altLang="zh-CN" dirty="0"/>
              <a:t>PAC</a:t>
            </a:r>
            <a:r>
              <a:rPr lang="en-US" altLang="zh-CN" sz="6000" baseline="5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zh-CN" altLang="en-US" dirty="0"/>
              <a:t>系列芯片在高速直流电机控制中的应用</a:t>
            </a:r>
            <a:endParaRPr lang="en-US" altLang="zh-CN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>
          <a:xfrm>
            <a:off x="396080" y="4226267"/>
            <a:ext cx="9452756" cy="501650"/>
          </a:xfrm>
        </p:spPr>
        <p:txBody>
          <a:bodyPr/>
          <a:lstStyle/>
          <a:p>
            <a:r>
              <a:rPr lang="zh-CN" altLang="en-US" sz="2800" dirty="0"/>
              <a:t>胡洋洋</a:t>
            </a:r>
            <a:r>
              <a:rPr lang="en-US" altLang="zh-CN" sz="2800" dirty="0"/>
              <a:t>/PAC</a:t>
            </a:r>
            <a:r>
              <a:rPr lang="zh-CN" altLang="en-US" sz="2800" dirty="0"/>
              <a:t>技术</a:t>
            </a:r>
            <a:r>
              <a:rPr lang="zh-CN" altLang="en-US" sz="2800" dirty="0" smtClean="0"/>
              <a:t>销售    </a:t>
            </a:r>
            <a:r>
              <a:rPr lang="en-US" altLang="zh-CN" sz="2800" dirty="0" smtClean="0"/>
              <a:t>18553208030</a:t>
            </a:r>
            <a:endParaRPr lang="en-US" altLang="zh-CN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"/>
            <a:ext cx="3778415" cy="19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">
        <p:fade/>
      </p:transition>
    </mc:Choice>
    <mc:Fallback xmlns="">
      <p:transition spd="med" advTm="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高速直流无刷</a:t>
            </a:r>
            <a:r>
              <a:rPr lang="zh-CN" altLang="en-US" dirty="0" smtClean="0"/>
              <a:t>电机控制设计要求</a:t>
            </a:r>
            <a:endParaRPr lang="en-US" altLang="zh-CN" dirty="0"/>
          </a:p>
        </p:txBody>
      </p:sp>
      <p:sp>
        <p:nvSpPr>
          <p:cNvPr id="122" name="Rectangle 24"/>
          <p:cNvSpPr/>
          <p:nvPr/>
        </p:nvSpPr>
        <p:spPr>
          <a:xfrm>
            <a:off x="6118664" y="1234044"/>
            <a:ext cx="564226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chemeClr val="tx2"/>
                </a:solidFill>
                <a:ea typeface="微软雅黑"/>
                <a:cs typeface="Arial" pitchFamily="34" charset="0"/>
              </a:rPr>
              <a:t>设计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微软雅黑"/>
                <a:cs typeface="Arial" pitchFamily="34" charset="0"/>
              </a:rPr>
              <a:t>要求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微软雅黑"/>
                <a:cs typeface="Arial" pitchFamily="34" charset="0"/>
              </a:rPr>
              <a:t>:</a:t>
            </a: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B0F0">
                  <a:lumMod val="50000"/>
                </a:srgbClr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220V/110V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交流供电，或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6/8/10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串电池供电；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风量大，要求超高转速（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8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RPM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到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12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RPM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）；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快速启动，需要在要求时间内达到预定转速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/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功率；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低噪音；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高效率，延长单次充电使用时间；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紧凑的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PCB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尺寸；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BOM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成本尽量低。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B0F0">
                  <a:lumMod val="50000"/>
                </a:srgbClr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802424" y="1234044"/>
            <a:ext cx="4646376" cy="4938248"/>
            <a:chOff x="443784" y="996363"/>
            <a:chExt cx="4834798" cy="5067345"/>
          </a:xfrm>
        </p:grpSpPr>
        <p:pic>
          <p:nvPicPr>
            <p:cNvPr id="139" name="Picture 10" descr="http://www.hdryers.com/dryers/Conair_Ceramic_Ionic_Styler_Model_165R_1_ea_SALE__30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74" b="978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15" y="4904761"/>
              <a:ext cx="1029850" cy="102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2" y="1138390"/>
              <a:ext cx="818574" cy="155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417" y="1182750"/>
              <a:ext cx="1254414" cy="1469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2" y="3313160"/>
              <a:ext cx="988436" cy="894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716" y="4968597"/>
              <a:ext cx="772105" cy="100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TextBox 70"/>
            <p:cNvSpPr txBox="1"/>
            <p:nvPr/>
          </p:nvSpPr>
          <p:spPr>
            <a:xfrm>
              <a:off x="445981" y="2296149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微软雅黑"/>
                  <a:cs typeface="Arial" pitchFamily="34" charset="0"/>
                </a:rPr>
                <a:t>吸尘器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endParaRPr>
            </a:p>
          </p:txBody>
        </p:sp>
        <p:cxnSp>
          <p:nvCxnSpPr>
            <p:cNvPr id="145" name="Straight Connector 9"/>
            <p:cNvCxnSpPr/>
            <p:nvPr/>
          </p:nvCxnSpPr>
          <p:spPr>
            <a:xfrm>
              <a:off x="445981" y="2696419"/>
              <a:ext cx="4832601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sp>
          <p:nvSpPr>
            <p:cNvPr id="146" name="TextBox 70"/>
            <p:cNvSpPr txBox="1"/>
            <p:nvPr/>
          </p:nvSpPr>
          <p:spPr>
            <a:xfrm>
              <a:off x="443784" y="3930609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8000"/>
              <a:r>
                <a:rPr lang="zh-CN" altLang="en-US" sz="1600" b="1" dirty="0">
                  <a:ea typeface="微软雅黑"/>
                  <a:cs typeface="Arial" pitchFamily="34" charset="0"/>
                </a:rPr>
                <a:t>除螨仪</a:t>
              </a:r>
              <a:endParaRPr lang="en-US" sz="1600" b="1" dirty="0">
                <a:ea typeface="微软雅黑"/>
                <a:cs typeface="Arial" pitchFamily="34" charset="0"/>
              </a:endParaRPr>
            </a:p>
          </p:txBody>
        </p:sp>
        <p:cxnSp>
          <p:nvCxnSpPr>
            <p:cNvPr id="147" name="Straight Connector 9"/>
            <p:cNvCxnSpPr/>
            <p:nvPr/>
          </p:nvCxnSpPr>
          <p:spPr>
            <a:xfrm>
              <a:off x="443784" y="4330879"/>
              <a:ext cx="4834798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sp>
          <p:nvSpPr>
            <p:cNvPr id="148" name="TextBox 70"/>
            <p:cNvSpPr txBox="1"/>
            <p:nvPr/>
          </p:nvSpPr>
          <p:spPr>
            <a:xfrm>
              <a:off x="443784" y="5663438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ea typeface="微软雅黑"/>
                  <a:cs typeface="Arial" pitchFamily="34" charset="0"/>
                </a:rPr>
                <a:t>吹风筒</a:t>
              </a:r>
              <a:endParaRPr lang="en-US" sz="1600" b="1" dirty="0">
                <a:ea typeface="微软雅黑"/>
                <a:cs typeface="Arial" pitchFamily="34" charset="0"/>
              </a:endParaRPr>
            </a:p>
          </p:txBody>
        </p:sp>
        <p:cxnSp>
          <p:nvCxnSpPr>
            <p:cNvPr id="149" name="Straight Connector 9"/>
            <p:cNvCxnSpPr/>
            <p:nvPr/>
          </p:nvCxnSpPr>
          <p:spPr>
            <a:xfrm>
              <a:off x="443784" y="6063708"/>
              <a:ext cx="4834798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96" y="4800339"/>
              <a:ext cx="430728" cy="1238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10" descr="See the source image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031" y="3150396"/>
              <a:ext cx="1105545" cy="110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1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619" y="996363"/>
              <a:ext cx="739198" cy="161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24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498">
        <p:fade/>
      </p:transition>
    </mc:Choice>
    <mc:Fallback xmlns="">
      <p:transition spd="med" advTm="102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高速直流无刷电机</a:t>
            </a:r>
            <a:r>
              <a:rPr lang="zh-CN" altLang="en-US" dirty="0" smtClean="0"/>
              <a:t>控制技术点</a:t>
            </a:r>
            <a:endParaRPr lang="en-US" altLang="zh-CN" dirty="0"/>
          </a:p>
        </p:txBody>
      </p:sp>
      <p:sp>
        <p:nvSpPr>
          <p:cNvPr id="19" name="TextBox 71"/>
          <p:cNvSpPr txBox="1"/>
          <p:nvPr/>
        </p:nvSpPr>
        <p:spPr>
          <a:xfrm flipH="1">
            <a:off x="7635024" y="2404874"/>
            <a:ext cx="39938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准确的功率计算和控制方法；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完善的保护措施；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对电源和温度进行监控和故障保护；</a:t>
            </a:r>
            <a:endParaRPr lang="en-US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TextBox 71"/>
          <p:cNvSpPr txBox="1"/>
          <p:nvPr/>
        </p:nvSpPr>
        <p:spPr>
          <a:xfrm>
            <a:off x="473178" y="2408281"/>
            <a:ext cx="384518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MCU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运算能力、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ADC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PWM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都有要求；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优化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FOC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算法，减少运算时间；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577404" y="1654022"/>
            <a:ext cx="26468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超高转速要求</a:t>
            </a:r>
            <a:endParaRPr lang="en-US" sz="3200" kern="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2" name="Straight Connector 9"/>
          <p:cNvCxnSpPr/>
          <p:nvPr/>
        </p:nvCxnSpPr>
        <p:spPr>
          <a:xfrm>
            <a:off x="577404" y="2367622"/>
            <a:ext cx="3766190" cy="0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0"/>
          <p:cNvSpPr txBox="1"/>
          <p:nvPr/>
        </p:nvSpPr>
        <p:spPr>
          <a:xfrm>
            <a:off x="548632" y="3665081"/>
            <a:ext cx="182614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快速启动</a:t>
            </a:r>
            <a:endParaRPr lang="en-US" sz="3200" kern="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71"/>
          <p:cNvSpPr txBox="1"/>
          <p:nvPr/>
        </p:nvSpPr>
        <p:spPr>
          <a:xfrm>
            <a:off x="548632" y="4387920"/>
            <a:ext cx="351588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优化电机启动算法，采用新的启动方式，比如高频注入等；</a:t>
            </a:r>
            <a:endParaRPr lang="en-US" altLang="zh-CN" sz="1600" dirty="0">
              <a:solidFill>
                <a:srgbClr val="141313"/>
              </a:solidFill>
              <a:cs typeface="Arial" pitchFamily="34" charset="0"/>
            </a:endParaRPr>
          </a:p>
          <a:p>
            <a:r>
              <a:rPr lang="en-US" sz="1600" dirty="0">
                <a:solidFill>
                  <a:srgbClr val="009EE1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srgbClr val="009EE1"/>
                </a:solidFill>
                <a:cs typeface="Arial" pitchFamily="34" charset="0"/>
              </a:rPr>
            </a:br>
            <a:endParaRPr lang="en-US" sz="1600" dirty="0">
              <a:solidFill>
                <a:srgbClr val="009EE1"/>
              </a:solidFill>
              <a:cs typeface="Arial" pitchFamily="34" charset="0"/>
            </a:endParaRPr>
          </a:p>
        </p:txBody>
      </p:sp>
      <p:sp>
        <p:nvSpPr>
          <p:cNvPr id="25" name="TextBox 70"/>
          <p:cNvSpPr txBox="1"/>
          <p:nvPr/>
        </p:nvSpPr>
        <p:spPr>
          <a:xfrm flipH="1">
            <a:off x="7725822" y="1650616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恒功率控制及保护</a:t>
            </a:r>
            <a:endParaRPr lang="en-US" sz="3200" kern="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6" name="Straight Connector 19"/>
          <p:cNvCxnSpPr/>
          <p:nvPr/>
        </p:nvCxnSpPr>
        <p:spPr>
          <a:xfrm flipH="1">
            <a:off x="7204852" y="2373455"/>
            <a:ext cx="376830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11" y="785080"/>
            <a:ext cx="29337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9"/>
          <p:cNvCxnSpPr/>
          <p:nvPr/>
        </p:nvCxnSpPr>
        <p:spPr>
          <a:xfrm>
            <a:off x="521118" y="4319975"/>
            <a:ext cx="3766190" cy="0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1"/>
          <p:cNvSpPr txBox="1"/>
          <p:nvPr/>
        </p:nvSpPr>
        <p:spPr>
          <a:xfrm flipH="1">
            <a:off x="7635024" y="4419339"/>
            <a:ext cx="39938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尽量小的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PCB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面积，器件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BOM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成本低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；</a:t>
            </a:r>
            <a:endParaRPr lang="en-US" altLang="zh-CN" sz="1600" dirty="0" smtClean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低的生产失效率和返修率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采用单电阻做</a:t>
            </a:r>
            <a:r>
              <a:rPr lang="en-US" altLang="zh-CN" sz="1600" dirty="0" err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Sensorless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 FOC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控制。</a:t>
            </a:r>
            <a:r>
              <a:rPr 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TextBox 70"/>
          <p:cNvSpPr txBox="1"/>
          <p:nvPr/>
        </p:nvSpPr>
        <p:spPr>
          <a:xfrm flipH="1">
            <a:off x="7725822" y="3665081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低成本</a:t>
            </a:r>
            <a:endParaRPr lang="en-US" sz="3200" kern="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1" name="Straight Connector 19"/>
          <p:cNvCxnSpPr/>
          <p:nvPr/>
        </p:nvCxnSpPr>
        <p:spPr>
          <a:xfrm flipH="1">
            <a:off x="7204852" y="4387920"/>
            <a:ext cx="376830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58" y="4289402"/>
            <a:ext cx="2790824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上箭头 32"/>
          <p:cNvSpPr/>
          <p:nvPr/>
        </p:nvSpPr>
        <p:spPr>
          <a:xfrm>
            <a:off x="5650097" y="3465908"/>
            <a:ext cx="576775" cy="689317"/>
          </a:xfrm>
          <a:prstGeom prst="up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43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23">
        <p:fade/>
      </p:transition>
    </mc:Choice>
    <mc:Fallback xmlns="">
      <p:transition spd="med" advTm="1393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基于</a:t>
            </a:r>
            <a:r>
              <a:rPr lang="en-US" altLang="zh-CN" dirty="0"/>
              <a:t>PAC</a:t>
            </a:r>
            <a:r>
              <a:rPr lang="en-US" altLang="zh-CN" baseline="50000" dirty="0"/>
              <a:t>®</a:t>
            </a:r>
            <a:r>
              <a:rPr lang="zh-CN" altLang="en-US" dirty="0"/>
              <a:t>的马达控制系统框图</a:t>
            </a:r>
            <a:endParaRPr lang="en-US" altLang="zh-CN" dirty="0"/>
          </a:p>
        </p:txBody>
      </p:sp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84506"/>
              </p:ext>
            </p:extLst>
          </p:nvPr>
        </p:nvGraphicFramePr>
        <p:xfrm>
          <a:off x="272824" y="1554163"/>
          <a:ext cx="5249862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4" imgW="8847042" imgH="5681832" progId="Visio.Drawing.11">
                  <p:embed/>
                </p:oleObj>
              </mc:Choice>
              <mc:Fallback>
                <p:oleObj r:id="rId4" imgW="8847042" imgH="5681832" progId="Visio.Drawing.11">
                  <p:embed/>
                  <p:pic>
                    <p:nvPicPr>
                      <p:cNvPr id="0" name="对象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24" y="1554163"/>
                        <a:ext cx="5249862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586195" y="5516935"/>
            <a:ext cx="16466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低压电池供电</a:t>
            </a:r>
            <a:endParaRPr lang="zh-CN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90" y="1779452"/>
            <a:ext cx="6298209" cy="34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880570" y="5512749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110V/220V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交流供电</a:t>
            </a:r>
          </a:p>
        </p:txBody>
      </p:sp>
    </p:spTree>
    <p:extLst>
      <p:ext uri="{BB962C8B-B14F-4D97-AF65-F5344CB8AC3E}">
        <p14:creationId xmlns:p14="http://schemas.microsoft.com/office/powerpoint/2010/main" val="16282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240">
        <p:fade/>
      </p:transition>
    </mc:Choice>
    <mc:Fallback xmlns="">
      <p:transition spd="med" advTm="78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37" y="183002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参考方案规格介绍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774505" y="1765495"/>
            <a:ext cx="4389120" cy="3461666"/>
            <a:chOff x="703385" y="1402080"/>
            <a:chExt cx="4389120" cy="3461666"/>
          </a:xfrm>
        </p:grpSpPr>
        <p:pic>
          <p:nvPicPr>
            <p:cNvPr id="122" name="Picture 2" descr="C:\Young\ACT_Work_2019\04_Events\20190530_Big-Bit\稿定设计导出-20190513-12052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103" y="1402080"/>
              <a:ext cx="3437402" cy="3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直接连接符 122"/>
            <p:cNvCxnSpPr/>
            <p:nvPr/>
          </p:nvCxnSpPr>
          <p:spPr>
            <a:xfrm>
              <a:off x="703385" y="1432560"/>
              <a:ext cx="27994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703385" y="4841081"/>
              <a:ext cx="27994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stCxn id="127" idx="0"/>
            </p:cNvCxnSpPr>
            <p:nvPr/>
          </p:nvCxnSpPr>
          <p:spPr>
            <a:xfrm flipV="1">
              <a:off x="1116319" y="1432560"/>
              <a:ext cx="0" cy="15360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>
              <a:off x="1116319" y="3315234"/>
              <a:ext cx="0" cy="152584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703385" y="296856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49mm</a:t>
              </a:r>
              <a:endParaRPr lang="zh-CN" altLang="en-US" dirty="0"/>
            </a:p>
          </p:txBody>
        </p:sp>
      </p:grpSp>
      <p:graphicFrame>
        <p:nvGraphicFramePr>
          <p:cNvPr id="13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23012"/>
              </p:ext>
            </p:extLst>
          </p:nvPr>
        </p:nvGraphicFramePr>
        <p:xfrm>
          <a:off x="6053382" y="1138069"/>
          <a:ext cx="4954667" cy="434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3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1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/>
                        <a:t>Specifications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输入电压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16V – </a:t>
                      </a:r>
                      <a:r>
                        <a:rPr lang="en-US" altLang="zh-CN" sz="1400" dirty="0" smtClean="0"/>
                        <a:t>40</a:t>
                      </a:r>
                      <a:r>
                        <a:rPr lang="en-US" sz="1400" dirty="0" smtClean="0"/>
                        <a:t>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输入功率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/>
                        <a:t>90W – 400W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机械转速范围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kern="1200" baseline="0" dirty="0"/>
                        <a:t>50</a:t>
                      </a:r>
                      <a:r>
                        <a:rPr lang="en-US" altLang="zh-CN" sz="1400" kern="1200" baseline="0" dirty="0"/>
                        <a:t>kRPM</a:t>
                      </a:r>
                      <a:r>
                        <a:rPr lang="en-US" sz="1400" kern="1200" baseline="0" dirty="0"/>
                        <a:t> – 120</a:t>
                      </a:r>
                      <a:r>
                        <a:rPr lang="en-US" altLang="zh-CN" sz="1400" kern="1200" baseline="0" dirty="0"/>
                        <a:t>kRPM</a:t>
                      </a:r>
                      <a:endParaRPr lang="en-US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驱动方式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err="1" smtClean="0"/>
                        <a:t>Sensorless</a:t>
                      </a:r>
                      <a:r>
                        <a:rPr lang="en-US" altLang="zh-CN" sz="1400" kern="1200" dirty="0" smtClean="0"/>
                        <a:t> </a:t>
                      </a:r>
                      <a:r>
                        <a:rPr lang="en-US" altLang="zh-CN" sz="1400" kern="1200" dirty="0"/>
                        <a:t>BLDC/</a:t>
                      </a:r>
                      <a:r>
                        <a:rPr lang="en-US" altLang="zh-CN" sz="1400" kern="1200" dirty="0" err="1"/>
                        <a:t>Sensoless</a:t>
                      </a:r>
                      <a:r>
                        <a:rPr lang="en-US" altLang="zh-CN" sz="1400" kern="1200" dirty="0"/>
                        <a:t> FOC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电流采样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三电阻采样</a:t>
                      </a:r>
                      <a:r>
                        <a:rPr lang="en-US" altLang="zh-CN" sz="1400" kern="1200" baseline="0" dirty="0"/>
                        <a:t>/</a:t>
                      </a:r>
                      <a:r>
                        <a:rPr lang="zh-CN" altLang="en-US" sz="1400" kern="1200" baseline="0" dirty="0"/>
                        <a:t>单电阻采样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启动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三段式</a:t>
                      </a:r>
                      <a:r>
                        <a:rPr lang="en-US" altLang="zh-CN" sz="1400" kern="1200" baseline="0" dirty="0"/>
                        <a:t>/</a:t>
                      </a:r>
                      <a:r>
                        <a:rPr lang="zh-CN" altLang="en-US" sz="1400" kern="1200" baseline="0" dirty="0"/>
                        <a:t>高频注入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控制方式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转矩控制</a:t>
                      </a:r>
                      <a:r>
                        <a:rPr lang="en-US" altLang="zh-CN" sz="1400" kern="1200" dirty="0"/>
                        <a:t>/</a:t>
                      </a:r>
                      <a:r>
                        <a:rPr lang="zh-CN" altLang="en-US" sz="1400" kern="1200" dirty="0"/>
                        <a:t>转速控制</a:t>
                      </a:r>
                      <a:r>
                        <a:rPr lang="en-US" altLang="zh-CN" sz="1400" kern="1200" dirty="0"/>
                        <a:t>/</a:t>
                      </a:r>
                      <a:r>
                        <a:rPr lang="zh-CN" altLang="en-US" sz="1400" kern="1200" dirty="0"/>
                        <a:t>恒功率控制</a:t>
                      </a:r>
                      <a:endParaRPr lang="en-US" altLang="zh-CN" sz="14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自动弱磁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保护措施</a:t>
                      </a:r>
                      <a:r>
                        <a:rPr lang="en-US" sz="1400" dirty="0"/>
                        <a:t>: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effectLst/>
                        </a:rPr>
                        <a:t>过压、欠压、过流、堵转、</a:t>
                      </a:r>
                      <a:endParaRPr lang="en-US" altLang="zh-CN" sz="14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effectLst/>
                        </a:rPr>
                        <a:t>开路保护、内部电源监控及保护、</a:t>
                      </a:r>
                      <a:endParaRPr lang="en-US" altLang="zh-CN" sz="14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effectLst/>
                        </a:rPr>
                        <a:t>Cycle-By-Cycle </a:t>
                      </a:r>
                      <a:r>
                        <a:rPr lang="zh-CN" altLang="en-US" sz="1400" kern="1200" dirty="0">
                          <a:effectLst/>
                        </a:rPr>
                        <a:t>限流</a:t>
                      </a:r>
                      <a:r>
                        <a:rPr lang="zh-CN" altLang="en-US" sz="1400" kern="1200" dirty="0" smtClean="0">
                          <a:effectLst/>
                        </a:rPr>
                        <a:t>、过温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散热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自然散热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/>
                        <a:t>PCB</a:t>
                      </a:r>
                      <a:r>
                        <a:rPr lang="zh-CN" altLang="en-US" sz="1400" dirty="0"/>
                        <a:t>尺寸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49</a:t>
                      </a:r>
                      <a:r>
                        <a:rPr lang="en-US" sz="1400" dirty="0"/>
                        <a:t>x</a:t>
                      </a:r>
                      <a:r>
                        <a:rPr lang="en-US" altLang="zh-CN" sz="1400" dirty="0"/>
                        <a:t>49</a:t>
                      </a:r>
                      <a:r>
                        <a:rPr lang="en-US" sz="1400" dirty="0"/>
                        <a:t> mm, </a:t>
                      </a:r>
                      <a:r>
                        <a:rPr lang="zh-CN" altLang="en-US" sz="1400" dirty="0"/>
                        <a:t>双面板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4">
        <p:fade/>
      </p:transition>
    </mc:Choice>
    <mc:Fallback xmlns="">
      <p:transition spd="med" advTm="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66" y="183002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单电阻相电流重构</a:t>
            </a:r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1311754" y="870214"/>
            <a:ext cx="3744203" cy="2974611"/>
            <a:chOff x="7126996" y="1790429"/>
            <a:chExt cx="4747233" cy="403559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996" y="1790429"/>
              <a:ext cx="4747233" cy="403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9263976" y="4938410"/>
              <a:ext cx="363166" cy="648511"/>
            </a:xfrm>
            <a:prstGeom prst="rect">
              <a:avLst/>
            </a:prstGeom>
            <a:noFill/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</p:grpSp>
      <p:sp>
        <p:nvSpPr>
          <p:cNvPr id="13" name="Rectangle 24"/>
          <p:cNvSpPr/>
          <p:nvPr/>
        </p:nvSpPr>
        <p:spPr>
          <a:xfrm>
            <a:off x="429527" y="4156234"/>
            <a:ext cx="57950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8000"/>
            <a:r>
              <a:rPr lang="zh-CN" altLang="en-US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优点</a:t>
            </a:r>
            <a:r>
              <a:rPr lang="en-US" altLang="zh-CN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:</a:t>
            </a: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省去</a:t>
            </a:r>
            <a:r>
              <a:rPr lang="en-US" altLang="zh-CN" sz="2200" dirty="0">
                <a:latin typeface="+mn-ea"/>
                <a:cs typeface="Calibri" pitchFamily="34" charset="0"/>
              </a:rPr>
              <a:t>2</a:t>
            </a:r>
            <a:r>
              <a:rPr lang="zh-CN" altLang="en-US" sz="2200" dirty="0">
                <a:latin typeface="+mn-ea"/>
                <a:cs typeface="Calibri" pitchFamily="34" charset="0"/>
              </a:rPr>
              <a:t>个取样电阻，节省成本；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采样母线电流，容易实现准确的恒功率控制；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结合</a:t>
            </a: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内部的窗口比较器和</a:t>
            </a:r>
            <a:r>
              <a:rPr lang="en-US" altLang="zh-CN" sz="2200" dirty="0">
                <a:latin typeface="+mn-ea"/>
                <a:cs typeface="Calibri" pitchFamily="34" charset="0"/>
              </a:rPr>
              <a:t>DAC</a:t>
            </a:r>
            <a:r>
              <a:rPr lang="zh-CN" altLang="en-US" sz="2200" dirty="0">
                <a:latin typeface="+mn-ea"/>
                <a:cs typeface="Calibri" pitchFamily="34" charset="0"/>
              </a:rPr>
              <a:t>，实现健壮的系统保护。</a:t>
            </a:r>
            <a:endParaRPr lang="en-US" altLang="zh-CN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Young\ACT_Work_2019\04_Events\20190530_Big-Bit\单电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52" y="1018875"/>
            <a:ext cx="3533794" cy="28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5380892" y="2289977"/>
            <a:ext cx="1178170" cy="3429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Rectangle 24"/>
          <p:cNvSpPr/>
          <p:nvPr/>
        </p:nvSpPr>
        <p:spPr>
          <a:xfrm>
            <a:off x="6559062" y="4169540"/>
            <a:ext cx="54427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8000"/>
            <a:r>
              <a:rPr lang="zh-CN" altLang="en-US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缺点</a:t>
            </a:r>
            <a:r>
              <a:rPr lang="en-US" altLang="zh-CN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:</a:t>
            </a: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额外的代码去实现电流重构，占用一定的</a:t>
            </a:r>
            <a:r>
              <a:rPr lang="en-US" altLang="zh-CN" sz="2200" dirty="0">
                <a:latin typeface="+mn-ea"/>
                <a:cs typeface="Calibri" pitchFamily="34" charset="0"/>
              </a:rPr>
              <a:t>MCU</a:t>
            </a:r>
            <a:r>
              <a:rPr lang="zh-CN" altLang="en-US" sz="2200" dirty="0">
                <a:latin typeface="+mn-ea"/>
                <a:cs typeface="Calibri" pitchFamily="34" charset="0"/>
              </a:rPr>
              <a:t>执行时间和系统资源；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有重构电流失真的情况，需要算法去实现</a:t>
            </a:r>
            <a:r>
              <a:rPr lang="en-US" altLang="zh-CN" sz="2200" dirty="0">
                <a:latin typeface="+mn-ea"/>
                <a:cs typeface="Calibri" pitchFamily="34" charset="0"/>
              </a:rPr>
              <a:t>PWM</a:t>
            </a:r>
            <a:r>
              <a:rPr lang="zh-CN" altLang="en-US" sz="2200" dirty="0">
                <a:latin typeface="+mn-ea"/>
                <a:cs typeface="Calibri" pitchFamily="34" charset="0"/>
              </a:rPr>
              <a:t>补偿或者移相。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lvl="0" indent="-288000">
              <a:buFont typeface="Arial" pitchFamily="34" charset="0"/>
              <a:buChar char="•"/>
            </a:pP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3">
        <p:fade/>
      </p:transition>
    </mc:Choice>
    <mc:Fallback xmlns="">
      <p:transition spd="med" advTm="2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方案测试波形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2" descr="_Fox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" y="1676070"/>
            <a:ext cx="5192243" cy="31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53277" y="5209338"/>
            <a:ext cx="5192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启动时间短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，</a:t>
            </a:r>
            <a:r>
              <a:rPr lang="en-US" altLang="zh-CN" sz="2200" dirty="0">
                <a:latin typeface="+mn-ea"/>
                <a:cs typeface="Calibri" pitchFamily="34" charset="0"/>
              </a:rPr>
              <a:t>5</a:t>
            </a:r>
            <a:r>
              <a:rPr lang="en-US" altLang="zh-CN" sz="2200" dirty="0" smtClean="0">
                <a:latin typeface="+mn-ea"/>
                <a:cs typeface="Calibri" pitchFamily="34" charset="0"/>
              </a:rPr>
              <a:t>00ms</a:t>
            </a:r>
            <a:r>
              <a:rPr lang="zh-CN" altLang="en-US" sz="2200" dirty="0">
                <a:latin typeface="+mn-ea"/>
                <a:cs typeface="Calibri" pitchFamily="34" charset="0"/>
              </a:rPr>
              <a:t>实现从</a:t>
            </a: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上电到全功率运行。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86171" y="5209338"/>
            <a:ext cx="2898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+mn-ea"/>
                <a:cs typeface="Calibri" pitchFamily="34" charset="0"/>
              </a:rPr>
              <a:t>最高转速</a:t>
            </a:r>
            <a:r>
              <a:rPr lang="en-US" altLang="zh-CN" sz="2200" dirty="0">
                <a:latin typeface="+mn-ea"/>
                <a:cs typeface="Calibri" pitchFamily="34" charset="0"/>
              </a:rPr>
              <a:t>12</a:t>
            </a:r>
            <a:r>
              <a:rPr lang="zh-CN" altLang="en-US" sz="2200" dirty="0">
                <a:latin typeface="+mn-ea"/>
                <a:cs typeface="Calibri" pitchFamily="34" charset="0"/>
              </a:rPr>
              <a:t>万</a:t>
            </a:r>
            <a:r>
              <a:rPr lang="en-US" altLang="zh-CN" sz="2200" dirty="0">
                <a:latin typeface="+mn-ea"/>
                <a:cs typeface="Calibri" pitchFamily="34" charset="0"/>
              </a:rPr>
              <a:t>RPM</a:t>
            </a:r>
          </a:p>
        </p:txBody>
      </p:sp>
      <p:sp>
        <p:nvSpPr>
          <p:cNvPr id="2" name="AutoShape 2" descr="data:image/jpeg;base64,/9j/4AAQSkZJRgABAQAAAQABAAD/2wBDABALDA4MChAODQ4SERATGCgaGBYWGDEjJR0oOjM9PDkzODdASFxOQERXRTc4UG1RV19iZ2hnPk1xeXBkeFxlZ2P/2wBDARESEhgVGC8aGi9jQjhCY2NjY2NjY2NjY2NjY2NjY2NjY2NjY2NjY2NjY2NjY2NjY2NjY2NjY2NjY2NjY2NjY2P/wAARCAHgAyADASIAAhEBAxEB/8QAGwABAAIDAQEAAAAAAAAAAAAAAAEEAgMFBgf/xABREAABAwIDBAUGCQoEBQMFAQEBAAIRAyEEEjEFE0FhFCJRcYEyVJGTofAVIzOUsbLB0dMGFkJTVWJzktLxNVJj4TRDcnTDJIKiJYSjs8K0lf/EABkBAQEBAQEBAAAAAAAAAAAAAAABAgMEBf/EAC8RAQACAQMEAAQEBwEBAAAAAAABAhEDIVESExQxBDJB8CJhgdFxkaGxweHxBSP/2gAMAwEAAhEDEQA/AK2xcTh9qYHb+Lds3AUhh6OfDsbhqZ3XVfxy38ka+gaLnVdjYra9HZ2IqN2ds1+IaKNJjvijiCJOcNa2BIIHMxGoC3fkjVo09ibcp1cTh6T8TR3dJtWsxhc7K/gT+8L6LqYfbNDEbK2L0V2yzUw2WjW6dlFSgQGjOwFwkWmxk27DFRz9gbO3eyfyiw+0MFS6RhKJc3eUml9NxY+4dE8AReOI1Xn8Rsp+F2dQxdfEUKbsQ3PTw5zbwtmJjLAB1BJuNF7DZW16Fat+UOMqYnBVHYhrWUW1i2k2sWsIjI5xIaZGpvPC4HL/AChGzdvYP4bweJpUMbAGIwlaqA50ACWzraNNR2GQQ4+y6W7wmPxu8ZnpUHNZTJknOW03EjsAqHsvETBXYwDdn1NmtLqWAYMQJqUc/klriB5eJaQYEyBo4iblcXZTgzDbTc5jXgYZpLXTDvjqVjEH0LtYTb2PxGz8bjKxa40KYcCMZVa5zy9gJLBUECHHQATbkkDg7YfSdtGqyhTw7KdI7prsOCGVA0wHXcdQBxvrrJN3DbPrU8RtzZ+Ha/EVaVI0wGMJL8teneBPZKrYmvtDb2MDm0KtepTpw1lIPqFrQe0kuN3aknWNIC7GL2VtF20Pyic3AYotrZ92RRdD/wD1DDa17AnuCg8/jNnYzANpHGYarQFUEs3jS2YMH+3MdoVZW8VsvH4PDtr4rB16FJ7iwOqMLbxMX9zB7CqiAiIgIiICIiAiIgIiICIiAiIgIiICIiAiIgIiICIiAiIgIiICIiAiIgK/sSjhcRtIMxrXuw4pVXvFMw6G03Okc7cbKgrOz8QzC4h9SoHEGjVp9XtdTc0e0hB0cFsimypjhjusKVKq2gWOgVHim54cDxYAAZH+ZnArl4arSo1C+th21wB1WOcQ2ecQTadCLx3G3h9qPD6QxGZzKWGq0W5bkl7HNBMnm0T/AJWgcFp2bUwlLEOfjM8BvxeWmKgD5EEtJAIibTrEgiQQuvwmGMYo0GsDMIMTUwrXOy5jUyNEklwBBY/WSDYiQRj0LD5em7v4rovSujyYne7rLm1yzfti0z1lqGKw9PEVwK+IxFHF08larUphtQHMHSBmM3aDc3uLarL4Roz0bK/oe46NmgbzLvN5miYnNeOy0z1kGTtljE5K9B9LD0n4bpL21HnLTG8NMgG5NxIGsW6x104jZNbD0alQ1qDyxrapYxxJ3boDX6WBzNsYdcGIWx+0aO4r4djX7oYUYei4gSfjhUJde09awmLC+qVdo0X9Khr/AI7B0cO2QLOZupJvp8WfYgq47BPwNTd1KtJ7wS17WOk03jVpB7O0SDwJgqsru0MRh69Og2gKrnMBBqVYzZbZWW8rLBh1iQQIAACpICIiAiIgIiICIiAiIgIiICIiAiIgIiICIiAiIgIiICIiAiIgIiICIiAiIgIiICIiAiIgIiICIiAiIgIiICIiC1QrVKOArupVH03GrTEtcQYh6w6fjPO6/rCjP8Orfxaf0PVdazOISIhY6fjPO6/rCnT8Z53X9YVXRTMr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zo4jaFeoGUa+Je48BUKqLs06LKf5M1KjR1qhBce50fZ7Vz1NSaRH5zh20dGNSZ/KJn+TVUbtnCgVnvrw0z8pnAi9xJt32XoMN+UOFqbJqYqph/jqUNfTa2xJ0M8AeenO01qWKxLcWyjiqTGisCaZYZyxcg/eFqwWEpdI2nQj4vNSdlgRrmju+xeO151Y/wDp9N9p+j3W+Hrp4nS+s43j1KgXbZxz3Yhhqsa8yA1+RoHIToqdbEbQoVCytXxLHDgahXV2lVIxOIy1sYSxgIbRENZb9I+1ZbTYMRsOnXqXqNax2aBqYB+lda/EWjpz6li/wmni3T7j+G7i9Pxnndf1hTp+M87r+sKrovXmXzs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t161StgKDqtR9Rwq1BLnEmIYqq3v8A8Oo/xan0MWhLe0gREUUREQX8BhH4zCV6dPUVKZ9jh9q2fAmIyzb3nlyVj8nazaDMS5xgEsH1l2m4xpFgSIse1eL4jW1KWxX0+d8R8Rq6d5isbPPDYdfl7VHwJiIGmk8fuXoRj2SBqTpCDHMuACT2DhZcPJ1uHDy9fh587DxAMW779qj4ExE8Pb2dy9EMazMWxLgbxpqo6dTyzeANY5WTydbg8vX4eeOxMQDFtY4p8CYjWB7V6E4+m27iWgXM694shxrBYyJ0BF9BwhPJ1uDy9fh587DxEcNef3KDsTERPV9vLkvRHHUwTIIjUHhqo6dTtJgHQm3Ynk63B5evw88diYiJt7fu5J8CYieHv4L0PT6emhib+Oqy6bTmL85GgtdPJ1uDy9fh5w7DxAEiPb9yfAeImLd9/uXoRj2Q0wesLTqbKRjWZg3iTaNPSnk63B5evw878CYiRYKfgPET+j6T9y9AcdTDSTIA1McY00UnGszRq7gB9vYnk63B5evw878CYiJsbc/uU/AdeTp7V6DpzIn9EangNEOOZqZHhrqnk63B5evw898B4iBp7eXJT8CV4nq+1eg6cyDpIMET3J05kwJkiwjv17E8jW4PL1+HnxsPEctY4qBsTEG9vb9y9CMfTLoE668PoUdPp2i+YW7dOPYnka3B5evw8/8AAmIsLac+3uT4ExHLSePZ3L0XTad+wGCeGvaoGOpuBiYA9Hf2J5OtweXr8PP/AAHiJi2sKPgPEAcD7heiONbJEX1jtHaLKBjqZBN4HlW00Tydbg8vX4efOxK88InnzT4DxFtAvQHH0wLnLOhPjrZT01swAQ7/ACmx4J5OtweXr8PPDYlfKDbTmo+A8RfT2/cvQ9PpluYeSLTzvwUjGszAQSTw1m6eTrcHl6/DzvwHiL6Idh4ieHuYXoenUyDHDUzpb6VPTmSDcyYEBPJ1uDy9fh507ExHL2/cp+A8Rm/RjxXoG46m4QzrEC/Z6VPTqc2mDonk63B5evw878B4iOE+P3J8CYjlpz9+C9CcdTAMyIuTw4ckOPpgTBPAAa8eCeTrcHl6/Dz42HiLTHtUDYmIM6L0XTWXtpqQbcNLKOnMLTHDgnk63B5evw898B4iYtMwnwJiOXt7O5ehGOpnrTLZgxrM6J05gGh7+Gmvcr5OtweXr8PP/AeIkC2scVB2JiBwHtXojjqYN51tbW/coGOYWzaIkGbHRTydbg8vX4efOw6/L2qDsPETaPSV6LprOII7T2ap05g1nmY077J5OtweXr8POnYmIkxCu0MBiBgamCqH4txBa4SS3rC0dll1DjmBoniPsn6FPTmE2nuPepbX1be4bp8d8RScxCnTwj6dYV6lapiXU2ltJrhGXvPE81GGwmLZSxtUuG+qOY8XMWJMd0WVzpzDa8xMehbqWID6VV58lrZnldNO9+reHqr/AOj8RrXiJjEbztzj88ue/A08RVNZ5r03PAFRjHHK+3H0wtONwlerhGYWjm3TAJc83dGgsNF0On0wJMxMadydOpjWQeyOS5xfUiYnHpm//rfFXrNemIz7mI9vP/AeIkgR7lPgPEDst3r0PTWgiRYmxHFY9PpgDNmFr2XXyNbh5PL1+Hn/AIDxEajU9v3KRsOuYuOHavQ9NaZgZotbtvZQMcy0ggE2Ma6J5OtweXr8PP8AwHiJtGnNPgPETFtOfavQ9NGUmLDXknTqc8RBuIuE8nW4PL1+HnTsSvwiPFSdh4jtGvNeh6a0gaEHTmgxzCerJOscYunk63B5evw88Nh4gkaa/co+BMQRw05r0Jx9MNDjOU3BHZa6nprTIgyBcGxGqeTrcHl6/Dzp2HiJiyfAeI1tpK9D0+kDckXi45occzQgzyTyNbg8vX4efOw68mIt3p8B1zey9CMcxwlpkEwO+9tEONaLkGNZ5Wunk63B5evw88NiV5vl9vP7k+BK9hbXmvQHH02iDIJ0HNSMdTJMHS5MaDt0TyNbg8vX4edOw8RFoNp+hSdh1wOB9K9D0xsXGvZ4J01pBgTw+mOCeTrcHl6/Dz3wHiI4cO1PgSvJ8n29i9D01pdAB4k9ygY1pEgcPR7E8nW4PL1+HnvgTETFu9SNh1zGgvz5fevRHFi5yE91/sUdNaBPk24p5OrweXr8PO/AleJkaKRsPET+j7fuXoemC4AnhbtjRDjGB0G19PFPJ1eDy9fh507Er620nj9yk7DxHL2r0LcdTcBlM911B2hSDcxMtjUeKeRrcHl6/Dz/AMB4i9hrHFQNiYi2l+/snsXoRtCiXQCTfs5oMfTcOreRIV8jW4Xy9fh5/wCA6/7vtT4Dr209/wC69Cca2Yyme/TVBjWyRBBBgzw0U8nW4Ty9fh574Erx+jpz7E+A68xLfb9y75x9JsAkgkTEcPQsjjqYMkwBPhBv9ieRrcHl6/Dzp2HiIm3dKDYeIMaL0Ax9M8HejkCpOPpzHGPvV8jW4PL1+Hn/AIDr9o9qj4Erxw0+5eh6cwG9tfpvw4KRjWmwv9lhyU8nW4PL1+Hn/gKvBu209qgbDxBMW75Xf+EKZ0zHuHepGOp5gCDP+4TyNbg8r4jh587ErgcPanwJXmLdnFeg6c3LciwOh/27VJxrQSOzXknk63B5evw898B4ggRl17VHwJiOXp/2XoBtCnMdY+HcnT6cSQ7jw7NVfI1uDy/iOHAGw6/L29qfAleP0favQnGtBNoAPFR05luJ5X7FPJ1uDy9fh5vaGEfg8Jh6b9TUqO9jfuXPXb/KKs2vTwr26de/b5K4i+jSZtWJn2+noWtbTibexERbdRF3m/k9QyjPtCHcQ2jInkZutVbYTTRe7BYsYqow3pinlJjUC5vyXGNbTnbLjHxGnM4iWrZDwyhiJcWy+mAYm/WV11Rk9bLB/SBuPBc7ZzsuFr3eJewdUSdHLfIGr2mbkTDvoXPWrmzz61M3mVvetF2u3g/SLjEdwj2KN4wjqHOP8zosI7CCqhMjyo5VNfTClxa5t3wB/nMeiy5dDl24W96yB13ETIedZ7oUb1uXgBFpvn77WVWW+VncANM1neHakxfO6TYRZw5mynRB24WxUDSI6ovFPyhr296gPpC1ybdSeqLdsKqCAScxkk+TceNrICBLQ6ZGou0d9rJ0HbWhUbIIqGwjPMkX059/JBVYATmIaTDmiDHMWvP3qrI03hOWwh0nXha6ZhmDsxkcBee7mr0L24W95J61UkWuB5PMds6KBUpjR0N7BHbrpdVRlNg608IM91vYhcNQ420AP0W15KdCduFve6glpMExNoi5NvfRRnpEO1yEyRNnX1NrFVTlgjNzn7+anMJDi/029NrJ0HQs71ljOZxEZjN+wRw71IqhznAVHSDDgYI8DF1Ua6G2e64gg+UPZookEQXC3Z5J8e1Xog7cLYqsOV29tqCW3J7k3gIDQBOoYTIGvGPcqrmaXF2Z0nT/ADejiEDgCfjBfxb4qdB24Wt83hUJHCoBfhZQaohxkNH6TBoDe47VWkGBL40/e/skglvXFuMy30q9EL24WzWbYuqOLD5Nri+htooNWJGYtIEuBjqjla6qZhBdnPWtEdb/AHClxGXLnEC5PA+MWKnRCduFrO0GN66M3yjRd3eIsozsAkmXf5NQ22otcwq8jyt44cBwd4iFAIABLgSNLgg91tVeg6FrO0mDUMgkteYMmTM2spFVliHaaRx0sbe37lUAABbmMOvMC3/VaygOGacxkGGifotcJ0L24W94IMggGxyHyNdLc9fuTOwTLjmHEaO0vpc8vYqohpnOD2gfZ2lOr5JeC0dot421Tog6IW96AZaWlxFmxAcIt3KM7LXz6G8CTa1hYae8KqTJu85jrmtHeIQkaZzFvc20ToTtwtb1mQE1H5TZtrtPZ3KTVuc5zCSSJ05iNVUzADMHGYiBE+HaEGXQVARqSPJ+jVTog7cLW8ZlE1HQNKsnNoOH0oauoIEkXpTZ19SYVUQ7V5IjQ+V6EB45oI4zY99rJ0QduFrfNMS469V4sQbWjRSKozHK7r21Ihw7ZjVVA+5Ieb2163DTtCgweoHt7QZt3TwKvRB24Wt6x0S7MDoYjMewjh3qTUaXDM8h17nh+6Lac1WJk5s7utoCBPiI05qCQGxmsey/2XCdC9ELe9ZILXOvwJjNfjZY7xmQ5ah8mTLQSQPD2cgq2aTJcZ5nh93NJAiXER1uZ5aaqdCduFreNnquibEOMho7Bb2oKrYHWsTrAltheAPZ3diqi0w+CfR79qBwzZpI4WN+7T0J0HbhZ3jDNs17ggc7iynfNEh0wB1hmvqLC3DgqoMEEOMiAB2+xMxaJDiS3h2+z3KvRC9uFoVGNGbM7S5HHt07PbdC9hkvMXvlPlHwA9yVVLgBIcIbpl/skgGz5jsHv7ynQdtaNWQQ6CYEXEOt3X4+xXNnup7jFlhLiG9YuMkm/v6VyGkNtm00M207tPsK6OzHNOFx0EiKcX1FnK1riXTSpi33w1Co1pJDnt7Gg6m3WPo95TOIjPIvedOenv4KodYz6iAZtHo9xCE69eIEX1+i391nocu3C02oy7qbiyTIYTObkbW4KW1YHB5sJJjMY7u70lVSRZ2cAm/IHhwWINpDzbt4W7ve6dEHbhaFRhgB5zaHM6QRe/o+nled6DJa4QRZvK2tveSqshxIDogRc699ve6EiZFQy688R2K9EL0QtGqwXB4aDU8tNFOdpdBLQ4OmRp3m17qoSILg+/CDOvJOqBlzzFvD7VOiE7cLTatPUOdTm9vpPvwCjeMytFRrQRpIAHG2irZhqXHrAad3d72QESRnHAz7j3CvQvRC0KrQSWvcOJvciRA08fSodUp/uhw0gz4aX/2CrZpvnObWOM+/tlCW6Z9NL9vh72Tog6IWzUAJlzonrEQJ56R/c9kqBUDQSx8g6tfeDEz79nMRWFgHZiYt6ff6VAggQ+JEe9vexU6ITtwtbymTLpDv+rvnh6O4KM9MXzlo1cAZgyLae8CyrZ2/5jJ56QddPeQoJaDOYSL27fR72V6F7a2ajfJkg36wMcOKGrTd1iIvIi8dmo8Y5BVT5JbvAWgdmvPTRSHXneHt71OhOiFgVKTb53N/zX07re/gmdgcBmI5EyZvYGPbz9FYOA/SiIuOPv3p1RYuIGnDjxV6F6IWg9kjJVdqIzXaTNhbs9qxNSkWw+o8jtJj7FXMG8u1tEfcnVAnPoJ8mOQ4J0HRCyX0STLw51/0rG/sB4+KnPTk3MzJc3U6X04qqC3TOCQbGY004c0zDi/MAJ4fQnQdC1vKcQLcLaaWjsQPbYNAEG0D/bRVXHgSez03nRTMyA8CeA/tonQdCyajSRaRxsOyx04JvACXAw6xywLa/wB1VEn9O59sjXRJvIc0HXyT3dinQnbXDVc0iXNcNLtE6iL+1YmqHtIcWX1Bbw9+PLwVabgmoddPcKJDhGfQSbeHYnQduFvO03NUh3LSQT7+1YlzALPe4dhIjUcI46nuVUZQSJfGmnZpwSWg+VHCcyvQvbhb3rQIElt/JtI8AON0zskxnLpPE8O4KqXQ2RUtE9vLsUxwa/Q9gH2cyp0QnRCzvIiHlxjR5mdLXHE3Kk14BGeW6FsATqPaVUH/AFkRp1tVBcBHWJ0uPR2K9EHbhbz0RoahEi8kSm8YNLHsz2+jj9irB0G2f2A28NVAc3KBn0gWcnQdC3vZAl7nGeMX1HZb7k30H5QAfujW/wB6pzeC4mwAJsOzs0QmP0yfeOxTog7cLYqU8o42iJsffVM9NxGgGojvMcO9Vczdc8cLm9rKQQ7V837/ALFeg6FreCCM78p7Xd0cPHkhqwZDwD2m/o7vtVQ2Il8yOQ1tyUEiDFWD36cFOiDtwtl7XHru46xEX+zXvUNqUyBE9oAgaxcwNRE+KrWmzyeev2aoDnNnzPZzHcr0HQx2w7Nh8MYIBc+J7mrlLobRjotAggzUeSQeMNXPXtrGKw9+lGKRAiItOj0+MrOp5GinVe105jSbJHLlPb/caNkPBGIDWOpgViRIiOXeIWhu225RNN08VoqbTa2lUbh6ZY6o4ucT2nUr58aV+npw+ZXRv09HS6OMdh6prOp9Sq57N6WmA4w6DyPb7zTinoKl50sStOz+thsQSb7xhkujg9bYzjq5iBpMAeldrV6cRl1mvT+HLIhrf0yJPG8qHNYBGciRxE/SosTlBMjshw9PBIJMAnNNxIcPSsIyysEjO6ReOKBrCPlCY7Pv1WJEslpJHeI/mSwvmMcSTEfaUGQDAJFQ97Yt3kKAKflby09kAKG6DrOg6GQD6OKXFyXRwcYme5BOVswHnu7e7sUgMm1QwdIWMGTJMi5EiPTFu4JF4zm4vcD+yCS1kgZ57uKkhlofAJtYFYgEmZNuBIHp7EjS5MjWQPT2IJLWR5f2/wB1MUxq8wOB+3tWJBMXdMwJ4+/ah0kON7CIN+7j3oMsrYg1CDGnH/ZMrCJz2ns18FjYT1iY4h30Hj3IJAB60kcr+HBBOVpnrknsHvKmGSXbz/3QPcrGIm51vLrDx4oGmYk662n0IJLWTGc8xCEMsc8jtAAUQbgHThmH08fBIlwguve33cEGRDQY3hnWOX2KC1kfKCIsSBHoUECIl0DW/wBB4qYmNZJ0tfvHDvQTlp6bxwA4dneVDWsyiKnjAjwUGchdmMcb/R2qYMxJv4W58AgBrL9fQ+hTlbeX84t7hYCA0OJMAQPfj4qYgm5H+YyIHv2IJDaZdZ7pI7NQmVljnsPfxURwzz2XA9PYnEHM4SRAtPo7OaCSGC+8Ivyt3oRTAJzkcSojgHGJgGZvy7UOnlaa3k+HagyLW/5zfT34JlaYJqa8SBH+6iOEmNTLhHp+xQACBdxJuLD2j+6DINYRlzHui6gCnc7y09lliOsOq4mNRmt/NxU38qXEHkPo496DINbJAqGY5JDP1kDjp7lYwZIJMds/bHsSDYmTbiBJ8PtQSWs1zk9v+6ktYf8AmGT6SsSIIlxgG/WBv38UIIBBcRHd7zyQ/VkQyPlD7++iBrQIbUNuSxINwM0cosft+xCIIBJPAw4R6ftQSGsi1Q68lIaySM5B4ABYx1ZzOgXEan37Ey6gOhvGT/t7UEwzMPjDfSAEhlhvD4QoAJ/SIBF5I9KRMXcAeYQZFrIgVL9whMrNRUPsUcLlwBsbgKBBaLujkgyDWR5ZHguhs0DouO63/L10izlzQL6mZgwR7+/JdHZgjB46S7yPsOise3TT+Zz4pg2qR22CZWACKhHZCg8JOvYRb399EIvEnMeM+z3+1RzZZWXmp32RoZ/nM840WINhlPPhbwTLbrF0T2i/P35dqCcrJ8sxwkKcrJPXP71ljIBcZMm5iPf35oRBBk20gz3+/d2oJcGQfjJMa2v3qQ1liHmJtwWOXtzATBuL+xMpNy4z2ggoMmtYQevbj/soIZMl5sLEgSoA4z3XCBpJ8oz3j346IMiGSfjDzCgtp5b1DAPZxURpd2UaDMNO33+1SQQQMxB0mbe/vwQTlZm+U63pUBtMNs9wHFI6skuy94n39+KiDMZiHciIHv76IMoZJ+MI09HNQAzM0h57BooiATJInSdT7+9kLTJuT2wRce/29iCS2mBGc8ojX7lMMn5Qg8NNVjlcf0nAnutyQGRAJEjhGiDINZwqHkIHvCgNZm6r+HioEQQST2gEehONiT3Ea8EEubTj5Q+geCmGTIq3nsGqx5Zr3uTHDXRTcgXfEaA3A7O9ADGEeWYHLhKmG5vLk/asYP6Wae0kG6C5tytI+5BJbTAIz8NLacVMMm9W88libCc03B8eH+6kkxGd3IAj3ugAUy29QweJhAGTIqET3aoAdcztdJjuSOt5Tjr3wgEMi1UgR4x96mGk/KfRqoIJsHOnjfl9iQYHWfcdt47PSgNbTiz9I4DwU5WD/mECFEG+ZwJJ1ntF1AuREzbs+7ggyOS43p7o4oG0zo8xaLDwUcB1nAHmNFGUx1nd/wBqCcjBPXI7h9HihDJ61We+CsWibjU9kW9nBTMgdZ1xNyNLcFRkGU9M59AnkoAp5Qc/Dh2f3WLoIMuERe48eCyAMnUGe2PeFAysJPxk9trc0IZxqnXkVEaHMTPAxZD2S4WPEe+qDINYNHkacu5RFM61CeRA7UjtPeRHjwQNdoHOb2ZiDwQSGsm1Se2w8eCENDbVCPv4LEiTc6d33dqZT+/HYI8UE5aZPyhPgEhhJBqG+oEKL/5r9pOhhI5uHeR4INW0o6LQgz8Y+Tzhq5y6G0bYTD9md8ehq569dfUPXpfLAiItOgiIg6eymtdh8QHPLBnYZBHY7tVp1Om91qnXFoe4A/aFr2BRFalimubmgsOsf5l1+hE2nMNNfJ00svF8RqRW+HzfiNWK6kw5rqbT5Zc12kP0J7whYyQ0uIfaM5gRygfSOK6AwRiASRGhIPbyUjBQIaCGzOXN9q8/dhw71eXN3bS3qvcXi0PIHoMR/ZA2kc2So9waTmyubmPIcPQuj0IwJk85Ai3cp6EZB0ynqwQIv3J3YO/HLmimw3lzmxctiW21M8uxSGUgS4PJZNiw6nnx9C6PQnXOZ0kXvrbuQ4M5pk5uBkW15J3YO9XlzhTY09ZxDgJNxEcpH0+lBSZcMe4yZtFzf0HvV8YBuUNiGzNnXm11kcGTqT3Ax23Tuxyd6vLnOYwnyjI0EtH08Y8Oag06QBG9m/bqYPLXXVdHoNiDJvrItppZOhk3EttFiLj0WTuxyd6vLnbunMNqgiQJJETz7PospNNgYZc7LFySJb38u5dIYMiBmdlFgJ4LAYGAC0kOiJkCbW4J3Y5O9XlQyUSYFQujQCCYngP7FAxmueXHQZgGm3HiD3ronAzIM5SZIt29yjoRub5o1JB+xO7HJ3q8qG6ZIG8eSNSYBHd3LA06IHXqkM4ARJsLka+iV0+giSAMonhHabaIMFDgQMp7QRHDhCd2OTvxy5wp08467s4/y5TGthw9MKN3SIcBVOUiXdmo1m8+ldHoMsykuyzMZuN/YpOBmJmRwDonTkndjk79eXONNlhndPEdWR3dt/FDTYI6+Uki5PV8ew+kLoHAgtMyWnhIuY7lIwMGZM6WMWnuTuxyd6vLm7tsTLpA6zQRIHLhHcVO6pxG8hkkgk+Vf0yugcETqSSOM8u5ScEc0kGSdM1voTuxyd+OXNDKYfMvLrANkZtLd47igpsgHeGIuQR/8e0LojBENEOdMWJI6tlPQbzHpIPiZHv4J3Y5O9XlzRSpuAh5iZYZsdPb3oWUw4zUGY2OZwEHscNV0ehE+VJnUZ+66nobgIDnCOObXWyd2OTvV5c3d0/JznSItM+HDuQtpi73ua4gjKCLiPaONvQul0KQBBjsLu62iDBugdYyNIdcW7rp3YO9XlzjSaCBmvMkB7QQOSgspBvWqEAizuB5GbzxXSGBAJ1gukidTOqdCIFiTbyZGvHgndg79eXONMZol4qcWkiddWzYqBTowYqFrT5QJE+PH0LonAzYlxb2hwBFzZOhSQ4nrAQACIi1k7scnery5+7p9Xruv5OlxJ07fGE3dMlzjWsCZE/Suj0GJiRm8q4njaYToROouPJdmvwTuxyd6vLnGm1ou6pbVoAJ4+EIKTMzeucw0uI4X94K6HQoMix4HNHbPBBgQJAkNOpDr6p3Y5O9XlzjTp5AHvytLf8AMLjtE8NftWQpsLnAVXB8wRIN/fT2wugcEbElxMaB0DROhXgl0X48J00Tuxyd+vLmhlI9bO4AaTEm2nf7hDSpwM7y0DjMSe/uiF0uhu1L3F3bm0tqnQocDEkGNdBfkndjk79eXNLKB8uq5pm0QeI9+/uUllMiMzwT3GJ09zxXR6Fck9d3aXd08FBwR4lxsdX6yL/Yndjk71eXOaykXENquLpALgQRHC/Dx4pu2NEkuLo4ESRr7810zgiYBLsoNhm4dixGCOWAQwAWiPuTuxyd6vLnmlTkjOQ3QgkTrw9/tV/AMjC4wEukt7BOh8P9wsuh3s0cpNtSt+Fw26oVmy452xJN9FqmpEy66GrE3xnn+zjik3rdeIPWvN4PL3CbunI+MzDNwIEHtPv7IXROBJsYgCALG3oQYICA0ubwJDuaz3Y5ce9XlzclLKRnLhF4PlDj793ap3LGyd7I1mQLcBK6JwboguPdPH0e8J0IAktbz1FzdO7HK9+OXOyMaWk5xJtbR3vPoQ02NBLnuMcARfWy6PQncHubIuRE8OSdBAktbfgZ707scnery54pNGW9TLYCG8PR728Md1TDJdVy9okGHcOHvZdLoMumL/8AVPhoo6CNcpcSIkkaRwsndjk71eXPDGFxy1CTc+UDN/f2cJUbukW5t44073kePhr7V0zgiSQ4l063776LHoUkEgl3+YuvNk7scnfry55pNkkl4MTw0v7UNOjxLiwEZja2n+3vK6HQBeJtec3f/t6FkMEQQQSI060xfuTuxyd6vLmmk0NzOc4i2keHp+nwQNpy4F5kmXRcHh6PvHNdAYBonKC0kROYT6VJwRJu468CLnt04J3Y5O9XlzRSpgtLajnH9EEjlYnxHvrO6ZYZ3RYNFr+/augMDxEtMa5r8OSdABmQbzo6I10sndjk70cudu6MzvocHCRazvpI9+4WMa2HF/eCCfeftXSGCh1g6YjMX3AkaWToRyEBxa0jyQY4dyd2OTvV5c4U6ZdAe7MSYEgwePgmRhIyPOY6AkHs+z2LonBOnWAbcL68lDsCXeW9xnWCNJEjTRO7HJ3q8udkpXAcSAOBE5eHt9ik0gTAc4Ens0PE/QF0Tg3EXeY7JB4GU6E6flHm+kgTfuTuxynejlzRSpkSHlzY5C36XC0KcjCfKMzfrtsY49ll0BgiAIubG7uwBT0J0RnMDn3lO7HK9+OXOyMzdVznu7O08BzssQ2k0CC86Q4i37pj38F0+hEG0RzjtnsTob8pG8cB2SDw7k7scnery5oZQsQ57QZgWk309KbqnAIqdU6WvNot6V0uhEklznOnWSL68vHvToZ4tnx7uSd2OTvRy5u5YRZ5ykEzAuOI9Ky3TGkzXIMxcRf0K+7BZm9clw1gRrGunuU6C3teOEhwnW/Dindjk70cucGUo+VdEC+YCB2+nwQ02nNmdpObrtj977F0uhX1PfI7AEODdFzmi4k9kwndg79eXPNNubKWvzEggkDw5+hYtp0cvyxyxwI0PHwPgukMC6YLyR2TYntPenQrTBJGhzDsjs8E7scp3o5c00maue5tj+kHA36/PsKycxkkF72k6kgti4V84Fszky9xEQJi0c0bgIsHE9sxc2ubceKd2OV71eXPLWFpJc4jjD2iJ08Z9yho08pIqHLfQh3HrD6F0ehOIHXJEWvcW7VJwXWJjXiHQe6U7scp345c3d0yTFUyCZuBe0+BEQm7pR5Tz3gXtZdE4GQAWB0aSRy5e8KBgSDZx46kdhngndjle9Xlz8jLdYkGLZhI7Nef0qBSpgeWQCL5hHfoF0+hmTDtTf71iMD1QAXRGmbkB2e5Tuxynejlz93SI+VNuOaBx7eHBBSpw053kEjLYO7tLa2XRdgZF2Zv/cB28lBwALpu0nWIPfw7E7scr3q8ueGU7QXT2SO249Kbum2HF7hcjS5MmQLdq6AwLg2BUMAQBYQI00U9Bubk3g37+Xj3p3Y5O9Xlw9rNa3DYcNdmGd95mbNXMXZ2/RFGnh2huWXPMD/2rjL6WnOaxL6ehOdOJERFt2EREHV2PjBgaGJqEE5nMbbud9yvD8oWSLHW+nJcNn+HVv4tP6HquuOpoUvObPPf4bT1LTa0PR/nA0DR2nJSPyhZNw6PDtXm0WPE0uGPC0eHo/zhbeQdO0dik/lCydDHh2rzaJ4mlweFo8PRn8oGxYGfDsCfnA3sIvyXnETxNPg8LR4ekP5QMy6GfBPzgZex9nNebRTxNPg8LR4ek/OCnOjtOSfnAy+vsXm0TxNPg8HR4ek/OBmYyDE/an5wM7D7OxebRPE0+DwdHh6QflBTzCxieSH8oGRo6Y0t2LzaJ4mnweDo8PSfnAy1jz0T84GZT1TMcuS82iviaXB4Wjw9IfygZH6XfZPzgpzoYntHJebRTxNPg8HR4ejH5QMkWPM2U/nAzNoYk9i82iviafB4Wjw9GPygbAkHTkp/OFkzDu63avNoniaXB4Wjw9IfygZoAT6E/OBnYfZzXm0U8TT4PB0eHpD+UDIsHezko/OFsaO49nNecRXxNLg8LR4ek/OCnOjo8OSg/lA2NDpy7F5xE8TT4PC0eHpD+UDJsD7O1PzgZex7rXsvNop4mnweDo8PSfnCzNcOieSfnAyOOvJebRPE0+DwdHh6T84Wdh9ltf8AZB+UDOIPs5f7rzaK+JpcHhaPD0f5wNymzpjksvzgpzbNryXmkU8TT4PB0eHo2/lC28tPK47FP5wMkQDqJ07V5tFfE0uDwtHh6M/lA2BAdpyU/nCyNHT4LzaJ4mlweFo8PSfnAwC4PhHJB+UDIi/s5rzaJ4mnweFo8PSfnCzNoYnl2qD+UDOAcPR2LziJ4mlweFo8PSfnCzsdr2hXMDtRuJw2KqQfiWZjp2H7l49dSg9+AwVZgqUScSGNfIccjXNJk27DwlPH067xDVPhdLTnqiPudl/84GxodO0c1J/KBsmxN+S8/iKJoVchc19g4ObMEEAjXvWtTxdLhnwtHh6P84G2sdL6dik/lCzMIDonkvNor4mlweFo8PR/nC3sdry5J+cLex2naF5xE8XS4PC0eHpPzgZ2HXkoP5QsE2cbcuxecRPE0uDwtHh6Q/lCy0A89E/OBnYdeXJebRTxNLg8HR4ek/OBlrO56c1A/KFkmQ6OGnJecRXxNPg8LR4ei/OFsCzjbksvzhZm0dHgvNoniaXB4Wjw9J+cLMvkme8clB/KBkGx9nNecRPE0+DwtHh6T84WdjteXJQPygbOjtOXYvOIniaXB4Wjw9J+cLOw+xG/lAyLyPQvNop4mnweDo8PR/nA3sPfIUj8oGSSZ9yvNor4mnweFo8PSH8oGcJPBQfyhZeAfZzXnEU8TS4PB0eHpG/lAybgxP3KPzgZax07RqvOIr4mnweFo8PSH8oKcmxjhog/KGnPkmO8cl5tFPE0uDwdHh6QflAy8gx22U/nBTzcYn7V5pE8TT4PB0eHo/zgbl0dN+zkn5wM/wAp9IXnEV8TS4PC0eHoz+ULRJAJ8eafnA2NHezsXnETxdLg8LR4el/OCn2OF+XNQfygZPEi3ZyXm0U8TT4PB0eHovzgE6GI7QpH5QsziWmO2QvOIr4ulweFo8PRj8oWcQ7QdnJSfygZltMwF5tE8TS4PC0eHox+UDJ0MT28/uUn8oGSQAdeS82ieJpcHhaPD0g/KBhMZTHhzUt/KBhJmRf7QvNIp4mnweDo8PSH8oGcJ05diH8oWdh05c15tFfE0+DwtHh1dr4wY7D4aqARDntv3N+9ctb3/wCHUf4tT6GLQvRFYrERD0UrFK9MCIirYiIgtUKNStgK7aVN9Rwq0zDWkmIesOgYzzSv6spgcM3F42jh31mUGVHAOqvcAGDibkCw4TdegyUKePqVKzKTa7Kbaxc97yzB02jLSaHU3AvkGl1hprczF2Td5/oGM80r+rKdAxnmlf1ZXZ2ozAswVd72bNbiqwbUpNwoxDSAXSTDuqLaNgWdI4TlhMLRxOwKe52XtHF5q5D9zVB3bmsbJHxZgOz3H7guYTZd3E6BjPNK/qynQMZ5pX9WV262AwVZmAw1TGV2vpYN7s1Og17HBrqj3Qd4JghzdIOWdCCqGxqmA3272hRwu6EuNSsa0nsYMhtPaQYvrYJsbqfQMZ5pX9WU6BjPNK/qyuzia+Pw1cYLCY1vTXHrDAsGHbpOR0NaXP8A3TobXLiBV2PWob7F19ol9Sm9pbVd0hrXODpk5SCajpgjgHAEkahsbqHQMZ5pX9WU6BjPNK/qyvW7QOEG2xVosrtZhsViMRmzhxdWZ1njIQNIYfLALG26xK85icDg6T8AWYyrucUM731KAbu25y2YDjPkuMd3bZsbqvQMZ5pX9WU6BjPNK/qytC7lDC4P4X2EKFNzqOILDUFWDvPjnNJI0Ehotw7TqWxu5XQMZ5pX9WU6BjPNK/qytmEo02VqD8c3Lhq+ZoeTdo8nPAuQ0mewlpHam0qNPC4huFa2KtBuSu6dakkuHhOW1jlnimxu19Axnmlf1ZToGM80r+rK0Imxu39Axnmlf1ZToGM80r+rK0Imxu39Axnmlf1ZToGM80r+rK0Imxu39Axnmlf1ZToGM80r+rK0Imxu39Axnmlf1ZToGM80r+rK0Imxu39Axnmlf1ZToGM80r+rK0Imxu39Axnmlf1ZToGM80r+rK6ezsGz4Hr1n4hlNlWd+5jmvqU6TSIG7zSc9TIJtGUXhyv5cLUw+5bh9l0GZekuoYg4kmiCOqc7SRdpZpEkgRICbG7zvQMZ5pX9WU6BjPNK/qyunQp7Pq/lRSo4fOMPUq06dKphajmFriWjOM4J1kxwPExJu08LTbtDEYqts/GbMa+jiCKTwHZ8zHSKbSGQGtLnG50A1IlsbvP9Axnmlf1ZToGM80r+rKtYnZ1MHBjA1qtc4mm6oBUpCnlaHObJOYj9FxJMAC/bF3FNo4WtTBZXrswNCiadbDVxSLc/xma7SYzPgGBHVBuU2N3I6BjPNK/qynQMZ5pX9WVf2n0LEbPGOw2E6K+tiqgy77NaASA0MADRmEXm514d7ZONqY7BZcPWxocKFOi+nRxFaKWXKA4BtFwaTk7TYlNjd5LoGM80r+rKdAxnmlf1ZXtdtVKmAw9ZlbE4002UquGYa9etlrFwfBd8Tlc7rW60dUXtK8Gk4N2/oGM80r+rKdAxnmlf1ZTF0sPS3PR8Tv8APSa6p8WW7t51ZfWO1aE2N2/oGM80r+rKdAxnmlf1ZVjFUcK3ZGDr0Gv3r6tRlV7z5RDaZgDgBmI7TrbQVKG53zekZ90LkMiTyvpOk3jWDomxuz6BjPNK/qynQMZ5pX9WVfqYLDt2/j8MynmbRq1BQw8n40h8Bk66X7TEC5BUVdlitiKgpPpYY0qIrYinVeYoHMGls3JiQY1E5buF2xuo9Axnmlf1ZToGM80r+rKsYjZNbD0alQ1qDyxrapYxxJ3boDX6WBzNsYdcGIWnHYJ+BqbupVpPeCWvax0mm8atIPZ2iQeBMFNjdj0DGeaV/VlOgYzzSv6srQibG7f0DGeaV/VlXq+FqVaAIoYoEmk14NA2ysLSRe/s4LlIpOJSYmV3F4XE1a+anhcSWBjGgupEEw0DS/YtPQMZ5pX9WVoRXZd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1qvRqUcBQbVpvpuNWoYc0gxDFVRFJnJAiIgIiILuxjSG18Ka7cO6mKgzDEkimf+ogGPRHbaV6LY2MZX2tUZh3N3ZNF9XI1wFSp0mlLpe5znciY1NgSZ81QrVKOArupVH03GrTEtcQYh6w6fjPO6/rCrsm7vbYq1amwKu9rV6kYqlG92izFR1KmmUdXx18FowhbT2ls7I9hw2zXU34io14ic2Z7o4xZkiZytjVoXKG0cWKbm9JrySDO8PCfHj2/7Y9Pxnndf1hTZd3VpMxFHZdXZlRjWYuqSWUHgh5aSwkEcHE02ZQbkZv8AMydGyMVVwdDEGljKtB2IApU2Ua4pkvkEOcT5LR22mYBjNFM7RxZptb0mvIJM7w8Y8eHb/vj0/Ged1/WFNjd6DFbRxmGq7Pw2O2pjKZdhhvalDFl2RzqjiHuyzm6haYEEiLhaNkV6zNv4x9VzcRUmo91ejh6dYB8kCqC6A1occ0yBYTbTkO2ji3NYBia4yiD8Yb3J+3jKx6fjPO6/rCmxu7ld2LbiMDWoUMGKOHDMQ7FsoMZTcQ50OcWCQLFuWxOXyQ4wuftDc1No0cRUzu2e/Ixr6cZ92wNbBmwqBoEjSTIsQTVqbRxbnAjE1xYD5Q8BHD371j0/Ged1/WFNjdoXaGO2dQxOya1GriqnQXNDw+g1uZoqOeSOub9aI9q59bHYoV6gbiq2UOMRVMRPefpPeop7RxbKjHHE1yGkEjeG/pkexNjdYGNw9TG0cZiKTnVGDr08oNNzmt6luDSQAW6AAxAIDa+OxDMXUp1gHCs6mBWJ0c8SMw7ZABJOri5Y9Pxnndf1hWVPaOLa4k4mubEfKHiI4+/cmxurIt/T8Z53X9YVk3aOLa14OJrnMIHxhtcH7OEJsbqyLf0/Ged1/WFZDaOLFNzek15JBneHhPjx7f8AZsbqyLf0/Ged1/WFZnHYrcMPSq2bM6fjTMQOffw8TwbG6qi39Pxnndf1hWTto4tzWAYmuMog/GG9yft4ymxurIt/T8Z53X9YVlU2ji3OBGJriwHyh4COHv3psbqyLf0/Ged1/WFWadTaeNqPfh6mJLSSflIA5TYcVJmsbzK1ra04rGVzDYrCUNgUxUbg3VTUe4ANe+oXgDKXtJDIEmCcwv5PlLtVsRX6DQqdIxAfULHPczaTMMXHo9C5L5zfZ4rzNSptPBVGPxFTEhoIPykg8puOC11sbixSoEYqsCaZJ+MN+s5ItWfUpaLUnFow6GMezD/lDtjFue0OpVqwpNnrGo5zg0jiMsl08C0CxIWWHo4rC4fAlrWNq4PFPxNR7zmp02kU8jnObwOR0AXcIiZE8uljsUXnNiq0ZXa1TrBjiPfgdFh0/Ged1/WFXY3WNr/GYluIp9bDPa1lF/HKxoaA7seABI7TIsQT0atGscYajOjupvwNKi5lXFU6Uzh2QYcRMHK4W1aOIXIbtHFta8HE1zmED4w2uD9nCFj0/Ged1/WFNjdf2nhH9EovFXC7rC0mUgwYqm+o4klzjDXGQHuPOCOZXV/JvZ+IbsvFur4Krkq1KLqZfhy4PGWpcTSqTqLxx1vB86No4sU3N6TXkkGd4eE+PHt/2x6fjPO6/rCmxu9XtjZuIq7EfTwuAquf0mm4tpYYtJAbUvAo051568OPjVZO0cWabW9JryCTO8PGPHh2/wC+PT8Z53X9YU2NzF1cPV3PR8NuMlJranxhdvHjV99J7FoVl20cW5rAMTXGUQfjDe5P28ZWPT8Z53X9YU2N1qtWwLtjUcPTrYg4inUdUh1FoYS4MBE55tkN4vOgVUDCOxLAX16dDK3M7IHuDsomBIEZpi+izq47FB4y4qtGVulU6wJ4n34DRYdPxnndf1hTY3X8Vj8I7a+MxFE1zRxmfO51MNqUs7pOXrEG1jcSC4WmVhU2jRNPE0mteWuwrcPTe4DM+KjXS+/Y0gC8ANF4lVam0cW+o9wxNcBxJA3ht6IHsSntHFsqMccTXIaQSN4b+mR7E2N1qrtGi/pUNf8AHYOjh2yBZzN1JN9Piz7Fp2hiMPXp0G0BVc5gINSrGbLbKy3lZYMOsSCBAAAWnp+M87r+sKyp7RxbXEnE1zYj5Q8RHH37k2N1ZFv6fjPO6/rCsm7RxbWvBxNc5hA+MNrg/ZwhNjdWRb+n4zzuv6wrMY7Fbh56VWzZmx8aZiDz7uHiOLY3VUW/p+M87r+sKyO0cWabW9JryCTO8PGPHh2/7tjdWRXq2Kxr67WUq+Ic402ENa9xJ6oJVitS2y2m0k4nqCDlqyTc8BfjzWOukYzLVKXvXqrXLkot/T8Z53X9YVlU2ji3OBGJriwHyh4COHv3rezO6si39Pxnndf1hWVTaOLfUe4YmuA4kgbw29ED2JsbqyK1Rx2KNemHYqtlLhM1TET3j6R3rDp+M87r+sKbG7Qis09o4triTia5sR8oeIjj79yx6fjPO6/rCmxu0IrLdo4trXg4mucwgfGG1wfs4Qsen4zzuv6wpsbtCKyNo4sU3N6TXkkGd4eE+PHt/wBsen4zzuv6wpsbtCKydo4s02t6TXkEmd4eMePDt/3x6fjPO6/rCmxu0IrVTHYoMpxiq0lt4qnWTz+7u4nDp+M87r+sKbG7Qis1No4tzgRia4sB8oeAjh796x6fjPO6/rCmxu0IrNTaOLfUe4YmuA4kgbw29ED2JT2ji2VGOOJrkNIJG8N/TI9ibG6si39Pxnndf1hWVPaOLa4k4mubEfKHiI4+/cmxurIt/T8Z53X9YVnTx2KLKk4qtIbaap1kc/v7uIbG6qi39Pxnndf1hWQ2jixTc3pNeSQZ3h4T48e3/ZsbqyLf0/Ged1/WFZHaOLNNrek15BJneHjHjw7f92xurIt/T8Z53X9YVk7aOLc1gGJrjKIPxhvcn7eMpsbqyLf0/Ged1/WFZVNo4tzgRia4sB8oeAjh796bG6si39Pxnndf1hWdbHYoV6gbiq2UOMRVMRPefpPemxuqorNPaOLZUY44muQ0gkbw39Mj2LHp+M87r+sKbG7Qis09o4triTia5sR8oeIjj79yx6fjPO6/rCmxu0IrLdo4trXg4mucwgfGG1wfs4Qsen4zzuv6wpsbtCKyNo4sU3N6TXkkGd4eE+PHt/2x6fjPO6/rCmxu0IrVetUrYCg6rUfUcKtQS5xJiGKqpMYIEREBERBcw2+6DX3G8zb2l5Ez+lGnOPGFSVuiw1MBWDS0fG0/KcBwcOPeqiskCIiiiIiAiIgIiIMqmfeP3ubeSc2bWeM81ipc0tcWmJBixkelQgIiICIiAiIgLI5922c27kx2TafHT2LFTlOUOtBJGt/R4oIREQEREBekxVN2GxOzqWFY1zmh7WhxgaC5+lebXWp4+niRh+kYh+Hq4cGKgbmzWET9vavPrVmZiY9b/wBns+GvWsWifc4/pLq0XuxtPEYTF02tqM6r8twQdCJXmq/yWH/hn6zl0am0KOGo1hh6r6+Jr+XWILQNdBy9+xc6v8lh/wCGfrOWdGk1mZ+n+k+N1Yv0RnMxn/TXTz5ju82aDOXWIv4RKxUtaXGBGhNzChep5BERAREQEREBERBlUz5hvM2aBGbWIt4RCxUuaWmDGgNjKhAREQEREBERAV6mMd0RxZ0nLvKcRmiYtx/6Yt2XFpoqyyi84ZwDqd3ssarRwPDN+8OFr3EFSRWREVHo9m02MwtfEZsj921ueJygU2mY8fYFqwNZ4x2Fa2pjC2o12bf6OtILVVoY9uFqPpVmufQq0mBwBuOoNFYbiNm4csqMxeJqupHqNMmBoQJERH0LwWpO+Yzn9n0vh9Ss6WniYjHvf8/8qu3qLKW0JYI3jQ8jncfYuat+NxT8ZiXVniJsGzMDsWhezTia0iJeLXtW+pa1fWRERbcmVPPvGbrNvJGXLrPCOaxUtaXODREkxcwPSoQEREBERAREQEREGTs+VmfNljqTpEnTlM+1YqS0gAmLiRBn+yhAREQEREBERAWTc+V+TNljrxpEjXlMexYqQ0kEiLCTJj+6CEREBERAREQEREBZVM+8fvc28k5s2s8Z5rFS5pa4tMSDFjI9KCEREBERAREQEREF3E77oNDf7zNvavlzP6M6858ZVNWqzDTwFEOLT8bU8lwPBo4dyqqyzAiIooiIgtUWh2ArBz2s+Np3dPY7sHj4KorVPL8H1sxIG9ZoJvlfCrvDAfi3OcP3mxx7zwhWfoQxRT1cpuc0iBFo94UKKIp6uUXOaTIi0e8qEBFJywIJJi8jQqEBFLss9UkiBqIvxUIJcA1xAcHAGJGhUKXZQ45SS2bEiCQjcpcMxIbNyBJAQQiKW5Z6xIEHQTfgghEUjLBkkGLQNSghEU9XKbnNIgRaPeEEKYGUHMJJIjiPf7FCnq5Rc5pMiLR7yghEUnLAgkmLyNCghEUuyz1SSIGoi/FBCIpdlDjlJLZsSIJCCFur/JYf+GfrOWpuUuGYkNm5AkgLbX+Sw/8ADP1nLM+4Zt7hqaATBcG2JkqFLcs9YkCDoJvwULTQikZYMkgxaBqVCAinq5Tc5pECLR7woQEU9XKLnNJkRaPeVCAik5YEEkxeRoVCCXAAwHB1gZChS7LPVJIgaiL8VCAil2UOOUktmxIgkI3KXDMSGzcgSQEEIiluWesSBB0E34IIRFIywZJBi0DUoIVplJhwj5xVJpNRnVOadDfThPYdPTWblnrEgQdBN+C3fFCg9rajy3MDdoBmHRbN3XgxPpg0IsnhgPxbnOH7zY4954Qo6uUXOaTIi0e8qjbivlW/w2fVC0rdivlW/wANn1QtRywIJJi8jQrNflhmnywhEUuyz1SSIGoi/FaaQiKXZQ45SS2bEiCQgNAc4AuDQTEnQKFLcpcMxIbNyBJAUICKW5Z6xIEHQTfgoQFfwwbhNnjG5GPrVKppUg9ge1oaAXktNies0CZHlcYKojLBkkGLQNSr9X/AMH/3Vf6lJA+HNrftTG/OH/enw5tb9qY35w/71QREdfB4/bmNqFlHaeNsJLjiHwParwftKqCMP+UeIq1AJyjEO+xxVbY5pt2Tiy5rXEZi5swS3Lp9PtWGCIOPwJAwrQWutQ1HV/S5/wC68l9W+bYnGH0tLQ04rXqjM2/fDRV2vtmjUdTqbSxzXtMEHEP+9YfDm1v2pjfnD/vWz8oMnwgMuWd2M0dt9fCFzF6NO02rFni1qdvUmkfR0G7a2u5wa3aeOJNgBXff2rJ219steGHaeNJdplxDjPdBuqWFk12gEXkEETIi47zorFOPiwwFrHNqBrCZcSWkeM2A7o71rTEvNa0xLa7a+2WvDDtPGku0y4hxnug3SptfbNOM21MZB0LcS5w9IK1YaBTpNcCc29hoMEy0AR3my0VGBzab2MyuqEjIJPZccb6d4KRac4IvOcSt09sbZq1Gsp7SxznOsAMQ/wC9ZM2ptqozONqYsNmJdiy2/i7mtOzsgq0yKjW1DUaIIMx2C3Hw05rSx0MFI0hVZnOVwzAkmJj2ahSbTnEE3nMxC43am2nTG1MWADEnFkAnkS66xbtjbLqopjaWOzk5YOIeL+lVDRax7y500muLQ4fp93vb0TlQeau0adR0S6qHGOZV6p9r1TiZWBtnbBYX/CeNyggE9IdqZ58io+HNrftTG/OH/etQLDhnbim8O3rLOIdJh0Wha8U4Oqw3J1RlJaAA48Tbn7ISLTM4ItMzhZ+HNrftTG/OH/enw5tb9qY35w/71QRbbX/hza37Uxvzh/3p8ObW/amN+cP+9UEQX/hza37Uxvzh/wB6fDm1v2pjfnD/AL1QWymaIb8Yx7j2teB9hUmUmV6ntfbNScu1MZA1LsS5o9JKyG09tku/+p4sZYBLsUQL6XJuuf1M5du37oWIzX9MfYt9aoWFwNJr6ZFM9abdW1wReCVmbWzsxNrZ2bX7Z2uxxadq4yR2YlxHpBWXwvtnd7z4TxuX/uHemJ04SqNalkqOa0EhoBP7sxY9xMKzTLSS94cH7ki0ZYywDPoEdvoSbTjJN8RmGxu2NsuY97dpY4tZBcekPtw7Vj8ObW/amN+cP+9YsDOiVWsqsjdAuEGS7MNbeH9yji1oeBSp9Six46v6Ry3Pp005KdcpGpOfTNm2dsVHtY3aeNLnGAOkO19Kj4c2t+1Mb84f96xDGtq1KktpjdtEkGMzm3sOWZacYJrmoCHCp15GhPGOUyrF8y1F8zhdwuKr7WxNPBY6o7EOrnd0qtTrPY82Z1zfLmNxcQSQJgrlLobB/wAf2b/3VL64VFgYT8Y5zR+62ePeOErbos1mhuAohr2v+NqXbPY3tHj4qqrNTL8H0cpJG9fqIvlZKrKyzAiIooiIgtUSwYCtvGucN7T8l0cHcjwlVFbouDcBWLmNf8bTs6ex3YfDxVRWSBERRRERAREQEREEuylxyghs2BMkBQpcQ5xIaGgmYGgUICIiAiIgIiICnq5RY5pMmbR7yoUyMoGUSCTPE+/2oIRZOpvaxr3McGPnK4izo1hWnYVjdjsxJtVNaNdWEGDHe13tWZtEYZm8Rj89lNFm6jUZRZVcwinUJDXHjGv0rBaicrExPoRERRbq/wAlh/4Z+s5aVur/ACWH/hn6zlmfcM29w1Nyz1gSIOhi/BQpaQDJaHWIgqFpoREQEREBERAREQS7LPVBAgamb8VClxBMhobYCAoQEREBEWbKNR9OpUawllMAvdwEmAmcJMxHtgis0sNvMDXxEwaTmwDxGhjtglvpWplCpUo1KrWyylGczpOiz1QnXG7WrTH4cYR7XU6pdvGG1UARBm0d94MT6aqssrMGGcDRpnrssXOvAPDNyPD9I3FlZaVkRFRuxXyrf4bPqhaVuxXyrf4bPqhaVmvywzT5YERFpoREQS3KHDMCWzcAwSFClpDXAlocAZg6FQgIiIC6FX/AMH/3Vf6lJc9dCr/gGD/7qv8AUpIKCIiIsYPGVsFUL6JFxBadCulUxz6NIubshtGCDmcywPA6Dt9qw2VQaNn4vF/8xrXNYeLerMj0q/hNoPDMM2vQqNZUaGtquM5nRxHCV4tW0TaZiucPqfD0tFIib4z62zj6fp/R5yrVfWqOqVHFz3GSSsFf2zhmYbHEUwA17Q8NA094VBeqlotWJh8/Vpal5rb2KXvdUcXPcXOOpJkowtDgXNzAcJiVsxQDcXWa0AAPcABwurndyzvhre91Rxc9xc46kmSpNR7qm8L3F+uYm/pVjCEvc1hbS3cjPIGYgnhN57ljhny5rHMZuheoS0ExNzOo7LfSpnH0Ym2M7emhpLXBzSQRcEcFLaj2Nc1j3NDrOAMT3q1hqQq7pjWBzHmKrjq0za/C0R2m19Fhhqha1xc2madMT1qbTJ4CY9wCpNvZNs52aqdetSblp1XsGsNcQsM7s+fMc8zmm89qt4akKu6Y1gcx5iq46tM2vwtEdptfRa6jC6hRdYNbTMk/9ToHenVGTqrloa9zfJcRcGx4jQqalR9V2ao9zzpLjKt7j43NFPJuJjM2Z3esa63Vd1Ngw7ajXuJJywWxwvBnmPSrFomSL1mWpERbdBERAREQZU6j6Ts1N7mHSWmFLatRjy9tR7XnVwcQStlfIBQc2mACyS3t6x1PglR2fD5qjWB5cMmVobIvOnOPbzWM5+jGYnfDSCQCASAbHmmd2TJmOSZyzae1b8M5jaVQF9JjyWwajM1rzwPJT1mNq1XtZvGua0DKMtwbxpw9qTO5Nt/SuCQCASAbHmmdxnrG4g31HZ7ArL6FMZ3l5YwZDAEnrNm3+6wrYfdNfDw51N2R8C0307dCkWiSL1lpL3EQXEi3HssEJJABJIFhyVjE0mtptyjrUzkf3xPjfMO4BVlYmJjK1mJjML+wf8f2b/3VL64XPXQ2D/j+zf8AuqX1wuetNrdYsOAo7trmje1PKdPBvIcIVVWqzg7AUS1jWfG1LNnsb2nw8FVVlmBERRRERBaovNPAVi0NPxtPymg8HHj3KormHdVbga+5Lw7e0z1CZgB59kT4Kq+m+mYqMcw9jhHGPpBVkhiinK4tLoOUEAmLA+4KhRRFOVwaHQcpJAMWJ9yFCAiktc0AkEBwkSNRp9ihARS5rmmHAgwDccDcKEEucXOLjEkzYQPQoWVTPvH73NvJObNrPGeahrXPcGtBc4mAAJJKCERS1rnGGgkwTYcBcoIRFIa5wJAJDRJgaDT7UEIinK4tLoOUEAmLA+4KCFOY5Q20Ak6X9PgoXQZhzW2JnYC59Ks52Uf5crcx8Dl9Kza0V9s2tFfbY1oxGCp4MzvW0d7SHYQ5xIiOLTPOAlCXNp4Im9fDZQ3OB1sxezlew/8AcquIqOpYulUpuh7GUnNOsEMamJxVSpjhi2UxRMh1MNFgG2EdunsXHomfX13/AFeft2n16nf9VivBwBw7ZLqVKlVcSIEEuP8A5W+grnZXBocWnKSQDFiR/cLqOq0cRtmqzDubua7DSZLbeTDREW6wb6FrrU8mxqbC3rS2tcdYBxc0nu6rPT3JS3T7+uP6rS81xmPeP6/7c5EUua5ji1wLXAwQRBBXoelC3V/ksP8Awz9Zy1Na57g1oLnEwABJJW2v8lh/4Z+s5Zn3DNvcNTXFpkRoRcSoWVPPmO7zZoM5dYi/hErFaaEUhrnAkAkNEmBoNPtUICKcri0ug5QQCYsD7gqEBFOVwaHQcpJAMWJ9yFCAiktc0AkEBwkSNRp9ihBLnFxkxoBYQoWVTPmG8zZoEZtYi3hELFARS5rmOLXAtcDBBEEFGtc9wa0FziYAAkkoM2YerUoVazGzTpRnMi0mAr2yw2phsThnHL0hzKbTOjusW8DxAHiowuJGGwbKdRs0a7371oaMzmwACCRwOYjmCscfhXYVlHDCKh69YPbeWmwNuEMnx5LhaZt+Gf0/T/bzWmbz0Ttmdv0/3H9mzAiaNDDuc0dJNVoDr6hoaT2ddo9Cxwf+GYikD1sRMct2A4z3gnxHO2G0cWzEV6NegSx+QF8SMr8xJjxM+Kt4pwp4/CVTIo1AMTVABIaHu6wPaIhvPsusTnj3/jf9mJztmPe/6xmf2/k4ytMxL24R7AKUbxhg02k2B+7sPtvLtm4sU69QUs1Og8se5pFiNbarJpxrMM8TiG5XttLhEB3CeGTstl1EX9EWi3p662i3qVJFk+m+mYqMcw9jhHGPpBUZXBodBykkAxYn3IWlbcV8q3+Gz6oWlbsV8q3+Gz6oWotc0AkEBwkSNRp9izX5YZp8sIRFLmuaYcCDANxwNwtNIRFLmuY4tcC1wMEEQQUBri1wcIkGbiR6FCyp594zdZt5Iy5dZ4RzWKAilrXOMNBJgmw4C5UIC6FX/AMH/wB1X+pSVANc4EgEhokwNBp9qv1f8Awf/dV/qUkFBEREdDZ+NbRw+IwtU5WVWnK6LNdEXi/YrrSGtw7cTj8M6hhyHAUzLnEaDuHvy4SLjbRiZy9VPibVrETGcLW0cWcbi3VYIbGVoPAKqiLpWsVjEPPe03tNre5SwtDhnBLeIBgrbWq06ld9XdkB8ktLpuZvosTRe2iKpjKf9/uPoSm2kWzUqOaeAa2ftCbe3OcTuyo1adItfuyajDIIdAnUSI+5S2rR3Labqb7XJa8DMe3Q+/etVRhpVX03RLSWmOS2PoZA8B0vp/KNjS8WPG9vvUmKpMVRTrCmGnIN4y7HC0d44++uixNT4ptMCADJPaff6T2rLcEYXfkgDMGhvE637rfSpfQyB4DpfT+UbGl4seN7fema5M1yinWFMNOQbxl2OFo7xx99dFJr5qLKTmy1jSBfQyTI9PvaMX0clGnUzA5yRA4QB96yfQyB4DpfT+UbGl4seN7fen4U/DO5v/jc+X/l5In93LKirUY+nTDWOa5gDfKkc7R2mdVk6gOnHDtJA3mQE34wsGUi+kXNkkOa0NA1mfuT8Ps/DtLWiyqU30nZajHMOsOELFadPYiIqCItlGi+s4tZE8++B7SApM4SZiN5ZvrUXboCi+KdoL5kSTGnNY1qlOoczWPDjxc8ER2QAFqW9+Fcx9NmYS9mc/u6zPdCzisM4rWWAfSzvLqRyEy0NfBbymCst/mLhUbLHR1WmIgQIPdZY1KYa1r2OLmOkAkQZGojxCnDUDiK7aYIaDq46BJ6cZJ6cZkfXL2PaQOsWkRwABAHt9iz6SDVe51MEPqioWk9k29qww1A4iu2mCGg6uOgWDab3NLmscQJJIHZr9KYr6MV9ff3s2HE1Hseyq99QOFszicpkX+keK0qXMcyMzS2RIkRI7VnXouoPDXcR7dCPAgjwVjEbQsdMbQt7B/x/Zv/AHVL64XPXQ2D/j+zf+6pfXCospvqGKbHPPY0Txj6SFptZrPNTAUS4NHxtTyWgcGnh3qqreIdVdgaG+Ly7e1D1yZghh9sz4qorLMCIiiiIiDoYCgMRs7GsGXeAsczM4NuM06/u5lpxuGbQpYZzL56YL3fvHrR4Nc1btm1KdKi99VzRT3rGvBm7SHtdEciVjXqDF4GrUZSLBRqjK1pkNa5sX7sjb81ytNotHH3DhM2i/5fcKCIi6vQIiICIiAiIglzS1xaYkGLGR6VClwDXEBwcAYkaFQgIiICIiAiIgnK4NDi05SSAYsSP7hXq9SrhBgjSq5X0qc9U6FxLtP+lzeR04KTVp4fCYejWwwqU6jDUIJLXNcS4SDwsG2giwVXFPZVql9M9TyGtI6wa0AAnhJHtlcvnneNt3GPxzvG2/7McRV3+IqVQ3IHOJDRo0cB4Cy1oi6RGIw6xGIxCWucxwcxxa5pkEGCCum6tSxu0cUMPSe2nXolrGwAQWtBAAvxZEc1y1sw1XcYmlWAzbt4dHbBlZvXO8e2L06t494a0XR2pgqGFqVW0DUii9rSXuBzZmkgiAI05rnK0tF4zC0vF69UC3V/ksP/AAz9Zy0rdX+Sw/8ADP1nJPuFt7hqa0uMCNCbmFCloBMFwbYmSoWmhERAREQEREBERBLmlpgxoDYyoUuABgODrAyFCAujhMOK+zX02Eb6rUlgLw0EtgRfiRUPoVBlN7/IY50uDbCbnQd9lZxrKlGjhaNSm6mQwuLXNgyXESfAD0LnffERLlqb4rEsMU0sp4drmlrm0yCDqDncq62Vq9XEOa6tUdUc0ZQXGTHf4rWtViYjdusTEbiIi007VbENxtRlNpL97gzmDLRUEuNo1JaO+VzmUXnDOAdTu9ljVaOB4Zv3hwte4grVhqvR8TSrZc27eHxMTBlX62zjSZjWtrtDKFZgdmDgYMgHSOPYeMc+NYjTnp+n3/pxpWNKen6ff+nMREXZ2bsV8q3+Gz6oWlbsV8q3+Gz6oWlZr8sM0+WBERaaEREEtaXODREkxcwPSoUtAc4AuDQTEnQKEBERAXQqdbYGGy3yYqrnj9HMynlnsnK6O3Kexc9WMLi3YbM002VqL4z0qk5XEaGxBBE6gg3I0JBDQivb7ZPmON+eM/CTfbJ8xxvzxn4SIooulm2R0fenB40S7K0dLZe1/wDl8Lela99snzHG/PGfhKeyN1FZ0WCpVawuDATdxMADtV01dkAAjB4wyJIGMbb/APEsd9snzHG/PGfhJgmENY59d2d1JtOoMhG+acreHG8QO+Fqo0Ya580nPByhrntA77m49+/dvtk+Y4354z8JN9snzHG/PGfhLPTPLHRPKo5rjnc54Lg6D1pJJm/PT2rfVe2cRVDgRX8kA38oG44afdKtYkbKw72tOCxxDqbXg9LYJkA/q+ceC077ZPmON+eM/CTEWxJiLYmGFWtRqYarlY5ri5kAvBsAR2aAW9CPqAUakljjUAAcPKdcGT2aeJ7dVnvtk+Y4354z8JN9snzHG/PGfhJ0QduGl7CMFT6zJDnOIDxMENi08llXe00nDMCy27g9a1ut4dvhZbN9snzHG/PGfhLIVdkEEnB4wQJAOMbf/wDEnSdA+ow49rmPaKYry6+pzazxEej2nSKhr4c03GkwmoyOqG8HXMDRbN9snzHG/PGfhJvtk+Y4354z8JI04hI04hXxVqsCMgEMAcDA8LTxPMrSr2+2T5jjfnjPwk32yfMcb88Z+EtRGIbiMRhRRXt9snzHG/PGfhJvtk+Y4354z8JVVFWty7ozGsdS6/XdNVo5AXPefHktm+2T5jjfnjPwk32yfMcb88Z+EpMZSYmWFRwpYmnXdle53WcGPBh3bInjfs4I6pRzYYtzNDWnV8wcxiYAOvsWe+2T5jjfnjPwlk6rshriBg8Y4AxIxjYP/wCJZ6Ge2r1hvHUmOcwVPJJBGQCbaW7Zj6ZWWCrU2Ppse0j41ri7OALaTbhf0q1hRsrE4qlRGCxwzuAJGLaYHE/JcNVtqYfZVOjUrbjEPptDcrqePpnMTwjdyLTqOBWZ6flmWLdMfgmVHCVqLKrGuY4Deh2bOBEaTbhfs1U0KjW9GAdlYMQXEF2g6sE+2/est9snzHG/PGfhJvtk+Y4354z8JamkS1OnEy10ntcykajg4tqPe4OPlWaYPfELGtUZVoAjMHNd+m/M5037BYEf/Jbt9snzHG/PGfhJvtk+Y4354z8JOiM5Xo3ynYNtu4Bx8lldj3Hg1rSCSewAAknsCpVqTqNapSfGZji0x2gq67HYalRq08Fg3UjUZl31SrnqCSJAIAABFtJubwYWraY/9a6oGlorNbVg/vAExykkeCufxYXM9WPv6FZhp4CiHFp+NqeS4Hg0cO5VVarNDcBRDXtf8bUu2exvaPHxVVblYERFFEREFqiGHAVt45zRvafktng7mOEps8bx9ahlLjVouDcusjrDvktjxSiWDAVt41zhvafkujg7keEqvQquoV6dZgBdTcHAHSQZUvGa4hm0ZrMQ2YvC1cHW3VXLN4LXAg3I+kFaFdxNQ4rAiu4szsrODgBEB3WHhIfx4qks0mZjf2aczNfxexERbbEREBERBLsoccpJbNiRBIUKXZS45QQ2bAmSAoQEREBERARF1KnRMJhqDzTbWxGRoyPENBPXzEAy6zgBPYe5YtbpxGGL36cRjOVPGma7f4VP6jVo6uUXOaTIi0e8rKtWqYis6rWeXveZJKx6uUWOaTJm0e8q1jERC1jFYiUIiLTQiIgtYdzq1HEUnOLiaYewE8Wc+TM3vCqrfgazaGNpVHxuw6HyJlps4R3ErfXwIoYGpVe4mrTxJoEDybDuXPqitscuXVFLYn6qK3V/ksP/AAz9Zy0rdX+Sw/8ADP1nLU+4bt7hqblnrEgQdBN+ChS3LPWBIg6GL8FC00IiICIiAiIgIiIJdlnqkkQNRF+KhS7LPVBAgamb8VCC7RrVMLs5zqNWpTfWqxLCRZovf/3j0KkrFc5cJhqY0IdUM9pOX0Q0e1V1ise5YpHueRERbbEREBd3C1cLXomi2pU3mIpsY9pa2JbTIaBJ1kTPcLLhK7hcRRoUt4KdQ1GVqbx8aIMTNo7+6fTz1K9UOepTqj81JFYx1JlHGVG0o3ROanE+SRLdeRCrrcTmMt1nqiJhuxXyrf4bPqhaVuxXyrf4bPqhaVK/LCU+WBERaaEREEtylwzEhs3IEkBQpblDhmBLZuAYJChAREQEREBXdn4LpdLEHNTaWhoaXuygEmSe4Na5UlYnJs+Nd7V9GUfbn9ixfOMR7c9TOMVndOIFNmGpU2V2VSHuccgcAJDY1A7CqyItRGIw1WMRhJywIJJi8jQqFJywIBBi8nUqFWhERBcfRq4jAUKtOm9wpB1N+VpMAHNJ7PKPoVNXdmYo0KoouIFCs9raskjqwQfY4nwCqVKbqVR9N4h7CWuHYQudcxM1lypmLTWWKIi6OopGWDJIMWgalQpGWDIJMWg6FBCIiAiIgIiICIiApdlDjlJLZsSIJChZZc73btrouQNSAL/Qg34EfGVXEgNZRqEkmNWkD2kBVldLGYXAE1C418SwZWaBjMwMntJy2HZdUlis5mZc6T1TMiIi26CIiAru5fisPgsgjrnDydAZzAk885/lVJWsHjXYRtQNpMe5xDmOcJyOEgGNDYnXjB4LF4nGa+3PUi2M19s8XSbQwrKQcXFleq0kti4yjtVNdPa4buqVRrHsFZ7qvWMyXNYTFha8eC5i1E5iJKT1ViRERVsREQWaZA2fWJaHfGsEH/peq73BxlrGs5Nnt5nw8FZovNPAVi0NPxtPymg8HHj3KorP0IW8G/Nh8VhsrTvGZ2kjySyXfVzDxVRbsHWGHxdKq4SxruuIBluhF+0Ss8bunGlUo0RRa9hOQOJ/ScNTyAXP1b+LHy3xj2ryMoGUSCTPE+/2qERbdEkggANAgQSOKhEQS4gmQ0NsBAUIiCXEOcSGhoJmBoEaQ1wJaHAGYOhRzi5xcYkmbCB6FCApaQDJaHWIgqEQFIIAILQZEAngoRAVnHHLialItE0yKea89UZfbErLZ9JpquxFVmajhxneODjMNbodTHhKrVajqtV9SoZe9xc49pKxnNv4Oec3/gxUyMoGUSCTPE+/2qFOY5Q20Ak6X9PgtuiFJIIADQIEEjioRAUuIJkNDbAQFCIC6YxtfaIxdPEVQc1MvY12jS2Dbs6od38VzFvwVYYfF0qrhLA7riAZabEQe0SsXrmM/Vz1KxaM43j00tIa4EtDgDMHQrbX+Sw/8M/WcscTS3GJq0Sc27eWz2wYWVf5LD/wz9Zyuc4lZnOJj72amkAyWh1iIKhS1xaZEaEXEqFptIIAILQZEAngoREEyMpGUSSDPEe/2KERBMjKBlEgkzxPv9qhEQSSCAA0CBBI4qERBLiCZDQ2wEBQpc4uMmNALCF0cNhHUMLR2iQSGF1S2kggNH8xvyFrrFrRWN2L3ikbq+Pbu6jKJDQ+myHNaZDSSTAPKY7wVWaQ1wJaHAGYOhRznPcXPcXOcZJJkkqFqsYhaxiNxS0gGS0OsRBUIq0KQQAQWgyIBPBQiCWkAyWh1iIK3bxpoPimxoLh1Q4xo6/lcJ7Dp6dCtMxL24R7AKUbxhg02k2B+7sPtvBaqVMLi8EYpTjG0ZkEgNDXQABx6nEzZveuZIygZRIJM8T7/at+Bqso4ym6rG7JLXzPkkQdORK01abqVV9OoIexxa4dhCxWOmZhypHTM1/VsxXyrf4bPqhaiQQAGgQIJHFbcV8q3+Gz6oWlar8sN0+WBS4gmQ0NsBAUItNClxDnEhoaCZgaBQiCWkNcCWhwBmDoVClri1wcIkGbiR6FCCWkAyWh1iIKhEQSCACC0GRAJ4KERBso0313to0qeeo9wDY1+7+y3499MOZhqBDqVCW57fGOm7rcNAOQCwwhysxLx5TaJynslwafY4jxVdYxm2eHPHVbPCZGUDKJBJniff7VCItuiSQQAGgQIJHFQpLiQAYsIECP7qEEuIJkNDbAQFCIglxDnEhoaCZgaBXcSx2J2hTqUqQecQBUDbw4/pcZAzByorqbPxuFw1KhWrB9TEUXuY1jTAFMjja9y70rnqTMb1jMuOrNq/irGZctS0gGS0OsRBWeJpdHxNWjmzbt5ZMRMGFrW4nMZdYnMZgUggAgtBkQCeChSHEAgRcQZE/2VVCmRlIyiSQZ4j3+xQiApkZQMokEmeJ9/tUIgKSQQAGgQIJHFQiApcQTIaG2AgKEQFe2dUpMq4mrVp/F7ogtZq0OcGmJ5OKoqy0nolesYBqPDBaAR5RgciG908wsXjMYc9SM1w1VKxq4g1ntaZM5LhsdnIRbuWtEW4jDcRiMQlpAMlodYiCoREVIIAILQZEAngoREEyMpGUSSDPEe/2KWODTLmNfydPbyPh4rFEF7E1t9szBtyBgpOqMsTfyTPtVJWqzzUwFEuDR8bU8loHBp4d6qpMYZiMehERFEXYb+TmJLRmxOEY7i0vMg9lhC1YrYWJw1B1YVKNYMu4UnEkDtggWXONWkzjLlGtpzOIlow2+6DX3G8zb2l5Ez+lGnOPGFSVuiw1MBWDS0fG0/KcBwcOPeqi6y6wK2JrbKNnE4errMgNePZdo/mVRWcB18RuDpXaaXifJ8A7KfBc7+s8M6nrPH3/ZWREW2xERAREQZVM+8fvc28k5s2s8Z5rFS5pa4tMSDFjI9KhAREQEREFqo409m0aXV+Ne6qYFyB1Wye8O9KqrfiT8VhmnVtK47Jc4j2EHxWhZp6YpG38xZHPu2zm3cmOybT46exYqcpyh1oJI1v6PFabQiIgIiICIiDobRwtXdU8ZUe0ioymIzS49QXPiCPAqrX+Sw/8ADP1nLbhHb6lWw9RziN2X0+Ia5su+jP4laq/yWH/hn6zlyrmPwz9P2cKZjFZ+n9sNdPPmO7zZoM5dYi/hErFS1pcYEaE3MKF1dxERAREQEREBERBlUz5hvM2aBGbWIt4RCsYmo9mHoYc2G7a5zY4y4tPof7VhhsMa+Kp0czWh1y6QQ1sSTrwCjF1zicS+tlDQ49Vo0aBYDwEBYne0Q5zvaI43/b/LSiItugiIgIiICvUxjuiOLOk5d5TiM0TFuP8A0xbsuLTRVllF5wzgHU7vZY1WjgeGb94cLXuIKkisujjGUMTSOLbXmu6mHvpimLEENJJB1Jk6LnK3s9m+dXoDNnqUXZA1syRDo8cseKxfb8XDlqRjFs+v7fVqxXyrf4bPqhaVuxXyrf4bPqhaVqvyw3T5YERFpoREQZU8+8Zus28kZcus8I5rFS1pc4NESTFzA9KhAREQEREFikS3AVyAJc9jSYvHWMekD0KuuhtCtuqFPZzabAKJDnumXGoR1ri1pjw1XPWKTmM8uenOYm3IiItujJ2fKzPmyx1J0iTpymfasVJaQATFxIgz/ZQgIiICIiC3jQH0sNiG6VKYY7rAw5nVjlYNPiqisA5tnvBPydVuUdmYGfqtVdYptGGKbRjgWTc+V+TNljrxpEjXlMexYqQ0kEiLCTJj+622hERAREQEREBERAVzaRy1WUJJdSb8YS7NNQ3cTzkx/wC0LDZ5DcdSeTApneGBPkjNHsWipm3js5zOkyZmT38Vj3b+DHu/8GKIi22IiICIiAiIgu4nfdBob/eZt7V8uZ/RnXnPjKpq1WYaeAohxafjankuB4NHDuVVWWYERFFenxmKZh8jXv3eeetExH2399Dp2PWbNc0XmRWLgbzB0N+5Yt2xhy0TIPZBVd20aNClV6OXOfUeX9bgSvnRp26enG75VdK3TNemctm1cPhW0KjqL20S+rTL2EHK0w7SOFyY4QY4BccU2GJr0xMah1tOXM+g8psMcKmCrurPdJrU7hsnR3McJVNfQrExWImX0tOs1riZy3Np0zQeTVp5gWxrN2uJHpAGmsXjWAwU3ZmYhgc0yC3MDImItyHpHONeZwaWycpIJE2J9yVCro6e1NnjDVSXPpUw+q+Bc5Wy2AYmLGYjTwCoCmwxNemJjUOtpy5n0HlNoVK2Nwddr5qVKWWqCRfKBldfX/J/KSqK56ecYn3DnpzOMW9w3Pp091ScKtMOLCSLzMu11vYdmo5lYmmwTFemYnQOvry5D0jnGBc5wAJJDRAk6DX7VC6OjfUpU87ctakAWtnyrEhs9vafQbCwWssaGzvWExMAGeHLmfQeU4uc5xlxJMAXPAWChBZxTGHE1iMRTd13XGYzc8b9g4nUX1jGjSpnEU2urUi01ADOaImJOlrTqNRzjXWeKleo8EkOcTJ117z9JWLXOY4OaS1wMggwQVBmKbDE16YmNQ62nLmfQeU5UqdMu61WmRkcbzYhsjsvNu8ceOlS1zmmWkgwRY8DYqjM02CYr0zE6B19eXIekc4t7NoUXYl7qtWi6nRZvCXA5TDhbx7jrpKoLp4/CDZ+DyZszq7wA5pBENHWE9mY6furne0fL9Zc9S0Riv1lWxNQ4yua1avSD3huYhrhwAnTv9B5TrbTpmg8mrTzAtjWbtcSPSANNYvGulTmcGlsnKSCRNifclbiMRiG4iIjEMzTYJivTMToHX15ch6RzjaWMOHY3pFO1Rw/S/dEx2eA0OtgqyzLwaDGSZDnGOFwOfLs9PCqkU2GJr0xMah1tOXM+g8pyfTp7qk4VaYcWEkXmZdrrew7NRzK0qS5zgASSGiBJ0Gv2oMzTYJivTMToHX15ch6RzjOpSp525a1IAtbPlWJDZ7e0+g2FgtClznOMuJJgC54CwQZFjQ2d6wmJgAzw5cz6DynZiKVNteqGVqRaHOjLmiJMRr2DidRfWNClznPcXOJc4mSSZJKC5gAyhjqFUYuk3LUExmFp7uI+m637QwmGZRw7qOJGQhwa54N2zI0BuJIK5jXOY4OaS1wMggwQV0QN/srdXL6TN8yGzbO4O+lp/8AauN4xaLZefVjFotlVosa2qYrs8h9xmH6B7tdPs7dZpsExXpmJ0Dr68uQ9I5xFJ4Y8kkjquFuYI7R79uiwXV6G+nSpneA1qVm2cc2ucDv0vobcJ0wFNhia9MTGodbTlzPoPKcA5zQQCQHCDB1Gv2KFRubTpmg8mrTzAtjWbtcSPSANNYvGuJpsExXpmJ0Dr68uQ9I5xhmcGlsnKSCRNifclQg3mlT3TfjqQO8cCetcdWD3XJ0Gh7lgKbDE16YmNQ62nLmfQeU4ZnFobJygkgTYH3AUINz6dPdUnCrTDiwki8zLtdb2HZqOZWJpsExXpmJ0Dr68uQ9I5xgXOcACSQ0QJOg1+1Qg6lMU6eGr1hWpmo5lKiCZOQOaM3A3gEWPbpYLnFjQ2d6wmJgAzw5cz6Dym9tClVo4LCh85avXbcwRkYO06XH3Bc5c6YnNo+rnpzFs2j6/wDG/EUqba9UMrUi0OdGXNESYjXsHE6i+sKNKmcRTa6tSLTUAM5oiYk6WtOo1HONLnOe4ucS5xMkkySUa5zHBzSWuBkEGCCujozFNhia9MTGodbTlzPoPKcqVOmXdarTIyON5sQ2R2Xm3eOPHSpa5zTLSQYIseBsUGZpsExXpmJ0Dr68uQ9I5xnTpUzvAa1KzbOObXOB36X0NuE6aFIc5oIBIDhBg6jX7EGYpsMTXpiY1DracuZ9B5TuZSYcI+cVSaTUZ1TmnQ304T2HT01VZYKPRnA1agl7JAaOwzbNfU8Oy4lQahTYYmvTExqHW05cz6DymxRayi2hXZiKAqNqZoIdwykA2+zxPCmpzOLQ2TlBJAmwPuAkxnZJjMYX9o0aJxZfTqsp0ntaaYcHzliBw5Ks+lTikBWpiWyT1tc5F9eF9Bbnrv2jDqGEeCbUhTII7AHf/wBqkXOcACSQ0QJOg1+1Y0vlhz0fkjdmKbDE16YmNQ62nLmfQeU5VadMO6tWmBkabTclsntvNu88OGlS5znGXEkwBc8BYLo6szTYJivTMToHX15ch6RzjOtSpjEVGtrUg0VCBGaImJGtrzqdDynQpc5z3FziXOJkkmSSgsYVjBiaJOIpt67bnMIuONu08Rob6TpDGls71gMTBBnjy5D0jnCi8U69N5JAa4GRrr3j6QsEG+nSp53Zq1IgNdHlXIDo7OwekWNwsBTYYmvTExqHW05cz6DynBrnNMtJBgix4GxUINzKdPdVXGrTLgwEC8zLdNL3PboeRV3CYXCtoNxL8RTc+nUc7I4w2o1onLcakx4HSxC5oc5oIBIDhBg6jX7Fbx43TcPhYINKmHPBbHXdc+zKL9i53zOKw56m+Kx9WFRragqVH4ik6o+qJdB45pPdYHQ6jTRahTYYmvTExqHW05cz6DynDM4NLZOUkEibE+5Khbw6em51OmKDCKtPMS6dZs1pA9JI01m8aYmmwTFemYnQOvry5D0jnGGZxaGycoJIE2B9wFCos1WMIot6RTIDNetA65HPv0FuE66hTYYmvTExqHW05cz6DymKjw5lMAnqtgz3k9vPl9pwQbqtOmHdWrTAyNNpuS2T23m3eeHDE02CYr0zE6B19eXIekc4wc5zjLiSYAueAsFCDfWpUxiKjW1qQaKhAjNETEjW151Oh5Sw9Km6vSD61INLmzmzREiZ07TxGhvpOlznPcXOJc4mSSZJKNc5jg5pLXAyCDBBQX9mVsNSDmYo0nU6haSHBxym4On7pd4lvONPRm0sRUpVatLNTDwRfUB3dxA9I1uFVXRrU6+Jw3wi15htMMquLrl3kx2mWwT3nuXOcVtnlynFL55/v9FIU2GJr0xMah1tOXM+g8pzpta2jWO+ZJpjqiQT1m24dp7fJPIrQs6bw1lQEnrNgR3g9vLn9o6OqTTYJivTMToHX15ch6RzjPdU90746kTvGgHrWHWk91gdDqO5aFOZwaWycpIJE2J9yUGYpsMTXpiY1DracuZ9B5Tk6nTFBhFWnmJdOs2a0gekkaazeNNKnM4tDZOUEkCbA+4CDM02CYr0zE6B19eXIekc4zqUqY3YFaldt3DNrnI79L6C3CddCkuc4AEkhogSdBr9qDMU2GJr0xMah1tOXM+g8pyq06Yd1atMDI02m5LZPbebd54cNKlznOMuJJgC54CwQXsHhw2nicTvmFlGm5pIBuXBzRw95HONOIYx2Krf+op/KOGbrGb68bXnU6HlOeKcaOGw+GYQPi95Uyk3LoIB8AzxVas8VK9R4JIc4mTrr3n6SudMzmznTM5tP3DZh6VN1ekH1qQaXNnNmiJEzp2niNDfSdYY0tnesBiYIM8eXIekc4xa5zHBzSWuBkEGCCoXR0b6dKnndmrUiA10eVcgOjs7B6RY3CwFNhia9MTGodbTlzPoPKcGuc0y0kGCLHgbFQg3Mp091VcatMuDAQLzMt00vc9uh5FYmmwTFemYnQOvry5D0jnGAc5oIBIDhBg6jX7FCDfuqe6d8dSJ3jQD1rDrSe6wOh1HcsBTYYmvTExqHW05cz6DynDM4NLZOUkEibE+5KhBaqADZ9EBwd8a8yP+lirK1WDBgKO7c5w3tTymxwbzPCFVVlmBERRRERBaolgwFbeNc4b2n5Lo4O5HhKqK3RcG4CsXMa/42nZ09juw+HiqiskCIiit+CrNw+KZUqNz07te3taRB8YJWe0zTfjHVKNMU6VRrXMAECIHZzkd4KqqzXbmweGqNcHBrTTeBMtOYkT3g27j2LnMRFot+jnaIi8W/RWREXR0EREEuylxyghs2BMkBQpcQ5xIaGgmYGgUICIiDbhKQr4qlTcSGOcMxH6LeJ8BJUYirv8AE1auXLvHl0TMSZW/BxTw+KxByy1m7ZM+U+31Q5VFiN7SxG9pnj7/AGERFtsU9XKLHNJkzaPeVCmRlAyiQSZ4n3+1BCIiAiIgIiICu0a4w1bBVXCWBhziAZaXOBEHtEqkt1f5LD/wz9ZyzaM7SxeItiJ+9jEUOi4qrRqAnISARaew92hWlWcVAfSqABzX0WxM8BlPoIKrJWcxGVpMzWMiIi00IiICIiAtuEpCviqVNxIY5wzEfot4nwEla2tLnBrQSSYAHFdHEYUbPr4xocSadNtNrzxc4Cbc25/7wsXtjb6ud7xH4frP/P8AKpjcR0rF1a8OG8dMOdmI5T2LQpcQTIaG2AgKFqIiIxDcRERiBERVRERAREQFaY/DjCPa6nVLt4w2qgCIM2jvvBifTVVllZgwzgaNM9dli514B4ZuR4fpG4spIrIiKjsbqjiNnVWuJFak1rmTpem0nxim70rjq26u/DY2lXpGHsbTI59UW7lO0MEcO7esH/p6jjujfySARryPpB7Fxp+GcTPt59P8E4mffr/KmiIuz0CIiCW5Q4ZgS2bgGCQoUtIa4EtDgDMHQqEBERBYwNJlbGU21Y3YJc+Z8kCTpyBWqtVdXr1Kr4zVHFxjtJlWaFCszA4iuabhRezKHxYkPb7+nsVNYjE2mf0c64taZ/QREW3QREQScsCAQYvJ1KhSSCAA0CBBI4qEBERAREQFZwb3kvo5nGmadRxZPVkMJmO2w9CrLbhcRUwmJZXpRnYZEiQs2jMThm8ZrMQ1KRlgyCTFoOhW/H0BQxThTHxT+vSN7sNxr6O8FaAQAQWgyIBPBWJzGYWtotGYQiIqoiIgIiICvbO2a/HioWOIyOYCA2bOMT4aqirRy09mNBBz1qua50a0QDHMudf91YvnGK+3PU6sYrOJlqxdUV8VVqNBDHOOUH9FvAeAgLW7KXHKCGzYEyQFClxDnEhoaCZgaBaiMRhuIxGIQiIqoiIgIiICIiC3WLDgKO7a5o3tTynTwbyHCFVVqs4OwFEtY1nxtSzZ7G9p8PBVVZZgREUUREQWqLzTwFYtDT8bT8poPBx49yqK5h21XYGvuQ8u3tMdQGYIePbMeKqvqPqGaj3PPa4zxn6SVZIYopzODS2TlJBImxPuSoUUVrAV2U3VKNdxFCu3I8gE5Tq10A3gx4Sq2ZxaGycoJIE2B9wFClo6owzasWjEs61M0a1Sk4guY4tJGlisFZ2gXOxjyXEtd12A8Gu6wHLyvSqylZzESVnNYkRS5znGXEkwBc8BYKFppLnFzi4xJM2ED0KFlUz7x+9zbyTmzazxnmoa5zHBzSWuBkEGCCghS1pc4NaCSTAA4qFb2YXsxrazMw3INUx2NEweydPFS04iZZtPTWZZ46lVweHp4OrmDhUfUIvBFmg//E+BVFFIc5oIBIDhBg6jX7FKxiClemMShEU5nBpbJykgkTYn3JWmkKcxyhtoBJ0v6fBQsjn3bZzbuTHZNp8dPYgxRFJc5wAJJDRAk6DX7UEIilznOMuJJgC54CwQQiKXOc9xc4lziZJJkkoIW6v8lh/4Z+s5amucxwc0lrgZBBggrbX+Sw/8M/Wcsz7hm3uGyrm6LhqrRLGsdSJLZAdmcYvxhwP9lVXR2diS6mcBUJbRqlxztF2EgdbuABnSxK1bSwXQatKmZzOpNe6SDBOoEcFitsW6Zc63xbon3vhTRSHOaCASA4QYOo1+xQursIpzODS2TlJBImxPuSoQEU5nFobJygkgTYH3AUILWzYbjGVnA5aINU3jyRIE8JMDxWqpiq9WiyjUqvdTpiGsJsNfvW2lULdn4ibuJZSEk9VpJcY8Wj2qqsRETaZn7+8ucRE2mZ+n3/lLnFxkxoBYQoWVTPmG8zZoEZtYi3hELFbdBFLnOe4ucS5xMkkySUa5zHBzSWuBkEGCCghEUtc5plpIMEWPA2KCERSHOaCASA4QYOo1+xBCtMxL24R7AKUbxhg02k2B+7sPtvWa5zTLSQYIseBsVcazG1MM9+XEOl7Rm6x8oOtrxzdh8rneSKSLJ9R9QzUe557XGeM/SSozOLQ2TlBJAmwPuAqNuK+Vb/DZ9ULNrnO2dUkkhtRgEnQQ8rDFfKt/hs+qFvwDX4plbC7xkupjdio4DrBwgNJ4mXelc52pE/wcZmI04mfyUkUua5ji17S1zTBBEEFHOc4y4kmALngLBdHZCIpc5z3FziXOJkkmSSgNcWuDhEgzcSPQoWVPPvGbrNvJGXLrPCOaxQEUtc5plpIMEWPA2Ks4TDF1bDvrMO4e4kk2lrbuPbpKk2iIzLNrRWMyyxz6lBwwgeQynTax7Q6xPlEGLGHOI8FTWb61SpUqPc85qpJfFs0mfpWClYxBSvTGPqIpzODS2TlJBImxPuSoWmhFOZxaGycoJIE2B9wFCCS4kAGLCBAj+6hZOz5WZ82WOpOkSdOUz7VigIpc5zjLiSYAueAsFCAilznPcXOJc4mSSZJKNc5jg5pLXAyCDBBQQiKWuc0y0kGCLHgbFBYJFTZ1wc1KoAHT+i4Ex6Wz4lVw4gECLiDIn+ysYfrYTFMIEBrag7w4D6HFaG58r8mbLHXjSJGvKY9izX6sU9zH5sURTmcGlsnKSCRNifclabQiKczi0Nk5QSQJsD7gIIRFJc5wAJJDRAk6DX7UEK3tKGYhuHbljDsFK0+ULu1/eLlu2VgRXq0qtSpTa0VgAx994Bdw8BGtrqjWrVMRWdVrPL3uMklc8xa+I+jlFotfEfRgpc4ucXGJJmwgehQsqmfeP3ubeSc2bWeM810dWKKWucxwc0lrgZBBggqEBFLXOaZaSDBFjwNioQEUhzmggEgOEGDqNfsUICKczg0tk5SQSJsT7kqWVH0zNN7mHtaY4z9ICCzWeamAolwaPjanktA4NPDvVVW8Q2q3A0N8Hh29qDrgzADB7IjwVRWWYERFFEREFqiw1MBWDS0fG0/KcBwcOPeqit0Wh2ArBz2s+Np3dPY7sHj4KorJAiIooiIg6rcfTxb8Hh6mFpPYG06RLwcwgkWcCDBB0K5SKxtARj8RxBqOIPaCZB7iLrnWsUnEOVKxScR9fv8AyroiLo6pc0tcWmJBixkelQpcA1xAcHAGJGhUIM6NJ1evTpMjNUcGie0mFbdSbhKGNaSXE1BQaTaQDJMf+1vdmWvZxyYg1yARQaal+BHk/wDyLVlj8VSxLKW6Y4O8qqSAAXkAGAOHVnxK5WmZvj6OFptN4r9PuVNERdXcREQFOU5Q60Eka39HioUwMoOYSSRHEe/2IIREQEREBERAW6v8lh/4Z+s5aVur/JYf+GfrOWZ9wzb3DU1pcYEaE3MKxXyuweFeDdodTIjiDmn/AOfsVdoBMFwbYmSrNHFUmYQ0qmHZVcKmZhcXAAEQ7Qjsb7VLZ2mEvnaYVUVvaOV9dlZjKbGVqbXhtNsAHQ27wVUWqzmMrW3VGRERVoRFcwNI09o0TWBaKY3xAEy0Nz+0D2rNrYjLNrdMTLLaVVgLcIyiymaHUe5gjeOAAJPbfNB7CqKlzi5xc4kkmSTxUJWvTGEpXprhLmlpgxoDYyoUuABgODrAyFC02IiICIiAiIgKyyi84ZwDqd3ssarRwPDN+8OFr3EFVlaZSYcI+cVSaTUZ1TmnQ304T2HT0yRVREVG7FfKt/hs+qFpW7FfKt/hs+qFpWa/LDNPlhaxNR9fCYetVe57wXUpcZsII+sfYqqsNh2znzEsqty8swdP1W+haC1zQCQQHCRI1Gn2KV22SmI2++UIiLbaWtLnBoiSYuYHpUKWgOcAXBoJiToFCAuticZRoYcYQUSa9BppNM9Vpc0Z+8zmHZdVMHhHVK+GdWp/EVHmSTALW3d6Aq1So6rVfUeZe8lzj2krlaIvb+H3+7jatdS0Rx/z92KIi6uwiIgIiIJLSACYuJEGf7KFJAABDgZEkDgoQEREBERAREQWMG4ipUbbK+k8OBGsNJHtAPgsG4eo7CvxAgU2ODTJiSZ07dFGHrvw1Xe0jDwCAeyQRPfdXamNq47AVadVtMOpHfF7WhpeScpmLT1hfkuduqLZj05W6otmI2nDnIiLo6iIiAiK9h8Dv8AHsg1qmIFNoP6Ii5PKXN7vFZtaK7yza8UjMsMZ1KOFoAjq087gB+k4z9XL6FUVjHVW1sbWewg080MgR1RZtu4BV0pGKwmnGKxkUuaWuLTEgxYyPSoUuAa4gODgDEjQrTaEREBERAREQEREFusw08BRDi0/G1PJcDwaOHcqqtVmhuAohr2v+NqXbPY3tHj4qqrLMCIiiiIiC1RDDgK28c5o3tPyWzwdzHCVUVqnl+D62YEjes0MXyvhV3lhPxbXNH7zp49w4QrP0IYop6uU2OaRBm0e8KFFEU9XKLHNJkzaPeVCAuq6rSw1ChjgA/FVKYbTYYIpZBlzntNrcBfWFyzlgQCDF5OpULFqdTnenXhY2hfH13Ay17y9p7WuuD6CFXV7oxxWLY0Oy09y176kEhrWsGY27CCO+yrYqm2liq1NhJax5aJ1gFSlo2r+RS0Yiv1w1uyhxykls2JEEhZ4alv8TSog5d48NnskwtzcGX7T6GJHxpYSOtlANzwmPBWKLaeH2ljagD208OKmVrT1rnIBJ08oXvolrxjEe0tqRjEe8f8AEVqDcLhcU6l16VV7GUqhmHMMu5XBa0HsMrnKzXxQq4HC0MpBoZ5PAyZVduWesCRB0MX4JpxMRuulExE9X39EIikZYMgkxaDoV0dEIinq5TY5pEGbR7wghT1couc0mRFo95UKerlFjmkyZtHvKCERScsCAQYvJ1KCERS7LPVBAgamb8UEIil2UuOUENmwJkgIIW6v8lh/4Z+s5am5Q4ZgS2bgGCQttf5LD/wz9ZyzPuGbe4am5Z6xIEHQTfgoUtyz1gSIOhi/BQtNLNYh+CwzoIczPTN7EA5v/wCitNajUoVDTqtLHgAlp1EiVdweIGHwLqoph1ajVim51w0uHlR2jJbv5LTiW1MTiKLmy99djQJNyfJv3kH0rlWZicfTdxraYtifW/7/ANlVFbx9DD4d7WYdz6gLfLJEEguBIA4GLXVetSdReGuIJLWut2EAj6VutotGzpW8WjMFGk6vXp0mRmqODRPaTC6mNyFtbF0xFOrTLKbwIvvCAB2fFtju71m/D0MHid9QPyFJ+Zz4PxjeoIbeOsWuv28lyjiKnRBhZG6FQ1I7TEe/euOe5MTX19/6cM92YtX1H3P+GpFJywIBBi8nUqF6HpS7LPVJIgaiL8VCl2WeqCBA1M34qEBFLspccoIbNgTJARuUOGYEtm4BgkIIRFLcs9YEiDoYvwQQiKRlgyCTFoOhQQrLBR6M4GrUEvZIDR2GbZr6nh2XEqu3LPWBIg6GL8FYD6PRqgDKgl4gGoOx8W46jh23EqCsiyeWE/Ftc0fvOnj3DhCjq5RY5pMmbR7yqNuK+Vb/AA2fVC0rdivlW/w2fVC1HLAgEGLydSs1+WGafLCzgK9LDurPq021Pi4Yx0w52ZpE8rTzhTjK1TFUaFeqQXAGlAAAhsEWGnlR4KoujhcO3G4UUmAs3dYFzyQQ1rm9Zx0sMk+MLForWeuXO8VpPclzkV3HOwz8PRfhqO7aHvpiT1nABpBdwmSfo4Km7KXHKCGzYEyQFutuqMulLdUZxgblLhmJDZuQJIChS3KHDMCWzcAwSF03YOjk2ZRNnVXxVc3XrZSLn91w5KWvFcZS94pjLMYwYVlTCue8MbhN2GTM1HXMjgRmcPBchbKtXf4ipWqtvUc5xDTFz9krWpSkV/jKaenFIz9Z9iKRlgyCTFoOhULo6CKerlNjmkQZtHvChART1cosc0mTNo95UIJOWBBJMXkaFQpOWBAIMXk6lQgIpdlnqggQNTN+KhARS7KXHKCGzYEyQEblDhmBLZuAYJCCERS3LPWBIg6GL8EEK9sllOtialCs/IyrScC4iwjrTqNMs+CoqRlgyCTFoOhWbR1Rhm9eqswv1Th6uz6rcLQyCjUa7O8g1HNMgk8vJEDtXPW/DfJYloNzSsBxhzSfYCfBZOwmTZwxL3CXvAY0ETl60kjvEDuKzXFcxPLFcUzEz9VZEW/o84A4m4iqKetnWn2R7eS3MxHt0mYj205XFpdByggExYH3BXUGMbgXUWZN9kwzbOMNDnOFQG2sdXsmEwlBtbBUsFDN7ii6q195bls2e3R4jnKpY+szEY2rVYXEOeSC46iTEdgiBC47alumfp9/u4TMatumY2j/AJ+6uiKXZZ6oIEDUzfiu70IUuyhxykls2JEEhQpdlLjlBDZsCZICCEUtyhwzAls3AMEhQgIpblnrAkQdDF+ChARSMsGQSYtB0KhART1cpsc0iDNo94UsLAfjGucP3XRx7jwlBZrBgwFHduc4b2p5TY4N5nhCqqzUy/B9HKCBvX6mb5WSqysswIiKKIiILVFwbgKxcxr/AI2nZ09juw+Hiqit0XmngKxaGn42n5TQeDjx7lUVkgREUUREQEREHSxD93sXCBgbmrBzXu45WvkDlcz4BGltLaWIxj+s2kTVpz+k512cecx2Armq9jK9B+EotoPOd2XetLYgtaGt/wD6PjdcJpjbnP3/ACeedPH4ec/1/wBbNtRzWVcXisjQXUWgXJAfUaJ9hemNe4YIVMxIxW7h0+VkZDp/9x9ncm0H5tm4SpDWvryamUQDk6rbcLToqD69SpRpUnullKcggWkyVKV6sT97f7hmlOrFv0/l/uGtEReh6hERAREQFMjKBlEgkzxPv9qhTmOUNtAJOl/T4IIREQEREBERAW6v8lh/4Z+s5aVur/JYf+GfrOWZ9wzb3DU0gGS0OsRBUKWuLTIjQi4lQtNC6VHEUqezRVa/JjKU0qeWxyuM5tf+sW7RyXNRZtWLe2L0i+IlfpUmVhgnPh1JjXio2TMNJe4fym3Nbd6a+0cNjKkbwsdXeBoSwuIHKzQFrpVGN2JWEE1N7kPIOh0+mmpa8fAjnEhz85oRaQ0lrx7Wu9J7FwmJ/rj+bzzEzP64/n9x/Ji2vm2RWkudUNaHl15DodPfNP2qgiLvWvTnD0VrFc4ERFptLiCZDQ2wEBQpc4uMmNALCFCAiIgIiICIiArLKzBhnA0aZ67LFzrwDwzcjw/SNxZVlaZiXtwj2AUo3jDBptJsD93YfbeSKqIio3Yr5Vv8Nn1QtK3Yr5Vv8Nn1QtKzX5YZp8sCzp1qlIPFN5bvG5HRxHZ7Fgi1MZWYifa1h6b6uEfTpiXPr02gdpIfCyx1OgyjR3NywupPcCCHkQS4W0lxA5ALLZmJbhhiHuyyKeamCAfjJAaRPESSssDSZiKVNtWBTo1i6pM9ZpbJ05Uz6VwmZi02n1H7PPaZrabT6j9m3EYVoZgMMyk3fB4bVL25Zc/K4B0Xi5HgUZi6VU42oXtYLmixwghpY5kCO9luXJMBiN4/GV35G1QTiASLAgOAieOZ7Y7lylK06s1t9P8AO8pXTm2a2+n+d5ERF6HqEREBERAREQSSCAA0CBBI4qFJcSADFhAgR/dQgIiICIiAiIgKQQAQWgyIBPBQpDiAQIuIMif7ILeyGMqbRp06ri1lQOYSDe7SLelZV8S7G0sS82hzHNZwYwZgAO7MB7VRVvZlXD08VlxgBw9RuV+thqNL6gLleuJm7jqUxM6nv/uVioxuHwD8IWjeCmK1UkXDi5uUXE2af/kUeY2e7CloilRbXkD9Nzhfn1XgX7Fjs4HaG1H0qpyjFZs5bw/St4gKMPiqVfalWri3FlCvnD7ZsoIMRbgYjuXPExtxv9/1ccTEzE7zG/3/AClNbEuwW1KRYQeitbTIaIFh1xpxJdfmucs69V1evUquADqji4gaSTKwXalcR+b00p0x+YiIttilxDnEhoaCZgaBQpc4ucXGJJmwgehBCIiAiIgIiICIiC3WcHYCiWsaz42pZs9je0+HgqqtVnmpgKJcGj42p5LQODTw71VVlmBERRRERBcw2+6DX3G8zb2l5Ez+lGnOPGFSVqm0u2fWAj5VhuY/Req72GmYcWn/AKXA8Y4dyskMUU5TlLrQCBrf0eChRRFOU5Q60Eka39HioQEUlpABMXEiDP8AZQgIpc0tMGNAbGVCDZWfWc4trOeXNJkPJkGb68ZWtS5pa4tMSDFjI9KNaXODREkxcwPSghEUtaXGBGhNzCCERSGkgkRYSZMf3QQiKcpyl1oBA1v6PBBCyOfdtnNu5Mdk2nx09ixU5TlDrQSRrf0eKCERSWkAExcSIM/2QQiKXNLTBjQGxlBCIpc0tcWmJBixkelBC3V/ksP/AAz9Zy1NaXODREkxcwPSttf5LD/wz9ZyzPuGbe4a6efMd3mzQZy6xF/CJWKlrS4wI0JuYULTQikNJBIiwkyY/uoQEU5TlLrQCBrf0eChARTlOUOtBJGt/R4qEBFJaQATFxIgz/ZQgyqZ8w3mbNAjNrEW8IhYqXNLTBjQGxlQgIpc0tcWmJBixkelGtLnBoiSYuYHpQQiKWtLjAjQm5hBCIpDSQSIsJMmP7oIV6mMd0RxZ0nLvKcRmiYtx/6Yt2XFppNaXGBGhNzC3btzaD2FzJzAwKgIsHc+XYfbeSNCLJ7DTMOLT/0uB4xw7lGU5Q60Eka39HiqNuK+Vb/DZ9ULSt2K+Vb/AA2fVC1FpABMXEiDP9lmvywzT5YQiKXNLTBjQGxlaaQttLE1qNGrSpvLWVQA8AaxzWpS5pa4tMSDFjI9KkxE+0mInaWVF1VtQCi54e4gAMJkmQRpzAWClrS5waIkmLmB6VCqiKWtLjAjQm5hQgIpDSQSIsJMmP7qEBFOU5S60Aga39HgoQEU5TlDrQSRrf0eKhBk7PlZnzZY6k6RJ05TPtWKktIAJi4kQZ/soQEUuaWmDGgNjKhARS5pa4tMSDFjI9KNaXODREkxcwPSghEUtaXGBGhNzCCFk3PlfkzZY68aRI15THsWKkNJBIiwkyY/ughEU5TlLrQCBrf0eCDOhWqYeqKtJ2V7ZgxPJa0U5TlDrQSRrf0eKmPqmIzlCIpLSACYuJEGf7KqhEUuaWmDGgNjKCFlUz7x+9zbyTmzazxnmsVLmlri0xIMWMj0oIRS1pc4NESTFzA9KhARS1pcYEaE3MKEBFIaSCRFhJkx/dQgIpynKXWgEDW/o8FLGGoYaWj/AKnAcY496C3id90Ghv8AeZt7V8uZ/RnXnPjKpqzUaW7Pogx8q82M/osVZWWYERFFEREFqi0OwFYOe1nxtO7p7Hdg8fBVFbohhwFbeOc0b2n5LZ4O5jhKqKyQIiKKIiICIiAiIglwDXEBwcAYkaFQpdlDjlJLZsSIJChAREQEREBERAUwMoOYSSRHEe/2KFPVyi5zSZEWj3lBCIiAiIgIiIC3V/ksP/DP1nLSt1f5LD/wz9ZyzPuGbe4amgEwXBtiZKhS3LPWJAg6Cb8FC00IiICIiAiIgIiIJcADAcHWBkKFLss9UkiBqIvxUICIiAiIgIiICtMpMOEfOKpNJqM6pzTob6cJ7Dp6aqssFHozgatQS9kgNHYZtmvqeHZcSpIrIiKjdivlW/w2fVC0rdivlW/w2fVC0rNflhmnywIiLTQiIgloDnAFwaCYk6BQpblLhmJDZuQJIChAREQEREBERAREQSQAAQ4GRJA4KFJywIJJi8jQqEBERAREQEREBSACCS4CBIB4qFIywZJBi0DUoIREQEREBERAREQFLgGuIDg4AxI0KhS7KHHKSWzYkQSEEIiICIiAiIgIiILdZobgKIa9r/jal2z2N7R4+Kqq1WDBgKO7c5w3tTymxwbzPCFVVlmBERRRERBaolgwFbeNc4b2n5Lo4O5HhKqK3RcG4CsXMa/42nZ09juw+HiqiskCKcri0ug5QQCYsD7gqFFEU5XBodBykkAxYn3IUICKS1zQCQQHCRI1Gn2KEBFLmuaYcCDANxwNwoQS7KXHKCGzYEyQFCzrBor1A2MocYjSJ7z9J71i1rnuDWgucTAAEklBCIpa1zjDQSYJsOAuUEIikNc4EgEhokwNBp9qCERTlcWl0HKCATFgfcFBCnq5RY5pMmbR7yoWZDdww2zZnT2xA59/DxPAMERSWuaASCA4SJGo0+xBCIpc1zTDgQYBuOBuEEIilzXMcWuBa4GCCIIKCFur/JYf+GfrOWprXPcGtBc4mAAJJK21/ksP/DP1nLM+4Zt7hqblnrAkQdDF+ChZ0g0vOaIyu17YMcR78DosFpoRSGucCQCQ0SYGg0+1QgIpyuLS6DlBAJiwPuCoQEU5XBodBykkAxYn3IUICKS1zQCQQHCRI1Gn2KEEuyz1QQIGpm/FQs6oaHjLEZW6dsCeJ9+A0WCAilzXMcWuBa4GCCIIKNa57g1oLnEwABJJQQiKWtc4w0EmCbDgLlBCIpDXOBIBIaJMDQafaghWmPw4wj2up1S7eMNqoAiDNo77wYn01VZZWYMM4GjTPXZYudeAeGbkeH6RuLKSKyIpyuDQ6DlJIBixPuQqNuK+Vb/DZ9ULSt2K+Vb/AA2fVC1FrmgEggOEiRqNPsWa/LDNPlhCIpc1zTDgQYBuOBuFppCIpc1zHFrgWuBggiCCgNyhwzAls3AMEhQs6Iaa9MOjKXCZ0ie8fSO9YICKWtc4w0EmCbDgLlQgIpDXOBIBIaJMDQafaoQEU5XFpdByggExYH3BUICKcrg0Og5SSAYsT7kKEEnLAgEGLydSoWdQNDKcRJbeO2Tz+7u4nBARS5rmmHAgwDccDcKEBFLmuY4tcC1wMEEQQUa1z3BrQXOJgACSSghEUta5xhoJME2HAXKCFIywZBJi0HQqFnTDSypMSG2ntkc/v7uIDBEU5XFpdByggExYH3BQQiKcrg0Og5SSAYsT7kIIRFJa5oBIIDhIkajT7EEIilzXNMOBBgG44G4QQpdlLjlBDZsCZIChZ1g0V6gbGUOMRpE95+k96DBFLWue4NaC5xMAASSVCAilrXOMNBJgmw4C5UICKQ1zgSASGiTA0Gn2qEBFOVxaXQcoIBMWB9wVCC3WLDgKO7a5o3tTynTwbyHCFVVqs4OwFEtY1nxtSzZ7G9p8PBVVZZgREUUREQW8CHVN5R3dJ1O1So+qXBtMCRmJB/ejjJIABJAVudjNs5zy4WJp4ZxaTyJqgx3gHkFXodXYeMcLONeiwkalpFQkd0taY7QOxUVcph195sXKW/GwSD/wl/TvuajNsX/W+an8ZclEyYdfebFyhvxsAk/8Jf077kozbF/1vmp/GXJRMmHXNTYpAB3thAjCR/5rqM2xf9b5qfxlyUTJh13VNiuMne6AWwkf+ZRm2L/rfNT+MuSiZMOu6psZ7i5zq7nEyScMSSfXo2psVrg4b2QZvhJHo3y5CJkw62bYv+t81P4yltTYrTI3uhF8JP8A5lyETJh1s2xf9b5qfxlIqbFAIG9uIM4Sf/NZchEyYdbNsX/W+an8ZTvNi5S342CQf+Ev6d9zXIRMmHWzbF/1vmp/GU7zYxaG5q+UEkDoxgH1/ILkImTDrZti/wCt81P4yyz7GeWtAqk6ADCGTf8AjX1XHXe2Lh2MworQC+pN40ExHsXLV1e3XLlrakaVepj0fZvm+L+ZO/GUVaezGjPUo4loAAnoRA7P1ys4zEtDKtNtVtNzWmTmAdMSAPv9xuwj8+EouzZiWCTM3i64eTaIzMPNPxNor1TDl5ti/wCt81P4yl1TYrnFx3skzbCQPRvlV2th2YfGEUwA14DgANPeFSXqrfqiJh7KTF6xaHXbU2K1wcN7IM3wkj0b5HVdjODQTWIaIH/pTYTP67mufgshxdIPYHguAg6aqKUMovqgAua5rRmEgSDw8EmxM7ui2psZplrq4MEWwx0Nj/z1GbYv+t81P4y5uIY1lWGiAWtdHZIB+1bsjc25yjLus8x1pyZtfZH23Tr2ydUYyuipsUAgb24gzhJ/81lGbYv+t81P4y5tBgqVmtdIbq4jgBcn0KcSBvA9oAbUAcANOYHKZHgnVvhcxnDpbzYuUt+NgkH/AIS/p33NRm2L/rfNT+MuSi1lcOvvNi5Q342ASf8AhL+nfclGbYv+t81P4y5KJkw65qbFIAO9sIEYSP8AzXUZti/63zU/jLkomTDruqbGcZc6uTAF8MdBYf8APUZti/63zU/jLkomTDpYsUWt6RRoYavQc6M7BUbkJuGubm6pjskWMEwVnRbhKLWVcbTo0S6HMpMpvqPI1Di0vDQ08zOhiDK0YDrYDabTdooNeAdA4VWAHvhzhPYT2rZtWs7D/lDjXUww7qu9jGvY17Q0EtAyuBEAQAItATJhszbF/wBb5qfxlLamxWmRvdCL4Sf/ADLTt13/ANRdQ3dJrsMNy806bWB7wTmMNAHlSAYFgJutmDr77D1mV6GHZg6VFwLhRbm3mU5OvGYkvAMTpNsoMMmE5ti/63zU/jKRU2KAQN7cQZwk/wDmss9xR3vwfumbvofSd5lG83m43s5tYnqxpHDN1k3FHe/B+6Zu+h9J3mUbzebjezm1ierGkcM3WTJhrzbF/wBb5qfxlO82MGluavlJBI6MYJ9fzKr09m7zo/xsb7C1cR5OmTeW147vXnyWvF4OnhsPRfv89Wo1ry3J1SCNWu4xBDtIdYTBIZkwt5ti/wCt81P4ynebFyhvxsAk/wDCX9O+5LkImTDrvq7GeZcaxMAf8KdAIH/OQ1NikAHe2ECMJH/muuQimTDrZti/63zU/jKXVNiuMne6AWwkf+ZchFcmHWzbF/1vmp/GUuqbFc4uO9kmbYSB6N8uQiZMOu2psZjg5rq7XAyCMMQQfXqM2xf9b5qfxlyUTJh121NitMje6EXwk/8AmUZti/63zU/jLVsarQpPxW+qYek91GKT8RR3rA7O06ZXfoh14WnaW+OIaawoEFs030KTWMe2TDgGgc9RIiDBEBkwuCpsUAgb24gzhJ/81lGbYv8ArfNT+MtmCoUd5srCOpMczaMb57mgvE1XMGU/oxlm2pJmRZMFQo7zZWEdSY5m0Y3z3NBeJquYMp/RjLNtSTMiyZkww3mxcpb8bBIP/CX9O+5qM2xf9b5qfxlufs9mN2Ts5mDot6bu8z4Mb1rqz2AmbdV2Udpz9jUxxpYbG7Kfsqi2oNzlADSekkVajCXDU5wLt7DlTMmGE7INEuDK27Y6C4YM2J0BO+/dMDkeawzbF/1vmp/GW7AOoMrUtjbjD4k18W1tWu4vLJBLGlmVzZADnGbTm5AmhicVhK2DDaeApUMRvJzUnPgNjTrOdMk8ojjNmTC0amxnAAurkNECcMbDX9fzWx2H2azDMxLqGLbh3nK2qcE4Mcb2B30HQ+hVa4ZhcHh8E9zmmsW4jEFozEAjqACYMNcXaid5B8ldzbmAwr6Oz347aWKNU0msdiatLMGDPUJbUAcXB4uANJYROuVkw5dQ7IAY57KzQ9stPQyA4C0j469wb9oKwzbF/wBb5qfxlaxVLDYrAUqpw9WhQbhHvpPY11QUXb+rlY49jvJk3kA6TPn0yYdd1TYrnFx3skzbCQPRvkbU2K1wcN7IM3wkj0b5chEyYdbNsX/W+an8ZW8PgMLWpith8DjqtNwID27Pc5p4GDvoWH5GbNo7S261uJa19KjTNUscJD4IAB8SD4RxX1B7S6m5rXuYSCA5sS3mJsvl/G/+l494pWMy6V08xl81+CKP7N2l/wD85/4yqOOyaL6lJ4xFNw6r2nCkGx0I33aPYve/kzVrVKe0m169WuaWPq02uqGTAi3YO4QFR/L3ZtGvsd2OytbXwxb14u5pMZfSZ8D2lc9P/wBOZ1o0r1jf6ws6e2YeNzbF/wBb5qfxlO82LlLfjYJB/wCEv6d9zXIV/Af+lw9XHmz2/FYf+IRdw/6ReRcOLO1fYy5Yb82xf9b5qfxlO82LlDfjYBJ/4S/p33JcyvXrYms6riKr6tV2r3uLieGpWtMmHWzbF/1vmp/GUmpsUgA72wgRhI/811yETJh1p2M6zXPDjYGphnBoPMiqTHcCeRWmu0txDKQwOHqmoBujS3hFUaAtveYjtmQbyueu7s2+CwlQ3qU+mZHcW5aLXNg8IcS4dhJKZMNGXZdLq4l1M1OIw1J9RreWY1Gye6R2EqXVNjPcXOdXc4mSThiST69chEyYddtTYrXBw3sgzfCSPRvlGbYv+t81P4y5K6pr9I2biX4ihh6VIANw27otYd5mbYOAzOhhdOYnUTchMmGTamxWmRvdCL4Sf/MozbF/1vmp/GWzHUKO82rhG0mNZs6dy9rQHmKrWHMf0pzTfQgRAstWya1Cng8S11fB0cQ6pTLHYnD70ZQH5gOo6LlvoTJhkKmxQCBvbiDOEn/zWU1BselUdTqNrsewlrmuwhBBGoI3y52OFYYt/SGMZVtIpsa1sRYgNtBEGRYzPFei2vtPd7XxrPh3a9LLXqDJTZ1W9Y2HxosO4Jkw57zsik59GoysxzXQ5rsGQ5pEiPlpHcsM2xf9b5qfxlq/KF76n5Q7RdUe5xGJqNlxmwcQB4AALZsevmrUqFWhh+htObFPdRa527nrHOQS2xAGUi8R1jdkwis7ZNSmym3EYmm1pLoZhBcmO2qewLTutlee435oz8RXMFQo7zZWEdSY5m0Y3z3NBeJquYMp/RjLNtSTMiyrYAUHbM2kHUGurNoh7arjOX42mIaOGpk90ReZKsN1srz3G/NGfiLVicIKdMVqFVtegTGcAgtOoa4HQx3gwYJgrq7IwTcWMFQo0GVaOIcGYyq4DNSJeQAHHyLZS3/M4kdaMo5+A62A2m03aKDXgHQOFVgB74c4T2E9qCiiIgvYT43ZeMw7PlA6nXA/zNYHhwHPrz3NceCorKm99Ko2pTc5j2kOa5pggjQgq58L4o3c3CvdxdUwlJznHtJLZJ5m6CiivfC2J/VYL5lR/pT4WxP6rBfMqP8ASgoor3wtif1WC+ZUf6U+FsT+qwXzKj/Sgoor3wtif1WC+ZUf6U+FsT+qwXzKj/Sgoor3wtif1WC+ZUf6U+FsT+qwXzKj/Sgoor3wtif1WC+ZUf6U+FsT+qwXzKj/AEoKKK98LYn9VgvmVH+lPhbE/qsF8yo/0oKKK98LYn9VgvmVH+lPhbE/qsF8yo/0oKKK98LYn9VgvmVH+lPhbE/qsF8yo/0oKKK98LYn9VgvmVH+lPhbE/qsF8yo/wBKCiutsnaFOlT3Fd2UA9Rx0vwVf4WxP6rBfMqP9KfC2J/VYL5lR/pWL0i8Ylz1NONSvTLq1zgazXzUw+dwjOS0kW1WVPE4TDYZrOkUiGADqkGecBcj4WxP6rBfMqP9KfC2J/VYL5lR/pXDxoxiZefxImMTacNOOxPS8SakEN0aDwCrq98LYn9VgvmVH+lPhbE/qsF8yo/0r0RERGIeutYrGIVcPUbRrNqOaXZSCAHRcHuUiowFzcjjSdBy5ryOMxzPDirPwtif1WC+ZUf6U+FsT+qwXzKj/SnTCTWJ3VXVM7nue0EkANg+TER7BCy3/VnL8ZlyZp/RiNO2Lf73Vj4WxP6rBfMqP9KfC2J/VYL5lR/pTpg6YVaVU0sxbIcRAcDBbcX+zxSrWdVY0VCXPaT13GSRa30+lWvhbE/qsF8yo/0p8LYn9VgvmVH+lMRnK9MZyoor3wtif1WC+ZUf6U+FsT+qwXzKj/StKoor3wtif1WC+ZUf6U+FsT+qwXzKj/Sgoor3wtif1WC+ZUf6U+FsT+qwXzKj/Sgoor3wtif1WC+ZUf6U+FsT+qwXzKj/AEoGE+J2Zjqr7NrNbQZ2udna8nuAbfsLm9qtYvFMwX5W4vEvpuqCli6rgGvykOzHKQYOhg3BFrrmYnE1sVUD69RzyBlbOjRwAGgA7BYKzt3/AB7aP/dVfrFBXxLsO6oDhaVWkyLirUDzPeGt+hW62MwNbB0qPRMQx1KnDcuIbkzxd+XJJkiTfsEwBHORBf8AhL4rPuv/AFe63G+zW3eXL5MeVl6szEcJ6yfCXxWfdf8Aq91uN9mtu8uXyY8rL1ZmI4T1lQRB2jtDC4TCYRgob7EtwdSi5wq9WmKhqRAA8oB4OpFyIBuKFXGU37PZhadDIQ4Pc4vzCQIloPkzYuuZIGgEKoiAiIgIiICIiAiIgIiIN2GfQZUPSaLqtMiCGvyOHMGCPSDYnjBG2rjKdWs3PQmhSpOpUaWe7QcxBLuJDnZjwJtYWGigym+s1taruqernZcxA5DieA0E6kaq/V2dRpbU2jSLnnDYFzy6CM7mh4YADESSRfhcwYghrw20tyyi51LPiML/AMNUzQGdYuu2OtBJI0ub5hZMNtLcsoudSz4jC/8ADVM0BnWLrtjrQSSNLm+YWVvCbFo4ypU3dV7G1cLv8M0wSXmqKYY7hd0ibagmLhVsJs5lbY+Nx1Wo5ppAblgHlnOwOk8ID29+bkUGl2PqZMMKQ3bqFB9Au1zBznk8LWeR7VawW0mMqUM4bTFDCVaTXkZjnO8exzbS0hzmwRpGq52Ho1MTiKdCi3NVquDGNmJJMALvUtg1nbIo9JwW0aVYV6vyOBNRxblpxmktIEzGvFBzKRbs/Dvql7HYivSLKbWPDt21whznRIBLSW5Te5JiBOzGPo1saNqOaytRrVQ+tQ3oa7ObvbGoaTMOE2IvMhV9q4RuB2niMM1ldjaboDa7QHgc4JB7xY68VUQb+l1HbQ6bWaytVNXevFRsteZkyOw9i6OI3u0MJgx0ykA2iXYg1cQB1t7VMkEy4w4mwJ63O/HRBdxWKAwzcDQqOqUWEF1Qz13DNGUHyWjM6BqcxJ1AbSREBERB0/yd2sdjbVp4otc6kQWVWtiS09k9hAPhC+mUNv7Ir0m1GbSwwa7QPqBh9BghfIFbwmHonD1cXiQ91Gk5tPJTcGuc5wcRcggCGkzB4CLyPn/FfAafxNotM4lut5q+k7LxOytn9L/+sYOp0nEvxHyrRlzRbW+mq8/+Wf5S4bF4X4O2fU3rXOmtUA6pANmiRe4BkWsNZXksbhuiYk0g/O0tZUa6IJa5ocJHAwRIvfiVc+DqMdGzP6ZuOk5pG7y7veZYiZy3nttEdZY0v/NpTV7lpzME3mYw51MsFRpqNc5gIzBpgkcYMGPQt+MxTK7aVKhTdSw9EEMY5+YkkyXOIABOgmBZrRwVr4Oox0bM/pm46TmkbvLu95liJnLee20R1lVwWHZiW4lpLt6yialJo/SLSC6e5gefDwP02FZFZr4dlHAYWqS4Vq5e7Lw3YIDT/MHjwHjWQEREBd3Zn+G0P/v/AP8AztXCXd2Z/htD/wC//wD87UHCREQF0doYzA4tpNHCYii5oDaTTiGuZTbOgbkB7eMyZMmZ5y6eK2dRpDF0abn9IwHy7nEZH9cMOURIhzhrMiT1dCGvE7S3zKzm0smIxX/E1M0h/WDrNjqyQCdbi2UWVfC1MKzMMVh31WmCDTq5HNPeQRHhNhcXm5i9nUaNGu1jn73C5d5UcRu62bTJbxGuZoLurELLZuzGYitiWOp1cYaWGbWbTwj+s4uLLTlOgeZEagoK7Hsx+P32Me2lQYG5wwwRTaA0NZMyYAAme0mJKsnbu1MZjXuftavhW1XOcTvqgpsmTADZMcBZZYPAYfF4vF06eAx5OGo5ujNqg1S/eNaROS0Bxtl4KlWo0X4t1KjTfhN212duKqgkOaCSJyiCYgCNUGW2nsq7bx9Sm9r2PxNRzXNMgguMEFbKWMwPQKeGrYTEEtJc80sQ1gqOkwSCw6AwLwLxEmcsLs6jVGEo1HP6Rj/kHNIyM65YMwiTLmnSIEHraBhdnUaowlGo5/SMf8g5pGRnXLBmESZc06RAg9bQBrw20tyyi51LPiML/wANUzQGdYuu2OtBJI0ub5hZMBjMJhsNiaWIw1eq7EN3ZcyuGANzNdoWG8t17DoqCILuEx7MM2m8YdpxNA5qFUGMpmZcI60G4055hAE7P/4Pan/at/8A3U1RV7Z//B7U/wC1b/8AupoKKIiAiIgIiICIiAiIgIiICIiAiIgIiICIiAiIgIiICIiAiIgIiICIiAiIgIiICIiAiIgIiICvbcvtrGVB5FaqazD2sf1mnxBBVFW6GPdTpNo1qFHE0m+S2qDLe5zSHRc2mJJMTdBURXun4b9kYL+et+InT8N+yMF/PW/EQUUV7p+G/ZGC/nrfiJ0/DfsjBfz1vxEFFFe6fhv2Rgv5634idPw37IwX89b8RBRRXun4b9kYL+et+InT8N+yMF/PW/EQUUV7p+G/ZGC/nrfiJ0/DfsjBfz1vxEFFFe6fhv2Rgv5634idPw37IwX89b8RBRRXun4b9kYL+et+InT8N+yMF/PW/EQUUV7p+G/ZGC/nrfiJ0/DfsjBfz1vxEFWhTbVrNY+syi06veHED+UE+xdbGYnCna208mKZUobQzRWa18Upqh4zAgH9EAxMAyJiDT6fhv2Rgv5634idPw37IwX89b8RBYfjcOMJXwramYU8GMPTfBAqu34qEgcBd0TqBwJgKu1umNxzsQcr6mFbTYNcz96x7zYWk53cpgcFX6fhv2Rgv5634idPw37IwX89b8RBOxOptWhiXWpYVwxFQ9jWGY7zYDtJA4q/T2bhK253Wz8bU39J1WjlxY+Ny+U1vxXlCDI5WmRNNm1mU6NSkzZuGbSqxvGCrXAfFxI3l4Rm1mU93k2bhm7t2dmWrXGV1rj4yxsL8ggjbbHvx1THhjujY6o+tReRqC4yO8GxH0ggnnLoHaVE0xTOy8IWNJcG7ytAJiTG85D0BY9Pw37IwX89b8RBRRXun4b9kYL+et+InT8N+yMF/PW/EQUUV7p+G/ZGC/nrfiJ0/DfsjBfz1vxEFFFe6fhv2Rgv5634idPw37IwX89b8RBRV3B1KT8HXwVaq2gKtRlRtVwJaC0OEEAE3DzcA3AteRPT8N+yMF/PW/ETp+G/ZGC/nrfiIIxlahjK9WqKjqYp0abKQc29TIGMvHkyAXcdIk6qz03D5um7z43ovRejwZndbrNm0yxftm0R1lX6fhv2Rgv5634idPw37IwX89b8RBY6bh83Td58b0XovR4Mzut1mzaZYv2zaI6yoYHE9DxtHEFm8bTcC5kwHt4tPIiQeRW/p+G/ZGC/nrfiJ0/DfsjBfz1vxEGG061Oti8tB2ahRa2lSIEBwaIzAcMxl0drj3qor3T8N+yMF/PW/ETp+G/ZGC/nrfiIKKK90/DfsjBfz1vxE6fhv2Rgv5634iCiu7s7q4bAYc/K4jpW6b/m3lMUmd0vaRfSJNrqh8IUBdmy8Ex48l01XQe2HPIPcQRyVWvWqYiq6rVdme7lAA0AAFgALACwCDWivfCQqdbFYLC4qp+sqB7XHvyObmPMyTNynT8N+yMF/PW/EQUV1sZjcO87QxNOpmqbRmaMEGjNRrzJ0N2wI1Bk5dDX6fhv2Rgv5634idPw37IwX89b8RBYx2Nw9XCPa2pnpvjo+Ggjol730NpFpzTmdDgAqTKGGdX3ZxjWNNNrhVdTdlDiAS0xJtcSAZIHAyNvT8N+yMF/PW/ETp+G/ZGC/nrfiIM67sNiq1GicU1go0RT6S9ji2o4EmTAzAAHKLEw1thPVxxVTD4itRpGv1aFA0zXyE71zcxbbWPJYCeABgaCOn4b9kYL+et+InT8N+yMF/PW/EQWMHjcOw7PxNSplqbOiKMEmtFRzxB0F3QZ0AkZtAweNw7Ds/E1KmWps6IowSa0VHPEHQXdBnQCRm0Ffp+G/ZGC/nrfiJ0/DfsjBfz1vxEFFFe6fhv2Rgv5634idPw37IwX89b8RBRV7A9TZ20qjrMdSZRB7Xmo1wHoY4+HcnT8N+yMF/PW/EWjE4upicrS1lOmyclOm3K1v3mwuZJgSSg0IiICIi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BALDA4MChAODQ4SERATGCgaGBYWGDEjJR0oOjM9PDkzODdASFxOQERXRTc4UG1RV19iZ2hnPk1xeXBkeFxlZ2P/2wBDARESEhgVGC8aGi9jQjhCY2NjY2NjY2NjY2NjY2NjY2NjY2NjY2NjY2NjY2NjY2NjY2NjY2NjY2NjY2NjY2NjY2P/wAARCAHgAyADASIAAhEBAxEB/8QAGwABAAIDAQEAAAAAAAAAAAAAAAEEAgMFBgf/xABREAABAwIDBAUGCQoEBQMFAQEBAAIRAyEEEjEFE0FhFCJRcYEyVJGTofAVIzOUsbLB0dMGFkJTVWJzktLxNVJj4TRDcnTDJIKiJYSjs8K0lf/EABkBAQEBAQEBAAAAAAAAAAAAAAABAgMEBf/EAC8RAQACAQMEAAQEBwEBAAAAAAABAhEDIVESExQxBDJB8CJhgdFxkaGxweHxBSP/2gAMAwEAAhEDEQA/AK2xcTh9qYHb+Lds3AUhh6OfDsbhqZ3XVfxy38ka+gaLnVdjYra9HZ2IqN2ds1+IaKNJjvijiCJOcNa2BIIHMxGoC3fkjVo09ibcp1cTh6T8TR3dJtWsxhc7K/gT+8L6LqYfbNDEbK2L0V2yzUw2WjW6dlFSgQGjOwFwkWmxk27DFRz9gbO3eyfyiw+0MFS6RhKJc3eUml9NxY+4dE8AReOI1Xn8Rsp+F2dQxdfEUKbsQ3PTw5zbwtmJjLAB1BJuNF7DZW16Fat+UOMqYnBVHYhrWUW1i2k2sWsIjI5xIaZGpvPC4HL/AChGzdvYP4bweJpUMbAGIwlaqA50ACWzraNNR2GQQ4+y6W7wmPxu8ZnpUHNZTJknOW03EjsAqHsvETBXYwDdn1NmtLqWAYMQJqUc/klriB5eJaQYEyBo4iblcXZTgzDbTc5jXgYZpLXTDvjqVjEH0LtYTb2PxGz8bjKxa40KYcCMZVa5zy9gJLBUECHHQATbkkDg7YfSdtGqyhTw7KdI7prsOCGVA0wHXcdQBxvrrJN3DbPrU8RtzZ+Ha/EVaVI0wGMJL8teneBPZKrYmvtDb2MDm0KtepTpw1lIPqFrQe0kuN3aknWNIC7GL2VtF20Pyic3AYotrZ92RRdD/wD1DDa17AnuCg8/jNnYzANpHGYarQFUEs3jS2YMH+3MdoVZW8VsvH4PDtr4rB16FJ7iwOqMLbxMX9zB7CqiAiIgIiICIiAiIgIiICIiAiIgIiICIiAiIgIiICIiAiIgIiICIiAiIgK/sSjhcRtIMxrXuw4pVXvFMw6G03Okc7cbKgrOz8QzC4h9SoHEGjVp9XtdTc0e0hB0cFsimypjhjusKVKq2gWOgVHim54cDxYAAZH+ZnArl4arSo1C+th21wB1WOcQ2ecQTadCLx3G3h9qPD6QxGZzKWGq0W5bkl7HNBMnm0T/AJWgcFp2bUwlLEOfjM8BvxeWmKgD5EEtJAIibTrEgiQQuvwmGMYo0GsDMIMTUwrXOy5jUyNEklwBBY/WSDYiQRj0LD5em7v4rovSujyYne7rLm1yzfti0z1lqGKw9PEVwK+IxFHF08larUphtQHMHSBmM3aDc3uLarL4Roz0bK/oe46NmgbzLvN5miYnNeOy0z1kGTtljE5K9B9LD0n4bpL21HnLTG8NMgG5NxIGsW6x104jZNbD0alQ1qDyxrapYxxJ3boDX6WBzNsYdcGIWx+0aO4r4djX7oYUYei4gSfjhUJde09awmLC+qVdo0X9Khr/AI7B0cO2QLOZupJvp8WfYgq47BPwNTd1KtJ7wS17WOk03jVpB7O0SDwJgqsru0MRh69Og2gKrnMBBqVYzZbZWW8rLBh1iQQIAACpICIiAiIgIiICIiAiIgIiICIiAiIgIiICIiAiIgIiICIiAiIgIiICIiAiIgIiICIiAiIgIiICIiAiIgIiICIiC1QrVKOArupVH03GrTEtcQYh6w6fjPO6/rCjP8Orfxaf0PVdazOISIhY6fjPO6/rCnT8Z53X9YVXRTMr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dPxnndf1hVdEzJiFjp+M87r+sKzo4jaFeoGUa+Je48BUKqLs06LKf5M1KjR1qhBce50fZ7Vz1NSaRH5zh20dGNSZ/KJn+TVUbtnCgVnvrw0z8pnAi9xJt32XoMN+UOFqbJqYqph/jqUNfTa2xJ0M8AeenO01qWKxLcWyjiqTGisCaZYZyxcg/eFqwWEpdI2nQj4vNSdlgRrmju+xeO151Y/wDp9N9p+j3W+Hrp4nS+s43j1KgXbZxz3Yhhqsa8yA1+RoHIToqdbEbQoVCytXxLHDgahXV2lVIxOIy1sYSxgIbRENZb9I+1ZbTYMRsOnXqXqNax2aBqYB+lda/EWjpz6li/wmni3T7j+G7i9Pxnndf1hTp+M87r+sKrovXmXzs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sdPxnndf1hTp+M87r+sKromZMQt161StgKDqtR9Rwq1BLnEmIYqq3v8A8Oo/xan0MWhLe0gREUUREQX8BhH4zCV6dPUVKZ9jh9q2fAmIyzb3nlyVj8nazaDMS5xgEsH1l2m4xpFgSIse1eL4jW1KWxX0+d8R8Rq6d5isbPPDYdfl7VHwJiIGmk8fuXoRj2SBqTpCDHMuACT2DhZcPJ1uHDy9fh587DxAMW779qj4ExE8Pb2dy9EMazMWxLgbxpqo6dTyzeANY5WTydbg8vX4eeOxMQDFtY4p8CYjWB7V6E4+m27iWgXM694shxrBYyJ0BF9BwhPJ1uDy9fh587DxEcNef3KDsTERPV9vLkvRHHUwTIIjUHhqo6dTtJgHQm3Ynk63B5evw88diYiJt7fu5J8CYieHv4L0PT6emhib+Oqy6bTmL85GgtdPJ1uDy9fh5w7DxAEiPb9yfAeImLd9/uXoRj2Q0wesLTqbKRjWZg3iTaNPSnk63B5evw878CYiRYKfgPET+j6T9y9AcdTDSTIA1McY00UnGszRq7gB9vYnk63B5evw878CYiJsbc/uU/AdeTp7V6DpzIn9EangNEOOZqZHhrqnk63B5evw898B4iBp7eXJT8CV4nq+1eg6cyDpIMET3J05kwJkiwjv17E8jW4PL1+HnxsPEctY4qBsTEG9vb9y9CMfTLoE668PoUdPp2i+YW7dOPYnka3B5evw8/8AAmIsLac+3uT4ExHLSePZ3L0XTad+wGCeGvaoGOpuBiYA9Hf2J5OtweXr8PP/AAHiJi2sKPgPEAcD7heiONbJEX1jtHaLKBjqZBN4HlW00Tydbg8vX4efOxK88InnzT4DxFtAvQHH0wLnLOhPjrZT01swAQ7/ACmx4J5OtweXr8PPDYlfKDbTmo+A8RfT2/cvQ9PpluYeSLTzvwUjGszAQSTw1m6eTrcHl6/DzvwHiL6Idh4ieHuYXoenUyDHDUzpb6VPTmSDcyYEBPJ1uDy9fh507ExHL2/cp+A8Rm/RjxXoG46m4QzrEC/Z6VPTqc2mDonk63B5evw878B4iOE+P3J8CYjlpz9+C9CcdTAMyIuTw4ckOPpgTBPAAa8eCeTrcHl6/Dz42HiLTHtUDYmIM6L0XTWXtpqQbcNLKOnMLTHDgnk63B5evw898B4iYtMwnwJiOXt7O5ehGOpnrTLZgxrM6J05gGh7+Gmvcr5OtweXr8PP/AeIkC2scVB2JiBwHtXojjqYN51tbW/coGOYWzaIkGbHRTydbg8vX4efOw6/L2qDsPETaPSV6LprOII7T2ap05g1nmY077J5OtweXr8POnYmIkxCu0MBiBgamCqH4txBa4SS3rC0dll1DjmBoniPsn6FPTmE2nuPepbX1be4bp8d8RScxCnTwj6dYV6lapiXU2ltJrhGXvPE81GGwmLZSxtUuG+qOY8XMWJMd0WVzpzDa8xMehbqWID6VV58lrZnldNO9+reHqr/AOj8RrXiJjEbztzj88ue/A08RVNZ5r03PAFRjHHK+3H0wtONwlerhGYWjm3TAJc83dGgsNF0On0wJMxMadydOpjWQeyOS5xfUiYnHpm//rfFXrNemIz7mI9vP/AeIkgR7lPgPEDst3r0PTWgiRYmxHFY9PpgDNmFr2XXyNbh5PL1+Hn/AIDxEajU9v3KRsOuYuOHavQ9NaZgZotbtvZQMcy0ggE2Ma6J5OtweXr8PP8AwHiJtGnNPgPETFtOfavQ9NGUmLDXknTqc8RBuIuE8nW4PL1+HnTsSvwiPFSdh4jtGvNeh6a0gaEHTmgxzCerJOscYunk63B5evw88Nh4gkaa/co+BMQRw05r0Jx9MNDjOU3BHZa6nprTIgyBcGxGqeTrcHl6/Dzp2HiJiyfAeI1tpK9D0+kDckXi45occzQgzyTyNbg8vX4efOw68mIt3p8B1zey9CMcxwlpkEwO+9tEONaLkGNZ5Wunk63B5evw88NiV5vl9vP7k+BK9hbXmvQHH02iDIJ0HNSMdTJMHS5MaDt0TyNbg8vX4edOw8RFoNp+hSdh1wOB9K9D0xsXGvZ4J01pBgTw+mOCeTrcHl6/Dz3wHiI4cO1PgSvJ8n29i9D01pdAB4k9ygY1pEgcPR7E8nW4PL1+HnvgTETFu9SNh1zGgvz5fevRHFi5yE91/sUdNaBPk24p5OrweXr8PO/AleJkaKRsPET+j7fuXoemC4AnhbtjRDjGB0G19PFPJ1eDy9fh507Er620nj9yk7DxHL2r0LcdTcBlM911B2hSDcxMtjUeKeRrcHl6/Dz/AMB4i9hrHFQNiYi2l+/snsXoRtCiXQCTfs5oMfTcOreRIV8jW4Xy9fh5/wCA6/7vtT4Dr209/wC69Cca2Yyme/TVBjWyRBBBgzw0U8nW4Ty9fh574Erx+jpz7E+A68xLfb9y75x9JsAkgkTEcPQsjjqYMkwBPhBv9ieRrcHl6/Dzp2HiIm3dKDYeIMaL0Ax9M8HejkCpOPpzHGPvV8jW4PL1+Hn/AIDr9o9qj4Erxw0+5eh6cwG9tfpvw4KRjWmwv9lhyU8nW4PL1+Hn/gKvBu209qgbDxBMW75Xf+EKZ0zHuHepGOp5gCDP+4TyNbg8r4jh587ErgcPanwJXmLdnFeg6c3LciwOh/27VJxrQSOzXknk63B5evw898B4ggRl17VHwJiOXp/2XoBtCnMdY+HcnT6cSQ7jw7NVfI1uDy/iOHAGw6/L29qfAleP0favQnGtBNoAPFR05luJ5X7FPJ1uDy9fh5vaGEfg8Jh6b9TUqO9jfuXPXb/KKs2vTwr26de/b5K4i+jSZtWJn2+noWtbTibexERbdRF3m/k9QyjPtCHcQ2jInkZutVbYTTRe7BYsYqow3pinlJjUC5vyXGNbTnbLjHxGnM4iWrZDwyhiJcWy+mAYm/WV11Rk9bLB/SBuPBc7ZzsuFr3eJewdUSdHLfIGr2mbkTDvoXPWrmzz61M3mVvetF2u3g/SLjEdwj2KN4wjqHOP8zosI7CCqhMjyo5VNfTClxa5t3wB/nMeiy5dDl24W96yB13ETIedZ7oUb1uXgBFpvn77WVWW+VncANM1neHakxfO6TYRZw5mynRB24WxUDSI6ovFPyhr296gPpC1ybdSeqLdsKqCAScxkk+TceNrICBLQ6ZGou0d9rJ0HbWhUbIIqGwjPMkX059/JBVYATmIaTDmiDHMWvP3qrI03hOWwh0nXha6ZhmDsxkcBee7mr0L24W95J61UkWuB5PMds6KBUpjR0N7BHbrpdVRlNg608IM91vYhcNQ420AP0W15KdCduFve6glpMExNoi5NvfRRnpEO1yEyRNnX1NrFVTlgjNzn7+anMJDi/029NrJ0HQs71ljOZxEZjN+wRw71IqhznAVHSDDgYI8DF1Ua6G2e64gg+UPZookEQXC3Z5J8e1Xog7cLYqsOV29tqCW3J7k3gIDQBOoYTIGvGPcqrmaXF2Z0nT/ADejiEDgCfjBfxb4qdB24Wt83hUJHCoBfhZQaohxkNH6TBoDe47VWkGBL40/e/skglvXFuMy30q9EL24WzWbYuqOLD5Nri+htooNWJGYtIEuBjqjla6qZhBdnPWtEdb/AHClxGXLnEC5PA+MWKnRCduFrO0GN66M3yjRd3eIsozsAkmXf5NQ22otcwq8jyt44cBwd4iFAIABLgSNLgg91tVeg6FrO0mDUMgkteYMmTM2spFVliHaaRx0sbe37lUAABbmMOvMC3/VaygOGacxkGGifotcJ0L24W94IMggGxyHyNdLc9fuTOwTLjmHEaO0vpc8vYqohpnOD2gfZ2lOr5JeC0dot421Tog6IW96AZaWlxFmxAcIt3KM7LXz6G8CTa1hYae8KqTJu85jrmtHeIQkaZzFvc20ToTtwtb1mQE1H5TZtrtPZ3KTVuc5zCSSJ05iNVUzADMHGYiBE+HaEGXQVARqSPJ+jVTog7cLW8ZlE1HQNKsnNoOH0oauoIEkXpTZ19SYVUQ7V5IjQ+V6EB45oI4zY99rJ0QduFrfNMS469V4sQbWjRSKozHK7r21Ihw7ZjVVA+5Ieb2163DTtCgweoHt7QZt3TwKvRB24Wt6x0S7MDoYjMewjh3qTUaXDM8h17nh+6Lac1WJk5s7utoCBPiI05qCQGxmsey/2XCdC9ELe9ZILXOvwJjNfjZY7xmQ5ah8mTLQSQPD2cgq2aTJcZ5nh93NJAiXER1uZ5aaqdCduFreNnquibEOMho7Bb2oKrYHWsTrAltheAPZ3diqi0w+CfR79qBwzZpI4WN+7T0J0HbhZ3jDNs17ggc7iynfNEh0wB1hmvqLC3DgqoMEEOMiAB2+xMxaJDiS3h2+z3KvRC9uFoVGNGbM7S5HHt07PbdC9hkvMXvlPlHwA9yVVLgBIcIbpl/skgGz5jsHv7ynQdtaNWQQ6CYEXEOt3X4+xXNnup7jFlhLiG9YuMkm/v6VyGkNtm00M207tPsK6OzHNOFx0EiKcX1FnK1riXTSpi33w1Co1pJDnt7Gg6m3WPo95TOIjPIvedOenv4KodYz6iAZtHo9xCE69eIEX1+i391nocu3C02oy7qbiyTIYTObkbW4KW1YHB5sJJjMY7u70lVSRZ2cAm/IHhwWINpDzbt4W7ve6dEHbhaFRhgB5zaHM6QRe/o+nled6DJa4QRZvK2tveSqshxIDogRc699ve6EiZFQy688R2K9EL0QtGqwXB4aDU8tNFOdpdBLQ4OmRp3m17qoSILg+/CDOvJOqBlzzFvD7VOiE7cLTatPUOdTm9vpPvwCjeMytFRrQRpIAHG2irZhqXHrAad3d72QESRnHAz7j3CvQvRC0KrQSWvcOJvciRA08fSodUp/uhw0gz4aX/2CrZpvnObWOM+/tlCW6Z9NL9vh72Tog6IWzUAJlzonrEQJ56R/c9kqBUDQSx8g6tfeDEz79nMRWFgHZiYt6ff6VAggQ+JEe9vexU6ITtwtbymTLpDv+rvnh6O4KM9MXzlo1cAZgyLae8CyrZ2/5jJ56QddPeQoJaDOYSL27fR72V6F7a2ajfJkg36wMcOKGrTd1iIvIi8dmo8Y5BVT5JbvAWgdmvPTRSHXneHt71OhOiFgVKTb53N/zX07re/gmdgcBmI5EyZvYGPbz9FYOA/SiIuOPv3p1RYuIGnDjxV6F6IWg9kjJVdqIzXaTNhbs9qxNSkWw+o8jtJj7FXMG8u1tEfcnVAnPoJ8mOQ4J0HRCyX0STLw51/0rG/sB4+KnPTk3MzJc3U6X04qqC3TOCQbGY004c0zDi/MAJ4fQnQdC1vKcQLcLaaWjsQPbYNAEG0D/bRVXHgSez03nRTMyA8CeA/tonQdCyajSRaRxsOyx04JvACXAw6xywLa/wB1VEn9O59sjXRJvIc0HXyT3dinQnbXDVc0iXNcNLtE6iL+1YmqHtIcWX1Bbw9+PLwVabgmoddPcKJDhGfQSbeHYnQduFvO03NUh3LSQT7+1YlzALPe4dhIjUcI46nuVUZQSJfGmnZpwSWg+VHCcyvQvbhb3rQIElt/JtI8AON0zskxnLpPE8O4KqXQ2RUtE9vLsUxwa/Q9gH2cyp0QnRCzvIiHlxjR5mdLXHE3Kk14BGeW6FsATqPaVUH/AFkRp1tVBcBHWJ0uPR2K9EHbhbz0RoahEi8kSm8YNLHsz2+jj9irB0G2f2A28NVAc3KBn0gWcnQdC3vZAl7nGeMX1HZb7k30H5QAfujW/wB6pzeC4mwAJsOzs0QmP0yfeOxTog7cLYqU8o42iJsffVM9NxGgGojvMcO9Vczdc8cLm9rKQQ7V837/ALFeg6FreCCM78p7Xd0cPHkhqwZDwD2m/o7vtVQ2Il8yOQ1tyUEiDFWD36cFOiDtwtl7XHru46xEX+zXvUNqUyBE9oAgaxcwNRE+KrWmzyeev2aoDnNnzPZzHcr0HQx2w7Nh8MYIBc+J7mrlLobRjotAggzUeSQeMNXPXtrGKw9+lGKRAiItOj0+MrOp5GinVe105jSbJHLlPb/caNkPBGIDWOpgViRIiOXeIWhu225RNN08VoqbTa2lUbh6ZY6o4ucT2nUr58aV+npw+ZXRv09HS6OMdh6prOp9Sq57N6WmA4w6DyPb7zTinoKl50sStOz+thsQSb7xhkujg9bYzjq5iBpMAeldrV6cRl1mvT+HLIhrf0yJPG8qHNYBGciRxE/SosTlBMjshw9PBIJMAnNNxIcPSsIyysEjO6ReOKBrCPlCY7Pv1WJEslpJHeI/mSwvmMcSTEfaUGQDAJFQ97Yt3kKAKflby09kAKG6DrOg6GQD6OKXFyXRwcYme5BOVswHnu7e7sUgMm1QwdIWMGTJMi5EiPTFu4JF4zm4vcD+yCS1kgZ57uKkhlofAJtYFYgEmZNuBIHp7EjS5MjWQPT2IJLWR5f2/wB1MUxq8wOB+3tWJBMXdMwJ4+/ah0kON7CIN+7j3oMsrYg1CDGnH/ZMrCJz2ns18FjYT1iY4h30Hj3IJAB60kcr+HBBOVpnrknsHvKmGSXbz/3QPcrGIm51vLrDx4oGmYk662n0IJLWTGc8xCEMsc8jtAAUQbgHThmH08fBIlwguve33cEGRDQY3hnWOX2KC1kfKCIsSBHoUECIl0DW/wBB4qYmNZJ0tfvHDvQTlp6bxwA4dneVDWsyiKnjAjwUGchdmMcb/R2qYMxJv4W58AgBrL9fQ+hTlbeX84t7hYCA0OJMAQPfj4qYgm5H+YyIHv2IJDaZdZ7pI7NQmVljnsPfxURwzz2XA9PYnEHM4SRAtPo7OaCSGC+8Ivyt3oRTAJzkcSojgHGJgGZvy7UOnlaa3k+HagyLW/5zfT34JlaYJqa8SBH+6iOEmNTLhHp+xQACBdxJuLD2j+6DINYRlzHui6gCnc7y09lliOsOq4mNRmt/NxU38qXEHkPo496DINbJAqGY5JDP1kDjp7lYwZIJMds/bHsSDYmTbiBJ8PtQSWs1zk9v+6ktYf8AmGT6SsSIIlxgG/WBv38UIIBBcRHd7zyQ/VkQyPlD7++iBrQIbUNuSxINwM0cosft+xCIIBJPAw4R6ftQSGsi1Q68lIaySM5B4ABYx1ZzOgXEan37Ey6gOhvGT/t7UEwzMPjDfSAEhlhvD4QoAJ/SIBF5I9KRMXcAeYQZFrIgVL9whMrNRUPsUcLlwBsbgKBBaLujkgyDWR5ZHguhs0DouO63/L10izlzQL6mZgwR7+/JdHZgjB46S7yPsOise3TT+Zz4pg2qR22CZWACKhHZCg8JOvYRb399EIvEnMeM+z3+1RzZZWXmp32RoZ/nM840WINhlPPhbwTLbrF0T2i/P35dqCcrJ8sxwkKcrJPXP71ljIBcZMm5iPf35oRBBk20gz3+/d2oJcGQfjJMa2v3qQ1liHmJtwWOXtzATBuL+xMpNy4z2ggoMmtYQevbj/soIZMl5sLEgSoA4z3XCBpJ8oz3j346IMiGSfjDzCgtp5b1DAPZxURpd2UaDMNO33+1SQQQMxB0mbe/vwQTlZm+U63pUBtMNs9wHFI6skuy94n39+KiDMZiHciIHv76IMoZJ+MI09HNQAzM0h57BooiATJInSdT7+9kLTJuT2wRce/29iCS2mBGc8ojX7lMMn5Qg8NNVjlcf0nAnutyQGRAJEjhGiDINZwqHkIHvCgNZm6r+HioEQQST2gEehONiT3Ea8EEubTj5Q+geCmGTIq3nsGqx5Zr3uTHDXRTcgXfEaA3A7O9ADGEeWYHLhKmG5vLk/asYP6Wae0kG6C5tytI+5BJbTAIz8NLacVMMm9W88libCc03B8eH+6kkxGd3IAj3ugAUy29QweJhAGTIqET3aoAdcztdJjuSOt5Tjr3wgEMi1UgR4x96mGk/KfRqoIJsHOnjfl9iQYHWfcdt47PSgNbTiz9I4DwU5WD/mECFEG+ZwJJ1ntF1AuREzbs+7ggyOS43p7o4oG0zo8xaLDwUcB1nAHmNFGUx1nd/wBqCcjBPXI7h9HihDJ61We+CsWibjU9kW9nBTMgdZ1xNyNLcFRkGU9M59AnkoAp5Qc/Dh2f3WLoIMuERe48eCyAMnUGe2PeFAysJPxk9trc0IZxqnXkVEaHMTPAxZD2S4WPEe+qDINYNHkacu5RFM61CeRA7UjtPeRHjwQNdoHOb2ZiDwQSGsm1Se2w8eCENDbVCPv4LEiTc6d33dqZT+/HYI8UE5aZPyhPgEhhJBqG+oEKL/5r9pOhhI5uHeR4INW0o6LQgz8Y+Tzhq5y6G0bYTD9md8ehq569dfUPXpfLAiItOgiIg6eymtdh8QHPLBnYZBHY7tVp1Om91qnXFoe4A/aFr2BRFalimubmgsOsf5l1+hE2nMNNfJ00svF8RqRW+HzfiNWK6kw5rqbT5Zc12kP0J7whYyQ0uIfaM5gRygfSOK6AwRiASRGhIPbyUjBQIaCGzOXN9q8/dhw71eXN3bS3qvcXi0PIHoMR/ZA2kc2So9waTmyubmPIcPQuj0IwJk85Ai3cp6EZB0ynqwQIv3J3YO/HLmimw3lzmxctiW21M8uxSGUgS4PJZNiw6nnx9C6PQnXOZ0kXvrbuQ4M5pk5uBkW15J3YO9XlzhTY09ZxDgJNxEcpH0+lBSZcMe4yZtFzf0HvV8YBuUNiGzNnXm11kcGTqT3Ax23Tuxyd6vLnOYwnyjI0EtH08Y8Oag06QBG9m/bqYPLXXVdHoNiDJvrItppZOhk3EttFiLj0WTuxyd6vLnbunMNqgiQJJETz7PospNNgYZc7LFySJb38u5dIYMiBmdlFgJ4LAYGAC0kOiJkCbW4J3Y5O9XlQyUSYFQujQCCYngP7FAxmueXHQZgGm3HiD3ronAzIM5SZIt29yjoRub5o1JB+xO7HJ3q8qG6ZIG8eSNSYBHd3LA06IHXqkM4ARJsLka+iV0+giSAMonhHabaIMFDgQMp7QRHDhCd2OTvxy5wp08467s4/y5TGthw9MKN3SIcBVOUiXdmo1m8+ldHoMsykuyzMZuN/YpOBmJmRwDonTkndjk79eXONNlhndPEdWR3dt/FDTYI6+Uki5PV8ew+kLoHAgtMyWnhIuY7lIwMGZM6WMWnuTuxyd6vLm7tsTLpA6zQRIHLhHcVO6pxG8hkkgk+Vf0yugcETqSSOM8u5ScEc0kGSdM1voTuxyd+OXNDKYfMvLrANkZtLd47igpsgHeGIuQR/8e0LojBENEOdMWJI6tlPQbzHpIPiZHv4J3Y5O9XlzRSpuAh5iZYZsdPb3oWUw4zUGY2OZwEHscNV0ehE+VJnUZ+66nobgIDnCOObXWyd2OTvV5c3d0/JznSItM+HDuQtpi73ua4gjKCLiPaONvQul0KQBBjsLu62iDBugdYyNIdcW7rp3YO9XlzjSaCBmvMkB7QQOSgspBvWqEAizuB5GbzxXSGBAJ1gukidTOqdCIFiTbyZGvHgndg79eXONMZol4qcWkiddWzYqBTowYqFrT5QJE+PH0LonAzYlxb2hwBFzZOhSQ4nrAQACIi1k7scnery5+7p9Xruv5OlxJ07fGE3dMlzjWsCZE/Suj0GJiRm8q4njaYToROouPJdmvwTuxyd6vLnGm1ou6pbVoAJ4+EIKTMzeucw0uI4X94K6HQoMix4HNHbPBBgQJAkNOpDr6p3Y5O9XlzjTp5AHvytLf8AMLjtE8NftWQpsLnAVXB8wRIN/fT2wugcEbElxMaB0DROhXgl0X48J00Tuxyd+vLmhlI9bO4AaTEm2nf7hDSpwM7y0DjMSe/uiF0uhu1L3F3bm0tqnQocDEkGNdBfkndjk79eXNLKB8uq5pm0QeI9+/uUllMiMzwT3GJ09zxXR6Fck9d3aXd08FBwR4lxsdX6yL/Yndjk71eXOaykXENquLpALgQRHC/Dx4pu2NEkuLo4ESRr7810zgiYBLsoNhm4dixGCOWAQwAWiPuTuxyd6vLnmlTkjOQ3QgkTrw9/tV/AMjC4wEukt7BOh8P9wsuh3s0cpNtSt+Fw26oVmy452xJN9FqmpEy66GrE3xnn+zjik3rdeIPWvN4PL3CbunI+MzDNwIEHtPv7IXROBJsYgCALG3oQYICA0ubwJDuaz3Y5ce9XlzclLKRnLhF4PlDj793ap3LGyd7I1mQLcBK6JwboguPdPH0e8J0IAktbz1FzdO7HK9+OXOyMaWk5xJtbR3vPoQ02NBLnuMcARfWy6PQncHubIuRE8OSdBAktbfgZ707scnery54pNGW9TLYCG8PR728Md1TDJdVy9okGHcOHvZdLoMumL/8AVPhoo6CNcpcSIkkaRwsndjk71eXPDGFxy1CTc+UDN/f2cJUbukW5t44073kePhr7V0zgiSQ4l063776LHoUkEgl3+YuvNk7scnfry55pNkkl4MTw0v7UNOjxLiwEZja2n+3vK6HQBeJtec3f/t6FkMEQQQSI060xfuTuxyd6vLmmk0NzOc4i2keHp+nwQNpy4F5kmXRcHh6PvHNdAYBonKC0kROYT6VJwRJu468CLnt04J3Y5O9XlzRSpgtLajnH9EEjlYnxHvrO6ZYZ3RYNFr+/augMDxEtMa5r8OSdABmQbzo6I10sndjk70cudu6MzvocHCRazvpI9+4WMa2HF/eCCfeftXSGCh1g6YjMX3AkaWToRyEBxa0jyQY4dyd2OTvV5c4U6ZdAe7MSYEgwePgmRhIyPOY6AkHs+z2LonBOnWAbcL68lDsCXeW9xnWCNJEjTRO7HJ3q8udkpXAcSAOBE5eHt9ik0gTAc4Ens0PE/QF0Tg3EXeY7JB4GU6E6flHm+kgTfuTuxynejlzRSpkSHlzY5C36XC0KcjCfKMzfrtsY49ll0BgiAIubG7uwBT0J0RnMDn3lO7HK9+OXOyMzdVznu7O08BzssQ2k0CC86Q4i37pj38F0+hEG0RzjtnsTob8pG8cB2SDw7k7scnery5oZQsQ57QZgWk309KbqnAIqdU6WvNot6V0uhEklznOnWSL68vHvToZ4tnx7uSd2OTvRy5u5YRZ5ykEzAuOI9Ky3TGkzXIMxcRf0K+7BZm9clw1gRrGunuU6C3teOEhwnW/Dindjk70cucGUo+VdEC+YCB2+nwQ02nNmdpObrtj977F0uhX1PfI7AEODdFzmi4k9kwndg79eXPNNubKWvzEggkDw5+hYtp0cvyxyxwI0PHwPgukMC6YLyR2TYntPenQrTBJGhzDsjs8E7scp3o5c00maue5tj+kHA36/PsKycxkkF72k6kgti4V84Fszky9xEQJi0c0bgIsHE9sxc2ubceKd2OV71eXPLWFpJc4jjD2iJ08Z9yho08pIqHLfQh3HrD6F0ehOIHXJEWvcW7VJwXWJjXiHQe6U7scp345c3d0yTFUyCZuBe0+BEQm7pR5Tz3gXtZdE4GQAWB0aSRy5e8KBgSDZx46kdhngndjle9Xlz8jLdYkGLZhI7Nef0qBSpgeWQCL5hHfoF0+hmTDtTf71iMD1QAXRGmbkB2e5Tuxynejlz93SI+VNuOaBx7eHBBSpw053kEjLYO7tLa2XRdgZF2Zv/cB28lBwALpu0nWIPfw7E7scr3q8ueGU7QXT2SO249Kbum2HF7hcjS5MmQLdq6AwLg2BUMAQBYQI00U9Bubk3g37+Xj3p3Y5O9Xlw9rNa3DYcNdmGd95mbNXMXZ2/RFGnh2huWXPMD/2rjL6WnOaxL6ehOdOJERFt2EREHV2PjBgaGJqEE5nMbbud9yvD8oWSLHW+nJcNn+HVv4tP6HquuOpoUvObPPf4bT1LTa0PR/nA0DR2nJSPyhZNw6PDtXm0WPE0uGPC0eHo/zhbeQdO0dik/lCydDHh2rzaJ4mlweFo8PRn8oGxYGfDsCfnA3sIvyXnETxNPg8LR4ekP5QMy6GfBPzgZex9nNebRTxNPg8LR4ek/OCnOjtOSfnAy+vsXm0TxNPg8HR4ek/OBmYyDE/an5wM7D7OxebRPE0+DwdHh6QflBTzCxieSH8oGRo6Y0t2LzaJ4mnweDo8PSfnAy1jz0T84GZT1TMcuS82iviaXB4Wjw9IfygZH6XfZPzgpzoYntHJebRTxNPg8HR4ejH5QMkWPM2U/nAzNoYk9i82iviafB4Wjw9GPygbAkHTkp/OFkzDu63avNoniaXB4Wjw9IfygZoAT6E/OBnYfZzXm0U8TT4PB0eHpD+UDIsHezko/OFsaO49nNecRXxNLg8LR4ek/OCnOjo8OSg/lA2NDpy7F5xE8TT4PC0eHpD+UDJsD7O1PzgZex7rXsvNop4mnweDo8PSfnCzNcOieSfnAyOOvJebRPE0+DwdHh6T84Wdh9ltf8AZB+UDOIPs5f7rzaK+JpcHhaPD0f5wNymzpjksvzgpzbNryXmkU8TT4PB0eHo2/lC28tPK47FP5wMkQDqJ07V5tFfE0uDwtHh6M/lA2BAdpyU/nCyNHT4LzaJ4mlweFo8PSfnAwC4PhHJB+UDIi/s5rzaJ4mnweFo8PSfnCzNoYnl2qD+UDOAcPR2LziJ4mlweFo8PSfnCzsdr2hXMDtRuJw2KqQfiWZjp2H7l49dSg9+AwVZgqUScSGNfIccjXNJk27DwlPH067xDVPhdLTnqiPudl/84GxodO0c1J/KBsmxN+S8/iKJoVchc19g4ObMEEAjXvWtTxdLhnwtHh6P84G2sdL6dik/lCzMIDonkvNor4mlweFo8PR/nC3sdry5J+cLex2naF5xE8XS4PC0eHpPzgZ2HXkoP5QsE2cbcuxecRPE0uDwtHh6Q/lCy0A89E/OBnYdeXJebRTxNLg8HR4ek/OBlrO56c1A/KFkmQ6OGnJecRXxNPg8LR4ei/OFsCzjbksvzhZm0dHgvNoniaXB4Wjw9J+cLMvkme8clB/KBkGx9nNecRPE0+DwtHh6T84WdjteXJQPygbOjtOXYvOIniaXB4Wjw9J+cLOw+xG/lAyLyPQvNop4mnweDo8PR/nA3sPfIUj8oGSSZ9yvNor4mnweFo8PSH8oGcJPBQfyhZeAfZzXnEU8TS4PB0eHpG/lAybgxP3KPzgZax07RqvOIr4mnweFo8PSH8oKcmxjhog/KGnPkmO8cl5tFPE0uDwdHh6QflAy8gx22U/nBTzcYn7V5pE8TT4PB0eHo/zgbl0dN+zkn5wM/wAp9IXnEV8TS4PC0eHoz+ULRJAJ8eafnA2NHezsXnETxdLg8LR4el/OCn2OF+XNQfygZPEi3ZyXm0U8TT4PB0eHovzgE6GI7QpH5QsziWmO2QvOIr4ulweFo8PRj8oWcQ7QdnJSfygZltMwF5tE8TS4PC0eHox+UDJ0MT28/uUn8oGSQAdeS82ieJpcHhaPD0g/KBhMZTHhzUt/KBhJmRf7QvNIp4mnweDo8PSH8oGcJ05diH8oWdh05c15tFfE0+DwtHh1dr4wY7D4aqARDntv3N+9ctb3/wCHUf4tT6GLQvRFYrERD0UrFK9MCIirYiIgtUKNStgK7aVN9Rwq0zDWkmIesOgYzzSv6spgcM3F42jh31mUGVHAOqvcAGDibkCw4TdegyUKePqVKzKTa7Kbaxc97yzB02jLSaHU3AvkGl1hprczF2Td5/oGM80r+rKdAxnmlf1ZXZ2ozAswVd72bNbiqwbUpNwoxDSAXSTDuqLaNgWdI4TlhMLRxOwKe52XtHF5q5D9zVB3bmsbJHxZgOz3H7guYTZd3E6BjPNK/qynQMZ5pX9WV262AwVZmAw1TGV2vpYN7s1Og17HBrqj3Qd4JghzdIOWdCCqGxqmA3272hRwu6EuNSsa0nsYMhtPaQYvrYJsbqfQMZ5pX9WU6BjPNK/qyuzia+Pw1cYLCY1vTXHrDAsGHbpOR0NaXP8A3TobXLiBV2PWob7F19ol9Sm9pbVd0hrXODpk5SCajpgjgHAEkahsbqHQMZ5pX9WU6BjPNK/qyvW7QOEG2xVosrtZhsViMRmzhxdWZ1njIQNIYfLALG26xK85icDg6T8AWYyrucUM731KAbu25y2YDjPkuMd3bZsbqvQMZ5pX9WU6BjPNK/qytC7lDC4P4X2EKFNzqOILDUFWDvPjnNJI0Ehotw7TqWxu5XQMZ5pX9WU6BjPNK/qytmEo02VqD8c3Lhq+ZoeTdo8nPAuQ0mewlpHam0qNPC4huFa2KtBuSu6dakkuHhOW1jlnimxu19Axnmlf1ZToGM80r+rK0Imxu39Axnmlf1ZToGM80r+rK0Imxu39Axnmlf1ZToGM80r+rK0Imxu39Axnmlf1ZToGM80r+rK0Imxu39Axnmlf1ZToGM80r+rK0Imxu39Axnmlf1ZToGM80r+rK0Imxu39Axnmlf1ZToGM80r+rK6ezsGz4Hr1n4hlNlWd+5jmvqU6TSIG7zSc9TIJtGUXhyv5cLUw+5bh9l0GZekuoYg4kmiCOqc7SRdpZpEkgRICbG7zvQMZ5pX9WU6BjPNK/qyunQp7Pq/lRSo4fOMPUq06dKphajmFriWjOM4J1kxwPExJu08LTbtDEYqts/GbMa+jiCKTwHZ8zHSKbSGQGtLnG50A1IlsbvP9Axnmlf1ZToGM80r+rKtYnZ1MHBjA1qtc4mm6oBUpCnlaHObJOYj9FxJMAC/bF3FNo4WtTBZXrswNCiadbDVxSLc/xma7SYzPgGBHVBuU2N3I6BjPNK/qynQMZ5pX9WVf2n0LEbPGOw2E6K+tiqgy77NaASA0MADRmEXm514d7ZONqY7BZcPWxocKFOi+nRxFaKWXKA4BtFwaTk7TYlNjd5LoGM80r+rKdAxnmlf1ZXtdtVKmAw9ZlbE4002UquGYa9etlrFwfBd8Tlc7rW60dUXtK8Gk4N2/oGM80r+rKdAxnmlf1ZTF0sPS3PR8Tv8APSa6p8WW7t51ZfWO1aE2N2/oGM80r+rKdAxnmlf1ZVjFUcK3ZGDr0Gv3r6tRlV7z5RDaZgDgBmI7TrbQVKG53zekZ90LkMiTyvpOk3jWDomxuz6BjPNK/qynQMZ5pX9WVfqYLDt2/j8MynmbRq1BQw8n40h8Bk66X7TEC5BUVdlitiKgpPpYY0qIrYinVeYoHMGls3JiQY1E5buF2xuo9Axnmlf1ZToGM80r+rKsYjZNbD0alQ1qDyxrapYxxJ3boDX6WBzNsYdcGIWnHYJ+BqbupVpPeCWvax0mm8atIPZ2iQeBMFNjdj0DGeaV/VlOgYzzSv6srQibG7f0DGeaV/VlXq+FqVaAIoYoEmk14NA2ysLSRe/s4LlIpOJSYmV3F4XE1a+anhcSWBjGgupEEw0DS/YtPQMZ5pX9WVoRXZd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2/oGM80r+rKdAxnmlf1ZWhE2N1qvRqUcBQbVpvpuNWoYc0gxDFVRFJnJAiIgIiILuxjSG18Ka7cO6mKgzDEkimf+ogGPRHbaV6LY2MZX2tUZh3N3ZNF9XI1wFSp0mlLpe5znciY1NgSZ81QrVKOArupVH03GrTEtcQYh6w6fjPO6/rCrsm7vbYq1amwKu9rV6kYqlG92izFR1KmmUdXx18FowhbT2ls7I9hw2zXU34io14ic2Z7o4xZkiZytjVoXKG0cWKbm9JrySDO8PCfHj2/7Y9Pxnndf1hTZd3VpMxFHZdXZlRjWYuqSWUHgh5aSwkEcHE02ZQbkZv8AMydGyMVVwdDEGljKtB2IApU2Ua4pkvkEOcT5LR22mYBjNFM7RxZptb0mvIJM7w8Y8eHb/vj0/Ged1/WFNjd6DFbRxmGq7Pw2O2pjKZdhhvalDFl2RzqjiHuyzm6haYEEiLhaNkV6zNv4x9VzcRUmo91ejh6dYB8kCqC6A1occ0yBYTbTkO2ji3NYBia4yiD8Yb3J+3jKx6fjPO6/rCmxu7ld2LbiMDWoUMGKOHDMQ7FsoMZTcQ50OcWCQLFuWxOXyQ4wuftDc1No0cRUzu2e/Ixr6cZ92wNbBmwqBoEjSTIsQTVqbRxbnAjE1xYD5Q8BHD371j0/Ged1/WFNjdoXaGO2dQxOya1GriqnQXNDw+g1uZoqOeSOub9aI9q59bHYoV6gbiq2UOMRVMRPefpPeop7RxbKjHHE1yGkEjeG/pkexNjdYGNw9TG0cZiKTnVGDr08oNNzmt6luDSQAW6AAxAIDa+OxDMXUp1gHCs6mBWJ0c8SMw7ZABJOri5Y9Pxnndf1hWVPaOLa4k4mubEfKHiI4+/cmxurIt/T8Z53X9YVk3aOLa14OJrnMIHxhtcH7OEJsbqyLf0/Ged1/WFZDaOLFNzek15JBneHhPjx7f8AZsbqyLf0/Ged1/WFZnHYrcMPSq2bM6fjTMQOffw8TwbG6qi39Pxnndf1hWTto4tzWAYmuMog/GG9yft4ymxurIt/T8Z53X9YVlU2ji3OBGJriwHyh4COHv3psbqyLf0/Ged1/WFWadTaeNqPfh6mJLSSflIA5TYcVJmsbzK1ra04rGVzDYrCUNgUxUbg3VTUe4ANe+oXgDKXtJDIEmCcwv5PlLtVsRX6DQqdIxAfULHPczaTMMXHo9C5L5zfZ4rzNSptPBVGPxFTEhoIPykg8puOC11sbixSoEYqsCaZJ+MN+s5ItWfUpaLUnFow6GMezD/lDtjFue0OpVqwpNnrGo5zg0jiMsl08C0CxIWWHo4rC4fAlrWNq4PFPxNR7zmp02kU8jnObwOR0AXcIiZE8uljsUXnNiq0ZXa1TrBjiPfgdFh0/Ged1/WFXY3WNr/GYluIp9bDPa1lF/HKxoaA7seABI7TIsQT0atGscYajOjupvwNKi5lXFU6Uzh2QYcRMHK4W1aOIXIbtHFta8HE1zmED4w2uD9nCFj0/Ged1/WFNjdf2nhH9EovFXC7rC0mUgwYqm+o4klzjDXGQHuPOCOZXV/JvZ+IbsvFur4Krkq1KLqZfhy4PGWpcTSqTqLxx1vB86No4sU3N6TXkkGd4eE+PHt/2x6fjPO6/rCmxu9XtjZuIq7EfTwuAquf0mm4tpYYtJAbUvAo051568OPjVZO0cWabW9JryCTO8PGPHh2/wC+PT8Z53X9YU2NzF1cPV3PR8NuMlJranxhdvHjV99J7FoVl20cW5rAMTXGUQfjDe5P28ZWPT8Z53X9YU2N1qtWwLtjUcPTrYg4inUdUh1FoYS4MBE55tkN4vOgVUDCOxLAX16dDK3M7IHuDsomBIEZpi+izq47FB4y4qtGVulU6wJ4n34DRYdPxnndf1hTY3X8Vj8I7a+MxFE1zRxmfO51MNqUs7pOXrEG1jcSC4WmVhU2jRNPE0mteWuwrcPTe4DM+KjXS+/Y0gC8ANF4lVam0cW+o9wxNcBxJA3ht6IHsSntHFsqMccTXIaQSN4b+mR7E2N1qrtGi/pUNf8AHYOjh2yBZzN1JN9Piz7Fp2hiMPXp0G0BVc5gINSrGbLbKy3lZYMOsSCBAAAWnp+M87r+sKyp7RxbXEnE1zYj5Q8RHH37k2N1ZFv6fjPO6/rCsm7RxbWvBxNc5hA+MNrg/ZwhNjdWRb+n4zzuv6wrMY7Fbh56VWzZmx8aZiDz7uHiOLY3VUW/p+M87r+sKyO0cWabW9JryCTO8PGPHh2/7tjdWRXq2Kxr67WUq+Ic402ENa9xJ6oJVitS2y2m0k4nqCDlqyTc8BfjzWOukYzLVKXvXqrXLkot/T8Z53X9YVlU2ji3OBGJriwHyh4COHv3rezO6si39Pxnndf1hWVTaOLfUe4YmuA4kgbw29ED2JsbqyK1Rx2KNemHYqtlLhM1TET3j6R3rDp+M87r+sKbG7Qis09o4triTia5sR8oeIjj79yx6fjPO6/rCmxu0IrLdo4trXg4mucwgfGG1wfs4Qsen4zzuv6wpsbtCKyNo4sU3N6TXkkGd4eE+PHt/wBsen4zzuv6wpsbtCKydo4s02t6TXkEmd4eMePDt/3x6fjPO6/rCmxu0IrVTHYoMpxiq0lt4qnWTz+7u4nDp+M87r+sKbG7Qis1No4tzgRia4sB8oeAjh796x6fjPO6/rCmxu0IrNTaOLfUe4YmuA4kgbw29ED2JT2ji2VGOOJrkNIJG8N/TI9ibG6si39Pxnndf1hWVPaOLa4k4mubEfKHiI4+/cmxurIt/T8Z53X9YVnTx2KLKk4qtIbaap1kc/v7uIbG6qi39Pxnndf1hWQ2jixTc3pNeSQZ3h4T48e3/ZsbqyLf0/Ged1/WFZHaOLNNrek15BJneHjHjw7f92xurIt/T8Z53X9YVk7aOLc1gGJrjKIPxhvcn7eMpsbqyLf0/Ged1/WFZVNo4tzgRia4sB8oeAjh796bG6si39Pxnndf1hWdbHYoV6gbiq2UOMRVMRPefpPemxuqorNPaOLZUY44muQ0gkbw39Mj2LHp+M87r+sKbG7Qis09o4triTia5sR8oeIjj79yx6fjPO6/rCmxu0IrLdo4trXg4mucwgfGG1wfs4Qsen4zzuv6wpsbtCKyNo4sU3N6TXkkGd4eE+PHt/2x6fjPO6/rCmxu0IrVetUrYCg6rUfUcKtQS5xJiGKqpMYIEREBERBcw2+6DX3G8zb2l5Ez+lGnOPGFSVuiw1MBWDS0fG0/KcBwcOPeqiskCIiiiIiAiIgIiIMqmfeP3ubeSc2bWeM81ipc0tcWmJBixkelQgIiICIiAiIgLI5922c27kx2TafHT2LFTlOUOtBJGt/R4oIREQEREBekxVN2GxOzqWFY1zmh7WhxgaC5+lebXWp4+niRh+kYh+Hq4cGKgbmzWET9vavPrVmZiY9b/wBns+GvWsWifc4/pLq0XuxtPEYTF02tqM6r8twQdCJXmq/yWH/hn6zl0am0KOGo1hh6r6+Jr+XWILQNdBy9+xc6v8lh/wCGfrOWdGk1mZ+n+k+N1Yv0RnMxn/TXTz5ju82aDOXWIv4RKxUtaXGBGhNzChep5BERAREQEREBERBlUz5hvM2aBGbWIt4RCxUuaWmDGgNjKhAREQEREBERAV6mMd0RxZ0nLvKcRmiYtx/6Yt2XFpoqyyi84ZwDqd3ssarRwPDN+8OFr3EFSRWREVHo9m02MwtfEZsj921ueJygU2mY8fYFqwNZ4x2Fa2pjC2o12bf6OtILVVoY9uFqPpVmufQq0mBwBuOoNFYbiNm4csqMxeJqupHqNMmBoQJERH0LwWpO+Yzn9n0vh9Ss6WniYjHvf8/8qu3qLKW0JYI3jQ8jncfYuat+NxT8ZiXVniJsGzMDsWhezTia0iJeLXtW+pa1fWRERbcmVPPvGbrNvJGXLrPCOaxUtaXODREkxcwPSoQEREBERAREQEREGTs+VmfNljqTpEnTlM+1YqS0gAmLiRBn+yhAREQEREBERAWTc+V+TNljrxpEjXlMexYqQ0kEiLCTJj+6CEREBERAREQEREBZVM+8fvc28k5s2s8Z5rFS5pa4tMSDFjI9KCEREBERAREQEREF3E77oNDf7zNvavlzP6M6858ZVNWqzDTwFEOLT8bU8lwPBo4dyqqyzAiIooiIgtUWh2ArBz2s+Np3dPY7sHj4KorVPL8H1sxIG9ZoJvlfCrvDAfi3OcP3mxx7zwhWfoQxRT1cpuc0iBFo94UKKIp6uUXOaTIi0e8qEBFJywIJJi8jQqEBFLss9UkiBqIvxUIJcA1xAcHAGJGhUKXZQ45SS2bEiCQjcpcMxIbNyBJAQQiKW5Z6xIEHQTfgghEUjLBkkGLQNSghEU9XKbnNIgRaPeEEKYGUHMJJIjiPf7FCnq5Rc5pMiLR7yghEUnLAgkmLyNCghEUuyz1SSIGoi/FBCIpdlDjlJLZsSIJCCFur/JYf+GfrOWpuUuGYkNm5AkgLbX+Sw/8ADP1nLM+4Zt7hqaATBcG2JkqFLcs9YkCDoJvwULTQikZYMkgxaBqVCAinq5Tc5pECLR7woQEU9XKLnNJkRaPeVCAik5YEEkxeRoVCCXAAwHB1gZChS7LPVJIgaiL8VCAil2UOOUktmxIgkI3KXDMSGzcgSQEEIiluWesSBB0E34IIRFIywZJBi0DUoIVplJhwj5xVJpNRnVOadDfThPYdPTWblnrEgQdBN+C3fFCg9rajy3MDdoBmHRbN3XgxPpg0IsnhgPxbnOH7zY4954Qo6uUXOaTIi0e8qjbivlW/w2fVC0rdivlW/wANn1QtRywIJJi8jQrNflhmnywhEUuyz1SSIGoi/FaaQiKXZQ45SS2bEiCQgNAc4AuDQTEnQKFLcpcMxIbNyBJAUICKW5Z6xIEHQTfgoQFfwwbhNnjG5GPrVKppUg9ge1oaAXktNies0CZHlcYKojLBkkGLQNSr9X/AMH/3Vf6lJA+HNrftTG/OH/enw5tb9qY35w/71QREdfB4/bmNqFlHaeNsJLjiHwParwftKqCMP+UeIq1AJyjEO+xxVbY5pt2Tiy5rXEZi5swS3Lp9PtWGCIOPwJAwrQWutQ1HV/S5/wC68l9W+bYnGH0tLQ04rXqjM2/fDRV2vtmjUdTqbSxzXtMEHEP+9YfDm1v2pjfnD/vWz8oMnwgMuWd2M0dt9fCFzF6NO02rFni1qdvUmkfR0G7a2u5wa3aeOJNgBXff2rJ219steGHaeNJdplxDjPdBuqWFk12gEXkEETIi47zorFOPiwwFrHNqBrCZcSWkeM2A7o71rTEvNa0xLa7a+2WvDDtPGku0y4hxnug3SptfbNOM21MZB0LcS5w9IK1YaBTpNcCc29hoMEy0AR3my0VGBzab2MyuqEjIJPZccb6d4KRac4IvOcSt09sbZq1Gsp7SxznOsAMQ/wC9ZM2ptqozONqYsNmJdiy2/i7mtOzsgq0yKjW1DUaIIMx2C3Hw05rSx0MFI0hVZnOVwzAkmJj2ahSbTnEE3nMxC43am2nTG1MWADEnFkAnkS66xbtjbLqopjaWOzk5YOIeL+lVDRax7y500muLQ4fp93vb0TlQeau0adR0S6qHGOZV6p9r1TiZWBtnbBYX/CeNyggE9IdqZ58io+HNrftTG/OH/etQLDhnbim8O3rLOIdJh0Wha8U4Oqw3J1RlJaAA48Tbn7ISLTM4ItMzhZ+HNrftTG/OH/enw5tb9qY35w/71QRbbX/hza37Uxvzh/3p8ObW/amN+cP+9UEQX/hza37Uxvzh/wB6fDm1v2pjfnD/AL1QWymaIb8Yx7j2teB9hUmUmV6ntfbNScu1MZA1LsS5o9JKyG09tku/+p4sZYBLsUQL6XJuuf1M5du37oWIzX9MfYt9aoWFwNJr6ZFM9abdW1wReCVmbWzsxNrZ2bX7Z2uxxadq4yR2YlxHpBWXwvtnd7z4TxuX/uHemJ04SqNalkqOa0EhoBP7sxY9xMKzTLSS94cH7ki0ZYywDPoEdvoSbTjJN8RmGxu2NsuY97dpY4tZBcekPtw7Vj8ObW/amN+cP+9YsDOiVWsqsjdAuEGS7MNbeH9yji1oeBSp9Six46v6Ry3Pp005KdcpGpOfTNm2dsVHtY3aeNLnGAOkO19Kj4c2t+1Mb84f96xDGtq1KktpjdtEkGMzm3sOWZacYJrmoCHCp15GhPGOUyrF8y1F8zhdwuKr7WxNPBY6o7EOrnd0qtTrPY82Z1zfLmNxcQSQJgrlLobB/wAf2b/3VL64VFgYT8Y5zR+62ePeOErbos1mhuAohr2v+NqXbPY3tHj4qqrNTL8H0cpJG9fqIvlZKrKyzAiIooiIgtUSwYCtvGucN7T8l0cHcjwlVFbouDcBWLmNf8bTs6ex3YfDxVRWSBERRRERAREQEREEuylxyghs2BMkBQpcQ5xIaGgmYGgUICIiAiIgIiICnq5RY5pMmbR7yoUyMoGUSCTPE+/2oIRZOpvaxr3McGPnK4izo1hWnYVjdjsxJtVNaNdWEGDHe13tWZtEYZm8Rj89lNFm6jUZRZVcwinUJDXHjGv0rBaicrExPoRERRbq/wAlh/4Z+s5aVur/ACWH/hn6zlmfcM29w1Nyz1gSIOhi/BQpaQDJaHWIgqFpoREQEREBERAREQS7LPVBAgamb8VClxBMhobYCAoQEREBEWbKNR9OpUawllMAvdwEmAmcJMxHtgis0sNvMDXxEwaTmwDxGhjtglvpWplCpUo1KrWyylGczpOiz1QnXG7WrTH4cYR7XU6pdvGG1UARBm0d94MT6aqssrMGGcDRpnrssXOvAPDNyPD9I3FlZaVkRFRuxXyrf4bPqhaVuxXyrf4bPqhaVmvywzT5YERFpoREQS3KHDMCWzcAwSFClpDXAlocAZg6FQgIiIC6FX/AMH/3Vf6lJc9dCr/gGD/7qv8AUpIKCIiIsYPGVsFUL6JFxBadCulUxz6NIubshtGCDmcywPA6Dt9qw2VQaNn4vF/8xrXNYeLerMj0q/hNoPDMM2vQqNZUaGtquM5nRxHCV4tW0TaZiucPqfD0tFIib4z62zj6fp/R5yrVfWqOqVHFz3GSSsFf2zhmYbHEUwA17Q8NA094VBeqlotWJh8/Vpal5rb2KXvdUcXPcXOOpJkowtDgXNzAcJiVsxQDcXWa0AAPcABwurndyzvhre91Rxc9xc46kmSpNR7qm8L3F+uYm/pVjCEvc1hbS3cjPIGYgnhN57ljhny5rHMZuheoS0ExNzOo7LfSpnH0Ym2M7emhpLXBzSQRcEcFLaj2Nc1j3NDrOAMT3q1hqQq7pjWBzHmKrjq0za/C0R2m19Fhhqha1xc2madMT1qbTJ4CY9wCpNvZNs52aqdetSblp1XsGsNcQsM7s+fMc8zmm89qt4akKu6Y1gcx5iq46tM2vwtEdptfRa6jC6hRdYNbTMk/9ToHenVGTqrloa9zfJcRcGx4jQqalR9V2ao9zzpLjKt7j43NFPJuJjM2Z3esa63Vd1Ngw7ajXuJJywWxwvBnmPSrFomSL1mWpERbdBERAREQZU6j6Ts1N7mHSWmFLatRjy9tR7XnVwcQStlfIBQc2mACyS3t6x1PglR2fD5qjWB5cMmVobIvOnOPbzWM5+jGYnfDSCQCASAbHmmd2TJmOSZyzae1b8M5jaVQF9JjyWwajM1rzwPJT1mNq1XtZvGua0DKMtwbxpw9qTO5Nt/SuCQCASAbHmmdxnrG4g31HZ7ArL6FMZ3l5YwZDAEnrNm3+6wrYfdNfDw51N2R8C0307dCkWiSL1lpL3EQXEi3HssEJJABJIFhyVjE0mtptyjrUzkf3xPjfMO4BVlYmJjK1mJjML+wf8f2b/3VL64XPXQ2D/j+zf8AuqX1wuetNrdYsOAo7trmje1PKdPBvIcIVVWqzg7AUS1jWfG1LNnsb2nw8FVVlmBERRRERBaovNPAVi0NPxtPymg8HHj3KormHdVbga+5Lw7e0z1CZgB59kT4Kq+m+mYqMcw9jhHGPpBVkhiinK4tLoOUEAmLA+4KhRRFOVwaHQcpJAMWJ9yFCAiktc0AkEBwkSNRp9ihARS5rmmHAgwDccDcKEEucXOLjEkzYQPQoWVTPvH73NvJObNrPGeahrXPcGtBc4mAAJJKCERS1rnGGgkwTYcBcoIRFIa5wJAJDRJgaDT7UEIinK4tLoOUEAmLA+4KCFOY5Q20Ak6X9PgoXQZhzW2JnYC59Ks52Uf5crcx8Dl9Kza0V9s2tFfbY1oxGCp4MzvW0d7SHYQ5xIiOLTPOAlCXNp4Im9fDZQ3OB1sxezlew/8AcquIqOpYulUpuh7GUnNOsEMamJxVSpjhi2UxRMh1MNFgG2EdunsXHomfX13/AFeft2n16nf9VivBwBw7ZLqVKlVcSIEEuP8A5W+grnZXBocWnKSQDFiR/cLqOq0cRtmqzDubua7DSZLbeTDREW6wb6FrrU8mxqbC3rS2tcdYBxc0nu6rPT3JS3T7+uP6rS81xmPeP6/7c5EUua5ji1wLXAwQRBBXoelC3V/ksP8Awz9Zy1Na57g1oLnEwABJJW2v8lh/4Z+s5Zn3DNvcNTXFpkRoRcSoWVPPmO7zZoM5dYi/hErFaaEUhrnAkAkNEmBoNPtUICKcri0ug5QQCYsD7gqEBFOVwaHQcpJAMWJ9yFCAiktc0AkEBwkSNRp9ihBLnFxkxoBYQoWVTPmG8zZoEZtYi3hELFARS5rmOLXAtcDBBEEFGtc9wa0FziYAAkkoM2YerUoVazGzTpRnMi0mAr2yw2phsThnHL0hzKbTOjusW8DxAHiowuJGGwbKdRs0a7371oaMzmwACCRwOYjmCscfhXYVlHDCKh69YPbeWmwNuEMnx5LhaZt+Gf0/T/bzWmbz0Ttmdv0/3H9mzAiaNDDuc0dJNVoDr6hoaT2ddo9Cxwf+GYikD1sRMct2A4z3gnxHO2G0cWzEV6NegSx+QF8SMr8xJjxM+Kt4pwp4/CVTIo1AMTVABIaHu6wPaIhvPsusTnj3/jf9mJztmPe/6xmf2/k4ytMxL24R7AKUbxhg02k2B+7sPtvLtm4sU69QUs1Og8se5pFiNbarJpxrMM8TiG5XttLhEB3CeGTstl1EX9EWi3p662i3qVJFk+m+mYqMcw9jhHGPpBUZXBodBykkAxYn3IWlbcV8q3+Gz6oWlbsV8q3+Gz6oWotc0AkEBwkSNRp9izX5YZp8sIRFLmuaYcCDANxwNwtNIRFLmuY4tcC1wMEEQQUBri1wcIkGbiR6FCyp594zdZt5Iy5dZ4RzWKAilrXOMNBJgmw4C5UIC6FX/AMH/wB1X+pSVANc4EgEhokwNBp9qv1f8Awf/dV/qUkFBEREdDZ+NbRw+IwtU5WVWnK6LNdEXi/YrrSGtw7cTj8M6hhyHAUzLnEaDuHvy4SLjbRiZy9VPibVrETGcLW0cWcbi3VYIbGVoPAKqiLpWsVjEPPe03tNre5SwtDhnBLeIBgrbWq06ld9XdkB8ktLpuZvosTRe2iKpjKf9/uPoSm2kWzUqOaeAa2ftCbe3OcTuyo1adItfuyajDIIdAnUSI+5S2rR3Labqb7XJa8DMe3Q+/etVRhpVX03RLSWmOS2PoZA8B0vp/KNjS8WPG9vvUmKpMVRTrCmGnIN4y7HC0d44++uixNT4ptMCADJPaff6T2rLcEYXfkgDMGhvE637rfSpfQyB4DpfT+UbGl4seN7fema5M1yinWFMNOQbxl2OFo7xx99dFJr5qLKTmy1jSBfQyTI9PvaMX0clGnUzA5yRA4QB96yfQyB4DpfT+UbGl4seN7fen4U/DO5v/jc+X/l5In93LKirUY+nTDWOa5gDfKkc7R2mdVk6gOnHDtJA3mQE34wsGUi+kXNkkOa0NA1mfuT8Ps/DtLWiyqU30nZajHMOsOELFadPYiIqCItlGi+s4tZE8++B7SApM4SZiN5ZvrUXboCi+KdoL5kSTGnNY1qlOoczWPDjxc8ER2QAFqW9+Fcx9NmYS9mc/u6zPdCzisM4rWWAfSzvLqRyEy0NfBbymCst/mLhUbLHR1WmIgQIPdZY1KYa1r2OLmOkAkQZGojxCnDUDiK7aYIaDq46BJ6cZJ6cZkfXL2PaQOsWkRwABAHt9iz6SDVe51MEPqioWk9k29qww1A4iu2mCGg6uOgWDab3NLmscQJJIHZr9KYr6MV9ff3s2HE1Hseyq99QOFszicpkX+keK0qXMcyMzS2RIkRI7VnXouoPDXcR7dCPAgjwVjEbQsdMbQt7B/x/Zv/AHVL64XPXQ2D/j+zf+6pfXCospvqGKbHPPY0Txj6SFptZrPNTAUS4NHxtTyWgcGnh3qqreIdVdgaG+Ly7e1D1yZghh9sz4qorLMCIiiiIiDoYCgMRs7GsGXeAsczM4NuM06/u5lpxuGbQpYZzL56YL3fvHrR4Nc1btm1KdKi99VzRT3rGvBm7SHtdEciVjXqDF4GrUZSLBRqjK1pkNa5sX7sjb81ytNotHH3DhM2i/5fcKCIi6vQIiICIiAiIglzS1xaYkGLGR6VClwDXEBwcAYkaFQgIiICIiAiIgnK4NDi05SSAYsSP7hXq9SrhBgjSq5X0qc9U6FxLtP+lzeR04KTVp4fCYejWwwqU6jDUIJLXNcS4SDwsG2giwVXFPZVql9M9TyGtI6wa0AAnhJHtlcvnneNt3GPxzvG2/7McRV3+IqVQ3IHOJDRo0cB4Cy1oi6RGIw6xGIxCWucxwcxxa5pkEGCCum6tSxu0cUMPSe2nXolrGwAQWtBAAvxZEc1y1sw1XcYmlWAzbt4dHbBlZvXO8e2L06t494a0XR2pgqGFqVW0DUii9rSXuBzZmkgiAI05rnK0tF4zC0vF69UC3V/ksP/AAz9Zy0rdX+Sw/8ADP1nJPuFt7hqa0uMCNCbmFCloBMFwbYmSoWmhERAREQEREBERBLmlpgxoDYyoUuABgODrAyFCAujhMOK+zX02Eb6rUlgLw0EtgRfiRUPoVBlN7/IY50uDbCbnQd9lZxrKlGjhaNSm6mQwuLXNgyXESfAD0LnffERLlqb4rEsMU0sp4drmlrm0yCDqDncq62Vq9XEOa6tUdUc0ZQXGTHf4rWtViYjdusTEbiIi007VbENxtRlNpL97gzmDLRUEuNo1JaO+VzmUXnDOAdTu9ljVaOB4Zv3hwte4grVhqvR8TSrZc27eHxMTBlX62zjSZjWtrtDKFZgdmDgYMgHSOPYeMc+NYjTnp+n3/pxpWNKen6ff+nMREXZ2bsV8q3+Gz6oWlbsV8q3+Gz6oWlZr8sM0+WBERaaEREEtaXODREkxcwPSoUtAc4AuDQTEnQKEBERAXQqdbYGGy3yYqrnj9HMynlnsnK6O3Kexc9WMLi3YbM002VqL4z0qk5XEaGxBBE6gg3I0JBDQivb7ZPmON+eM/CTfbJ8xxvzxn4SIooulm2R0fenB40S7K0dLZe1/wDl8Lela99snzHG/PGfhKeyN1FZ0WCpVawuDATdxMADtV01dkAAjB4wyJIGMbb/APEsd9snzHG/PGfhJgmENY59d2d1JtOoMhG+acreHG8QO+Fqo0Ya580nPByhrntA77m49+/dvtk+Y4354z8JN9snzHG/PGfhLPTPLHRPKo5rjnc54Lg6D1pJJm/PT2rfVe2cRVDgRX8kA38oG44afdKtYkbKw72tOCxxDqbXg9LYJkA/q+ceC077ZPmON+eM/CTEWxJiLYmGFWtRqYarlY5ri5kAvBsAR2aAW9CPqAUakljjUAAcPKdcGT2aeJ7dVnvtk+Y4354z8JN9snzHG/PGfhJ0QduGl7CMFT6zJDnOIDxMENi08llXe00nDMCy27g9a1ut4dvhZbN9snzHG/PGfhLIVdkEEnB4wQJAOMbf/wDEnSdA+ow49rmPaKYry6+pzazxEej2nSKhr4c03GkwmoyOqG8HXMDRbN9snzHG/PGfhJvtk+Y4354z8JI04hI04hXxVqsCMgEMAcDA8LTxPMrSr2+2T5jjfnjPwk32yfMcb88Z+EtRGIbiMRhRRXt9snzHG/PGfhJvtk+Y4354z8JVVFWty7ozGsdS6/XdNVo5AXPefHktm+2T5jjfnjPwk32yfMcb88Z+EpMZSYmWFRwpYmnXdle53WcGPBh3bInjfs4I6pRzYYtzNDWnV8wcxiYAOvsWe+2T5jjfnjPwlk6rshriBg8Y4AxIxjYP/wCJZ6Ge2r1hvHUmOcwVPJJBGQCbaW7Zj6ZWWCrU2Ppse0j41ri7OALaTbhf0q1hRsrE4qlRGCxwzuAJGLaYHE/JcNVtqYfZVOjUrbjEPptDcrqePpnMTwjdyLTqOBWZ6flmWLdMfgmVHCVqLKrGuY4Deh2bOBEaTbhfs1U0KjW9GAdlYMQXEF2g6sE+2/est9snzHG/PGfhJvtk+Y4354z8JamkS1OnEy10ntcykajg4tqPe4OPlWaYPfELGtUZVoAjMHNd+m/M5037BYEf/Jbt9snzHG/PGfhJvtk+Y4354z8JOiM5Xo3ynYNtu4Bx8lldj3Hg1rSCSewAAknsCpVqTqNapSfGZji0x2gq67HYalRq08Fg3UjUZl31SrnqCSJAIAABFtJubwYWraY/9a6oGlorNbVg/vAExykkeCufxYXM9WPv6FZhp4CiHFp+NqeS4Hg0cO5VVarNDcBRDXtf8bUu2exvaPHxVVblYERFFEREFqiGHAVt45zRvafktng7mOEps8bx9ahlLjVouDcusjrDvktjxSiWDAVt41zhvafkujg7keEqvQquoV6dZgBdTcHAHSQZUvGa4hm0ZrMQ2YvC1cHW3VXLN4LXAg3I+kFaFdxNQ4rAiu4szsrODgBEB3WHhIfx4qks0mZjf2aczNfxexERbbEREBERBLsoccpJbNiRBIUKXZS45QQ2bAmSAoQEREBERARF1KnRMJhqDzTbWxGRoyPENBPXzEAy6zgBPYe5YtbpxGGL36cRjOVPGma7f4VP6jVo6uUXOaTIi0e8rKtWqYis6rWeXveZJKx6uUWOaTJm0e8q1jERC1jFYiUIiLTQiIgtYdzq1HEUnOLiaYewE8Wc+TM3vCqrfgazaGNpVHxuw6HyJlps4R3ErfXwIoYGpVe4mrTxJoEDybDuXPqitscuXVFLYn6qK3V/ksP/AAz9Zy0rdX+Sw/8ADP1nLU+4bt7hqblnrEgQdBN+ChS3LPWBIg6GL8FC00IiICIiAiIgIiIJdlnqkkQNRF+KhS7LPVBAgamb8VCC7RrVMLs5zqNWpTfWqxLCRZovf/3j0KkrFc5cJhqY0IdUM9pOX0Q0e1V1ise5YpHueRERbbEREBd3C1cLXomi2pU3mIpsY9pa2JbTIaBJ1kTPcLLhK7hcRRoUt4KdQ1GVqbx8aIMTNo7+6fTz1K9UOepTqj81JFYx1JlHGVG0o3ROanE+SRLdeRCrrcTmMt1nqiJhuxXyrf4bPqhaVuxXyrf4bPqhaVK/LCU+WBERaaEREEtylwzEhs3IEkBQpblDhmBLZuAYJChAREQEREBXdn4LpdLEHNTaWhoaXuygEmSe4Na5UlYnJs+Nd7V9GUfbn9ixfOMR7c9TOMVndOIFNmGpU2V2VSHuccgcAJDY1A7CqyItRGIw1WMRhJywIJJi8jQqFJywIBBi8nUqFWhERBcfRq4jAUKtOm9wpB1N+VpMAHNJ7PKPoVNXdmYo0KoouIFCs9raskjqwQfY4nwCqVKbqVR9N4h7CWuHYQudcxM1lypmLTWWKIi6OopGWDJIMWgalQpGWDIJMWg6FBCIiAiIgIiICIiApdlDjlJLZsSIJChZZc73btrouQNSAL/Qg34EfGVXEgNZRqEkmNWkD2kBVldLGYXAE1C418SwZWaBjMwMntJy2HZdUlis5mZc6T1TMiIi26CIiAru5fisPgsgjrnDydAZzAk885/lVJWsHjXYRtQNpMe5xDmOcJyOEgGNDYnXjB4LF4nGa+3PUi2M19s8XSbQwrKQcXFleq0kti4yjtVNdPa4buqVRrHsFZ7qvWMyXNYTFha8eC5i1E5iJKT1ViRERVsREQWaZA2fWJaHfGsEH/peq73BxlrGs5Nnt5nw8FZovNPAVi0NPxtPymg8HHj3KorP0IW8G/Nh8VhsrTvGZ2kjySyXfVzDxVRbsHWGHxdKq4SxruuIBluhF+0Ss8bunGlUo0RRa9hOQOJ/ScNTyAXP1b+LHy3xj2ryMoGUSCTPE+/2qERbdEkggANAgQSOKhEQS4gmQ0NsBAUIiCXEOcSGhoJmBoEaQ1wJaHAGYOhRzi5xcYkmbCB6FCApaQDJaHWIgqEQFIIAILQZEAngoRAVnHHLialItE0yKea89UZfbErLZ9JpquxFVmajhxneODjMNbodTHhKrVajqtV9SoZe9xc49pKxnNv4Oec3/gxUyMoGUSCTPE+/2qFOY5Q20Ak6X9PgtuiFJIIADQIEEjioRAUuIJkNDbAQFCIC6YxtfaIxdPEVQc1MvY12jS2Dbs6od38VzFvwVYYfF0qrhLA7riAZabEQe0SsXrmM/Vz1KxaM43j00tIa4EtDgDMHQrbX+Sw/8M/WcscTS3GJq0Sc27eWz2wYWVf5LD/wz9Zyuc4lZnOJj72amkAyWh1iIKhS1xaZEaEXEqFptIIAILQZEAngoREEyMpGUSSDPEe/2KERBMjKBlEgkzxPv9qhEQSSCAA0CBBI4qERBLiCZDQ2wEBQpc4uMmNALCF0cNhHUMLR2iQSGF1S2kggNH8xvyFrrFrRWN2L3ikbq+Pbu6jKJDQ+myHNaZDSSTAPKY7wVWaQ1wJaHAGYOhRznPcXPcXOcZJJkkqFqsYhaxiNxS0gGS0OsRBUIq0KQQAQWgyIBPBQiCWkAyWh1iIK3bxpoPimxoLh1Q4xo6/lcJ7Dp6dCtMxL24R7AKUbxhg02k2B+7sPtvBaqVMLi8EYpTjG0ZkEgNDXQABx6nEzZveuZIygZRIJM8T7/at+Bqso4ym6rG7JLXzPkkQdORK01abqVV9OoIexxa4dhCxWOmZhypHTM1/VsxXyrf4bPqhaiQQAGgQIJHFbcV8q3+Gz6oWlar8sN0+WBS4gmQ0NsBAUItNClxDnEhoaCZgaBQiCWkNcCWhwBmDoVClri1wcIkGbiR6FCCWkAyWh1iIKhEQSCACC0GRAJ4KERBso0313to0qeeo9wDY1+7+y3499MOZhqBDqVCW57fGOm7rcNAOQCwwhysxLx5TaJynslwafY4jxVdYxm2eHPHVbPCZGUDKJBJniff7VCItuiSQQAGgQIJHFQpLiQAYsIECP7qEEuIJkNDbAQFCIglxDnEhoaCZgaBXcSx2J2hTqUqQecQBUDbw4/pcZAzByorqbPxuFw1KhWrB9TEUXuY1jTAFMjja9y70rnqTMb1jMuOrNq/irGZctS0gGS0OsRBWeJpdHxNWjmzbt5ZMRMGFrW4nMZdYnMZgUggAgtBkQCeChSHEAgRcQZE/2VVCmRlIyiSQZ4j3+xQiApkZQMokEmeJ9/tUIgKSQQAGgQIJHFQiApcQTIaG2AgKEQFe2dUpMq4mrVp/F7ogtZq0OcGmJ5OKoqy0nolesYBqPDBaAR5RgciG908wsXjMYc9SM1w1VKxq4g1ntaZM5LhsdnIRbuWtEW4jDcRiMQlpAMlodYiCoREVIIAILQZEAngoREEyMpGUSSDPEe/2KWODTLmNfydPbyPh4rFEF7E1t9szBtyBgpOqMsTfyTPtVJWqzzUwFEuDR8bU8loHBp4d6qpMYZiMehERFEXYb+TmJLRmxOEY7i0vMg9lhC1YrYWJw1B1YVKNYMu4UnEkDtggWXONWkzjLlGtpzOIlow2+6DX3G8zb2l5Ez+lGnOPGFSVuiw1MBWDS0fG0/KcBwcOPeqi6y6wK2JrbKNnE4errMgNePZdo/mVRWcB18RuDpXaaXifJ8A7KfBc7+s8M6nrPH3/ZWREW2xERAREQZVM+8fvc28k5s2s8Z5rFS5pa4tMSDFjI9KhAREQEREFqo409m0aXV+Ne6qYFyB1Wye8O9KqrfiT8VhmnVtK47Jc4j2EHxWhZp6YpG38xZHPu2zm3cmOybT46exYqcpyh1oJI1v6PFabQiIgIiICIiDobRwtXdU8ZUe0ioymIzS49QXPiCPAqrX+Sw/8ADP1nLbhHb6lWw9RziN2X0+Ia5su+jP4laq/yWH/hn6zlyrmPwz9P2cKZjFZ+n9sNdPPmO7zZoM5dYi/hErFS1pcYEaE3MKF1dxERAREQEREBERBlUz5hvM2aBGbWIt4RCsYmo9mHoYc2G7a5zY4y4tPof7VhhsMa+Kp0czWh1y6QQ1sSTrwCjF1zicS+tlDQ49Vo0aBYDwEBYne0Q5zvaI43/b/LSiItugiIgIiICvUxjuiOLOk5d5TiM0TFuP8A0xbsuLTRVllF5wzgHU7vZY1WjgeGb94cLXuIKkisujjGUMTSOLbXmu6mHvpimLEENJJB1Jk6LnK3s9m+dXoDNnqUXZA1syRDo8cseKxfb8XDlqRjFs+v7fVqxXyrf4bPqhaVuxXyrf4bPqhaVqvyw3T5YERFpoREQZU8+8Zus28kZcus8I5rFS1pc4NESTFzA9KhAREQEREFikS3AVyAJc9jSYvHWMekD0KuuhtCtuqFPZzabAKJDnumXGoR1ri1pjw1XPWKTmM8uenOYm3IiItujJ2fKzPmyx1J0iTpymfasVJaQATFxIgz/ZQgIiICIiC3jQH0sNiG6VKYY7rAw5nVjlYNPiqisA5tnvBPydVuUdmYGfqtVdYptGGKbRjgWTc+V+TNljrxpEjXlMexYqQ0kEiLCTJj+622hERAREQEREBERAVzaRy1WUJJdSb8YS7NNQ3cTzkx/wC0LDZ5DcdSeTApneGBPkjNHsWipm3js5zOkyZmT38Vj3b+DHu/8GKIi22IiICIiAiIgu4nfdBob/eZt7V8uZ/RnXnPjKpq1WYaeAohxafjankuB4NHDuVVWWYERFFenxmKZh8jXv3eeetExH2399Dp2PWbNc0XmRWLgbzB0N+5Yt2xhy0TIPZBVd20aNClV6OXOfUeX9bgSvnRp26enG75VdK3TNemctm1cPhW0KjqL20S+rTL2EHK0w7SOFyY4QY4BccU2GJr0xMah1tOXM+g8psMcKmCrurPdJrU7hsnR3McJVNfQrExWImX0tOs1riZy3Np0zQeTVp5gWxrN2uJHpAGmsXjWAwU3ZmYhgc0yC3MDImItyHpHONeZwaWycpIJE2J9yVCro6e1NnjDVSXPpUw+q+Bc5Wy2AYmLGYjTwCoCmwxNemJjUOtpy5n0HlNoVK2Nwddr5qVKWWqCRfKBldfX/J/KSqK56ecYn3DnpzOMW9w3Pp091ScKtMOLCSLzMu11vYdmo5lYmmwTFemYnQOvry5D0jnGBc5wAJJDRAk6DX7VC6OjfUpU87ctakAWtnyrEhs9vafQbCwWssaGzvWExMAGeHLmfQeU4uc5xlxJMAXPAWChBZxTGHE1iMRTd13XGYzc8b9g4nUX1jGjSpnEU2urUi01ADOaImJOlrTqNRzjXWeKleo8EkOcTJ117z9JWLXOY4OaS1wMggwQVBmKbDE16YmNQ62nLmfQeU5UqdMu61WmRkcbzYhsjsvNu8ceOlS1zmmWkgwRY8DYqjM02CYr0zE6B19eXIekc4t7NoUXYl7qtWi6nRZvCXA5TDhbx7jrpKoLp4/CDZ+DyZszq7wA5pBENHWE9mY6furne0fL9Zc9S0Riv1lWxNQ4yua1avSD3huYhrhwAnTv9B5TrbTpmg8mrTzAtjWbtcSPSANNYvGulTmcGlsnKSCRNifclbiMRiG4iIjEMzTYJivTMToHX15ch6RzjaWMOHY3pFO1Rw/S/dEx2eA0OtgqyzLwaDGSZDnGOFwOfLs9PCqkU2GJr0xMah1tOXM+g8pyfTp7qk4VaYcWEkXmZdrrew7NRzK0qS5zgASSGiBJ0Gv2oMzTYJivTMToHX15ch6RzjOpSp525a1IAtbPlWJDZ7e0+g2FgtClznOMuJJgC54CwQZFjQ2d6wmJgAzw5cz6DynZiKVNteqGVqRaHOjLmiJMRr2DidRfWNClznPcXOJc4mSSZJKC5gAyhjqFUYuk3LUExmFp7uI+m637QwmGZRw7qOJGQhwa54N2zI0BuJIK5jXOY4OaS1wMggwQV0QN/srdXL6TN8yGzbO4O+lp/8AauN4xaLZefVjFotlVosa2qYrs8h9xmH6B7tdPs7dZpsExXpmJ0Dr68uQ9I5xFJ4Y8kkjquFuYI7R79uiwXV6G+nSpneA1qVm2cc2ucDv0vobcJ0wFNhia9MTGodbTlzPoPKcA5zQQCQHCDB1Gv2KFRubTpmg8mrTzAtjWbtcSPSANNYvGuJpsExXpmJ0Dr68uQ9I5xhmcGlsnKSCRNifclQg3mlT3TfjqQO8cCetcdWD3XJ0Gh7lgKbDE16YmNQ62nLmfQeU4ZnFobJygkgTYH3AUINz6dPdUnCrTDiwki8zLtdb2HZqOZWJpsExXpmJ0Dr68uQ9I5xgXOcACSQ0QJOg1+1Qg6lMU6eGr1hWpmo5lKiCZOQOaM3A3gEWPbpYLnFjQ2d6wmJgAzw5cz6Dym9tClVo4LCh85avXbcwRkYO06XH3Bc5c6YnNo+rnpzFs2j6/wDG/EUqba9UMrUi0OdGXNESYjXsHE6i+sKNKmcRTa6tSLTUAM5oiYk6WtOo1HONLnOe4ucS5xMkkySUa5zHBzSWuBkEGCCujozFNhia9MTGodbTlzPoPKcqVOmXdarTIyON5sQ2R2Xm3eOPHSpa5zTLSQYIseBsUGZpsExXpmJ0Dr68uQ9I5xnTpUzvAa1KzbOObXOB36X0NuE6aFIc5oIBIDhBg6jX7EGYpsMTXpiY1DracuZ9B5TuZSYcI+cVSaTUZ1TmnQ304T2HT01VZYKPRnA1agl7JAaOwzbNfU8Oy4lQahTYYmvTExqHW05cz6DymxRayi2hXZiKAqNqZoIdwykA2+zxPCmpzOLQ2TlBJAmwPuAkxnZJjMYX9o0aJxZfTqsp0ntaaYcHzliBw5Ks+lTikBWpiWyT1tc5F9eF9Bbnrv2jDqGEeCbUhTII7AHf/wBqkXOcACSQ0QJOg1+1Y0vlhz0fkjdmKbDE16YmNQ62nLmfQeU5VadMO6tWmBkabTclsntvNu88OGlS5znGXEkwBc8BYLo6szTYJivTMToHX15ch6RzjOtSpjEVGtrUg0VCBGaImJGtrzqdDynQpc5z3FziXOJkkmSSgsYVjBiaJOIpt67bnMIuONu08Rob6TpDGls71gMTBBnjy5D0jnCi8U69N5JAa4GRrr3j6QsEG+nSp53Zq1IgNdHlXIDo7OwekWNwsBTYYmvTExqHW05cz6DynBrnNMtJBgix4GxUINzKdPdVXGrTLgwEC8zLdNL3PboeRV3CYXCtoNxL8RTc+nUc7I4w2o1onLcakx4HSxC5oc5oIBIDhBg6jX7Fbx43TcPhYINKmHPBbHXdc+zKL9i53zOKw56m+Kx9WFRragqVH4ik6o+qJdB45pPdYHQ6jTRahTYYmvTExqHW05cz6DynDM4NLZOUkEibE+5Khbw6em51OmKDCKtPMS6dZs1pA9JI01m8aYmmwTFemYnQOvry5D0jnGGZxaGycoJIE2B9wFCos1WMIot6RTIDNetA65HPv0FuE66hTYYmvTExqHW05cz6DymKjw5lMAnqtgz3k9vPl9pwQbqtOmHdWrTAyNNpuS2T23m3eeHDE02CYr0zE6B19eXIekc4wc5zjLiSYAueAsFCDfWpUxiKjW1qQaKhAjNETEjW151Oh5Sw9Km6vSD61INLmzmzREiZ07TxGhvpOlznPcXOJc4mSSZJKNc5jg5pLXAyCDBBQX9mVsNSDmYo0nU6haSHBxym4On7pd4lvONPRm0sRUpVatLNTDwRfUB3dxA9I1uFVXRrU6+Jw3wi15htMMquLrl3kx2mWwT3nuXOcVtnlynFL55/v9FIU2GJr0xMah1tOXM+g8pzpta2jWO+ZJpjqiQT1m24dp7fJPIrQs6bw1lQEnrNgR3g9vLn9o6OqTTYJivTMToHX15ch6RzjPdU90746kTvGgHrWHWk91gdDqO5aFOZwaWycpIJE2J9yUGYpsMTXpiY1DracuZ9B5Tk6nTFBhFWnmJdOs2a0gekkaazeNNKnM4tDZOUEkCbA+4CDM02CYr0zE6B19eXIekc4zqUqY3YFaldt3DNrnI79L6C3CddCkuc4AEkhogSdBr9qDMU2GJr0xMah1tOXM+g8pyq06Yd1atMDI02m5LZPbebd54cNKlznOMuJJgC54CwQXsHhw2nicTvmFlGm5pIBuXBzRw95HONOIYx2Krf+op/KOGbrGb68bXnU6HlOeKcaOGw+GYQPi95Uyk3LoIB8AzxVas8VK9R4JIc4mTrr3n6SudMzmznTM5tP3DZh6VN1ekH1qQaXNnNmiJEzp2niNDfSdYY0tnesBiYIM8eXIekc4xa5zHBzSWuBkEGCCoXR0b6dKnndmrUiA10eVcgOjs7B6RY3CwFNhia9MTGodbTlzPoPKcGuc0y0kGCLHgbFQg3Mp091VcatMuDAQLzMt00vc9uh5FYmmwTFemYnQOvry5D0jnGAc5oIBIDhBg6jX7FCDfuqe6d8dSJ3jQD1rDrSe6wOh1HcsBTYYmvTExqHW05cz6DynDM4NLZOUkEibE+5KhBaqADZ9EBwd8a8yP+lirK1WDBgKO7c5w3tTymxwbzPCFVVlmBERRRERBaolgwFbeNc4b2n5Lo4O5HhKqK3RcG4CsXMa/42nZ09juw+HiqiskCIiit+CrNw+KZUqNz07te3taRB8YJWe0zTfjHVKNMU6VRrXMAECIHZzkd4KqqzXbmweGqNcHBrTTeBMtOYkT3g27j2LnMRFot+jnaIi8W/RWREXR0EREEuylxyghs2BMkBQpcQ5xIaGgmYGgUICIiDbhKQr4qlTcSGOcMxH6LeJ8BJUYirv8AE1auXLvHl0TMSZW/BxTw+KxByy1m7ZM+U+31Q5VFiN7SxG9pnj7/AGERFtsU9XKLHNJkzaPeVCmRlAyiQSZ4n3+1BCIiAiIgIiICu0a4w1bBVXCWBhziAZaXOBEHtEqkt1f5LD/wz9ZyzaM7SxeItiJ+9jEUOi4qrRqAnISARaew92hWlWcVAfSqABzX0WxM8BlPoIKrJWcxGVpMzWMiIi00IiICIiAtuEpCviqVNxIY5wzEfot4nwEla2tLnBrQSSYAHFdHEYUbPr4xocSadNtNrzxc4Cbc25/7wsXtjb6ud7xH4frP/P8AKpjcR0rF1a8OG8dMOdmI5T2LQpcQTIaG2AgKFqIiIxDcRERiBERVRERAREQFaY/DjCPa6nVLt4w2qgCIM2jvvBifTVVllZgwzgaNM9dli514B4ZuR4fpG4spIrIiKjsbqjiNnVWuJFak1rmTpem0nxim70rjq26u/DY2lXpGHsbTI59UW7lO0MEcO7esH/p6jjujfySARryPpB7Fxp+GcTPt59P8E4mffr/KmiIuz0CIiCW5Q4ZgS2bgGCQoUtIa4EtDgDMHQqEBERBYwNJlbGU21Y3YJc+Z8kCTpyBWqtVdXr1Kr4zVHFxjtJlWaFCszA4iuabhRezKHxYkPb7+nsVNYjE2mf0c64taZ/QREW3QREQScsCAQYvJ1KhSSCAA0CBBI4qEBERAREQFZwb3kvo5nGmadRxZPVkMJmO2w9CrLbhcRUwmJZXpRnYZEiQs2jMThm8ZrMQ1KRlgyCTFoOhW/H0BQxThTHxT+vSN7sNxr6O8FaAQAQWgyIBPBWJzGYWtotGYQiIqoiIgIiICvbO2a/HioWOIyOYCA2bOMT4aqirRy09mNBBz1qua50a0QDHMudf91YvnGK+3PU6sYrOJlqxdUV8VVqNBDHOOUH9FvAeAgLW7KXHKCGzYEyQFClxDnEhoaCZgaBaiMRhuIxGIQiIqoiIgIiICIiC3WLDgKO7a5o3tTynTwbyHCFVVqs4OwFEtY1nxtSzZ7G9p8PBVVZZgREUUREQWqLzTwFYtDT8bT8poPBx49yqK5h21XYGvuQ8u3tMdQGYIePbMeKqvqPqGaj3PPa4zxn6SVZIYopzODS2TlJBImxPuSoUUVrAV2U3VKNdxFCu3I8gE5Tq10A3gx4Sq2ZxaGycoJIE2B9wFClo6owzasWjEs61M0a1Sk4guY4tJGlisFZ2gXOxjyXEtd12A8Gu6wHLyvSqylZzESVnNYkRS5znGXEkwBc8BYKFppLnFzi4xJM2ED0KFlUz7x+9zbyTmzazxnmoa5zHBzSWuBkEGCCghS1pc4NaCSTAA4qFb2YXsxrazMw3INUx2NEweydPFS04iZZtPTWZZ46lVweHp4OrmDhUfUIvBFmg//E+BVFFIc5oIBIDhBg6jX7FKxiClemMShEU5nBpbJykgkTYn3JWmkKcxyhtoBJ0v6fBQsjn3bZzbuTHZNp8dPYgxRFJc5wAJJDRAk6DX7UEIilznOMuJJgC54CwQQiKXOc9xc4lziZJJkkoIW6v8lh/4Z+s5amucxwc0lrgZBBggrbX+Sw/8M/Wcsz7hm3uGyrm6LhqrRLGsdSJLZAdmcYvxhwP9lVXR2diS6mcBUJbRqlxztF2EgdbuABnSxK1bSwXQatKmZzOpNe6SDBOoEcFitsW6Zc63xbon3vhTRSHOaCASA4QYOo1+xQursIpzODS2TlJBImxPuSoQEU5nFobJygkgTYH3AUILWzYbjGVnA5aINU3jyRIE8JMDxWqpiq9WiyjUqvdTpiGsJsNfvW2lULdn4ibuJZSEk9VpJcY8Wj2qqsRETaZn7+8ucRE2mZ+n3/lLnFxkxoBYQoWVTPmG8zZoEZtYi3hELFbdBFLnOe4ucS5xMkkySUa5zHBzSWuBkEGCCghEUtc5plpIMEWPA2KCERSHOaCASA4QYOo1+xBCtMxL24R7AKUbxhg02k2B+7sPtvWa5zTLSQYIseBsVcazG1MM9+XEOl7Rm6x8oOtrxzdh8rneSKSLJ9R9QzUe557XGeM/SSozOLQ2TlBJAmwPuAqNuK+Vb/DZ9ULNrnO2dUkkhtRgEnQQ8rDFfKt/hs+qFvwDX4plbC7xkupjdio4DrBwgNJ4mXelc52pE/wcZmI04mfyUkUua5ji17S1zTBBEEFHOc4y4kmALngLBdHZCIpc5z3FziXOJkkmSSgNcWuDhEgzcSPQoWVPPvGbrNvJGXLrPCOaxQEUtc5plpIMEWPA2Ks4TDF1bDvrMO4e4kk2lrbuPbpKk2iIzLNrRWMyyxz6lBwwgeQynTax7Q6xPlEGLGHOI8FTWb61SpUqPc85qpJfFs0mfpWClYxBSvTGPqIpzODS2TlJBImxPuSoWmhFOZxaGycoJIE2B9wFCCS4kAGLCBAj+6hZOz5WZ82WOpOkSdOUz7VigIpc5zjLiSYAueAsFCAilznPcXOJc4mSSZJKNc5jg5pLXAyCDBBQQiKWuc0y0kGCLHgbFBYJFTZ1wc1KoAHT+i4Ex6Wz4lVw4gECLiDIn+ysYfrYTFMIEBrag7w4D6HFaG58r8mbLHXjSJGvKY9izX6sU9zH5sURTmcGlsnKSCRNifclabQiKczi0Nk5QSQJsD7gIIRFJc5wAJJDRAk6DX7UEK3tKGYhuHbljDsFK0+ULu1/eLlu2VgRXq0qtSpTa0VgAx994Bdw8BGtrqjWrVMRWdVrPL3uMklc8xa+I+jlFotfEfRgpc4ucXGJJmwgehQsqmfeP3ubeSc2bWeM810dWKKWucxwc0lrgZBBggqEBFLXOaZaSDBFjwNioQEUhzmggEgOEGDqNfsUICKczg0tk5SQSJsT7kqWVH0zNN7mHtaY4z9ICCzWeamAolwaPjanktA4NPDvVVW8Q2q3A0N8Hh29qDrgzADB7IjwVRWWYERFFEREFqiw1MBWDS0fG0/KcBwcOPeqit0Wh2ArBz2s+Np3dPY7sHj4KorJAiIooiIg6rcfTxb8Hh6mFpPYG06RLwcwgkWcCDBB0K5SKxtARj8RxBqOIPaCZB7iLrnWsUnEOVKxScR9fv8AyroiLo6pc0tcWmJBixkelQpcA1xAcHAGJGhUIM6NJ1evTpMjNUcGie0mFbdSbhKGNaSXE1BQaTaQDJMf+1vdmWvZxyYg1yARQaal+BHk/wDyLVlj8VSxLKW6Y4O8qqSAAXkAGAOHVnxK5WmZvj6OFptN4r9PuVNERdXcREQFOU5Q60Eka39HioUwMoOYSSRHEe/2IIREQEREBERAW6v8lh/4Z+s5aVur/JYf+GfrOWZ9wzb3DU1pcYEaE3MKxXyuweFeDdodTIjiDmn/AOfsVdoBMFwbYmSrNHFUmYQ0qmHZVcKmZhcXAAEQ7Qjsb7VLZ2mEvnaYVUVvaOV9dlZjKbGVqbXhtNsAHQ27wVUWqzmMrW3VGRERVoRFcwNI09o0TWBaKY3xAEy0Nz+0D2rNrYjLNrdMTLLaVVgLcIyiymaHUe5gjeOAAJPbfNB7CqKlzi5xc4kkmSTxUJWvTGEpXprhLmlpgxoDYyoUuABgODrAyFC02IiICIiAiIgKyyi84ZwDqd3ssarRwPDN+8OFr3EFVlaZSYcI+cVSaTUZ1TmnQ304T2HT0yRVREVG7FfKt/hs+qFpW7FfKt/hs+qFpWa/LDNPlhaxNR9fCYetVe57wXUpcZsII+sfYqqsNh2znzEsqty8swdP1W+haC1zQCQQHCRI1Gn2KV22SmI2++UIiLbaWtLnBoiSYuYHpUKWgOcAXBoJiToFCAuticZRoYcYQUSa9BppNM9Vpc0Z+8zmHZdVMHhHVK+GdWp/EVHmSTALW3d6Aq1So6rVfUeZe8lzj2krlaIvb+H3+7jatdS0Rx/z92KIi6uwiIgIiIJLSACYuJEGf7KFJAABDgZEkDgoQEREBERAREQWMG4ipUbbK+k8OBGsNJHtAPgsG4eo7CvxAgU2ODTJiSZ07dFGHrvw1Xe0jDwCAeyQRPfdXamNq47AVadVtMOpHfF7WhpeScpmLT1hfkuduqLZj05W6otmI2nDnIiLo6iIiAiK9h8Dv8AHsg1qmIFNoP6Ii5PKXN7vFZtaK7yza8UjMsMZ1KOFoAjq087gB+k4z9XL6FUVjHVW1sbWewg080MgR1RZtu4BV0pGKwmnGKxkUuaWuLTEgxYyPSoUuAa4gODgDEjQrTaEREBERAREQEREFusw08BRDi0/G1PJcDwaOHcqqtVmhuAohr2v+NqXbPY3tHj4qqrLMCIiiiIiC1RDDgK28c5o3tPyWzwdzHCVUVqnl+D62YEjes0MXyvhV3lhPxbXNH7zp49w4QrP0IYop6uU2OaRBm0e8KFFEU9XKLHNJkzaPeVCAuq6rSw1ChjgA/FVKYbTYYIpZBlzntNrcBfWFyzlgQCDF5OpULFqdTnenXhY2hfH13Ay17y9p7WuuD6CFXV7oxxWLY0Oy09y176kEhrWsGY27CCO+yrYqm2liq1NhJax5aJ1gFSlo2r+RS0Yiv1w1uyhxykls2JEEhZ4alv8TSog5d48NnskwtzcGX7T6GJHxpYSOtlANzwmPBWKLaeH2ljagD208OKmVrT1rnIBJ08oXvolrxjEe0tqRjEe8f8AEVqDcLhcU6l16VV7GUqhmHMMu5XBa0HsMrnKzXxQq4HC0MpBoZ5PAyZVduWesCRB0MX4JpxMRuulExE9X39EIikZYMgkxaDoV0dEIinq5TY5pEGbR7wghT1couc0mRFo95UKerlFjmkyZtHvKCERScsCAQYvJ1KCERS7LPVBAgamb8UEIil2UuOUENmwJkgIIW6v8lh/4Z+s5am5Q4ZgS2bgGCQttf5LD/wz9ZyzPuGbe4am5Z6xIEHQTfgoUtyz1gSIOhi/BQtNLNYh+CwzoIczPTN7EA5v/wCitNajUoVDTqtLHgAlp1EiVdweIGHwLqoph1ajVim51w0uHlR2jJbv5LTiW1MTiKLmy99djQJNyfJv3kH0rlWZicfTdxraYtifW/7/ANlVFbx9DD4d7WYdz6gLfLJEEguBIA4GLXVetSdReGuIJLWut2EAj6VutotGzpW8WjMFGk6vXp0mRmqODRPaTC6mNyFtbF0xFOrTLKbwIvvCAB2fFtju71m/D0MHid9QPyFJ+Zz4PxjeoIbeOsWuv28lyjiKnRBhZG6FQ1I7TEe/euOe5MTX19/6cM92YtX1H3P+GpFJywIBBi8nUqF6HpS7LPVJIgaiL8VCl2WeqCBA1M34qEBFLspccoIbNgTJARuUOGYEtm4BgkIIRFLcs9YEiDoYvwQQiKRlgyCTFoOhQQrLBR6M4GrUEvZIDR2GbZr6nh2XEqu3LPWBIg6GL8FYD6PRqgDKgl4gGoOx8W46jh23EqCsiyeWE/Ftc0fvOnj3DhCjq5RY5pMmbR7yqNuK+Vb/AA2fVC0rdivlW/w2fVC1HLAgEGLydSs1+WGafLCzgK9LDurPq021Pi4Yx0w52ZpE8rTzhTjK1TFUaFeqQXAGlAAAhsEWGnlR4KoujhcO3G4UUmAs3dYFzyQQ1rm9Zx0sMk+MLForWeuXO8VpPclzkV3HOwz8PRfhqO7aHvpiT1nABpBdwmSfo4Km7KXHKCGzYEyQFutuqMulLdUZxgblLhmJDZuQJIChS3KHDMCWzcAwSF03YOjk2ZRNnVXxVc3XrZSLn91w5KWvFcZS94pjLMYwYVlTCue8MbhN2GTM1HXMjgRmcPBchbKtXf4ipWqtvUc5xDTFz9krWpSkV/jKaenFIz9Z9iKRlgyCTFoOhULo6CKerlNjmkQZtHvChART1cosc0mTNo95UIJOWBBJMXkaFQpOWBAIMXk6lQgIpdlnqggQNTN+KhARS7KXHKCGzYEyQEblDhmBLZuAYJCCERS3LPWBIg6GL8EEK9sllOtialCs/IyrScC4iwjrTqNMs+CoqRlgyCTFoOhWbR1Rhm9eqswv1Th6uz6rcLQyCjUa7O8g1HNMgk8vJEDtXPW/DfJYloNzSsBxhzSfYCfBZOwmTZwxL3CXvAY0ETl60kjvEDuKzXFcxPLFcUzEz9VZEW/o84A4m4iqKetnWn2R7eS3MxHt0mYj205XFpdByggExYH3BXUGMbgXUWZN9kwzbOMNDnOFQG2sdXsmEwlBtbBUsFDN7ii6q195bls2e3R4jnKpY+szEY2rVYXEOeSC46iTEdgiBC47alumfp9/u4TMatumY2j/AJ+6uiKXZZ6oIEDUzfiu70IUuyhxykls2JEEhQpdlLjlBDZsCZICCEUtyhwzAls3AMEhQgIpblnrAkQdDF+ChARSMsGQSYtB0KhART1cpsc0iDNo94UsLAfjGucP3XRx7jwlBZrBgwFHduc4b2p5TY4N5nhCqqzUy/B9HKCBvX6mb5WSqysswIiKKIiILVFwbgKxcxr/AI2nZ09juw+Hiqit0XmngKxaGn42n5TQeDjx7lUVkgREUUREQEREHSxD93sXCBgbmrBzXu45WvkDlcz4BGltLaWIxj+s2kTVpz+k512cecx2Armq9jK9B+EotoPOd2XetLYgtaGt/wD6PjdcJpjbnP3/ACeedPH4ec/1/wBbNtRzWVcXisjQXUWgXJAfUaJ9hemNe4YIVMxIxW7h0+VkZDp/9x9ncm0H5tm4SpDWvryamUQDk6rbcLToqD69SpRpUnullKcggWkyVKV6sT97f7hmlOrFv0/l/uGtEReh6hERAREQFMjKBlEgkzxPv9qhTmOUNtAJOl/T4IIREQEREBERAW6v8lh/4Z+s5aVur/JYf+GfrOWZ9wzb3DU0gGS0OsRBUKWuLTIjQi4lQtNC6VHEUqezRVa/JjKU0qeWxyuM5tf+sW7RyXNRZtWLe2L0i+IlfpUmVhgnPh1JjXio2TMNJe4fym3Nbd6a+0cNjKkbwsdXeBoSwuIHKzQFrpVGN2JWEE1N7kPIOh0+mmpa8fAjnEhz85oRaQ0lrx7Wu9J7FwmJ/rj+bzzEzP64/n9x/Ji2vm2RWkudUNaHl15DodPfNP2qgiLvWvTnD0VrFc4ERFptLiCZDQ2wEBQpc4uMmNALCFCAiIgIiICIiArLKzBhnA0aZ67LFzrwDwzcjw/SNxZVlaZiXtwj2AUo3jDBptJsD93YfbeSKqIio3Yr5Vv8Nn1QtK3Yr5Vv8Nn1QtKzX5YZp8sCzp1qlIPFN5bvG5HRxHZ7Fgi1MZWYifa1h6b6uEfTpiXPr02gdpIfCyx1OgyjR3NywupPcCCHkQS4W0lxA5ALLZmJbhhiHuyyKeamCAfjJAaRPESSssDSZiKVNtWBTo1i6pM9ZpbJ05Uz6VwmZi02n1H7PPaZrabT6j9m3EYVoZgMMyk3fB4bVL25Zc/K4B0Xi5HgUZi6VU42oXtYLmixwghpY5kCO9luXJMBiN4/GV35G1QTiASLAgOAieOZ7Y7lylK06s1t9P8AO8pXTm2a2+n+d5ERF6HqEREBERAREQSSCAA0CBBI4qFJcSADFhAgR/dQgIiICIiAiIgKQQAQWgyIBPBQpDiAQIuIMif7ILeyGMqbRp06ri1lQOYSDe7SLelZV8S7G0sS82hzHNZwYwZgAO7MB7VRVvZlXD08VlxgBw9RuV+thqNL6gLleuJm7jqUxM6nv/uVioxuHwD8IWjeCmK1UkXDi5uUXE2af/kUeY2e7CloilRbXkD9Nzhfn1XgX7Fjs4HaG1H0qpyjFZs5bw/St4gKMPiqVfalWri3FlCvnD7ZsoIMRbgYjuXPExtxv9/1ccTEzE7zG/3/AClNbEuwW1KRYQeitbTIaIFh1xpxJdfmucs69V1evUquADqji4gaSTKwXalcR+b00p0x+YiIttilxDnEhoaCZgaBQpc4ucXGJJmwgehBCIiAiIgIiICIiC3WcHYCiWsaz42pZs9je0+HgqqtVnmpgKJcGj42p5LQODTw71VVlmBERRRERBcw2+6DX3G8zb2l5Ez+lGnOPGFSVqm0u2fWAj5VhuY/Req72GmYcWn/AKXA8Y4dyskMUU5TlLrQCBrf0eChRRFOU5Q60Eka39HioQEUlpABMXEiDP8AZQgIpc0tMGNAbGVCDZWfWc4trOeXNJkPJkGb68ZWtS5pa4tMSDFjI9KNaXODREkxcwPSghEUtaXGBGhNzCCERSGkgkRYSZMf3QQiKcpyl1oBA1v6PBBCyOfdtnNu5Mdk2nx09ixU5TlDrQSRrf0eKCERSWkAExcSIM/2QQiKXNLTBjQGxlBCIpc0tcWmJBixkelBC3V/ksP/AAz9Zy1NaXODREkxcwPSttf5LD/wz9ZyzPuGbe4a6efMd3mzQZy6xF/CJWKlrS4wI0JuYULTQikNJBIiwkyY/uoQEU5TlLrQCBrf0eChARTlOUOtBJGt/R4qEBFJaQATFxIgz/ZQgyqZ8w3mbNAjNrEW8IhYqXNLTBjQGxlQgIpc0tcWmJBixkelGtLnBoiSYuYHpQQiKWtLjAjQm5hBCIpDSQSIsJMmP7oIV6mMd0RxZ0nLvKcRmiYtx/6Yt2XFppNaXGBGhNzC3btzaD2FzJzAwKgIsHc+XYfbeSNCLJ7DTMOLT/0uB4xw7lGU5Q60Eka39HiqNuK+Vb/DZ9ULSt2K+Vb/AA2fVC1FpABMXEiDP9lmvywzT5YQiKXNLTBjQGxlaaQttLE1qNGrSpvLWVQA8AaxzWpS5pa4tMSDFjI9KkxE+0mInaWVF1VtQCi54e4gAMJkmQRpzAWClrS5waIkmLmB6VCqiKWtLjAjQm5hQgIpDSQSIsJMmP7qEBFOU5S60Aga39HgoQEU5TlDrQSRrf0eKhBk7PlZnzZY6k6RJ05TPtWKktIAJi4kQZ/soQEUuaWmDGgNjKhARS5pa4tMSDFjI9KNaXODREkxcwPSghEUtaXGBGhNzCCFk3PlfkzZY68aRI15THsWKkNJBIiwkyY/ughEU5TlLrQCBrf0eCDOhWqYeqKtJ2V7ZgxPJa0U5TlDrQSRrf0eKmPqmIzlCIpLSACYuJEGf7KqhEUuaWmDGgNjKCFlUz7x+9zbyTmzazxnmsVLmlri0xIMWMj0oIRS1pc4NESTFzA9KhARS1pcYEaE3MKEBFIaSCRFhJkx/dQgIpynKXWgEDW/o8FLGGoYaWj/AKnAcY496C3id90Ghv8AeZt7V8uZ/RnXnPjKpqzUaW7Pogx8q82M/osVZWWYERFFEREFqi0OwFYOe1nxtO7p7Hdg8fBVFbohhwFbeOc0b2n5LZ4O5jhKqKyQIiKKIiICIiAiIglwDXEBwcAYkaFQpdlDjlJLZsSIJChAREQEREBERAUwMoOYSSRHEe/2KFPVyi5zSZEWj3lBCIiAiIgIiIC3V/ksP/DP1nLSt1f5LD/wz9ZyzPuGbe4amgEwXBtiZKhS3LPWJAg6Cb8FC00IiICIiAiIgIiIJcADAcHWBkKFLss9UkiBqIvxUICIiAiIgIiICtMpMOEfOKpNJqM6pzTob6cJ7Dp6aqssFHozgatQS9kgNHYZtmvqeHZcSpIrIiKjdivlW/w2fVC0rdivlW/w2fVC0rNflhmnywIiLTQiIgloDnAFwaCYk6BQpblLhmJDZuQJIChAREQEREBERAREQSQAAQ4GRJA4KFJywIJJi8jQqEBERAREQEREBSACCS4CBIB4qFIywZJBi0DUoIREQEREBERAREQFLgGuIDg4AxI0KhS7KHHKSWzYkQSEEIiICIiAiIgIiILdZobgKIa9r/jal2z2N7R4+Kqq1WDBgKO7c5w3tTymxwbzPCFVVlmBERRRERBaolgwFbeNc4b2n5Lo4O5HhKqK3RcG4CsXMa/42nZ09juw+HiqiskCKcri0ug5QQCYsD7gqFFEU5XBodBykkAxYn3IUICKS1zQCQQHCRI1Gn2KEBFLmuaYcCDANxwNwoQS7KXHKCGzYEyQFCzrBor1A2MocYjSJ7z9J71i1rnuDWgucTAAEklBCIpa1zjDQSYJsOAuUEIikNc4EgEhokwNBp9qCERTlcWl0HKCATFgfcFBCnq5RY5pMmbR7yoWZDdww2zZnT2xA59/DxPAMERSWuaASCA4SJGo0+xBCIpc1zTDgQYBuOBuEEIilzXMcWuBa4GCCIIKCFur/JYf+GfrOWprXPcGtBc4mAAJJK21/ksP/DP1nLM+4Zt7hqblnrAkQdDF+ChZ0g0vOaIyu17YMcR78DosFpoRSGucCQCQ0SYGg0+1QgIpyuLS6DlBAJiwPuCoQEU5XBodBykkAxYn3IUICKS1zQCQQHCRI1Gn2KEEuyz1QQIGpm/FQs6oaHjLEZW6dsCeJ9+A0WCAilzXMcWuBa4GCCIIKNa57g1oLnEwABJJQQiKWtc4w0EmCbDgLlBCIpDXOBIBIaJMDQafaghWmPw4wj2up1S7eMNqoAiDNo77wYn01VZZWYMM4GjTPXZYudeAeGbkeH6RuLKSKyIpyuDQ6DlJIBixPuQqNuK+Vb/DZ9ULSt2K+Vb/AA2fVC1FrmgEggOEiRqNPsWa/LDNPlhCIpc1zTDgQYBuOBuFppCIpc1zHFrgWuBggiCCgNyhwzAls3AMEhQs6Iaa9MOjKXCZ0ie8fSO9YICKWtc4w0EmCbDgLlQgIpDXOBIBIaJMDQafaoQEU5XFpdByggExYH3BUICKcrg0Og5SSAYsT7kKEEnLAgEGLydSoWdQNDKcRJbeO2Tz+7u4nBARS5rmmHAgwDccDcKEBFLmuY4tcC1wMEEQQUa1z3BrQXOJgACSSghEUta5xhoJME2HAXKCFIywZBJi0HQqFnTDSypMSG2ntkc/v7uIDBEU5XFpdByggExYH3BQQiKcrg0Og5SSAYsT7kIIRFJa5oBIIDhIkajT7EEIilzXNMOBBgG44G4QQpdlLjlBDZsCZIChZ1g0V6gbGUOMRpE95+k96DBFLWue4NaC5xMAASSVCAilrXOMNBJgmw4C5UICKQ1zgSASGiTA0Gn2qEBFOVxaXQcoIBMWB9wVCC3WLDgKO7a5o3tTynTwbyHCFVVqs4OwFEtY1nxtSzZ7G9p8PBVVZZgREUUREQW8CHVN5R3dJ1O1So+qXBtMCRmJB/ejjJIABJAVudjNs5zy4WJp4ZxaTyJqgx3gHkFXodXYeMcLONeiwkalpFQkd0taY7QOxUVcph195sXKW/GwSD/wl/TvuajNsX/W+an8ZclEyYdfebFyhvxsAk/8Jf077kozbF/1vmp/GXJRMmHXNTYpAB3thAjCR/5rqM2xf9b5qfxlyUTJh13VNiuMne6AWwkf+ZRm2L/rfNT+MuSiZMOu6psZ7i5zq7nEyScMSSfXo2psVrg4b2QZvhJHo3y5CJkw62bYv+t81P4yltTYrTI3uhF8JP8A5lyETJh1s2xf9b5qfxlIqbFAIG9uIM4Sf/NZchEyYdbNsX/W+an8ZTvNi5S342CQf+Ev6d9zXIRMmHWzbF/1vmp/GU7zYxaG5q+UEkDoxgH1/ILkImTDrZti/wCt81P4yyz7GeWtAqk6ADCGTf8AjX1XHXe2Lh2MworQC+pN40ExHsXLV1e3XLlrakaVepj0fZvm+L+ZO/GUVaezGjPUo4loAAnoRA7P1ys4zEtDKtNtVtNzWmTmAdMSAPv9xuwj8+EouzZiWCTM3i64eTaIzMPNPxNor1TDl5ti/wCt81P4yl1TYrnFx3skzbCQPRvlV2th2YfGEUwA14DgANPeFSXqrfqiJh7KTF6xaHXbU2K1wcN7IM3wkj0b5HVdjODQTWIaIH/pTYTP67mufgshxdIPYHguAg6aqKUMovqgAua5rRmEgSDw8EmxM7ui2psZplrq4MEWwx0Nj/z1GbYv+t81P4y5uIY1lWGiAWtdHZIB+1bsjc25yjLus8x1pyZtfZH23Tr2ydUYyuipsUAgb24gzhJ/81lGbYv+t81P4y5tBgqVmtdIbq4jgBcn0KcSBvA9oAbUAcANOYHKZHgnVvhcxnDpbzYuUt+NgkH/AIS/p33NRm2L/rfNT+MuSi1lcOvvNi5Q342ASf8AhL+nfclGbYv+t81P4y5KJkw65qbFIAO9sIEYSP8AzXUZti/63zU/jLkomTDruqbGcZc6uTAF8MdBYf8APUZti/63zU/jLkomTDpYsUWt6RRoYavQc6M7BUbkJuGubm6pjskWMEwVnRbhKLWVcbTo0S6HMpMpvqPI1Di0vDQ08zOhiDK0YDrYDabTdooNeAdA4VWAHvhzhPYT2rZtWs7D/lDjXUww7qu9jGvY17Q0EtAyuBEAQAItATJhszbF/wBb5qfxlLamxWmRvdCL4Sf/ADLTt13/ANRdQ3dJrsMNy806bWB7wTmMNAHlSAYFgJutmDr77D1mV6GHZg6VFwLhRbm3mU5OvGYkvAMTpNsoMMmE5ti/63zU/jKRU2KAQN7cQZwk/wDmss9xR3vwfumbvofSd5lG83m43s5tYnqxpHDN1k3FHe/B+6Zu+h9J3mUbzebjezm1ierGkcM3WTJhrzbF/wBb5qfxlO82MGluavlJBI6MYJ9fzKr09m7zo/xsb7C1cR5OmTeW147vXnyWvF4OnhsPRfv89Wo1ry3J1SCNWu4xBDtIdYTBIZkwt5ti/wCt81P4ynebFyhvxsAk/wDCX9O+5LkImTDrvq7GeZcaxMAf8KdAIH/OQ1NikAHe2ECMJH/muuQimTDrZti/63zU/jKXVNiuMne6AWwkf+ZchFcmHWzbF/1vmp/GUuqbFc4uO9kmbYSB6N8uQiZMOu2psZjg5rq7XAyCMMQQfXqM2xf9b5qfxlyUTJh121NitMje6EXwk/8AmUZti/63zU/jLVsarQpPxW+qYek91GKT8RR3rA7O06ZXfoh14WnaW+OIaawoEFs030KTWMe2TDgGgc9RIiDBEBkwuCpsUAgb24gzhJ/81lGbYv8ArfNT+MtmCoUd5srCOpMczaMb57mgvE1XMGU/oxlm2pJmRZMFQo7zZWEdSY5m0Y3z3NBeJquYMp/RjLNtSTMiyZkww3mxcpb8bBIP/CX9O+5qM2xf9b5qfxlufs9mN2Ts5mDot6bu8z4Mb1rqz2AmbdV2Udpz9jUxxpYbG7Kfsqi2oNzlADSekkVajCXDU5wLt7DlTMmGE7INEuDK27Y6C4YM2J0BO+/dMDkeawzbF/1vmp/GW7AOoMrUtjbjD4k18W1tWu4vLJBLGlmVzZADnGbTm5AmhicVhK2DDaeApUMRvJzUnPgNjTrOdMk8ojjNmTC0amxnAAurkNECcMbDX9fzWx2H2azDMxLqGLbh3nK2qcE4Mcb2B30HQ+hVa4ZhcHh8E9zmmsW4jEFozEAjqACYMNcXaid5B8ldzbmAwr6Oz347aWKNU0msdiatLMGDPUJbUAcXB4uANJYROuVkw5dQ7IAY57KzQ9stPQyA4C0j469wb9oKwzbF/wBb5qfxlaxVLDYrAUqpw9WhQbhHvpPY11QUXb+rlY49jvJk3kA6TPn0yYdd1TYrnFx3skzbCQPRvkbU2K1wcN7IM3wkj0b5chEyYdbNsX/W+an8ZW8PgMLWpith8DjqtNwID27Pc5p4GDvoWH5GbNo7S261uJa19KjTNUscJD4IAB8SD4RxX1B7S6m5rXuYSCA5sS3mJsvl/G/+l494pWMy6V08xl81+CKP7N2l/wD85/4yqOOyaL6lJ4xFNw6r2nCkGx0I33aPYve/kzVrVKe0m169WuaWPq02uqGTAi3YO4QFR/L3ZtGvsd2OytbXwxb14u5pMZfSZ8D2lc9P/wBOZ1o0r1jf6ws6e2YeNzbF/wBb5qfxlO82LlLfjYJB/wCEv6d9zXIV/Af+lw9XHmz2/FYf+IRdw/6ReRcOLO1fYy5Yb82xf9b5qfxlO82LlDfjYBJ/4S/p33JcyvXrYms6riKr6tV2r3uLieGpWtMmHWzbF/1vmp/GUmpsUgA72wgRhI/811yETJh1p2M6zXPDjYGphnBoPMiqTHcCeRWmu0txDKQwOHqmoBujS3hFUaAtveYjtmQbyueu7s2+CwlQ3qU+mZHcW5aLXNg8IcS4dhJKZMNGXZdLq4l1M1OIw1J9RreWY1Gye6R2EqXVNjPcXOdXc4mSThiST69chEyYddtTYrXBw3sgzfCSPRvlGbYv+t81P4y5K6pr9I2biX4ihh6VIANw27otYd5mbYOAzOhhdOYnUTchMmGTamxWmRvdCL4Sf/MozbF/1vmp/GWzHUKO82rhG0mNZs6dy9rQHmKrWHMf0pzTfQgRAstWya1Cng8S11fB0cQ6pTLHYnD70ZQH5gOo6LlvoTJhkKmxQCBvbiDOEn/zWU1BselUdTqNrsewlrmuwhBBGoI3y52OFYYt/SGMZVtIpsa1sRYgNtBEGRYzPFei2vtPd7XxrPh3a9LLXqDJTZ1W9Y2HxosO4Jkw57zsik59GoysxzXQ5rsGQ5pEiPlpHcsM2xf9b5qfxlq/KF76n5Q7RdUe5xGJqNlxmwcQB4AALZsevmrUqFWhh+htObFPdRa527nrHOQS2xAGUi8R1jdkwis7ZNSmym3EYmm1pLoZhBcmO2qewLTutlee435oz8RXMFQo7zZWEdSY5m0Y3z3NBeJquYMp/RjLNtSTMiyrYAUHbM2kHUGurNoh7arjOX42mIaOGpk90ReZKsN1srz3G/NGfiLVicIKdMVqFVtegTGcAgtOoa4HQx3gwYJgrq7IwTcWMFQo0GVaOIcGYyq4DNSJeQAHHyLZS3/M4kdaMo5+A62A2m03aKDXgHQOFVgB74c4T2E9qCiiIgvYT43ZeMw7PlA6nXA/zNYHhwHPrz3NceCorKm99Ko2pTc5j2kOa5pggjQgq58L4o3c3CvdxdUwlJznHtJLZJ5m6CiivfC2J/VYL5lR/pT4WxP6rBfMqP8ASgoor3wtif1WC+ZUf6U+FsT+qwXzKj/Sgoor3wtif1WC+ZUf6U+FsT+qwXzKj/Sgoor3wtif1WC+ZUf6U+FsT+qwXzKj/Sgoor3wtif1WC+ZUf6U+FsT+qwXzKj/AEoKKK98LYn9VgvmVH+lPhbE/qsF8yo/0oKKK98LYn9VgvmVH+lPhbE/qsF8yo/0oKKK98LYn9VgvmVH+lPhbE/qsF8yo/0oKKK98LYn9VgvmVH+lPhbE/qsF8yo/wBKCiutsnaFOlT3Fd2UA9Rx0vwVf4WxP6rBfMqP9KfC2J/VYL5lR/pWL0i8Ylz1NONSvTLq1zgazXzUw+dwjOS0kW1WVPE4TDYZrOkUiGADqkGecBcj4WxP6rBfMqP9KfC2J/VYL5lR/pXDxoxiZefxImMTacNOOxPS8SakEN0aDwCrq98LYn9VgvmVH+lPhbE/qsF8yo/0r0RERGIeutYrGIVcPUbRrNqOaXZSCAHRcHuUiowFzcjjSdBy5ryOMxzPDirPwtif1WC+ZUf6U+FsT+qwXzKj/SnTCTWJ3VXVM7nue0EkANg+TER7BCy3/VnL8ZlyZp/RiNO2Lf73Vj4WxP6rBfMqP9KfC2J/VYL5lR/pTpg6YVaVU0sxbIcRAcDBbcX+zxSrWdVY0VCXPaT13GSRa30+lWvhbE/qsF8yo/0p8LYn9VgvmVH+lMRnK9MZyoor3wtif1WC+ZUf6U+FsT+qwXzKj/StKoor3wtif1WC+ZUf6U+FsT+qwXzKj/Sgoor3wtif1WC+ZUf6U+FsT+qwXzKj/Sgoor3wtif1WC+ZUf6U+FsT+qwXzKj/AEoGE+J2Zjqr7NrNbQZ2udna8nuAbfsLm9qtYvFMwX5W4vEvpuqCli6rgGvykOzHKQYOhg3BFrrmYnE1sVUD69RzyBlbOjRwAGgA7BYKzt3/AB7aP/dVfrFBXxLsO6oDhaVWkyLirUDzPeGt+hW62MwNbB0qPRMQx1KnDcuIbkzxd+XJJkiTfsEwBHORBf8AhL4rPuv/AFe63G+zW3eXL5MeVl6szEcJ6yfCXxWfdf8Aq91uN9mtu8uXyY8rL1ZmI4T1lQRB2jtDC4TCYRgob7EtwdSi5wq9WmKhqRAA8oB4OpFyIBuKFXGU37PZhadDIQ4Pc4vzCQIloPkzYuuZIGgEKoiAiIgIiICIiAiIgIiIN2GfQZUPSaLqtMiCGvyOHMGCPSDYnjBG2rjKdWs3PQmhSpOpUaWe7QcxBLuJDnZjwJtYWGigym+s1taruqernZcxA5DieA0E6kaq/V2dRpbU2jSLnnDYFzy6CM7mh4YADESSRfhcwYghrw20tyyi51LPiML/AMNUzQGdYuu2OtBJI0ub5hZMNtLcsoudSz4jC/8ADVM0BnWLrtjrQSSNLm+YWVvCbFo4ypU3dV7G1cLv8M0wSXmqKYY7hd0ibagmLhVsJs5lbY+Nx1Wo5ppAblgHlnOwOk8ID29+bkUGl2PqZMMKQ3bqFB9Au1zBznk8LWeR7VawW0mMqUM4bTFDCVaTXkZjnO8exzbS0hzmwRpGq52Ho1MTiKdCi3NVquDGNmJJMALvUtg1nbIo9JwW0aVYV6vyOBNRxblpxmktIEzGvFBzKRbs/Dvql7HYivSLKbWPDt21whznRIBLSW5Te5JiBOzGPo1saNqOaytRrVQ+tQ3oa7ObvbGoaTMOE2IvMhV9q4RuB2niMM1ldjaboDa7QHgc4JB7xY68VUQb+l1HbQ6bWaytVNXevFRsteZkyOw9i6OI3u0MJgx0ykA2iXYg1cQB1t7VMkEy4w4mwJ63O/HRBdxWKAwzcDQqOqUWEF1Qz13DNGUHyWjM6BqcxJ1AbSREBERB0/yd2sdjbVp4otc6kQWVWtiS09k9hAPhC+mUNv7Ir0m1GbSwwa7QPqBh9BghfIFbwmHonD1cXiQ91Gk5tPJTcGuc5wcRcggCGkzB4CLyPn/FfAafxNotM4lut5q+k7LxOytn9L/+sYOp0nEvxHyrRlzRbW+mq8/+Wf5S4bF4X4O2fU3rXOmtUA6pANmiRe4BkWsNZXksbhuiYk0g/O0tZUa6IJa5ocJHAwRIvfiVc+DqMdGzP6ZuOk5pG7y7veZYiZy3nttEdZY0v/NpTV7lpzME3mYw51MsFRpqNc5gIzBpgkcYMGPQt+MxTK7aVKhTdSw9EEMY5+YkkyXOIABOgmBZrRwVr4Oox0bM/pm46TmkbvLu95liJnLee20R1lVwWHZiW4lpLt6yialJo/SLSC6e5gefDwP02FZFZr4dlHAYWqS4Vq5e7Lw3YIDT/MHjwHjWQEREBd3Zn+G0P/v/AP8AztXCXd2Z/htD/wC//wD87UHCREQF0doYzA4tpNHCYii5oDaTTiGuZTbOgbkB7eMyZMmZ5y6eK2dRpDF0abn9IwHy7nEZH9cMOURIhzhrMiT1dCGvE7S3zKzm0smIxX/E1M0h/WDrNjqyQCdbi2UWVfC1MKzMMVh31WmCDTq5HNPeQRHhNhcXm5i9nUaNGu1jn73C5d5UcRu62bTJbxGuZoLurELLZuzGYitiWOp1cYaWGbWbTwj+s4uLLTlOgeZEagoK7Hsx+P32Me2lQYG5wwwRTaA0NZMyYAAme0mJKsnbu1MZjXuftavhW1XOcTvqgpsmTADZMcBZZYPAYfF4vF06eAx5OGo5ujNqg1S/eNaROS0Bxtl4KlWo0X4t1KjTfhN212duKqgkOaCSJyiCYgCNUGW2nsq7bx9Sm9r2PxNRzXNMgguMEFbKWMwPQKeGrYTEEtJc80sQ1gqOkwSCw6AwLwLxEmcsLs6jVGEo1HP6Rj/kHNIyM65YMwiTLmnSIEHraBhdnUaowlGo5/SMf8g5pGRnXLBmESZc06RAg9bQBrw20tyyi51LPiML/wANUzQGdYuu2OtBJI0ub5hZMBjMJhsNiaWIw1eq7EN3ZcyuGANzNdoWG8t17DoqCILuEx7MM2m8YdpxNA5qFUGMpmZcI60G4055hAE7P/4Pan/at/8A3U1RV7Z//B7U/wC1b/8AupoKKIiAiIgIiICIiAiIgIiICIiAiIgIiICIiAiIgIiICIiAiIgIiICIiAiIgIiICIiAiIgIiICvbcvtrGVB5FaqazD2sf1mnxBBVFW6GPdTpNo1qFHE0m+S2qDLe5zSHRc2mJJMTdBURXun4b9kYL+et+InT8N+yMF/PW/EQUUV7p+G/ZGC/nrfiJ0/DfsjBfz1vxEFFFe6fhv2Rgv5634idPw37IwX89b8RBRRXun4b9kYL+et+InT8N+yMF/PW/EQUUV7p+G/ZGC/nrfiJ0/DfsjBfz1vxEFFFe6fhv2Rgv5634idPw37IwX89b8RBRRXun4b9kYL+et+InT8N+yMF/PW/EQUUV7p+G/ZGC/nrfiJ0/DfsjBfz1vxEFWhTbVrNY+syi06veHED+UE+xdbGYnCna208mKZUobQzRWa18Upqh4zAgH9EAxMAyJiDT6fhv2Rgv5634idPw37IwX89b8RBYfjcOMJXwramYU8GMPTfBAqu34qEgcBd0TqBwJgKu1umNxzsQcr6mFbTYNcz96x7zYWk53cpgcFX6fhv2Rgv5634idPw37IwX89b8RBOxOptWhiXWpYVwxFQ9jWGY7zYDtJA4q/T2bhK253Wz8bU39J1WjlxY+Ny+U1vxXlCDI5WmRNNm1mU6NSkzZuGbSqxvGCrXAfFxI3l4Rm1mU93k2bhm7t2dmWrXGV1rj4yxsL8ggjbbHvx1THhjujY6o+tReRqC4yO8GxH0ggnnLoHaVE0xTOy8IWNJcG7ytAJiTG85D0BY9Pw37IwX89b8RBRRXun4b9kYL+et+InT8N+yMF/PW/EQUUV7p+G/ZGC/nrfiJ0/DfsjBfz1vxEFFFe6fhv2Rgv5634idPw37IwX89b8RBRV3B1KT8HXwVaq2gKtRlRtVwJaC0OEEAE3DzcA3AteRPT8N+yMF/PW/ETp+G/ZGC/nrfiIIxlahjK9WqKjqYp0abKQc29TIGMvHkyAXcdIk6qz03D5um7z43ovRejwZndbrNm0yxftm0R1lX6fhv2Rgv5634idPw37IwX89b8RBY6bh83Td58b0XovR4Mzut1mzaZYv2zaI6yoYHE9DxtHEFm8bTcC5kwHt4tPIiQeRW/p+G/ZGC/nrfiJ0/DfsjBfz1vxEGG061Oti8tB2ahRa2lSIEBwaIzAcMxl0drj3qor3T8N+yMF/PW/ETp+G/ZGC/nrfiIKKK90/DfsjBfz1vxE6fhv2Rgv5634iCiu7s7q4bAYc/K4jpW6b/m3lMUmd0vaRfSJNrqh8IUBdmy8Ex48l01XQe2HPIPcQRyVWvWqYiq6rVdme7lAA0AAFgALACwCDWivfCQqdbFYLC4qp+sqB7XHvyObmPMyTNynT8N+yMF/PW/EQUV1sZjcO87QxNOpmqbRmaMEGjNRrzJ0N2wI1Bk5dDX6fhv2Rgv5634idPw37IwX89b8RBYx2Nw9XCPa2pnpvjo+Ggjol730NpFpzTmdDgAqTKGGdX3ZxjWNNNrhVdTdlDiAS0xJtcSAZIHAyNvT8N+yMF/PW/ETp+G/ZGC/nrfiIM67sNiq1GicU1go0RT6S9ji2o4EmTAzAAHKLEw1thPVxxVTD4itRpGv1aFA0zXyE71zcxbbWPJYCeABgaCOn4b9kYL+et+InT8N+yMF/PW/EQWMHjcOw7PxNSplqbOiKMEmtFRzxB0F3QZ0AkZtAweNw7Ds/E1KmWps6IowSa0VHPEHQXdBnQCRm0Ffp+G/ZGC/nrfiJ0/DfsjBfz1vxEFFFe6fhv2Rgv5634idPw37IwX89b8RBRV7A9TZ20qjrMdSZRB7Xmo1wHoY4+HcnT8N+yMF/PW/EWjE4upicrS1lOmyclOm3K1v3mwuZJgSSg0IiICIi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33" y="1676069"/>
            <a:ext cx="5198568" cy="31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30">
        <p:fade/>
      </p:transition>
    </mc:Choice>
    <mc:Fallback xmlns="">
      <p:transition spd="med" advTm="27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方案测试数据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76" y="1283850"/>
            <a:ext cx="5907102" cy="3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4"/>
          <p:cNvSpPr/>
          <p:nvPr/>
        </p:nvSpPr>
        <p:spPr>
          <a:xfrm>
            <a:off x="318184" y="5067295"/>
            <a:ext cx="5527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在电池放电周期内（母线电压变化），驱动器功率恒定，波动在</a:t>
            </a:r>
            <a:r>
              <a:rPr lang="en-US" altLang="zh-CN" sz="2200" dirty="0" smtClean="0">
                <a:latin typeface="+mn-ea"/>
                <a:cs typeface="Calibri" pitchFamily="34" charset="0"/>
              </a:rPr>
              <a:t>1W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以内</a:t>
            </a:r>
            <a:r>
              <a:rPr lang="zh-CN" altLang="en-US" sz="2200" dirty="0">
                <a:latin typeface="+mn-ea"/>
                <a:cs typeface="Calibri" pitchFamily="34" charset="0"/>
              </a:rPr>
              <a:t>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" y="1400355"/>
            <a:ext cx="5555116" cy="325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4"/>
          <p:cNvSpPr/>
          <p:nvPr/>
        </p:nvSpPr>
        <p:spPr>
          <a:xfrm>
            <a:off x="6084175" y="5072881"/>
            <a:ext cx="5907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在不同口径下（负载变化），驱动器功率控制稳定。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基于</a:t>
            </a:r>
            <a:r>
              <a:rPr lang="en-US" altLang="zh-CN" dirty="0">
                <a:solidFill>
                  <a:schemeClr val="tx1"/>
                </a:solidFill>
              </a:rPr>
              <a:t>PAC</a:t>
            </a:r>
            <a:r>
              <a:rPr lang="en-US" altLang="zh-CN" baseline="5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zh-CN" altLang="en-US" dirty="0">
                <a:solidFill>
                  <a:schemeClr val="tx1"/>
                </a:solidFill>
              </a:rPr>
              <a:t>的驱动方案优势总结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645426" y="1383409"/>
            <a:ext cx="10812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高系统集成度，更少物料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数量</a:t>
            </a:r>
            <a:r>
              <a:rPr lang="zh-CN" altLang="en-US" sz="2200" dirty="0">
                <a:latin typeface="+mn-ea"/>
                <a:cs typeface="Calibri" pitchFamily="34" charset="0"/>
              </a:rPr>
              <a:t>和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更</a:t>
            </a:r>
            <a:r>
              <a:rPr lang="zh-CN" altLang="en-US" sz="2200" dirty="0">
                <a:latin typeface="+mn-ea"/>
                <a:cs typeface="Calibri" pitchFamily="34" charset="0"/>
              </a:rPr>
              <a:t>小</a:t>
            </a:r>
            <a:r>
              <a:rPr lang="en-US" altLang="zh-CN" sz="2200" dirty="0">
                <a:latin typeface="+mn-ea"/>
                <a:cs typeface="Calibri" pitchFamily="34" charset="0"/>
              </a:rPr>
              <a:t>PCB</a:t>
            </a:r>
            <a:r>
              <a:rPr lang="zh-CN" altLang="en-US" sz="2200" dirty="0">
                <a:latin typeface="+mn-ea"/>
                <a:cs typeface="Calibri" pitchFamily="34" charset="0"/>
              </a:rPr>
              <a:t>面积；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休眠模式下功耗为</a:t>
            </a:r>
            <a:r>
              <a:rPr lang="en-US" altLang="zh-CN" sz="2200" dirty="0">
                <a:latin typeface="+mn-ea"/>
                <a:cs typeface="Calibri" pitchFamily="34" charset="0"/>
              </a:rPr>
              <a:t>18uA</a:t>
            </a:r>
            <a:r>
              <a:rPr lang="zh-CN" altLang="en-US" sz="2200" dirty="0">
                <a:latin typeface="+mn-ea"/>
                <a:cs typeface="Calibri" pitchFamily="34" charset="0"/>
              </a:rPr>
              <a:t>，实现系统更低的待机功耗</a:t>
            </a:r>
            <a:r>
              <a:rPr lang="en-US" altLang="zh-CN" sz="2200" dirty="0">
                <a:latin typeface="+mn-ea"/>
                <a:cs typeface="Calibri" pitchFamily="34" charset="0"/>
              </a:rPr>
              <a:t>;</a:t>
            </a: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完善的系统监控和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保护；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单电阻电流重构方式实现更优化的</a:t>
            </a:r>
            <a:r>
              <a:rPr lang="en-US" altLang="zh-CN" sz="2200" dirty="0">
                <a:latin typeface="+mn-ea"/>
                <a:cs typeface="Calibri" pitchFamily="34" charset="0"/>
              </a:rPr>
              <a:t>BOM</a:t>
            </a:r>
            <a:r>
              <a:rPr lang="zh-CN" altLang="en-US" sz="2200" dirty="0">
                <a:latin typeface="+mn-ea"/>
                <a:cs typeface="Calibri" pitchFamily="34" charset="0"/>
              </a:rPr>
              <a:t>成本和稳定的恒功率控制</a:t>
            </a:r>
            <a:r>
              <a:rPr lang="en-US" altLang="zh-CN" sz="2200" dirty="0">
                <a:latin typeface="+mn-ea"/>
                <a:cs typeface="Calibri" pitchFamily="34" charset="0"/>
              </a:rPr>
              <a:t>;</a:t>
            </a: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针对风机类负载专门设计的观测器算法，实现更高转速和快速启动。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-1588" y="3578"/>
            <a:ext cx="12192000" cy="68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462" y="5446431"/>
            <a:ext cx="6648643" cy="107689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2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398224" y="202568"/>
            <a:ext cx="670374" cy="6088983"/>
            <a:chOff x="11363968" y="190501"/>
            <a:chExt cx="670756" cy="6477000"/>
          </a:xfrm>
          <a:solidFill>
            <a:schemeClr val="bg1">
              <a:lumMod val="95000"/>
            </a:schemeClr>
          </a:solidFill>
        </p:grpSpPr>
        <p:sp>
          <p:nvSpPr>
            <p:cNvPr id="10" name="Freeform 84"/>
            <p:cNvSpPr>
              <a:spLocks/>
            </p:cNvSpPr>
            <p:nvPr/>
          </p:nvSpPr>
          <p:spPr bwMode="auto">
            <a:xfrm flipH="1" flipV="1">
              <a:off x="11373180" y="6009645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85"/>
            <p:cNvSpPr>
              <a:spLocks/>
            </p:cNvSpPr>
            <p:nvPr/>
          </p:nvSpPr>
          <p:spPr bwMode="auto">
            <a:xfrm flipH="1" flipV="1">
              <a:off x="11373180" y="6009645"/>
              <a:ext cx="294838" cy="296679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 flipH="1" flipV="1">
              <a:off x="11850451" y="3092701"/>
              <a:ext cx="184273" cy="182430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 flipH="1" flipV="1">
              <a:off x="11363968" y="3127712"/>
              <a:ext cx="639430" cy="635744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 flipH="1" flipV="1">
              <a:off x="11373180" y="527903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 flipH="1" flipV="1">
              <a:off x="11738043" y="527903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 flipH="1" flipV="1">
              <a:off x="11373180" y="3819635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 flipH="1" flipV="1">
              <a:off x="11373180" y="3819634"/>
              <a:ext cx="294838" cy="300365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 flipH="1" flipV="1">
              <a:off x="11373180" y="4552096"/>
              <a:ext cx="656015" cy="65785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 flipH="1" flipV="1">
              <a:off x="11734358" y="4913274"/>
              <a:ext cx="294838" cy="296679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542713" y="2365770"/>
              <a:ext cx="486481" cy="661542"/>
              <a:chOff x="11542713" y="2365770"/>
              <a:chExt cx="486481" cy="661542"/>
            </a:xfrm>
            <a:grpFill/>
          </p:grpSpPr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 flipH="1" flipV="1">
                <a:off x="11907574" y="2365770"/>
                <a:ext cx="121620" cy="661542"/>
              </a:xfrm>
              <a:custGeom>
                <a:avLst/>
                <a:gdLst>
                  <a:gd name="T0" fmla="*/ 0 w 28"/>
                  <a:gd name="T1" fmla="*/ 138 h 152"/>
                  <a:gd name="T2" fmla="*/ 0 w 28"/>
                  <a:gd name="T3" fmla="*/ 138 h 152"/>
                  <a:gd name="T4" fmla="*/ 0 w 28"/>
                  <a:gd name="T5" fmla="*/ 15 h 152"/>
                  <a:gd name="T6" fmla="*/ 0 w 28"/>
                  <a:gd name="T7" fmla="*/ 15 h 152"/>
                  <a:gd name="T8" fmla="*/ 14 w 28"/>
                  <a:gd name="T9" fmla="*/ 0 h 152"/>
                  <a:gd name="T10" fmla="*/ 28 w 28"/>
                  <a:gd name="T11" fmla="*/ 15 h 152"/>
                  <a:gd name="T12" fmla="*/ 28 w 28"/>
                  <a:gd name="T13" fmla="*/ 15 h 152"/>
                  <a:gd name="T14" fmla="*/ 28 w 28"/>
                  <a:gd name="T15" fmla="*/ 138 h 152"/>
                  <a:gd name="T16" fmla="*/ 28 w 28"/>
                  <a:gd name="T17" fmla="*/ 138 h 152"/>
                  <a:gd name="T18" fmla="*/ 14 w 28"/>
                  <a:gd name="T19" fmla="*/ 152 h 152"/>
                  <a:gd name="T20" fmla="*/ 0 w 28"/>
                  <a:gd name="T21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0" y="138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auto">
              <a:xfrm flipH="1" flipV="1">
                <a:off x="11542713" y="2365770"/>
                <a:ext cx="121620" cy="661542"/>
              </a:xfrm>
              <a:custGeom>
                <a:avLst/>
                <a:gdLst>
                  <a:gd name="T0" fmla="*/ 0 w 28"/>
                  <a:gd name="T1" fmla="*/ 138 h 152"/>
                  <a:gd name="T2" fmla="*/ 0 w 28"/>
                  <a:gd name="T3" fmla="*/ 138 h 152"/>
                  <a:gd name="T4" fmla="*/ 0 w 28"/>
                  <a:gd name="T5" fmla="*/ 15 h 152"/>
                  <a:gd name="T6" fmla="*/ 0 w 28"/>
                  <a:gd name="T7" fmla="*/ 15 h 152"/>
                  <a:gd name="T8" fmla="*/ 14 w 28"/>
                  <a:gd name="T9" fmla="*/ 0 h 152"/>
                  <a:gd name="T10" fmla="*/ 28 w 28"/>
                  <a:gd name="T11" fmla="*/ 15 h 152"/>
                  <a:gd name="T12" fmla="*/ 28 w 28"/>
                  <a:gd name="T13" fmla="*/ 15 h 152"/>
                  <a:gd name="T14" fmla="*/ 28 w 28"/>
                  <a:gd name="T15" fmla="*/ 138 h 152"/>
                  <a:gd name="T16" fmla="*/ 28 w 28"/>
                  <a:gd name="T17" fmla="*/ 138 h 152"/>
                  <a:gd name="T18" fmla="*/ 14 w 28"/>
                  <a:gd name="T19" fmla="*/ 152 h 152"/>
                  <a:gd name="T20" fmla="*/ 0 w 28"/>
                  <a:gd name="T21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0" y="138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367653" y="902691"/>
              <a:ext cx="667071" cy="670756"/>
              <a:chOff x="11367653" y="902691"/>
              <a:chExt cx="667071" cy="670756"/>
            </a:xfrm>
            <a:grpFill/>
          </p:grpSpPr>
          <p:sp>
            <p:nvSpPr>
              <p:cNvPr id="30" name="Freeform 68"/>
              <p:cNvSpPr>
                <a:spLocks/>
              </p:cNvSpPr>
              <p:nvPr/>
            </p:nvSpPr>
            <p:spPr bwMode="auto">
              <a:xfrm flipH="1" flipV="1">
                <a:off x="11367653" y="1391017"/>
                <a:ext cx="182430" cy="182430"/>
              </a:xfrm>
              <a:custGeom>
                <a:avLst/>
                <a:gdLst>
                  <a:gd name="T0" fmla="*/ 25 w 42"/>
                  <a:gd name="T1" fmla="*/ 5 h 42"/>
                  <a:gd name="T2" fmla="*/ 25 w 42"/>
                  <a:gd name="T3" fmla="*/ 6 h 42"/>
                  <a:gd name="T4" fmla="*/ 37 w 42"/>
                  <a:gd name="T5" fmla="*/ 17 h 42"/>
                  <a:gd name="T6" fmla="*/ 37 w 42"/>
                  <a:gd name="T7" fmla="*/ 17 h 42"/>
                  <a:gd name="T8" fmla="*/ 37 w 42"/>
                  <a:gd name="T9" fmla="*/ 37 h 42"/>
                  <a:gd name="T10" fmla="*/ 17 w 42"/>
                  <a:gd name="T11" fmla="*/ 37 h 42"/>
                  <a:gd name="T12" fmla="*/ 17 w 42"/>
                  <a:gd name="T13" fmla="*/ 37 h 42"/>
                  <a:gd name="T14" fmla="*/ 6 w 42"/>
                  <a:gd name="T15" fmla="*/ 25 h 42"/>
                  <a:gd name="T16" fmla="*/ 6 w 42"/>
                  <a:gd name="T17" fmla="*/ 25 h 42"/>
                  <a:gd name="T18" fmla="*/ 6 w 42"/>
                  <a:gd name="T19" fmla="*/ 5 h 42"/>
                  <a:gd name="T20" fmla="*/ 25 w 42"/>
                  <a:gd name="T2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25" y="5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3"/>
                      <a:pt x="42" y="31"/>
                      <a:pt x="37" y="37"/>
                    </a:cubicBezTo>
                    <a:cubicBezTo>
                      <a:pt x="32" y="42"/>
                      <a:pt x="23" y="42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5"/>
                    </a:cubicBezTo>
                    <a:cubicBezTo>
                      <a:pt x="11" y="0"/>
                      <a:pt x="20" y="0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9"/>
              <p:cNvSpPr>
                <a:spLocks/>
              </p:cNvSpPr>
              <p:nvPr/>
            </p:nvSpPr>
            <p:spPr bwMode="auto">
              <a:xfrm flipH="1" flipV="1">
                <a:off x="11398981" y="902691"/>
                <a:ext cx="635743" cy="635744"/>
              </a:xfrm>
              <a:custGeom>
                <a:avLst/>
                <a:gdLst>
                  <a:gd name="T0" fmla="*/ 25 w 146"/>
                  <a:gd name="T1" fmla="*/ 5 h 146"/>
                  <a:gd name="T2" fmla="*/ 25 w 146"/>
                  <a:gd name="T3" fmla="*/ 5 h 146"/>
                  <a:gd name="T4" fmla="*/ 141 w 146"/>
                  <a:gd name="T5" fmla="*/ 121 h 146"/>
                  <a:gd name="T6" fmla="*/ 141 w 146"/>
                  <a:gd name="T7" fmla="*/ 121 h 146"/>
                  <a:gd name="T8" fmla="*/ 141 w 146"/>
                  <a:gd name="T9" fmla="*/ 140 h 146"/>
                  <a:gd name="T10" fmla="*/ 121 w 146"/>
                  <a:gd name="T11" fmla="*/ 140 h 146"/>
                  <a:gd name="T12" fmla="*/ 121 w 146"/>
                  <a:gd name="T13" fmla="*/ 140 h 146"/>
                  <a:gd name="T14" fmla="*/ 5 w 146"/>
                  <a:gd name="T15" fmla="*/ 25 h 146"/>
                  <a:gd name="T16" fmla="*/ 5 w 146"/>
                  <a:gd name="T17" fmla="*/ 25 h 146"/>
                  <a:gd name="T18" fmla="*/ 5 w 146"/>
                  <a:gd name="T19" fmla="*/ 5 h 146"/>
                  <a:gd name="T20" fmla="*/ 25 w 146"/>
                  <a:gd name="T21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6"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6" y="126"/>
                      <a:pt x="146" y="135"/>
                      <a:pt x="141" y="140"/>
                    </a:cubicBezTo>
                    <a:cubicBezTo>
                      <a:pt x="135" y="146"/>
                      <a:pt x="126" y="146"/>
                      <a:pt x="121" y="140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1373180" y="1638836"/>
              <a:ext cx="656016" cy="661542"/>
              <a:chOff x="11373180" y="1638836"/>
              <a:chExt cx="656016" cy="661542"/>
            </a:xfrm>
            <a:grpFill/>
          </p:grpSpPr>
          <p:sp>
            <p:nvSpPr>
              <p:cNvPr id="28" name="Freeform 66"/>
              <p:cNvSpPr>
                <a:spLocks/>
              </p:cNvSpPr>
              <p:nvPr/>
            </p:nvSpPr>
            <p:spPr bwMode="auto">
              <a:xfrm flipH="1" flipV="1">
                <a:off x="11373180" y="1638836"/>
                <a:ext cx="656015" cy="661542"/>
              </a:xfrm>
              <a:custGeom>
                <a:avLst/>
                <a:gdLst>
                  <a:gd name="T0" fmla="*/ 123 w 151"/>
                  <a:gd name="T1" fmla="*/ 14 h 152"/>
                  <a:gd name="T2" fmla="*/ 137 w 151"/>
                  <a:gd name="T3" fmla="*/ 0 h 152"/>
                  <a:gd name="T4" fmla="*/ 151 w 151"/>
                  <a:gd name="T5" fmla="*/ 14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3 h 152"/>
                  <a:gd name="T14" fmla="*/ 91 w 151"/>
                  <a:gd name="T15" fmla="*/ 92 h 152"/>
                  <a:gd name="T16" fmla="*/ 123 w 151"/>
                  <a:gd name="T17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4"/>
                    </a:moveTo>
                    <a:cubicBezTo>
                      <a:pt x="123" y="7"/>
                      <a:pt x="129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0"/>
                      <a:pt x="6" y="123"/>
                      <a:pt x="14" y="123"/>
                    </a:cubicBezTo>
                    <a:cubicBezTo>
                      <a:pt x="44" y="123"/>
                      <a:pt x="71" y="111"/>
                      <a:pt x="91" y="92"/>
                    </a:cubicBezTo>
                    <a:cubicBezTo>
                      <a:pt x="111" y="72"/>
                      <a:pt x="123" y="45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7"/>
              <p:cNvSpPr>
                <a:spLocks/>
              </p:cNvSpPr>
              <p:nvPr/>
            </p:nvSpPr>
            <p:spPr bwMode="auto">
              <a:xfrm flipH="1" flipV="1">
                <a:off x="11734358" y="2000012"/>
                <a:ext cx="294838" cy="300366"/>
              </a:xfrm>
              <a:custGeom>
                <a:avLst/>
                <a:gdLst>
                  <a:gd name="T0" fmla="*/ 67 w 68"/>
                  <a:gd name="T1" fmla="*/ 14 h 69"/>
                  <a:gd name="T2" fmla="*/ 67 w 68"/>
                  <a:gd name="T3" fmla="*/ 14 h 69"/>
                  <a:gd name="T4" fmla="*/ 52 w 68"/>
                  <a:gd name="T5" fmla="*/ 52 h 69"/>
                  <a:gd name="T6" fmla="*/ 14 w 68"/>
                  <a:gd name="T7" fmla="*/ 67 h 69"/>
                  <a:gd name="T8" fmla="*/ 0 w 68"/>
                  <a:gd name="T9" fmla="*/ 53 h 69"/>
                  <a:gd name="T10" fmla="*/ 14 w 68"/>
                  <a:gd name="T11" fmla="*/ 39 h 69"/>
                  <a:gd name="T12" fmla="*/ 15 w 68"/>
                  <a:gd name="T13" fmla="*/ 39 h 69"/>
                  <a:gd name="T14" fmla="*/ 32 w 68"/>
                  <a:gd name="T15" fmla="*/ 32 h 69"/>
                  <a:gd name="T16" fmla="*/ 39 w 68"/>
                  <a:gd name="T17" fmla="*/ 15 h 69"/>
                  <a:gd name="T18" fmla="*/ 39 w 68"/>
                  <a:gd name="T19" fmla="*/ 14 h 69"/>
                  <a:gd name="T20" fmla="*/ 53 w 68"/>
                  <a:gd name="T21" fmla="*/ 0 h 69"/>
                  <a:gd name="T22" fmla="*/ 67 w 68"/>
                  <a:gd name="T23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5"/>
                      <a:pt x="52" y="52"/>
                    </a:cubicBezTo>
                    <a:cubicBezTo>
                      <a:pt x="35" y="69"/>
                      <a:pt x="14" y="67"/>
                      <a:pt x="14" y="67"/>
                    </a:cubicBezTo>
                    <a:cubicBezTo>
                      <a:pt x="6" y="67"/>
                      <a:pt x="0" y="61"/>
                      <a:pt x="0" y="53"/>
                    </a:cubicBezTo>
                    <a:cubicBezTo>
                      <a:pt x="0" y="46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40"/>
                      <a:pt x="25" y="39"/>
                      <a:pt x="32" y="32"/>
                    </a:cubicBezTo>
                    <a:cubicBezTo>
                      <a:pt x="39" y="25"/>
                      <a:pt x="39" y="17"/>
                      <a:pt x="39" y="15"/>
                    </a:cubicBezTo>
                    <a:cubicBezTo>
                      <a:pt x="39" y="15"/>
                      <a:pt x="39" y="15"/>
                      <a:pt x="39" y="14"/>
                    </a:cubicBezTo>
                    <a:cubicBezTo>
                      <a:pt x="39" y="7"/>
                      <a:pt x="46" y="0"/>
                      <a:pt x="53" y="0"/>
                    </a:cubicBezTo>
                    <a:cubicBezTo>
                      <a:pt x="61" y="0"/>
                      <a:pt x="67" y="7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373180" y="190501"/>
              <a:ext cx="656015" cy="657856"/>
              <a:chOff x="11373180" y="190501"/>
              <a:chExt cx="656015" cy="657856"/>
            </a:xfrm>
            <a:grpFill/>
          </p:grpSpPr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 flipH="1" flipV="1">
                <a:off x="11373180" y="19050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6" y="151"/>
                      <a:pt x="0" y="145"/>
                      <a:pt x="0" y="137"/>
                    </a:cubicBezTo>
                    <a:cubicBezTo>
                      <a:pt x="0" y="100"/>
                      <a:pt x="15" y="65"/>
                      <a:pt x="40" y="41"/>
                    </a:cubicBezTo>
                    <a:cubicBezTo>
                      <a:pt x="65" y="16"/>
                      <a:pt x="99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 flipH="1" flipV="1">
                <a:off x="11373180" y="190501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318176" y="799302"/>
            <a:ext cx="11569024" cy="443198"/>
          </a:xfrm>
        </p:spPr>
        <p:txBody>
          <a:bodyPr/>
          <a:lstStyle/>
          <a:p>
            <a:r>
              <a:rPr lang="zh-CN" altLang="en-US" dirty="0"/>
              <a:t>实现全球互联的创新射频解决方案提供商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Qorvo</a:t>
            </a:r>
            <a:r>
              <a:rPr lang="en-US" sz="1800" baseline="100000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75" y="1663639"/>
            <a:ext cx="6768425" cy="4495861"/>
          </a:xfrm>
        </p:spPr>
        <p:txBody>
          <a:bodyPr vert="horz" lIns="0" tIns="45720" rIns="0" bIns="45720" rtlCol="0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在制造能力、产品领先度、工程经验以及客户关系方面具有无可比拟的竞争优势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为全世界的领先客户提供丰富的新产品和技术路线图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全球拥有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,000名员工</a:t>
            </a: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上一财年营业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收入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亿美元</a:t>
            </a: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纳斯达克代码：QRVO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1186" y="6665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736711" y="319999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9493038" y="319364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8610418" y="170647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93" y="1500739"/>
            <a:ext cx="1955966" cy="1874468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80241" y="2969806"/>
            <a:ext cx="1874468" cy="19559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>
            <a:off x="9297365" y="3005096"/>
            <a:ext cx="1955966" cy="18744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82" y="1885629"/>
            <a:ext cx="381745" cy="6460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651" y="3336459"/>
            <a:ext cx="544190" cy="7005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82" y="4882947"/>
            <a:ext cx="3269912" cy="1527996"/>
          </a:xfrm>
          <a:prstGeom prst="rect">
            <a:avLst/>
          </a:prstGeom>
        </p:spPr>
      </p:pic>
      <p:pic>
        <p:nvPicPr>
          <p:cNvPr id="9" name="Picture 8" descr="Globe_Io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11" y="3388021"/>
            <a:ext cx="646176" cy="6461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ACA9977-2E20-4776-9BDE-A5C71358517F}"/>
              </a:ext>
            </a:extLst>
          </p:cNvPr>
          <p:cNvSpPr txBox="1"/>
          <p:nvPr/>
        </p:nvSpPr>
        <p:spPr>
          <a:xfrm>
            <a:off x="8906115" y="2607310"/>
            <a:ext cx="99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移动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设备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285C4E1-F0FF-4B25-973D-0ED92553140D}"/>
              </a:ext>
            </a:extLst>
          </p:cNvPr>
          <p:cNvSpPr txBox="1"/>
          <p:nvPr/>
        </p:nvSpPr>
        <p:spPr>
          <a:xfrm>
            <a:off x="7838848" y="4102963"/>
            <a:ext cx="14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网络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基础设施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C5CBC0F-9702-4829-9ADA-2FFF8BF591D9}"/>
              </a:ext>
            </a:extLst>
          </p:cNvPr>
          <p:cNvSpPr txBox="1"/>
          <p:nvPr/>
        </p:nvSpPr>
        <p:spPr>
          <a:xfrm>
            <a:off x="9532221" y="4227741"/>
            <a:ext cx="14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国防和航天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">
        <p:fade/>
      </p:transition>
    </mc:Choice>
    <mc:Fallback xmlns="">
      <p:transition spd="med" advTm="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10" y="0"/>
            <a:ext cx="3778415" cy="19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60410C6E-CEBB-491B-8869-E70AEEC910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21" y="3834878"/>
            <a:ext cx="830702" cy="762691"/>
          </a:xfrm>
          <a:prstGeom prst="rect">
            <a:avLst/>
          </a:prstGeom>
        </p:spPr>
      </p:pic>
      <p:sp>
        <p:nvSpPr>
          <p:cNvPr id="10241" name="Subtitle 1">
            <a:extLst>
              <a:ext uri="{FF2B5EF4-FFF2-40B4-BE49-F238E27FC236}">
                <a16:creationId xmlns:a16="http://schemas.microsoft.com/office/drawing/2014/main" xmlns="" id="{1B4CF06C-5725-0D4E-9806-8ED416BB202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9004" y="799198"/>
            <a:ext cx="11490507" cy="4431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Arial Rounded MT Bold" panose="020F0704030504030204" pitchFamily="34" charset="77"/>
              </a:rPr>
              <a:t>利用技术领先优势以优化产品组合</a:t>
            </a:r>
            <a:endParaRPr lang="en-US" altLang="en-US" dirty="0">
              <a:latin typeface="Arial Rounded MT Bold" panose="020F0704030504030204" pitchFamily="34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1842C8-F947-3943-B368-A426F51B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17" y="291331"/>
            <a:ext cx="11493681" cy="5031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 Rounded MT Bold" panose="020F0704030504030204" pitchFamily="34" charset="0"/>
              </a:rPr>
              <a:t>Qorvo</a:t>
            </a:r>
            <a:r>
              <a:rPr lang="zh-CN" altLang="en-US" dirty="0">
                <a:latin typeface="Arial Rounded MT Bold" panose="020F0704030504030204" pitchFamily="34" charset="0"/>
              </a:rPr>
              <a:t>长期发展方向</a:t>
            </a:r>
            <a:r>
              <a:rPr lang="en-US" dirty="0">
                <a:latin typeface="Arial Rounded MT Bold" panose="020F0704030504030204" pitchFamily="34" charset="0"/>
              </a:rPr>
              <a:t>	</a:t>
            </a:r>
            <a:endParaRPr lang="en-US" dirty="0">
              <a:ea typeface="+mj-ea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12FA5DB3-7507-4FB4-BC66-902AF6D1DDB3}"/>
              </a:ext>
            </a:extLst>
          </p:cNvPr>
          <p:cNvSpPr/>
          <p:nvPr/>
        </p:nvSpPr>
        <p:spPr>
          <a:xfrm rot="16200000">
            <a:off x="2176341" y="2523308"/>
            <a:ext cx="1714964" cy="4763774"/>
          </a:xfrm>
          <a:prstGeom prst="round2SameRect">
            <a:avLst>
              <a:gd name="adj1" fmla="val 1629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200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C5D31BDF-EF60-4C86-A4F2-433C0A50303F}"/>
              </a:ext>
            </a:extLst>
          </p:cNvPr>
          <p:cNvSpPr/>
          <p:nvPr/>
        </p:nvSpPr>
        <p:spPr>
          <a:xfrm rot="16200000">
            <a:off x="2127254" y="632882"/>
            <a:ext cx="1858433" cy="4809068"/>
          </a:xfrm>
          <a:prstGeom prst="round2SameRect">
            <a:avLst>
              <a:gd name="adj1" fmla="val 1563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200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xmlns="" id="{0B9514A9-1332-4E98-9234-A26B79E07109}"/>
              </a:ext>
            </a:extLst>
          </p:cNvPr>
          <p:cNvSpPr/>
          <p:nvPr/>
        </p:nvSpPr>
        <p:spPr>
          <a:xfrm rot="16200000" flipV="1">
            <a:off x="1812364" y="855318"/>
            <a:ext cx="3063413" cy="4710126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7" name="Flowchart: Merge 6">
            <a:extLst>
              <a:ext uri="{FF2B5EF4-FFF2-40B4-BE49-F238E27FC236}">
                <a16:creationId xmlns:a16="http://schemas.microsoft.com/office/drawing/2014/main" xmlns="" id="{3A8ADB14-F007-4596-959F-5A463D7B87EF}"/>
              </a:ext>
            </a:extLst>
          </p:cNvPr>
          <p:cNvSpPr/>
          <p:nvPr/>
        </p:nvSpPr>
        <p:spPr>
          <a:xfrm rot="16200000" flipV="1">
            <a:off x="1890294" y="2473421"/>
            <a:ext cx="2907563" cy="4710127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A8039F-E023-47C0-9879-606B19BC8D85}"/>
              </a:ext>
            </a:extLst>
          </p:cNvPr>
          <p:cNvSpPr txBox="1">
            <a:spLocks/>
          </p:cNvSpPr>
          <p:nvPr/>
        </p:nvSpPr>
        <p:spPr>
          <a:xfrm>
            <a:off x="9270582" y="3412821"/>
            <a:ext cx="2918243" cy="1329267"/>
          </a:xfrm>
          <a:prstGeom prst="rect">
            <a:avLst/>
          </a:prstGeom>
        </p:spPr>
        <p:txBody>
          <a:bodyPr vert="horz" lIns="0" tIns="45720" rIns="18288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1"/>
                </a:solidFill>
              </a:rPr>
              <a:t>多元化发展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accent1"/>
                </a:solidFill>
              </a:rPr>
              <a:t>&gt; </a:t>
            </a:r>
            <a:r>
              <a:rPr lang="zh-CN" altLang="en-US" dirty="0">
                <a:solidFill>
                  <a:schemeClr val="accent1"/>
                </a:solidFill>
              </a:rPr>
              <a:t>行业平均增长速率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848C79AF-9F3E-4B44-B7AD-6E2172768E4C}"/>
              </a:ext>
            </a:extLst>
          </p:cNvPr>
          <p:cNvSpPr txBox="1">
            <a:spLocks/>
          </p:cNvSpPr>
          <p:nvPr/>
        </p:nvSpPr>
        <p:spPr>
          <a:xfrm>
            <a:off x="1253244" y="2668940"/>
            <a:ext cx="1928275" cy="67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en-CA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基础设施</a:t>
            </a:r>
            <a:endParaRPr lang="en-CA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buNone/>
            </a:pPr>
            <a:r>
              <a:rPr lang="en-CA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与国防产品</a:t>
            </a:r>
            <a:endParaRPr lang="en-CA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8EE630F5-BAFE-4756-B8DE-FE6C25FE8F71}"/>
              </a:ext>
            </a:extLst>
          </p:cNvPr>
          <p:cNvSpPr txBox="1">
            <a:spLocks/>
          </p:cNvSpPr>
          <p:nvPr/>
        </p:nvSpPr>
        <p:spPr>
          <a:xfrm>
            <a:off x="1107269" y="4525392"/>
            <a:ext cx="2214016" cy="720190"/>
          </a:xfrm>
          <a:prstGeom prst="rect">
            <a:avLst/>
          </a:prstGeom>
        </p:spPr>
        <p:txBody>
          <a:bodyPr vert="horz" lIns="182880" tIns="45720" rIns="18288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en-CA" sz="2000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移动</a:t>
            </a:r>
            <a:endParaRPr lang="en-CA" sz="2000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buNone/>
            </a:pPr>
            <a:r>
              <a:rPr lang="en-CA" sz="2000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产品</a:t>
            </a:r>
            <a:endParaRPr lang="en-CA" sz="2000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Qorvo Logo_ID_Brandline_Blk_R_RGB.pdf">
            <a:extLst>
              <a:ext uri="{FF2B5EF4-FFF2-40B4-BE49-F238E27FC236}">
                <a16:creationId xmlns:a16="http://schemas.microsoft.com/office/drawing/2014/main" xmlns="" id="{029E2338-2D10-4954-8541-4146283ED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66"/>
          <a:stretch/>
        </p:blipFill>
        <p:spPr>
          <a:xfrm>
            <a:off x="9570135" y="2642348"/>
            <a:ext cx="1939830" cy="664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CF87D2-978C-4A53-8079-80DC9496820E}"/>
              </a:ext>
            </a:extLst>
          </p:cNvPr>
          <p:cNvSpPr txBox="1"/>
          <p:nvPr/>
        </p:nvSpPr>
        <p:spPr>
          <a:xfrm>
            <a:off x="1465325" y="1395279"/>
            <a:ext cx="150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产品线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9A85C-AC59-417F-895F-479B54244102}"/>
              </a:ext>
            </a:extLst>
          </p:cNvPr>
          <p:cNvSpPr txBox="1"/>
          <p:nvPr/>
        </p:nvSpPr>
        <p:spPr>
          <a:xfrm>
            <a:off x="4277267" y="1390220"/>
            <a:ext cx="133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增长点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700216-4A6F-4D16-88C7-9DA24AE2D8A7}"/>
              </a:ext>
            </a:extLst>
          </p:cNvPr>
          <p:cNvSpPr txBox="1"/>
          <p:nvPr/>
        </p:nvSpPr>
        <p:spPr>
          <a:xfrm>
            <a:off x="6432610" y="1367847"/>
            <a:ext cx="169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市场方向</a:t>
            </a:r>
            <a:endParaRPr lang="en-US" baseline="30000" dirty="0"/>
          </a:p>
        </p:txBody>
      </p:sp>
      <p:sp>
        <p:nvSpPr>
          <p:cNvPr id="16" name="Oval 818">
            <a:extLst>
              <a:ext uri="{FF2B5EF4-FFF2-40B4-BE49-F238E27FC236}">
                <a16:creationId xmlns:a16="http://schemas.microsoft.com/office/drawing/2014/main" xmlns="" id="{0F62919D-B3C2-4376-84C6-86E308B3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763" y="5058093"/>
            <a:ext cx="611786" cy="576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C0AEE79-302D-4824-916F-0A449EAC8578}"/>
              </a:ext>
            </a:extLst>
          </p:cNvPr>
          <p:cNvGrpSpPr/>
          <p:nvPr/>
        </p:nvGrpSpPr>
        <p:grpSpPr>
          <a:xfrm>
            <a:off x="7344104" y="3517024"/>
            <a:ext cx="609964" cy="571471"/>
            <a:chOff x="7714055" y="1532466"/>
            <a:chExt cx="1175946" cy="11612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E1DD2F0-EF5F-4C1B-AEFE-65BFBC19696D}"/>
                </a:ext>
              </a:extLst>
            </p:cNvPr>
            <p:cNvSpPr/>
            <p:nvPr/>
          </p:nvSpPr>
          <p:spPr>
            <a:xfrm>
              <a:off x="7714055" y="1532466"/>
              <a:ext cx="1161288" cy="1161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33" name="Picture 32" descr="Defense.png">
              <a:extLst>
                <a:ext uri="{FF2B5EF4-FFF2-40B4-BE49-F238E27FC236}">
                  <a16:creationId xmlns:a16="http://schemas.microsoft.com/office/drawing/2014/main" xmlns="" id="{B5046A85-A6A1-4ED3-A190-C6E721CF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3469" y="1905000"/>
              <a:ext cx="966532" cy="66303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2D4EE84-9E41-4276-A1E6-BCC43D0B73C7}"/>
              </a:ext>
            </a:extLst>
          </p:cNvPr>
          <p:cNvGrpSpPr/>
          <p:nvPr/>
        </p:nvGrpSpPr>
        <p:grpSpPr>
          <a:xfrm>
            <a:off x="7344103" y="2501699"/>
            <a:ext cx="602361" cy="589414"/>
            <a:chOff x="4197467" y="1535289"/>
            <a:chExt cx="1161288" cy="119775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C76AA1D-D60B-4B56-BA7C-9F2976E03D38}"/>
                </a:ext>
              </a:extLst>
            </p:cNvPr>
            <p:cNvSpPr/>
            <p:nvPr/>
          </p:nvSpPr>
          <p:spPr>
            <a:xfrm>
              <a:off x="4197467" y="1535289"/>
              <a:ext cx="1161288" cy="1161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45" name="Picture 44" descr="Optical.png">
              <a:extLst>
                <a:ext uri="{FF2B5EF4-FFF2-40B4-BE49-F238E27FC236}">
                  <a16:creationId xmlns:a16="http://schemas.microsoft.com/office/drawing/2014/main" xmlns="" id="{E9F631DB-CFE0-417A-A770-38E6964B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7104" y="1738787"/>
              <a:ext cx="784749" cy="994253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32C26F9-752F-436F-BA04-F8D61C72935F}"/>
              </a:ext>
            </a:extLst>
          </p:cNvPr>
          <p:cNvSpPr/>
          <p:nvPr/>
        </p:nvSpPr>
        <p:spPr>
          <a:xfrm>
            <a:off x="7360970" y="1904303"/>
            <a:ext cx="381501" cy="393736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D645ADA-E796-41B3-B74E-E489CB1CE645}"/>
              </a:ext>
            </a:extLst>
          </p:cNvPr>
          <p:cNvSpPr/>
          <p:nvPr/>
        </p:nvSpPr>
        <p:spPr>
          <a:xfrm>
            <a:off x="6785966" y="271443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4D8CEA6C-EB33-49F9-94A0-79B573B6B5C0}"/>
              </a:ext>
            </a:extLst>
          </p:cNvPr>
          <p:cNvSpPr/>
          <p:nvPr/>
        </p:nvSpPr>
        <p:spPr>
          <a:xfrm>
            <a:off x="7353556" y="322476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C8E257B-4815-4300-88A5-3ECC4424FC0A}"/>
              </a:ext>
            </a:extLst>
          </p:cNvPr>
          <p:cNvSpPr/>
          <p:nvPr/>
        </p:nvSpPr>
        <p:spPr>
          <a:xfrm>
            <a:off x="6452655" y="3688093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72A575C-364D-4899-AFED-FD81A1F546C6}"/>
              </a:ext>
            </a:extLst>
          </p:cNvPr>
          <p:cNvSpPr/>
          <p:nvPr/>
        </p:nvSpPr>
        <p:spPr>
          <a:xfrm>
            <a:off x="7000325" y="371284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A636D26-D1BE-407D-A4B2-B016E974A57F}"/>
              </a:ext>
            </a:extLst>
          </p:cNvPr>
          <p:cNvSpPr/>
          <p:nvPr/>
        </p:nvSpPr>
        <p:spPr>
          <a:xfrm>
            <a:off x="7414201" y="4185902"/>
            <a:ext cx="347264" cy="34107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6ACBA10-8313-4715-AF38-80B30DB07B2F}"/>
              </a:ext>
            </a:extLst>
          </p:cNvPr>
          <p:cNvSpPr/>
          <p:nvPr/>
        </p:nvSpPr>
        <p:spPr>
          <a:xfrm>
            <a:off x="6875112" y="4593986"/>
            <a:ext cx="397624" cy="39174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7F25038-7D42-43D1-95D8-37BDFDD44ED9}"/>
              </a:ext>
            </a:extLst>
          </p:cNvPr>
          <p:cNvSpPr/>
          <p:nvPr/>
        </p:nvSpPr>
        <p:spPr>
          <a:xfrm>
            <a:off x="7532670" y="5269598"/>
            <a:ext cx="348768" cy="354084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F3449DD9-CA43-443D-AE30-66A47DD1B9AD}"/>
              </a:ext>
            </a:extLst>
          </p:cNvPr>
          <p:cNvSpPr/>
          <p:nvPr/>
        </p:nvSpPr>
        <p:spPr>
          <a:xfrm>
            <a:off x="7922186" y="4122057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69" name="Flowchart: Merge 68">
            <a:extLst>
              <a:ext uri="{FF2B5EF4-FFF2-40B4-BE49-F238E27FC236}">
                <a16:creationId xmlns:a16="http://schemas.microsoft.com/office/drawing/2014/main" xmlns="" id="{C8F010DE-4710-4774-9CDC-87DECDF700AA}"/>
              </a:ext>
            </a:extLst>
          </p:cNvPr>
          <p:cNvSpPr/>
          <p:nvPr/>
        </p:nvSpPr>
        <p:spPr>
          <a:xfrm rot="16200000">
            <a:off x="6730672" y="3781783"/>
            <a:ext cx="4471336" cy="414715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4397D30-324F-4762-AEB1-CEF94748B52E}"/>
              </a:ext>
            </a:extLst>
          </p:cNvPr>
          <p:cNvGrpSpPr/>
          <p:nvPr/>
        </p:nvGrpSpPr>
        <p:grpSpPr>
          <a:xfrm>
            <a:off x="4632618" y="4795352"/>
            <a:ext cx="555767" cy="542998"/>
            <a:chOff x="7014342" y="3917643"/>
            <a:chExt cx="876820" cy="876820"/>
          </a:xfrm>
        </p:grpSpPr>
        <p:sp>
          <p:nvSpPr>
            <p:cNvPr id="71" name="Rounded Rectangle 114">
              <a:extLst>
                <a:ext uri="{FF2B5EF4-FFF2-40B4-BE49-F238E27FC236}">
                  <a16:creationId xmlns:a16="http://schemas.microsoft.com/office/drawing/2014/main" xmlns="" id="{476D002D-7867-4D30-99C9-5F8DA6271397}"/>
                </a:ext>
              </a:extLst>
            </p:cNvPr>
            <p:cNvSpPr/>
            <p:nvPr/>
          </p:nvSpPr>
          <p:spPr>
            <a:xfrm>
              <a:off x="7014342" y="3917643"/>
              <a:ext cx="876820" cy="876820"/>
            </a:xfrm>
            <a:prstGeom prst="roundRect">
              <a:avLst>
                <a:gd name="adj" fmla="val 95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2" name="Picture 71" descr="specs.png">
              <a:extLst>
                <a:ext uri="{FF2B5EF4-FFF2-40B4-BE49-F238E27FC236}">
                  <a16:creationId xmlns:a16="http://schemas.microsoft.com/office/drawing/2014/main" xmlns="" id="{DE89976D-C606-4C2A-8CDD-D9BDB244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788" y="3990089"/>
              <a:ext cx="731928" cy="7319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Subtitle 1">
            <a:extLst>
              <a:ext uri="{FF2B5EF4-FFF2-40B4-BE49-F238E27FC236}">
                <a16:creationId xmlns:a16="http://schemas.microsoft.com/office/drawing/2014/main" xmlns="" id="{05A501D0-A088-4052-85E6-08F294C18F26}"/>
              </a:ext>
            </a:extLst>
          </p:cNvPr>
          <p:cNvSpPr txBox="1">
            <a:spLocks/>
          </p:cNvSpPr>
          <p:nvPr/>
        </p:nvSpPr>
        <p:spPr>
          <a:xfrm>
            <a:off x="4341812" y="5300409"/>
            <a:ext cx="1137377" cy="501676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0" indent="0" algn="l" defTabSz="914445" rtl="0" eaLnBrk="1" latinLnBrk="0" hangingPunct="1">
              <a:lnSpc>
                <a:spcPct val="95000"/>
              </a:lnSpc>
              <a:spcBef>
                <a:spcPts val="0"/>
              </a:spcBef>
              <a:buFont typeface="Arial"/>
              <a:buNone/>
              <a:tabLst/>
              <a:def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58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15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373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30" indent="0" algn="ctr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289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747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04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662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dirty="0">
                <a:solidFill>
                  <a:prstClr val="black"/>
                </a:solidFill>
              </a:rPr>
              <a:t>Content Expansion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7D140F0A-3A5E-4E7C-9346-526C60284B53}"/>
              </a:ext>
            </a:extLst>
          </p:cNvPr>
          <p:cNvGrpSpPr/>
          <p:nvPr/>
        </p:nvGrpSpPr>
        <p:grpSpPr>
          <a:xfrm>
            <a:off x="4592656" y="3032080"/>
            <a:ext cx="645732" cy="576426"/>
            <a:chOff x="4191728" y="2967069"/>
            <a:chExt cx="815809" cy="7772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818EB710-C8F1-483E-A31A-C8FCD440FBAA}"/>
                </a:ext>
              </a:extLst>
            </p:cNvPr>
            <p:cNvSpPr/>
            <p:nvPr/>
          </p:nvSpPr>
          <p:spPr>
            <a:xfrm>
              <a:off x="4191728" y="2967069"/>
              <a:ext cx="777240" cy="777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76" name="Picture 75" descr="IotIcon.pdf">
              <a:extLst>
                <a:ext uri="{FF2B5EF4-FFF2-40B4-BE49-F238E27FC236}">
                  <a16:creationId xmlns:a16="http://schemas.microsoft.com/office/drawing/2014/main" xmlns="" id="{193CB19D-B5B9-45CA-8C53-D9B64BEC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540" y="2999474"/>
              <a:ext cx="807997" cy="716526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70477836-E4C5-46F7-B24D-7C658919C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7273" y1="13043" x2="77273" y2="13043"/>
                        <a14:foregroundMark x1="62727" y1="39130" x2="62727" y2="39130"/>
                        <a14:foregroundMark x1="74545" y1="31884" x2="74545" y2="31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7852" y="3969480"/>
            <a:ext cx="869888" cy="54565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D4B37B-E7B1-459B-936B-5A8EA7CF002A}"/>
              </a:ext>
            </a:extLst>
          </p:cNvPr>
          <p:cNvSpPr txBox="1"/>
          <p:nvPr/>
        </p:nvSpPr>
        <p:spPr>
          <a:xfrm>
            <a:off x="4658744" y="357714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IoT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74D1C24-13B2-474D-B76B-1A8CC26F3031}"/>
              </a:ext>
            </a:extLst>
          </p:cNvPr>
          <p:cNvSpPr txBox="1"/>
          <p:nvPr/>
        </p:nvSpPr>
        <p:spPr>
          <a:xfrm>
            <a:off x="606641" y="6126562"/>
            <a:ext cx="5486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资料来源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《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工业报告和管理预估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》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E682C5D5-75F5-4B08-8CF5-2BEB3D229AE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70" y="2027782"/>
            <a:ext cx="589379" cy="58937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65B5FD88-EFE2-4D2C-9E16-7D1E9232625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450"/>
          <a:stretch/>
        </p:blipFill>
        <p:spPr>
          <a:xfrm>
            <a:off x="6612319" y="3038989"/>
            <a:ext cx="637546" cy="65389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302E1878-48AA-443D-B52D-38A61183D3A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33" y="4610933"/>
            <a:ext cx="614275" cy="61427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1C80909-5D75-419D-9922-1AFAC715B574}"/>
              </a:ext>
            </a:extLst>
          </p:cNvPr>
          <p:cNvSpPr txBox="1"/>
          <p:nvPr/>
        </p:nvSpPr>
        <p:spPr>
          <a:xfrm>
            <a:off x="6295394" y="5671611"/>
            <a:ext cx="21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快速的市场增长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13E0E0A9-0F3F-43C6-963A-CCDA18C2BC5A}"/>
              </a:ext>
            </a:extLst>
          </p:cNvPr>
          <p:cNvGrpSpPr/>
          <p:nvPr/>
        </p:nvGrpSpPr>
        <p:grpSpPr>
          <a:xfrm>
            <a:off x="4541711" y="2084989"/>
            <a:ext cx="696675" cy="835232"/>
            <a:chOff x="5195363" y="3968286"/>
            <a:chExt cx="903943" cy="116347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35C3573-2A4C-4A21-A7C3-916BA95B1415}"/>
                </a:ext>
              </a:extLst>
            </p:cNvPr>
            <p:cNvSpPr txBox="1"/>
            <p:nvPr/>
          </p:nvSpPr>
          <p:spPr>
            <a:xfrm>
              <a:off x="5195363" y="4703030"/>
              <a:ext cx="903943" cy="4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GaN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8D325A77-0320-4F1B-B96B-A571DE31DEF0}"/>
                </a:ext>
              </a:extLst>
            </p:cNvPr>
            <p:cNvSpPr/>
            <p:nvPr/>
          </p:nvSpPr>
          <p:spPr>
            <a:xfrm>
              <a:off x="5254606" y="3968286"/>
              <a:ext cx="798011" cy="798011"/>
            </a:xfrm>
            <a:prstGeom prst="ellipse">
              <a:avLst/>
            </a:prstGeom>
            <a:solidFill>
              <a:srgbClr val="009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60" name="Picture 59" descr="WaferIcon.pdf">
              <a:extLst>
                <a:ext uri="{FF2B5EF4-FFF2-40B4-BE49-F238E27FC236}">
                  <a16:creationId xmlns:a16="http://schemas.microsoft.com/office/drawing/2014/main" xmlns="" id="{0F8AB37E-F17E-489A-8E1E-7336C194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608" y="4053967"/>
              <a:ext cx="712020" cy="62067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1FFE361-C799-401F-9BAF-A071F407F5E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432" y="5141929"/>
            <a:ext cx="393169" cy="3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">
        <p:fade/>
      </p:transition>
    </mc:Choice>
    <mc:Fallback xmlns="">
      <p:transition spd="med" advTm="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4" y="1112520"/>
            <a:ext cx="9914739" cy="34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芯片的电机控制框图</a:t>
            </a:r>
            <a:endParaRPr lang="en-US" dirty="0"/>
          </a:p>
        </p:txBody>
      </p:sp>
      <p:sp>
        <p:nvSpPr>
          <p:cNvPr id="37896" name="AutoShape 8" descr="https://www.ryobitools.com/assets/logo-ryobi.svg"/>
          <p:cNvSpPr>
            <a:spLocks noChangeAspect="1" noChangeArrowheads="1"/>
          </p:cNvSpPr>
          <p:nvPr/>
        </p:nvSpPr>
        <p:spPr bwMode="auto">
          <a:xfrm>
            <a:off x="15558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 descr="data:image/png;base64,%20iVBORw0KGgoAAAANSUhEUgAAAGEAAABgCAMAAAA6hOw0AAAAAXNSR0IArs4c6QAAAARnQU1BAACxjwv8YQUAAADDUExURQAAAAAAAAAAAAAAAAAAAAAAAAAAAAAAAAAAAAAAAAAAAAAAAAAAAAAAAAAAAAAAAAAAAAAAAAAAAAAAAAAAAAAAAAAAAAAAAAAAAAAAAAAAAAAAAAAAAAAAAAAAAAAAAAAAAAAAAAAAAAAAAAAAAAAAAAAAAAAAAAAAAAAAAAAAAAAAAAAAAAAAAAAAAAAAAAAAAAAAAAAAAAAAAAAAAAAAAAAAAAAAAAAAAAAAAAAAAAAAAAAAAAAAAAAAAAAAAAAAAEBwqyAAAABAdFJOUwAECAwQFBgcICQoLDA0ODxAREhMUFRYXGBkaGxwdHh8gIOHi4+Tl5ufo6err7O3u7/Dx8vP09fb3+Pn6+/z9/tAXf2zAAAACXBIWXMAAA7DAAAOwwHHb6hkAAAEh0lEQVRoQ+2YDVMiORCGgwh6fpxzHriuqKCLLgsrnweyCE7+/6/a7s6bSTKwCHM7VVdX81TJTBomDzPpdIKqoKCgoOB/wHH3dTW6QQNUnqfvk2YJLUOpOXmffq2gtQeXK828+N2d/5DY5BBt5nAiscU52jtz9CYXat1CgCi/ItZFgOki9lpGYFcecaFeIUDcIKT1H4godYKI1p8R2ZUXXKf1KSJKPSGidR0RpeqIaP2EyK7kb8j/KR0tcaE/0nPEeggwPcTm+460qr/LhQM/Wy9Mgk395K/MJLb8E+09OPnVjGsdoGU4aPGMO0Lrv8Th9eP36bz/1DhDgChdtIfj+bTXvESAie6+jueTbrMW1pKPOLizA00TGIlTurXTXOtxZGIqGiJCk/p6D8ftAlcJcadKsciMqKXP0+TUzRpm+rdcvQOfcEXCwMtey/zAZa8ldvNkO+7OLcfqFmeOmqrhzOFNnm2UTN32+aS+48zRVg84c/TRQ5TChBPO+LPuofCYPCtumznIcGusBvQaxpboIn3HCFu4/MzcI+Zv/w9b47G0GR7huMx9uicqd2lzO6VA1NKhUMcZ5MP39Dd2vT3wg2zQX/xF2kxnSi9JDQgVCFo4LT87Q8S98fLZdoYWn/LnJi1pM51nfkEfKQVi4JBDJ56hj5OaZ7DFve0ZOMln6ITwFQiBS4oslWewnVQ9g03Uumc45ldvk5AsMWkDX/PiGyJzfPXmSauCk6pnUPwoa+iFarNXGBAC/FDulXu7Xo7l+M03yGDRxJbvY+jItuMRvQSClIFzMLLfkfiiTJbeBAZOOLb6Bk6uIXoJBKGBF9647BWEgWrL8SwwmDX7JjDwpFmZAmsFsbl/iVmuKTDxC8LS1B+arr5BJj5ZfQPf/kKG+twK6nVRSM8Wzuq2t5mhzJVHRiXHN8jDJGtg6OvFCfdxgcoW065HFNKzhbu5Um6x4bLHw9pMGTghyBoY7tcFRsHHBCov7xVJbUtbBoL2EmR4H3R4J0yGOzo0UobzDQJRmBNwNv3R8HZyxEhVXxb39NZQj3mJieZsKHXfujSqgUFIC1iBEw9XzwikBxlGZtdVnbmVZs2wLiAFjh5c+R22JD/YbV31CifG0JIENIZNgk1wojiCHekFjiAxbBrkX3NqPmbxd9VtfYszgzXsJ0hvNiYIE5xVgQKGPQUoEwlxslE1b/gKY7jcU6BG5pMJ9legNXsKYxDquwsYXh+OZRa7rYi7NadwBlOBdhZsMvjPLlGQYcabzr0FGwzh4FhFK6tg3RAKEkUrFKz+kugupA1WMIvs4mUUV6EgNR+3kRh6UpUSQdWtj264swgSw5rAW4KtIpPAGjYI1hTZBDA0WFCyP5khSCkyCmBgEsHICgJFVoEzOIH/oz9RfMsqYEObj5sFpAh/OO4vIMNWAS+leIfJIFDzDwSB4i2DQEkibhN4CrP8ZGG7IFHkJ4AiT4Eo8hWQYpiz4F9Qttv7XvgPsd9G2e42TG39/RSCD8ldID/QchXY/W1+AijyFIgiXwEpOjkLCgoKCj5GqZ8RQTKcUGwR2gAAAABJRU5ErkJggg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Rounded Rectangle 15"/>
          <p:cNvSpPr/>
          <p:nvPr/>
        </p:nvSpPr>
        <p:spPr>
          <a:xfrm>
            <a:off x="2267188" y="1234440"/>
            <a:ext cx="4682252" cy="3471496"/>
          </a:xfrm>
          <a:prstGeom prst="roundRect">
            <a:avLst>
              <a:gd name="adj" fmla="val 5725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0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32751"/>
              </p:ext>
            </p:extLst>
          </p:nvPr>
        </p:nvGraphicFramePr>
        <p:xfrm>
          <a:off x="325127" y="4825316"/>
          <a:ext cx="11521440" cy="1341120"/>
        </p:xfrm>
        <a:graphic>
          <a:graphicData uri="http://schemas.openxmlformats.org/drawingml/2006/table">
            <a:tbl>
              <a:tblPr firstRow="1" bandRow="1"/>
              <a:tblGrid>
                <a:gridCol w="255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2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Solution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Description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IC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 number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Cost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Discrete 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Extra</a:t>
                      </a:r>
                      <a:r>
                        <a:rPr lang="en-US" altLang="zh-CN" sz="15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DC/DC, LDO, MCU, Gate Driver x3, </a:t>
                      </a:r>
                      <a:r>
                        <a:rPr lang="en-US" altLang="zh-CN" sz="1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OpAmp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Medium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algn="l" defTabSz="913856" rtl="0" eaLnBrk="1" latinLnBrk="0" hangingPunct="1"/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+mj-lt"/>
                          <a:ea typeface="楷体_GB2312" pitchFamily="49" charset="-122"/>
                          <a:cs typeface="+mn-cs"/>
                        </a:rPr>
                        <a:t>Integrated</a:t>
                      </a:r>
                      <a:r>
                        <a:rPr lang="en-US" altLang="zh-CN" sz="1500" b="1" kern="1200" baseline="0" dirty="0">
                          <a:solidFill>
                            <a:schemeClr val="tx1"/>
                          </a:solidFill>
                          <a:latin typeface="+mj-lt"/>
                          <a:ea typeface="楷体_GB2312" pitchFamily="49" charset="-122"/>
                          <a:cs typeface="+mn-cs"/>
                        </a:rPr>
                        <a:t> Power Module </a:t>
                      </a:r>
                      <a:endParaRPr lang="zh-CN" altLang="en-US" sz="1500" b="1" kern="1200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Extra DC/DC, LDO, MCU, IPM, </a:t>
                      </a:r>
                      <a:r>
                        <a:rPr lang="en-US" altLang="zh-CN" sz="15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OpAmp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High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rgbClr val="FF0000"/>
                          </a:solidFill>
                          <a:latin typeface="+mj-lt"/>
                        </a:rPr>
                        <a:t>PAC </a:t>
                      </a:r>
                      <a:r>
                        <a:rPr lang="en-US" altLang="zh-CN" sz="15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Enabled Solution</a:t>
                      </a:r>
                      <a:endParaRPr lang="zh-CN" altLang="en-US" sz="15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rgbClr val="FF0000"/>
                          </a:solidFill>
                          <a:latin typeface="+mj-lt"/>
                        </a:rPr>
                        <a:t>One PAC device</a:t>
                      </a:r>
                      <a:endParaRPr lang="zh-CN" altLang="en-US" sz="15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楷体_GB2312" pitchFamily="49" charset="-122"/>
                          <a:cs typeface="Calibri"/>
                        </a:rPr>
                        <a:t>Low</a:t>
                      </a:r>
                      <a:endPara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楷体_GB2312" pitchFamily="49" charset="-122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84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6">
        <p:fade/>
      </p:transition>
    </mc:Choice>
    <mc:Fallback xmlns="">
      <p:transition spd="med" advTm="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架构及差异化的特点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3"/>
          </p:nvPr>
        </p:nvSpPr>
        <p:spPr>
          <a:xfrm>
            <a:off x="319088" y="799310"/>
            <a:ext cx="11549062" cy="443172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smtClean="0"/>
              <a:t>Cortex-M</a:t>
            </a:r>
            <a:r>
              <a:rPr lang="zh-CN" altLang="en-US" dirty="0" smtClean="0"/>
              <a:t>平台</a:t>
            </a:r>
            <a:r>
              <a:rPr lang="zh-CN" altLang="en-US" dirty="0"/>
              <a:t>以及复杂的电源</a:t>
            </a:r>
            <a:r>
              <a:rPr lang="en-US" altLang="zh-CN" dirty="0"/>
              <a:t>/</a:t>
            </a:r>
            <a:r>
              <a:rPr lang="zh-CN" altLang="en-US" dirty="0"/>
              <a:t>模拟外设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" y="1486846"/>
            <a:ext cx="4956099" cy="44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407023" y="1372084"/>
            <a:ext cx="673825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高性能“</a:t>
            </a:r>
            <a:r>
              <a:rPr lang="en-US" altLang="zh-CN" sz="1200" b="1" dirty="0">
                <a:solidFill>
                  <a:schemeClr val="tx2"/>
                </a:solidFill>
                <a:cs typeface="Times New Roman"/>
              </a:rPr>
              <a:t>all-in-one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”的电源管理器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集成支持高达</a:t>
            </a:r>
            <a:r>
              <a:rPr lang="en-US" altLang="zh-CN" sz="1200" dirty="0">
                <a:cs typeface="Times New Roman"/>
              </a:rPr>
              <a:t>600V</a:t>
            </a:r>
            <a:r>
              <a:rPr lang="zh-CN" altLang="zh-CN" sz="1200" dirty="0">
                <a:cs typeface="Times New Roman"/>
              </a:rPr>
              <a:t>的开关电源控制器，可以配置为</a:t>
            </a:r>
            <a:r>
              <a:rPr lang="en-US" altLang="zh-CN" sz="1200" dirty="0" err="1">
                <a:cs typeface="Times New Roman"/>
              </a:rPr>
              <a:t>Flyback</a:t>
            </a:r>
            <a:r>
              <a:rPr lang="zh-CN" altLang="zh-CN" sz="1200" dirty="0">
                <a:cs typeface="Times New Roman"/>
              </a:rPr>
              <a:t>、高压</a:t>
            </a:r>
            <a:r>
              <a:rPr lang="en-US" altLang="zh-CN" sz="1200" dirty="0">
                <a:cs typeface="Times New Roman"/>
              </a:rPr>
              <a:t>Buck</a:t>
            </a:r>
            <a:r>
              <a:rPr lang="zh-CN" altLang="zh-CN" sz="1200" dirty="0">
                <a:cs typeface="Times New Roman"/>
              </a:rPr>
              <a:t>或</a:t>
            </a:r>
            <a:r>
              <a:rPr lang="en-US" altLang="zh-CN" sz="1200" dirty="0">
                <a:cs typeface="Times New Roman"/>
              </a:rPr>
              <a:t>SEPIC</a:t>
            </a:r>
            <a:r>
              <a:rPr lang="zh-CN" altLang="zh-CN" sz="1200" dirty="0">
                <a:cs typeface="Times New Roman"/>
              </a:rPr>
              <a:t>拓扑，集成多路线性稳压器用于芯片内部供电</a:t>
            </a:r>
            <a:r>
              <a:rPr lang="zh-CN" altLang="en-US" sz="1200" dirty="0">
                <a:cs typeface="Times New Roman"/>
              </a:rPr>
              <a:t>；</a:t>
            </a:r>
            <a:endParaRPr lang="zh-CN" altLang="zh-CN" sz="1200" dirty="0"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en-US" altLang="zh-CN" sz="1200" dirty="0">
                <a:cs typeface="Times New Roman"/>
              </a:rPr>
              <a:t>18uA</a:t>
            </a:r>
            <a:r>
              <a:rPr lang="zh-CN" altLang="zh-CN" sz="1200" dirty="0">
                <a:cs typeface="Times New Roman"/>
              </a:rPr>
              <a:t>的超低待机功耗</a:t>
            </a:r>
            <a:r>
              <a:rPr lang="zh-CN" altLang="en-US" sz="1200" dirty="0">
                <a:cs typeface="Times New Roman"/>
              </a:rPr>
              <a:t>；</a:t>
            </a:r>
            <a:endParaRPr lang="zh-CN" altLang="zh-CN" sz="1200" dirty="0"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灵活多级别的电源和温度监控</a:t>
            </a:r>
            <a:r>
              <a:rPr lang="zh-CN" altLang="en-US" sz="1200" dirty="0" smtClean="0">
                <a:cs typeface="Times New Roman"/>
              </a:rPr>
              <a:t>。</a:t>
            </a:r>
            <a:endParaRPr lang="zh-CN" altLang="zh-CN" sz="12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7023" y="2772467"/>
            <a:ext cx="6092825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马达控制专用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的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栅极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预驱动器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集成高至</a:t>
            </a:r>
            <a:r>
              <a:rPr lang="en-US" altLang="zh-CN" sz="1200" dirty="0">
                <a:cs typeface="Times New Roman"/>
              </a:rPr>
              <a:t>2A</a:t>
            </a:r>
            <a:r>
              <a:rPr lang="zh-CN" altLang="zh-CN" sz="1200" dirty="0">
                <a:cs typeface="Times New Roman"/>
              </a:rPr>
              <a:t>驱动能力的高低侧栅极驱动器，可以灵活配置的传输延迟和故障检测</a:t>
            </a:r>
            <a:r>
              <a:rPr lang="zh-CN" altLang="zh-CN" sz="1200" dirty="0" smtClean="0">
                <a:cs typeface="Times New Roman"/>
              </a:rPr>
              <a:t>。</a:t>
            </a:r>
            <a:endParaRPr lang="en-US" altLang="zh-CN" sz="1200" b="1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7023" y="3486078"/>
            <a:ext cx="6092825" cy="20826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专有的可配置模拟前端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集成高性能的</a:t>
            </a:r>
            <a:r>
              <a:rPr lang="en-US" altLang="zh-CN" sz="1200" dirty="0">
                <a:cs typeface="Times New Roman"/>
              </a:rPr>
              <a:t>3</a:t>
            </a:r>
            <a:r>
              <a:rPr lang="zh-CN" altLang="zh-CN" sz="1200" dirty="0">
                <a:cs typeface="Times New Roman"/>
              </a:rPr>
              <a:t>路差分</a:t>
            </a:r>
            <a:r>
              <a:rPr lang="en-US" altLang="zh-CN" sz="1200" dirty="0">
                <a:cs typeface="Times New Roman"/>
              </a:rPr>
              <a:t>PGA</a:t>
            </a:r>
            <a:r>
              <a:rPr lang="zh-CN" altLang="zh-CN" sz="1200" dirty="0">
                <a:cs typeface="Times New Roman"/>
              </a:rPr>
              <a:t>和</a:t>
            </a:r>
            <a:r>
              <a:rPr lang="en-US" altLang="zh-CN" sz="1200" dirty="0">
                <a:cs typeface="Times New Roman"/>
              </a:rPr>
              <a:t>4</a:t>
            </a:r>
            <a:r>
              <a:rPr lang="zh-CN" altLang="zh-CN" sz="1200" dirty="0">
                <a:cs typeface="Times New Roman"/>
              </a:rPr>
              <a:t>路单端</a:t>
            </a:r>
            <a:r>
              <a:rPr lang="en-US" altLang="zh-CN" sz="1200" dirty="0">
                <a:cs typeface="Times New Roman"/>
              </a:rPr>
              <a:t>PGA</a:t>
            </a:r>
            <a:r>
              <a:rPr lang="zh-CN" altLang="zh-CN" sz="1200" dirty="0">
                <a:cs typeface="Times New Roman"/>
              </a:rPr>
              <a:t>用于电压电流采样。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用于</a:t>
            </a:r>
            <a:r>
              <a:rPr lang="en-US" altLang="zh-CN" sz="1200" dirty="0" err="1">
                <a:cs typeface="Times New Roman"/>
              </a:rPr>
              <a:t>Sensorless</a:t>
            </a:r>
            <a:r>
              <a:rPr lang="en-US" altLang="zh-CN" sz="1200" dirty="0">
                <a:cs typeface="Times New Roman"/>
              </a:rPr>
              <a:t> BLDC</a:t>
            </a:r>
            <a:r>
              <a:rPr lang="zh-CN" altLang="zh-CN" sz="1200" dirty="0">
                <a:cs typeface="Times New Roman"/>
              </a:rPr>
              <a:t>过零点检测的专用相位比较器，简化外部电路和算法设计。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多达</a:t>
            </a:r>
            <a:r>
              <a:rPr lang="en-US" altLang="zh-CN" sz="1200" dirty="0">
                <a:cs typeface="Times New Roman"/>
              </a:rPr>
              <a:t>10</a:t>
            </a:r>
            <a:r>
              <a:rPr lang="zh-CN" altLang="zh-CN" sz="1200" dirty="0">
                <a:cs typeface="Times New Roman"/>
              </a:rPr>
              <a:t>个保护比较器，可实现窗口电流检测和保护，同时与</a:t>
            </a:r>
            <a:r>
              <a:rPr lang="en-US" altLang="zh-CN" sz="1200" dirty="0">
                <a:cs typeface="Times New Roman"/>
              </a:rPr>
              <a:t>PWM</a:t>
            </a:r>
            <a:r>
              <a:rPr lang="zh-CN" altLang="zh-CN" sz="1200" dirty="0">
                <a:cs typeface="Times New Roman"/>
              </a:rPr>
              <a:t>预驱动器联动，如有过流故障可迅速切断输出。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部分产品支持</a:t>
            </a:r>
            <a:r>
              <a:rPr lang="en-US" altLang="zh-CN" sz="1200" dirty="0">
                <a:cs typeface="Times New Roman"/>
              </a:rPr>
              <a:t>cycle-by-cycle</a:t>
            </a:r>
            <a:r>
              <a:rPr lang="zh-CN" altLang="zh-CN" sz="1200" dirty="0">
                <a:cs typeface="Times New Roman"/>
              </a:rPr>
              <a:t>的电流限制，可以实现限流或功率限制等功能</a:t>
            </a:r>
            <a:r>
              <a:rPr lang="zh-CN" altLang="zh-CN" sz="1200" dirty="0" smtClean="0">
                <a:cs typeface="Times New Roman"/>
              </a:rPr>
              <a:t>。</a:t>
            </a:r>
            <a:endParaRPr lang="zh-CN" altLang="zh-CN" sz="1200" dirty="0"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7023" y="5520479"/>
            <a:ext cx="6092825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高集成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度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可满足驱动器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小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尺寸、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低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成本以及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高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性能的要求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742950" lvl="1" indent="-28575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集成马达控制所需外围分立器件，比如，</a:t>
            </a:r>
            <a:r>
              <a:rPr lang="en-US" altLang="zh-CN" sz="1200" dirty="0">
                <a:cs typeface="Times New Roman"/>
              </a:rPr>
              <a:t>DCDC</a:t>
            </a:r>
            <a:r>
              <a:rPr lang="zh-CN" altLang="zh-CN" sz="1200" dirty="0">
                <a:cs typeface="Times New Roman"/>
              </a:rPr>
              <a:t>、运放、</a:t>
            </a:r>
            <a:r>
              <a:rPr lang="en-US" altLang="zh-CN" sz="1200" dirty="0">
                <a:cs typeface="Times New Roman"/>
              </a:rPr>
              <a:t>IGBT/MOSFET</a:t>
            </a:r>
            <a:r>
              <a:rPr lang="zh-CN" altLang="zh-CN" sz="1200" dirty="0">
                <a:cs typeface="Times New Roman"/>
              </a:rPr>
              <a:t>预驱动器、最大限度的减少外部器件个数以优化</a:t>
            </a:r>
            <a:r>
              <a:rPr lang="en-US" altLang="zh-CN" sz="1200" dirty="0">
                <a:cs typeface="Times New Roman"/>
              </a:rPr>
              <a:t>BOM</a:t>
            </a:r>
            <a:r>
              <a:rPr lang="zh-CN" altLang="zh-CN" sz="1200" dirty="0">
                <a:cs typeface="Times New Roman"/>
              </a:rPr>
              <a:t>成本。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2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11">
        <p:fade/>
      </p:transition>
    </mc:Choice>
    <mc:Fallback xmlns="">
      <p:transition spd="med" advTm="38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en-US" altLang="zh-CN" dirty="0"/>
              <a:t>PAC5532A: 160V High-Performance BLDC</a:t>
            </a:r>
            <a:endParaRPr 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319088" y="799310"/>
            <a:ext cx="11549062" cy="443172"/>
          </a:xfrm>
        </p:spPr>
        <p:txBody>
          <a:bodyPr/>
          <a:lstStyle/>
          <a:p>
            <a:r>
              <a:rPr lang="en-US" altLang="zh-CN" dirty="0"/>
              <a:t>Garden Tools, EV, Industrial Robotics, Battery voltages 40-80V</a:t>
            </a:r>
            <a:endParaRPr lang="zh-CN" altLang="en-US" i="1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9154890" y="1558231"/>
            <a:ext cx="2713260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28477F"/>
                </a:solidFill>
                <a:latin typeface="+mn-lt"/>
                <a:ea typeface="+mn-ea"/>
                <a:cs typeface="+mn-cs"/>
              </a:defRPr>
            </a:lvl1pPr>
            <a:lvl2pPr marL="466725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9350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7013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0" dirty="0">
                <a:solidFill>
                  <a:schemeClr val="tx2"/>
                </a:solidFill>
              </a:rPr>
              <a:t>Signal Manager</a:t>
            </a:r>
          </a:p>
          <a:p>
            <a:pPr lvl="1"/>
            <a:r>
              <a:rPr lang="en-US" altLang="zh-CN" sz="1000" dirty="0"/>
              <a:t>3 Differential PGA for phase current</a:t>
            </a:r>
          </a:p>
          <a:p>
            <a:pPr lvl="1"/>
            <a:r>
              <a:rPr lang="en-US" altLang="zh-CN" sz="1000" dirty="0"/>
              <a:t>4 Single-Ended PGA</a:t>
            </a:r>
          </a:p>
          <a:p>
            <a:pPr lvl="1"/>
            <a:r>
              <a:rPr lang="en-US" altLang="zh-CN" sz="1000" dirty="0"/>
              <a:t>Protection Comparators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Low-power total hibernate</a:t>
            </a:r>
          </a:p>
          <a:p>
            <a:pPr lvl="1"/>
            <a:r>
              <a:rPr lang="en-US" altLang="zh-CN" sz="1050" dirty="0"/>
              <a:t>Push-button or timer wakeup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Applications</a:t>
            </a:r>
          </a:p>
          <a:p>
            <a:pPr lvl="1"/>
            <a:r>
              <a:rPr lang="en-US" altLang="zh-CN" sz="1000" dirty="0"/>
              <a:t>High performance garden tools</a:t>
            </a:r>
          </a:p>
          <a:p>
            <a:pPr lvl="1"/>
            <a:r>
              <a:rPr lang="en-US" altLang="zh-CN" sz="1000" dirty="0"/>
              <a:t>High performance E-Bike</a:t>
            </a:r>
          </a:p>
          <a:p>
            <a:pPr lvl="1"/>
            <a:r>
              <a:rPr lang="en-US" altLang="zh-CN" sz="1000" dirty="0"/>
              <a:t>High performance telecom fans</a:t>
            </a:r>
          </a:p>
          <a:p>
            <a:pPr lvl="1"/>
            <a:r>
              <a:rPr lang="en-US" altLang="zh-CN" sz="1000" dirty="0"/>
              <a:t>Industrial robotics</a:t>
            </a:r>
          </a:p>
          <a:p>
            <a:pPr lvl="1"/>
            <a:r>
              <a:rPr lang="en-US" altLang="zh-CN" sz="1000" dirty="0"/>
              <a:t>High-performance 40V-80V Battery-powered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646889B3-FB68-3B44-8F1D-B7CEA2ADC861}"/>
              </a:ext>
            </a:extLst>
          </p:cNvPr>
          <p:cNvSpPr txBox="1">
            <a:spLocks/>
          </p:cNvSpPr>
          <p:nvPr/>
        </p:nvSpPr>
        <p:spPr>
          <a:xfrm>
            <a:off x="6212019" y="1547857"/>
            <a:ext cx="2820075" cy="3344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28477F"/>
                </a:solidFill>
                <a:latin typeface="+mn-lt"/>
                <a:ea typeface="+mn-ea"/>
                <a:cs typeface="+mn-cs"/>
              </a:defRPr>
            </a:lvl1pPr>
            <a:lvl2pPr marL="466725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9350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7013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0" dirty="0">
                <a:solidFill>
                  <a:schemeClr val="tx2"/>
                </a:solidFill>
              </a:rPr>
              <a:t>150MHz Arm</a:t>
            </a:r>
            <a:r>
              <a:rPr lang="en-US" altLang="zh-CN" sz="1200" b="0" baseline="30000" dirty="0">
                <a:solidFill>
                  <a:schemeClr val="tx2"/>
                </a:solidFill>
              </a:rPr>
              <a:t>®</a:t>
            </a:r>
            <a:r>
              <a:rPr lang="en-US" altLang="zh-CN" sz="1200" b="0" dirty="0">
                <a:solidFill>
                  <a:schemeClr val="tx2"/>
                </a:solidFill>
              </a:rPr>
              <a:t> Cortex</a:t>
            </a:r>
            <a:r>
              <a:rPr lang="en-US" altLang="zh-CN" sz="1200" b="0" baseline="30000" dirty="0">
                <a:solidFill>
                  <a:schemeClr val="tx2"/>
                </a:solidFill>
              </a:rPr>
              <a:t>®</a:t>
            </a:r>
            <a:r>
              <a:rPr lang="en-US" altLang="zh-CN" sz="1200" b="0" dirty="0">
                <a:solidFill>
                  <a:schemeClr val="tx2"/>
                </a:solidFill>
              </a:rPr>
              <a:t>-M4F MCU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128kB FLASH, 32kB SRAM with ECC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2.5MSPS ADC with dual sequencer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Power Manager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160V DC/DC Buck DC/DC controller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5V, 200mA DC/DC converter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ADC V</a:t>
            </a:r>
            <a:r>
              <a:rPr lang="en-US" altLang="zh-CN" sz="1000" baseline="-25000" dirty="0">
                <a:solidFill>
                  <a:schemeClr val="tx1"/>
                </a:solidFill>
              </a:rPr>
              <a:t>REF</a:t>
            </a:r>
            <a:r>
              <a:rPr lang="en-US" altLang="zh-CN" sz="1000" dirty="0">
                <a:solidFill>
                  <a:schemeClr val="tx1"/>
                </a:solidFill>
              </a:rPr>
              <a:t> 2.5V/3.0V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LDOs for Core, IO and Analog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Driver Manager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3 high-side 180V/2A gate drivers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3 low-side 20V/2A gate drivers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Shut-down protection</a:t>
            </a:r>
          </a:p>
          <a:p>
            <a:r>
              <a:rPr lang="en-US" altLang="zh-CN" sz="1200" b="0" dirty="0">
                <a:solidFill>
                  <a:schemeClr val="tx1"/>
                </a:solidFill>
              </a:rPr>
              <a:t>USART, </a:t>
            </a:r>
            <a:r>
              <a:rPr lang="en-US" altLang="zh-CN" sz="1200" b="0" dirty="0">
                <a:solidFill>
                  <a:schemeClr val="tx2"/>
                </a:solidFill>
              </a:rPr>
              <a:t>CAN</a:t>
            </a:r>
            <a:r>
              <a:rPr lang="en-US" altLang="zh-CN" sz="1200" b="0" dirty="0">
                <a:solidFill>
                  <a:schemeClr val="tx1"/>
                </a:solidFill>
              </a:rPr>
              <a:t>, I2C Serial Communications, </a:t>
            </a:r>
            <a:r>
              <a:rPr lang="en-US" altLang="zh-CN" sz="1200" b="0" dirty="0">
                <a:solidFill>
                  <a:schemeClr val="tx2"/>
                </a:solidFill>
              </a:rPr>
              <a:t>QEP Decoder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19" y="5140779"/>
            <a:ext cx="1603924" cy="10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26" y="5140779"/>
            <a:ext cx="1080168" cy="112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723" y="5192008"/>
            <a:ext cx="1548880" cy="10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64" y="5041086"/>
            <a:ext cx="1166968" cy="11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852" y="1558231"/>
            <a:ext cx="5218284" cy="4146884"/>
          </a:xfrm>
          <a:prstGeom prst="rect">
            <a:avLst/>
          </a:prstGeom>
        </p:spPr>
      </p:pic>
      <p:pic>
        <p:nvPicPr>
          <p:cNvPr id="12" name="Picture 11" descr="hero p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8190" y="206223"/>
            <a:ext cx="172974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954" y="975731"/>
            <a:ext cx="12114745" cy="4962269"/>
            <a:chOff x="3" y="320965"/>
            <a:chExt cx="9111986" cy="407998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7C498B8C-04E9-4749-8803-B23E712BDC29}"/>
                </a:ext>
              </a:extLst>
            </p:cNvPr>
            <p:cNvGrpSpPr/>
            <p:nvPr/>
          </p:nvGrpSpPr>
          <p:grpSpPr>
            <a:xfrm>
              <a:off x="3294003" y="691432"/>
              <a:ext cx="526441" cy="497349"/>
              <a:chOff x="2293132" y="1782748"/>
              <a:chExt cx="1051299" cy="96247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C92B24C-ED15-4237-BE77-BD3E7F8E205E}"/>
                  </a:ext>
                </a:extLst>
              </p:cNvPr>
              <p:cNvSpPr/>
              <p:nvPr/>
            </p:nvSpPr>
            <p:spPr>
              <a:xfrm>
                <a:off x="2329498" y="1782748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D6DE8430-0787-4EE0-9BF7-06B684282BCD}"/>
                  </a:ext>
                </a:extLst>
              </p:cNvPr>
              <p:cNvSpPr/>
              <p:nvPr/>
            </p:nvSpPr>
            <p:spPr>
              <a:xfrm>
                <a:off x="2378100" y="1843679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36" name="Freeform 52">
                <a:extLst>
                  <a:ext uri="{FF2B5EF4-FFF2-40B4-BE49-F238E27FC236}">
                    <a16:creationId xmlns:a16="http://schemas.microsoft.com/office/drawing/2014/main" xmlns="" id="{94C6CABD-6BF0-4E01-8C66-C1CA176C3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2075408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5B8A7AC-F7E1-4EA4-A9CA-16D8590A87DA}"/>
                  </a:ext>
                </a:extLst>
              </p:cNvPr>
              <p:cNvSpPr txBox="1"/>
              <p:nvPr/>
            </p:nvSpPr>
            <p:spPr>
              <a:xfrm>
                <a:off x="2293132" y="2286642"/>
                <a:ext cx="1051299" cy="36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PAC5523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A67DB4-339E-4180-A51D-A4D354304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845" y="3988134"/>
              <a:ext cx="7636688" cy="13961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842DFE2-1719-424E-A505-67CEB47A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844" y="622639"/>
              <a:ext cx="0" cy="337945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71">
              <a:extLst>
                <a:ext uri="{FF2B5EF4-FFF2-40B4-BE49-F238E27FC236}">
                  <a16:creationId xmlns:a16="http://schemas.microsoft.com/office/drawing/2014/main" xmlns="" id="{8C610667-ED15-4771-9060-54F6466FF5BC}"/>
                </a:ext>
              </a:extLst>
            </p:cNvPr>
            <p:cNvSpPr txBox="1"/>
            <p:nvPr/>
          </p:nvSpPr>
          <p:spPr>
            <a:xfrm>
              <a:off x="38846" y="2192068"/>
              <a:ext cx="1204842" cy="1147355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Arm</a:t>
              </a:r>
              <a:r>
                <a:rPr lang="en-US" sz="1900" baseline="300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®</a:t>
              </a:r>
            </a:p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Cortex</a:t>
              </a:r>
              <a:r>
                <a:rPr lang="en-US" sz="1900" baseline="300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®</a:t>
              </a:r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-M0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50MHz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32kB FLASH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8kB SRAM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10b 1MSPS ADC</a:t>
              </a:r>
            </a:p>
          </p:txBody>
        </p:sp>
        <p:sp>
          <p:nvSpPr>
            <p:cNvPr id="44" name="TextBox 71">
              <a:extLst>
                <a:ext uri="{FF2B5EF4-FFF2-40B4-BE49-F238E27FC236}">
                  <a16:creationId xmlns:a16="http://schemas.microsoft.com/office/drawing/2014/main" xmlns="" id="{BC487C62-4465-43C7-B23B-E1D063723AF3}"/>
                </a:ext>
              </a:extLst>
            </p:cNvPr>
            <p:cNvSpPr txBox="1"/>
            <p:nvPr/>
          </p:nvSpPr>
          <p:spPr>
            <a:xfrm>
              <a:off x="3246453" y="4092253"/>
              <a:ext cx="553382" cy="299623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70V</a:t>
              </a:r>
            </a:p>
          </p:txBody>
        </p:sp>
        <p:sp>
          <p:nvSpPr>
            <p:cNvPr id="45" name="TextBox 71">
              <a:extLst>
                <a:ext uri="{FF2B5EF4-FFF2-40B4-BE49-F238E27FC236}">
                  <a16:creationId xmlns:a16="http://schemas.microsoft.com/office/drawing/2014/main" xmlns="" id="{A3DE9F32-C52D-4A58-9B97-447301891A4B}"/>
                </a:ext>
              </a:extLst>
            </p:cNvPr>
            <p:cNvSpPr txBox="1"/>
            <p:nvPr/>
          </p:nvSpPr>
          <p:spPr>
            <a:xfrm>
              <a:off x="5284370" y="4101324"/>
              <a:ext cx="716063" cy="299623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160V</a:t>
              </a:r>
            </a:p>
          </p:txBody>
        </p:sp>
        <p:sp>
          <p:nvSpPr>
            <p:cNvPr id="46" name="TextBox 71">
              <a:extLst>
                <a:ext uri="{FF2B5EF4-FFF2-40B4-BE49-F238E27FC236}">
                  <a16:creationId xmlns:a16="http://schemas.microsoft.com/office/drawing/2014/main" xmlns="" id="{7243FE1B-00CA-46DB-9AA1-679EAE902CEF}"/>
                </a:ext>
              </a:extLst>
            </p:cNvPr>
            <p:cNvSpPr txBox="1"/>
            <p:nvPr/>
          </p:nvSpPr>
          <p:spPr>
            <a:xfrm>
              <a:off x="7286249" y="4101324"/>
              <a:ext cx="716062" cy="299623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600V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C45268D-74D6-4309-AEF0-76E95F42AF49}"/>
                </a:ext>
              </a:extLst>
            </p:cNvPr>
            <p:cNvSpPr txBox="1"/>
            <p:nvPr/>
          </p:nvSpPr>
          <p:spPr>
            <a:xfrm>
              <a:off x="3751491" y="668527"/>
              <a:ext cx="1439859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1.5A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70V Buck/SEPIC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6x6 48L QFN</a:t>
              </a:r>
            </a:p>
          </p:txBody>
        </p:sp>
        <p:sp>
          <p:nvSpPr>
            <p:cNvPr id="49" name="TextBox 71">
              <a:extLst>
                <a:ext uri="{FF2B5EF4-FFF2-40B4-BE49-F238E27FC236}">
                  <a16:creationId xmlns:a16="http://schemas.microsoft.com/office/drawing/2014/main" xmlns="" id="{31953C49-FB73-4748-94AE-57A7B5DD6AB8}"/>
                </a:ext>
              </a:extLst>
            </p:cNvPr>
            <p:cNvSpPr txBox="1"/>
            <p:nvPr/>
          </p:nvSpPr>
          <p:spPr>
            <a:xfrm>
              <a:off x="1228246" y="4091989"/>
              <a:ext cx="553382" cy="299623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48V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61D277A0-000E-418B-BED7-52183E1E7B94}"/>
                </a:ext>
              </a:extLst>
            </p:cNvPr>
            <p:cNvGrpSpPr/>
            <p:nvPr/>
          </p:nvGrpSpPr>
          <p:grpSpPr>
            <a:xfrm>
              <a:off x="5389013" y="689155"/>
              <a:ext cx="526441" cy="497348"/>
              <a:chOff x="2293132" y="1782746"/>
              <a:chExt cx="1051299" cy="96247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4048FD05-F30A-4F60-935A-C9A7016F0143}"/>
                  </a:ext>
                </a:extLst>
              </p:cNvPr>
              <p:cNvSpPr/>
              <p:nvPr/>
            </p:nvSpPr>
            <p:spPr>
              <a:xfrm>
                <a:off x="2329498" y="1782746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201AF0DB-5062-4A04-A21C-2EDC580DAB44}"/>
                  </a:ext>
                </a:extLst>
              </p:cNvPr>
              <p:cNvSpPr/>
              <p:nvPr/>
            </p:nvSpPr>
            <p:spPr>
              <a:xfrm>
                <a:off x="2378100" y="1843683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xmlns="" id="{0A9213CD-F31A-40E6-BEC0-D86AC7CCC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2075397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3309353-2395-46DD-9908-EFAFF198EBCE}"/>
                  </a:ext>
                </a:extLst>
              </p:cNvPr>
              <p:cNvSpPr txBox="1"/>
              <p:nvPr/>
            </p:nvSpPr>
            <p:spPr>
              <a:xfrm>
                <a:off x="2293132" y="2286635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PAC5532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1DC9CEF-C1E5-486F-8E0F-28CDB8E85131}"/>
                </a:ext>
              </a:extLst>
            </p:cNvPr>
            <p:cNvSpPr txBox="1"/>
            <p:nvPr/>
          </p:nvSpPr>
          <p:spPr>
            <a:xfrm>
              <a:off x="5849774" y="676948"/>
              <a:ext cx="1122765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2A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160V Buck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8x8 51L QFN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02EA3A6-C412-4950-BAE0-67F7D2C3997B}"/>
                </a:ext>
              </a:extLst>
            </p:cNvPr>
            <p:cNvGrpSpPr/>
            <p:nvPr/>
          </p:nvGrpSpPr>
          <p:grpSpPr>
            <a:xfrm>
              <a:off x="1271724" y="3449281"/>
              <a:ext cx="526441" cy="497348"/>
              <a:chOff x="2293132" y="3430968"/>
              <a:chExt cx="1051299" cy="96248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BFF2D776-F7B5-44E0-803E-DF8D0338A997}"/>
                  </a:ext>
                </a:extLst>
              </p:cNvPr>
              <p:cNvSpPr/>
              <p:nvPr/>
            </p:nvSpPr>
            <p:spPr>
              <a:xfrm>
                <a:off x="2329498" y="3430968"/>
                <a:ext cx="962479" cy="9624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9C587F4A-45A8-45BC-8E6B-D40D10C114F0}"/>
                  </a:ext>
                </a:extLst>
              </p:cNvPr>
              <p:cNvSpPr/>
              <p:nvPr/>
            </p:nvSpPr>
            <p:spPr>
              <a:xfrm>
                <a:off x="2378100" y="3491885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73" name="Freeform 52">
                <a:extLst>
                  <a:ext uri="{FF2B5EF4-FFF2-40B4-BE49-F238E27FC236}">
                    <a16:creationId xmlns:a16="http://schemas.microsoft.com/office/drawing/2014/main" xmlns="" id="{3C8F51CA-57F3-42A7-A6D7-BADD4EF11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3723599"/>
                <a:ext cx="865380" cy="207794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4302E9ED-841E-4526-8B8E-11DAD9AA87DC}"/>
                  </a:ext>
                </a:extLst>
              </p:cNvPr>
              <p:cNvSpPr txBox="1"/>
              <p:nvPr/>
            </p:nvSpPr>
            <p:spPr>
              <a:xfrm>
                <a:off x="2293132" y="3934837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PAC5222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5868922-30D0-4379-96CB-600D873F1FD4}"/>
                </a:ext>
              </a:extLst>
            </p:cNvPr>
            <p:cNvSpPr txBox="1"/>
            <p:nvPr/>
          </p:nvSpPr>
          <p:spPr>
            <a:xfrm>
              <a:off x="1751050" y="3408012"/>
              <a:ext cx="1439859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1.5A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44V Buck/SEPIC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6x6 48L QFN</a:t>
              </a:r>
            </a:p>
          </p:txBody>
        </p:sp>
        <p:sp>
          <p:nvSpPr>
            <p:cNvPr id="77" name="TextBox 71">
              <a:extLst>
                <a:ext uri="{FF2B5EF4-FFF2-40B4-BE49-F238E27FC236}">
                  <a16:creationId xmlns:a16="http://schemas.microsoft.com/office/drawing/2014/main" xmlns="" id="{0EFF415C-65AC-420B-8DC0-59C5C7C4FBD9}"/>
                </a:ext>
              </a:extLst>
            </p:cNvPr>
            <p:cNvSpPr txBox="1"/>
            <p:nvPr/>
          </p:nvSpPr>
          <p:spPr>
            <a:xfrm>
              <a:off x="3" y="320965"/>
              <a:ext cx="1268889" cy="1147355"/>
            </a:xfrm>
            <a:prstGeom prst="rect">
              <a:avLst/>
            </a:prstGeom>
            <a:noFill/>
          </p:spPr>
          <p:txBody>
            <a:bodyPr wrap="square" lIns="71332" tIns="35666" rIns="71332" bIns="35666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Arm</a:t>
              </a:r>
              <a:r>
                <a:rPr lang="en-US" sz="1900" baseline="300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®</a:t>
              </a:r>
            </a:p>
            <a:p>
              <a:pPr algn="ctr"/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Cortex</a:t>
              </a:r>
              <a:r>
                <a:rPr lang="en-US" sz="1900" baseline="300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®</a:t>
              </a:r>
              <a:r>
                <a:rPr lang="en-US" sz="1900" dirty="0">
                  <a:solidFill>
                    <a:srgbClr val="00B0F0"/>
                  </a:solidFill>
                  <a:latin typeface="Arial Rounded MT Bold" pitchFamily="2" charset="0"/>
                  <a:cs typeface="Arial" pitchFamily="34" charset="0"/>
                </a:rPr>
                <a:t>-M4F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150MHz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128kB FLASH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32kB SRAM</a:t>
              </a:r>
            </a:p>
            <a:p>
              <a:pPr algn="ctr"/>
              <a:r>
                <a:rPr lang="en-US" sz="1200" dirty="0">
                  <a:latin typeface="Arial Rounded MT Bold" pitchFamily="2" charset="0"/>
                  <a:cs typeface="Arial" pitchFamily="34" charset="0"/>
                </a:rPr>
                <a:t>12b 1MSPS ADC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897E3215-FCE1-4BB7-92C6-8C11D5D9F29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66" y="1798729"/>
              <a:ext cx="8799909" cy="0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A292240F-CAAC-4551-B424-3732E7AE16D0}"/>
                </a:ext>
              </a:extLst>
            </p:cNvPr>
            <p:cNvSpPr txBox="1"/>
            <p:nvPr/>
          </p:nvSpPr>
          <p:spPr>
            <a:xfrm>
              <a:off x="3737160" y="3155230"/>
              <a:ext cx="1439859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1A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70V Buck/SEPIC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6x6 48L QFN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07E86A6A-F739-4E07-A720-E7ED8D618F0A}"/>
                </a:ext>
              </a:extLst>
            </p:cNvPr>
            <p:cNvGrpSpPr/>
            <p:nvPr/>
          </p:nvGrpSpPr>
          <p:grpSpPr>
            <a:xfrm>
              <a:off x="3279673" y="2908990"/>
              <a:ext cx="526441" cy="497348"/>
              <a:chOff x="2293132" y="2872349"/>
              <a:chExt cx="1051299" cy="96247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E3B0ABB-D3A6-41DF-A1BE-585FB7FACEE7}"/>
                  </a:ext>
                </a:extLst>
              </p:cNvPr>
              <p:cNvSpPr/>
              <p:nvPr/>
            </p:nvSpPr>
            <p:spPr>
              <a:xfrm>
                <a:off x="2329498" y="2872349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51F2178B-EA9E-47B1-8A9F-C714B94AEB33}"/>
                  </a:ext>
                </a:extLst>
              </p:cNvPr>
              <p:cNvSpPr/>
              <p:nvPr/>
            </p:nvSpPr>
            <p:spPr>
              <a:xfrm>
                <a:off x="2378100" y="2933282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96" name="Freeform 52">
                <a:extLst>
                  <a:ext uri="{FF2B5EF4-FFF2-40B4-BE49-F238E27FC236}">
                    <a16:creationId xmlns:a16="http://schemas.microsoft.com/office/drawing/2014/main" xmlns="" id="{E37E6D26-20C6-4118-BFA7-409CB7CBF0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3164995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C43003BC-807B-4419-896F-CAC1C5A0D3BF}"/>
                  </a:ext>
                </a:extLst>
              </p:cNvPr>
              <p:cNvSpPr txBox="1"/>
              <p:nvPr/>
            </p:nvSpPr>
            <p:spPr>
              <a:xfrm>
                <a:off x="2293132" y="3376234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PAC5223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885B92D-4108-499A-8231-F1ADC1159B58}"/>
                </a:ext>
              </a:extLst>
            </p:cNvPr>
            <p:cNvGrpSpPr/>
            <p:nvPr/>
          </p:nvGrpSpPr>
          <p:grpSpPr>
            <a:xfrm>
              <a:off x="3281175" y="3447551"/>
              <a:ext cx="526441" cy="497348"/>
              <a:chOff x="2293132" y="2872349"/>
              <a:chExt cx="1051299" cy="962479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9A1C7182-C938-4749-A4CF-A91E13B497FA}"/>
                  </a:ext>
                </a:extLst>
              </p:cNvPr>
              <p:cNvSpPr/>
              <p:nvPr/>
            </p:nvSpPr>
            <p:spPr>
              <a:xfrm>
                <a:off x="2329498" y="2872349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C18DCFB9-72D5-4A54-A92D-0ED7586E8627}"/>
                  </a:ext>
                </a:extLst>
              </p:cNvPr>
              <p:cNvSpPr/>
              <p:nvPr/>
            </p:nvSpPr>
            <p:spPr>
              <a:xfrm>
                <a:off x="2378100" y="2933283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101" name="Freeform 52">
                <a:extLst>
                  <a:ext uri="{FF2B5EF4-FFF2-40B4-BE49-F238E27FC236}">
                    <a16:creationId xmlns:a16="http://schemas.microsoft.com/office/drawing/2014/main" xmlns="" id="{F2B105AF-9A14-41C3-A174-B5C6BF7BE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3165000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EC2F93A3-30D5-4E27-BEDA-5F8969DC3649}"/>
                  </a:ext>
                </a:extLst>
              </p:cNvPr>
              <p:cNvSpPr txBox="1"/>
              <p:nvPr/>
            </p:nvSpPr>
            <p:spPr>
              <a:xfrm>
                <a:off x="2293132" y="3376238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PAC5225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8CB6BCE-13EA-4745-AE95-5D9CBB87D1CF}"/>
                </a:ext>
              </a:extLst>
            </p:cNvPr>
            <p:cNvGrpSpPr/>
            <p:nvPr/>
          </p:nvGrpSpPr>
          <p:grpSpPr>
            <a:xfrm>
              <a:off x="5398153" y="3449280"/>
              <a:ext cx="526441" cy="497348"/>
              <a:chOff x="2293132" y="2919138"/>
              <a:chExt cx="1051299" cy="962479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8C3220F2-B439-4B21-B4DD-71461F3C4581}"/>
                  </a:ext>
                </a:extLst>
              </p:cNvPr>
              <p:cNvSpPr/>
              <p:nvPr/>
            </p:nvSpPr>
            <p:spPr>
              <a:xfrm>
                <a:off x="2329498" y="2919138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2F08236C-3698-4A02-A94E-C4F849888DD1}"/>
                  </a:ext>
                </a:extLst>
              </p:cNvPr>
              <p:cNvSpPr/>
              <p:nvPr/>
            </p:nvSpPr>
            <p:spPr>
              <a:xfrm>
                <a:off x="2378100" y="2980071"/>
                <a:ext cx="100832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106" name="Freeform 52">
                <a:extLst>
                  <a:ext uri="{FF2B5EF4-FFF2-40B4-BE49-F238E27FC236}">
                    <a16:creationId xmlns:a16="http://schemas.microsoft.com/office/drawing/2014/main" xmlns="" id="{0799C5F4-2091-4E54-8377-DB2D196B9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3211784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28C6B7F0-EABD-45B7-BE1D-4AE401CE9119}"/>
                  </a:ext>
                </a:extLst>
              </p:cNvPr>
              <p:cNvSpPr txBox="1"/>
              <p:nvPr/>
            </p:nvSpPr>
            <p:spPr>
              <a:xfrm>
                <a:off x="2293132" y="3423023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PAC5232</a:t>
                </a: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46B0D3E0-9B44-4AF0-97C5-5FBC2D8BA676}"/>
                </a:ext>
              </a:extLst>
            </p:cNvPr>
            <p:cNvSpPr txBox="1"/>
            <p:nvPr/>
          </p:nvSpPr>
          <p:spPr>
            <a:xfrm>
              <a:off x="5858913" y="3437068"/>
              <a:ext cx="1122765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2A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160V Buck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8x8 51L QFN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D50E8F06-2BA6-4E90-B68E-4C42C59462B1}"/>
                </a:ext>
              </a:extLst>
            </p:cNvPr>
            <p:cNvSpPr/>
            <p:nvPr/>
          </p:nvSpPr>
          <p:spPr>
            <a:xfrm>
              <a:off x="7407498" y="3139004"/>
              <a:ext cx="50491" cy="52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32" tIns="35666" rIns="71332" bIns="35666" rtlCol="0" anchor="ctr"/>
            <a:lstStyle/>
            <a:p>
              <a:pPr algn="ctr"/>
              <a:endParaRPr lang="en-US" sz="600">
                <a:latin typeface="Arial Rounded MT Bold" pitchFamily="2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DAD7004C-0CDB-4EB3-B815-3A0FA399E30E}"/>
                </a:ext>
              </a:extLst>
            </p:cNvPr>
            <p:cNvSpPr txBox="1"/>
            <p:nvPr/>
          </p:nvSpPr>
          <p:spPr>
            <a:xfrm>
              <a:off x="7837309" y="3422539"/>
              <a:ext cx="1274680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600V Flyback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0.5/0.25A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10x10 57L QFN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388B8495-6227-4D6E-B1FC-E1F2023FFE94}"/>
                </a:ext>
              </a:extLst>
            </p:cNvPr>
            <p:cNvGrpSpPr/>
            <p:nvPr/>
          </p:nvGrpSpPr>
          <p:grpSpPr>
            <a:xfrm>
              <a:off x="7357773" y="2903463"/>
              <a:ext cx="526441" cy="497348"/>
              <a:chOff x="2293132" y="2230273"/>
              <a:chExt cx="1051299" cy="962479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C15EC20-C422-478D-8F01-AED79C14EE02}"/>
                  </a:ext>
                </a:extLst>
              </p:cNvPr>
              <p:cNvSpPr/>
              <p:nvPr/>
            </p:nvSpPr>
            <p:spPr>
              <a:xfrm>
                <a:off x="2329498" y="2230273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9935BA44-06EF-41EA-BA87-4E64A47E94CB}"/>
                  </a:ext>
                </a:extLst>
              </p:cNvPr>
              <p:cNvSpPr/>
              <p:nvPr/>
            </p:nvSpPr>
            <p:spPr>
              <a:xfrm>
                <a:off x="2378100" y="2291206"/>
                <a:ext cx="100831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118" name="Freeform 52">
                <a:extLst>
                  <a:ext uri="{FF2B5EF4-FFF2-40B4-BE49-F238E27FC236}">
                    <a16:creationId xmlns:a16="http://schemas.microsoft.com/office/drawing/2014/main" xmlns="" id="{290745AD-5824-4B1E-9B73-AAF09915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2522920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7D52BC3F-7D7D-450F-975D-FF5E3BF5A5C4}"/>
                  </a:ext>
                </a:extLst>
              </p:cNvPr>
              <p:cNvSpPr txBox="1"/>
              <p:nvPr/>
            </p:nvSpPr>
            <p:spPr>
              <a:xfrm>
                <a:off x="2293132" y="2734158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PAC5253</a:t>
                </a: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A973775-F6A6-404A-845F-D8B76293E949}"/>
                </a:ext>
              </a:extLst>
            </p:cNvPr>
            <p:cNvSpPr txBox="1"/>
            <p:nvPr/>
          </p:nvSpPr>
          <p:spPr>
            <a:xfrm>
              <a:off x="7830133" y="2882835"/>
              <a:ext cx="1274680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600V Flyback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0.5/0.25A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10x10 43L QFN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01719642-205E-4425-958D-3FDD45EBF30D}"/>
                </a:ext>
              </a:extLst>
            </p:cNvPr>
            <p:cNvGrpSpPr/>
            <p:nvPr/>
          </p:nvGrpSpPr>
          <p:grpSpPr>
            <a:xfrm>
              <a:off x="7357773" y="2370350"/>
              <a:ext cx="526441" cy="497348"/>
              <a:chOff x="2293132" y="2230273"/>
              <a:chExt cx="1051299" cy="962479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581CCAB-23C3-4051-BEA0-124D38330F13}"/>
                  </a:ext>
                </a:extLst>
              </p:cNvPr>
              <p:cNvSpPr/>
              <p:nvPr/>
            </p:nvSpPr>
            <p:spPr>
              <a:xfrm>
                <a:off x="2329498" y="2230273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AC8A0EF5-5E0E-4B05-AA4D-1C85A2546553}"/>
                  </a:ext>
                </a:extLst>
              </p:cNvPr>
              <p:cNvSpPr/>
              <p:nvPr/>
            </p:nvSpPr>
            <p:spPr>
              <a:xfrm>
                <a:off x="2378100" y="2291206"/>
                <a:ext cx="100831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124" name="Freeform 52">
                <a:extLst>
                  <a:ext uri="{FF2B5EF4-FFF2-40B4-BE49-F238E27FC236}">
                    <a16:creationId xmlns:a16="http://schemas.microsoft.com/office/drawing/2014/main" xmlns="" id="{6BA574CD-FBCF-46ED-BE0A-623A63C62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2522920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18F575FD-413C-49B4-AC76-838EB4E48E49}"/>
                  </a:ext>
                </a:extLst>
              </p:cNvPr>
              <p:cNvSpPr txBox="1"/>
              <p:nvPr/>
            </p:nvSpPr>
            <p:spPr>
              <a:xfrm>
                <a:off x="2293132" y="2734158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PAC5255</a:t>
                </a:r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9E2A4F51-D125-4895-BA68-8C0F37E2294A}"/>
                </a:ext>
              </a:extLst>
            </p:cNvPr>
            <p:cNvSpPr txBox="1"/>
            <p:nvPr/>
          </p:nvSpPr>
          <p:spPr>
            <a:xfrm>
              <a:off x="7830133" y="2349723"/>
              <a:ext cx="1274680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600V Flyback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0.5/0.25A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10x10 57L QFN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8656AD50-EBCD-4F59-B581-38970399773C}"/>
                </a:ext>
              </a:extLst>
            </p:cNvPr>
            <p:cNvGrpSpPr/>
            <p:nvPr/>
          </p:nvGrpSpPr>
          <p:grpSpPr>
            <a:xfrm>
              <a:off x="7358657" y="1837842"/>
              <a:ext cx="526441" cy="497348"/>
              <a:chOff x="2293132" y="2230273"/>
              <a:chExt cx="1051299" cy="96247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64C38A7F-3EC0-414F-8853-161C48257152}"/>
                  </a:ext>
                </a:extLst>
              </p:cNvPr>
              <p:cNvSpPr/>
              <p:nvPr/>
            </p:nvSpPr>
            <p:spPr>
              <a:xfrm>
                <a:off x="2329498" y="2230273"/>
                <a:ext cx="962479" cy="9624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242FEBEB-C6D4-4C8F-8C2E-3D31E66A54F0}"/>
                  </a:ext>
                </a:extLst>
              </p:cNvPr>
              <p:cNvSpPr/>
              <p:nvPr/>
            </p:nvSpPr>
            <p:spPr>
              <a:xfrm>
                <a:off x="2378100" y="2291206"/>
                <a:ext cx="100831" cy="1008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rial Rounded MT Bold" pitchFamily="2" charset="0"/>
                </a:endParaRPr>
              </a:p>
            </p:txBody>
          </p:sp>
          <p:sp>
            <p:nvSpPr>
              <p:cNvPr id="133" name="Freeform 52">
                <a:extLst>
                  <a:ext uri="{FF2B5EF4-FFF2-40B4-BE49-F238E27FC236}">
                    <a16:creationId xmlns:a16="http://schemas.microsoft.com/office/drawing/2014/main" xmlns="" id="{CD5D7943-2504-4A72-A895-FAF2E3643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9090" y="2522920"/>
                <a:ext cx="865380" cy="207793"/>
              </a:xfrm>
              <a:custGeom>
                <a:avLst/>
                <a:gdLst>
                  <a:gd name="T0" fmla="*/ 704 w 857"/>
                  <a:gd name="T1" fmla="*/ 120 h 206"/>
                  <a:gd name="T2" fmla="*/ 721 w 857"/>
                  <a:gd name="T3" fmla="*/ 133 h 206"/>
                  <a:gd name="T4" fmla="*/ 738 w 857"/>
                  <a:gd name="T5" fmla="*/ 110 h 206"/>
                  <a:gd name="T6" fmla="*/ 736 w 857"/>
                  <a:gd name="T7" fmla="*/ 81 h 206"/>
                  <a:gd name="T8" fmla="*/ 822 w 857"/>
                  <a:gd name="T9" fmla="*/ 81 h 206"/>
                  <a:gd name="T10" fmla="*/ 779 w 857"/>
                  <a:gd name="T11" fmla="*/ 139 h 206"/>
                  <a:gd name="T12" fmla="*/ 749 w 857"/>
                  <a:gd name="T13" fmla="*/ 132 h 206"/>
                  <a:gd name="T14" fmla="*/ 741 w 857"/>
                  <a:gd name="T15" fmla="*/ 165 h 206"/>
                  <a:gd name="T16" fmla="*/ 857 w 857"/>
                  <a:gd name="T17" fmla="*/ 96 h 206"/>
                  <a:gd name="T18" fmla="*/ 779 w 857"/>
                  <a:gd name="T19" fmla="*/ 2 h 206"/>
                  <a:gd name="T20" fmla="*/ 700 w 857"/>
                  <a:gd name="T21" fmla="*/ 96 h 206"/>
                  <a:gd name="T22" fmla="*/ 87 w 857"/>
                  <a:gd name="T23" fmla="*/ 139 h 206"/>
                  <a:gd name="T24" fmla="*/ 78 w 857"/>
                  <a:gd name="T25" fmla="*/ 139 h 206"/>
                  <a:gd name="T26" fmla="*/ 35 w 857"/>
                  <a:gd name="T27" fmla="*/ 81 h 206"/>
                  <a:gd name="T28" fmla="*/ 121 w 857"/>
                  <a:gd name="T29" fmla="*/ 81 h 206"/>
                  <a:gd name="T30" fmla="*/ 121 w 857"/>
                  <a:gd name="T31" fmla="*/ 127 h 206"/>
                  <a:gd name="T32" fmla="*/ 157 w 857"/>
                  <a:gd name="T33" fmla="*/ 127 h 206"/>
                  <a:gd name="T34" fmla="*/ 78 w 857"/>
                  <a:gd name="T35" fmla="*/ 2 h 206"/>
                  <a:gd name="T36" fmla="*/ 0 w 857"/>
                  <a:gd name="T37" fmla="*/ 96 h 206"/>
                  <a:gd name="T38" fmla="*/ 78 w 857"/>
                  <a:gd name="T39" fmla="*/ 175 h 206"/>
                  <a:gd name="T40" fmla="*/ 124 w 857"/>
                  <a:gd name="T41" fmla="*/ 195 h 206"/>
                  <a:gd name="T42" fmla="*/ 146 w 857"/>
                  <a:gd name="T43" fmla="*/ 202 h 206"/>
                  <a:gd name="T44" fmla="*/ 154 w 857"/>
                  <a:gd name="T45" fmla="*/ 176 h 206"/>
                  <a:gd name="T46" fmla="*/ 524 w 857"/>
                  <a:gd name="T47" fmla="*/ 67 h 206"/>
                  <a:gd name="T48" fmla="*/ 368 w 857"/>
                  <a:gd name="T49" fmla="*/ 81 h 206"/>
                  <a:gd name="T50" fmla="*/ 385 w 857"/>
                  <a:gd name="T51" fmla="*/ 175 h 206"/>
                  <a:gd name="T52" fmla="*/ 403 w 857"/>
                  <a:gd name="T53" fmla="*/ 81 h 206"/>
                  <a:gd name="T54" fmla="*/ 489 w 857"/>
                  <a:gd name="T55" fmla="*/ 74 h 206"/>
                  <a:gd name="T56" fmla="*/ 506 w 857"/>
                  <a:gd name="T57" fmla="*/ 88 h 206"/>
                  <a:gd name="T58" fmla="*/ 523 w 857"/>
                  <a:gd name="T59" fmla="*/ 67 h 206"/>
                  <a:gd name="T60" fmla="*/ 629 w 857"/>
                  <a:gd name="T61" fmla="*/ 119 h 206"/>
                  <a:gd name="T62" fmla="*/ 689 w 857"/>
                  <a:gd name="T63" fmla="*/ 27 h 206"/>
                  <a:gd name="T64" fmla="*/ 656 w 857"/>
                  <a:gd name="T65" fmla="*/ 13 h 206"/>
                  <a:gd name="T66" fmla="*/ 567 w 857"/>
                  <a:gd name="T67" fmla="*/ 13 h 206"/>
                  <a:gd name="T68" fmla="*/ 535 w 857"/>
                  <a:gd name="T69" fmla="*/ 27 h 206"/>
                  <a:gd name="T70" fmla="*/ 619 w 857"/>
                  <a:gd name="T71" fmla="*/ 173 h 206"/>
                  <a:gd name="T72" fmla="*/ 567 w 857"/>
                  <a:gd name="T73" fmla="*/ 13 h 206"/>
                  <a:gd name="T74" fmla="*/ 260 w 857"/>
                  <a:gd name="T75" fmla="*/ 175 h 206"/>
                  <a:gd name="T76" fmla="*/ 182 w 857"/>
                  <a:gd name="T77" fmla="*/ 81 h 206"/>
                  <a:gd name="T78" fmla="*/ 298 w 857"/>
                  <a:gd name="T79" fmla="*/ 12 h 206"/>
                  <a:gd name="T80" fmla="*/ 290 w 857"/>
                  <a:gd name="T81" fmla="*/ 45 h 206"/>
                  <a:gd name="T82" fmla="*/ 260 w 857"/>
                  <a:gd name="T83" fmla="*/ 37 h 206"/>
                  <a:gd name="T84" fmla="*/ 217 w 857"/>
                  <a:gd name="T85" fmla="*/ 96 h 206"/>
                  <a:gd name="T86" fmla="*/ 303 w 857"/>
                  <a:gd name="T87" fmla="*/ 96 h 206"/>
                  <a:gd name="T88" fmla="*/ 301 w 857"/>
                  <a:gd name="T89" fmla="*/ 67 h 206"/>
                  <a:gd name="T90" fmla="*/ 318 w 857"/>
                  <a:gd name="T91" fmla="*/ 44 h 206"/>
                  <a:gd name="T92" fmla="*/ 335 w 857"/>
                  <a:gd name="T93" fmla="*/ 56 h 206"/>
                  <a:gd name="T94" fmla="*/ 339 w 857"/>
                  <a:gd name="T95" fmla="*/ 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7" h="206">
                    <a:moveTo>
                      <a:pt x="700" y="96"/>
                    </a:moveTo>
                    <a:cubicBezTo>
                      <a:pt x="700" y="104"/>
                      <a:pt x="702" y="113"/>
                      <a:pt x="704" y="120"/>
                    </a:cubicBezTo>
                    <a:cubicBezTo>
                      <a:pt x="704" y="120"/>
                      <a:pt x="704" y="121"/>
                      <a:pt x="704" y="121"/>
                    </a:cubicBezTo>
                    <a:cubicBezTo>
                      <a:pt x="706" y="128"/>
                      <a:pt x="713" y="133"/>
                      <a:pt x="721" y="133"/>
                    </a:cubicBezTo>
                    <a:cubicBezTo>
                      <a:pt x="731" y="133"/>
                      <a:pt x="739" y="125"/>
                      <a:pt x="739" y="115"/>
                    </a:cubicBezTo>
                    <a:cubicBezTo>
                      <a:pt x="739" y="113"/>
                      <a:pt x="738" y="110"/>
                      <a:pt x="738" y="110"/>
                    </a:cubicBezTo>
                    <a:cubicBezTo>
                      <a:pt x="736" y="106"/>
                      <a:pt x="736" y="101"/>
                      <a:pt x="736" y="96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6" y="57"/>
                      <a:pt x="755" y="37"/>
                      <a:pt x="779" y="37"/>
                    </a:cubicBezTo>
                    <a:cubicBezTo>
                      <a:pt x="803" y="37"/>
                      <a:pt x="822" y="57"/>
                      <a:pt x="822" y="81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2" y="120"/>
                      <a:pt x="803" y="139"/>
                      <a:pt x="779" y="139"/>
                    </a:cubicBezTo>
                    <a:cubicBezTo>
                      <a:pt x="771" y="139"/>
                      <a:pt x="764" y="138"/>
                      <a:pt x="758" y="134"/>
                    </a:cubicBezTo>
                    <a:cubicBezTo>
                      <a:pt x="755" y="133"/>
                      <a:pt x="752" y="132"/>
                      <a:pt x="749" y="132"/>
                    </a:cubicBezTo>
                    <a:cubicBezTo>
                      <a:pt x="740" y="132"/>
                      <a:pt x="732" y="140"/>
                      <a:pt x="732" y="149"/>
                    </a:cubicBezTo>
                    <a:cubicBezTo>
                      <a:pt x="732" y="156"/>
                      <a:pt x="735" y="162"/>
                      <a:pt x="741" y="165"/>
                    </a:cubicBezTo>
                    <a:cubicBezTo>
                      <a:pt x="752" y="171"/>
                      <a:pt x="765" y="175"/>
                      <a:pt x="779" y="175"/>
                    </a:cubicBezTo>
                    <a:cubicBezTo>
                      <a:pt x="822" y="175"/>
                      <a:pt x="857" y="140"/>
                      <a:pt x="857" y="96"/>
                    </a:cubicBezTo>
                    <a:cubicBezTo>
                      <a:pt x="857" y="81"/>
                      <a:pt x="857" y="81"/>
                      <a:pt x="857" y="81"/>
                    </a:cubicBezTo>
                    <a:cubicBezTo>
                      <a:pt x="857" y="37"/>
                      <a:pt x="822" y="2"/>
                      <a:pt x="779" y="2"/>
                    </a:cubicBezTo>
                    <a:cubicBezTo>
                      <a:pt x="735" y="2"/>
                      <a:pt x="700" y="37"/>
                      <a:pt x="700" y="81"/>
                    </a:cubicBezTo>
                    <a:lnTo>
                      <a:pt x="700" y="96"/>
                    </a:lnTo>
                    <a:close/>
                    <a:moveTo>
                      <a:pt x="154" y="176"/>
                    </a:moveTo>
                    <a:cubicBezTo>
                      <a:pt x="139" y="153"/>
                      <a:pt x="113" y="139"/>
                      <a:pt x="87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54" y="139"/>
                      <a:pt x="35" y="120"/>
                      <a:pt x="35" y="96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57"/>
                      <a:pt x="54" y="37"/>
                      <a:pt x="78" y="37"/>
                    </a:cubicBezTo>
                    <a:cubicBezTo>
                      <a:pt x="102" y="37"/>
                      <a:pt x="121" y="57"/>
                      <a:pt x="121" y="8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37"/>
                      <a:pt x="129" y="144"/>
                      <a:pt x="139" y="144"/>
                    </a:cubicBezTo>
                    <a:cubicBezTo>
                      <a:pt x="149" y="144"/>
                      <a:pt x="157" y="137"/>
                      <a:pt x="157" y="127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57" y="37"/>
                      <a:pt x="122" y="2"/>
                      <a:pt x="78" y="2"/>
                    </a:cubicBezTo>
                    <a:cubicBezTo>
                      <a:pt x="35" y="2"/>
                      <a:pt x="0" y="37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39"/>
                      <a:pt x="35" y="174"/>
                      <a:pt x="78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87" y="175"/>
                      <a:pt x="87" y="175"/>
                      <a:pt x="87" y="175"/>
                    </a:cubicBezTo>
                    <a:cubicBezTo>
                      <a:pt x="102" y="175"/>
                      <a:pt x="116" y="182"/>
                      <a:pt x="124" y="195"/>
                    </a:cubicBezTo>
                    <a:cubicBezTo>
                      <a:pt x="124" y="195"/>
                      <a:pt x="124" y="195"/>
                      <a:pt x="124" y="195"/>
                    </a:cubicBezTo>
                    <a:cubicBezTo>
                      <a:pt x="128" y="202"/>
                      <a:pt x="138" y="206"/>
                      <a:pt x="146" y="202"/>
                    </a:cubicBezTo>
                    <a:cubicBezTo>
                      <a:pt x="155" y="198"/>
                      <a:pt x="159" y="188"/>
                      <a:pt x="155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moveTo>
                      <a:pt x="523" y="67"/>
                    </a:moveTo>
                    <a:cubicBezTo>
                      <a:pt x="524" y="67"/>
                      <a:pt x="524" y="67"/>
                      <a:pt x="524" y="67"/>
                    </a:cubicBezTo>
                    <a:cubicBezTo>
                      <a:pt x="517" y="30"/>
                      <a:pt x="485" y="2"/>
                      <a:pt x="446" y="2"/>
                    </a:cubicBezTo>
                    <a:cubicBezTo>
                      <a:pt x="403" y="2"/>
                      <a:pt x="368" y="37"/>
                      <a:pt x="368" y="81"/>
                    </a:cubicBezTo>
                    <a:cubicBezTo>
                      <a:pt x="368" y="157"/>
                      <a:pt x="368" y="157"/>
                      <a:pt x="368" y="157"/>
                    </a:cubicBezTo>
                    <a:cubicBezTo>
                      <a:pt x="368" y="167"/>
                      <a:pt x="376" y="175"/>
                      <a:pt x="385" y="175"/>
                    </a:cubicBezTo>
                    <a:cubicBezTo>
                      <a:pt x="395" y="175"/>
                      <a:pt x="403" y="167"/>
                      <a:pt x="403" y="157"/>
                    </a:cubicBezTo>
                    <a:cubicBezTo>
                      <a:pt x="403" y="81"/>
                      <a:pt x="403" y="81"/>
                      <a:pt x="403" y="81"/>
                    </a:cubicBezTo>
                    <a:cubicBezTo>
                      <a:pt x="403" y="57"/>
                      <a:pt x="422" y="37"/>
                      <a:pt x="446" y="37"/>
                    </a:cubicBezTo>
                    <a:cubicBezTo>
                      <a:pt x="468" y="37"/>
                      <a:pt x="485" y="53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82"/>
                      <a:pt x="497" y="88"/>
                      <a:pt x="506" y="88"/>
                    </a:cubicBezTo>
                    <a:cubicBezTo>
                      <a:pt x="516" y="88"/>
                      <a:pt x="524" y="81"/>
                      <a:pt x="524" y="71"/>
                    </a:cubicBezTo>
                    <a:cubicBezTo>
                      <a:pt x="524" y="70"/>
                      <a:pt x="524" y="68"/>
                      <a:pt x="523" y="67"/>
                    </a:cubicBezTo>
                    <a:moveTo>
                      <a:pt x="620" y="95"/>
                    </a:moveTo>
                    <a:cubicBezTo>
                      <a:pt x="616" y="104"/>
                      <a:pt x="620" y="115"/>
                      <a:pt x="629" y="119"/>
                    </a:cubicBezTo>
                    <a:cubicBezTo>
                      <a:pt x="638" y="123"/>
                      <a:pt x="648" y="119"/>
                      <a:pt x="652" y="110"/>
                    </a:cubicBezTo>
                    <a:cubicBezTo>
                      <a:pt x="689" y="27"/>
                      <a:pt x="689" y="27"/>
                      <a:pt x="689" y="27"/>
                    </a:cubicBezTo>
                    <a:cubicBezTo>
                      <a:pt x="693" y="18"/>
                      <a:pt x="689" y="8"/>
                      <a:pt x="680" y="4"/>
                    </a:cubicBezTo>
                    <a:cubicBezTo>
                      <a:pt x="671" y="0"/>
                      <a:pt x="660" y="4"/>
                      <a:pt x="656" y="13"/>
                    </a:cubicBezTo>
                    <a:cubicBezTo>
                      <a:pt x="656" y="13"/>
                      <a:pt x="620" y="95"/>
                      <a:pt x="620" y="95"/>
                    </a:cubicBezTo>
                    <a:moveTo>
                      <a:pt x="567" y="13"/>
                    </a:moveTo>
                    <a:cubicBezTo>
                      <a:pt x="563" y="4"/>
                      <a:pt x="553" y="0"/>
                      <a:pt x="544" y="4"/>
                    </a:cubicBezTo>
                    <a:cubicBezTo>
                      <a:pt x="535" y="8"/>
                      <a:pt x="531" y="18"/>
                      <a:pt x="535" y="27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9" y="173"/>
                      <a:pt x="610" y="177"/>
                      <a:pt x="619" y="173"/>
                    </a:cubicBezTo>
                    <a:cubicBezTo>
                      <a:pt x="628" y="169"/>
                      <a:pt x="632" y="159"/>
                      <a:pt x="628" y="149"/>
                    </a:cubicBezTo>
                    <a:cubicBezTo>
                      <a:pt x="627" y="149"/>
                      <a:pt x="567" y="13"/>
                      <a:pt x="567" y="13"/>
                    </a:cubicBezTo>
                    <a:moveTo>
                      <a:pt x="339" y="96"/>
                    </a:moveTo>
                    <a:cubicBezTo>
                      <a:pt x="339" y="140"/>
                      <a:pt x="304" y="175"/>
                      <a:pt x="260" y="175"/>
                    </a:cubicBezTo>
                    <a:cubicBezTo>
                      <a:pt x="217" y="175"/>
                      <a:pt x="182" y="140"/>
                      <a:pt x="182" y="96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2" y="37"/>
                      <a:pt x="217" y="2"/>
                      <a:pt x="260" y="2"/>
                    </a:cubicBezTo>
                    <a:cubicBezTo>
                      <a:pt x="274" y="2"/>
                      <a:pt x="287" y="6"/>
                      <a:pt x="298" y="12"/>
                    </a:cubicBezTo>
                    <a:cubicBezTo>
                      <a:pt x="304" y="15"/>
                      <a:pt x="307" y="21"/>
                      <a:pt x="307" y="27"/>
                    </a:cubicBezTo>
                    <a:cubicBezTo>
                      <a:pt x="307" y="37"/>
                      <a:pt x="299" y="45"/>
                      <a:pt x="290" y="45"/>
                    </a:cubicBezTo>
                    <a:cubicBezTo>
                      <a:pt x="287" y="45"/>
                      <a:pt x="284" y="44"/>
                      <a:pt x="281" y="43"/>
                    </a:cubicBezTo>
                    <a:cubicBezTo>
                      <a:pt x="275" y="39"/>
                      <a:pt x="268" y="37"/>
                      <a:pt x="260" y="37"/>
                    </a:cubicBezTo>
                    <a:cubicBezTo>
                      <a:pt x="236" y="37"/>
                      <a:pt x="217" y="57"/>
                      <a:pt x="217" y="81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217" y="120"/>
                      <a:pt x="236" y="139"/>
                      <a:pt x="260" y="139"/>
                    </a:cubicBezTo>
                    <a:cubicBezTo>
                      <a:pt x="284" y="139"/>
                      <a:pt x="303" y="120"/>
                      <a:pt x="303" y="96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303" y="76"/>
                      <a:pt x="303" y="71"/>
                      <a:pt x="301" y="67"/>
                    </a:cubicBezTo>
                    <a:cubicBezTo>
                      <a:pt x="301" y="67"/>
                      <a:pt x="300" y="63"/>
                      <a:pt x="300" y="62"/>
                    </a:cubicBezTo>
                    <a:cubicBezTo>
                      <a:pt x="300" y="52"/>
                      <a:pt x="308" y="44"/>
                      <a:pt x="318" y="44"/>
                    </a:cubicBezTo>
                    <a:cubicBezTo>
                      <a:pt x="326" y="44"/>
                      <a:pt x="333" y="49"/>
                      <a:pt x="335" y="56"/>
                    </a:cubicBezTo>
                    <a:cubicBezTo>
                      <a:pt x="335" y="56"/>
                      <a:pt x="335" y="56"/>
                      <a:pt x="335" y="56"/>
                    </a:cubicBezTo>
                    <a:cubicBezTo>
                      <a:pt x="337" y="64"/>
                      <a:pt x="339" y="72"/>
                      <a:pt x="339" y="81"/>
                    </a:cubicBezTo>
                    <a:lnTo>
                      <a:pt x="339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Arial Rounded MT Bold" pitchFamily="2" charset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F0CA1B34-8AF2-4C12-A478-E6F2FCDF3C6C}"/>
                  </a:ext>
                </a:extLst>
              </p:cNvPr>
              <p:cNvSpPr txBox="1"/>
              <p:nvPr/>
            </p:nvSpPr>
            <p:spPr>
              <a:xfrm>
                <a:off x="2293132" y="2734158"/>
                <a:ext cx="1051299" cy="3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Arial Rounded MT Bold" pitchFamily="2" charset="0"/>
                  </a:rPr>
                  <a:t>PAC5256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31BA9F7-73A0-4ECA-A554-D39CFF506869}"/>
                </a:ext>
              </a:extLst>
            </p:cNvPr>
            <p:cNvSpPr txBox="1"/>
            <p:nvPr/>
          </p:nvSpPr>
          <p:spPr>
            <a:xfrm>
              <a:off x="7831012" y="1817214"/>
              <a:ext cx="1274680" cy="514719"/>
            </a:xfrm>
            <a:prstGeom prst="rect">
              <a:avLst/>
            </a:prstGeom>
            <a:noFill/>
          </p:spPr>
          <p:txBody>
            <a:bodyPr wrap="none" lIns="71332" tIns="35666" rIns="71332" bIns="35666" rtlCol="0">
              <a:spAutoFit/>
            </a:bodyPr>
            <a:lstStyle/>
            <a:p>
              <a:r>
                <a:rPr lang="en-US" sz="1200" dirty="0">
                  <a:latin typeface="Arial Rounded MT Bold" pitchFamily="2" charset="0"/>
                </a:rPr>
                <a:t>600V Buck DC/DC</a:t>
              </a:r>
            </a:p>
            <a:p>
              <a:r>
                <a:rPr lang="en-US" sz="1200" dirty="0">
                  <a:latin typeface="Arial Rounded MT Bold" pitchFamily="2" charset="0"/>
                </a:rPr>
                <a:t>0.5/0.25A Gate Drive</a:t>
              </a:r>
            </a:p>
            <a:p>
              <a:r>
                <a:rPr lang="en-US" sz="1200" dirty="0">
                  <a:latin typeface="Arial Rounded MT Bold" pitchFamily="2" charset="0"/>
                </a:rPr>
                <a:t>10x10 52L QFN</a:t>
              </a:r>
            </a:p>
          </p:txBody>
        </p:sp>
      </p:grpSp>
      <p:sp>
        <p:nvSpPr>
          <p:cNvPr id="81" name="Freeform 52">
            <a:extLst>
              <a:ext uri="{FF2B5EF4-FFF2-40B4-BE49-F238E27FC236}">
                <a16:creationId xmlns:a16="http://schemas.microsoft.com/office/drawing/2014/main" xmlns="" id="{D8783147-71E1-4A54-A706-2ED159D6470A}"/>
              </a:ext>
            </a:extLst>
          </p:cNvPr>
          <p:cNvSpPr>
            <a:spLocks noEditPoints="1"/>
          </p:cNvSpPr>
          <p:nvPr/>
        </p:nvSpPr>
        <p:spPr bwMode="auto">
          <a:xfrm>
            <a:off x="9889540" y="4955186"/>
            <a:ext cx="576145" cy="130594"/>
          </a:xfrm>
          <a:custGeom>
            <a:avLst/>
            <a:gdLst>
              <a:gd name="T0" fmla="*/ 704 w 857"/>
              <a:gd name="T1" fmla="*/ 120 h 206"/>
              <a:gd name="T2" fmla="*/ 721 w 857"/>
              <a:gd name="T3" fmla="*/ 133 h 206"/>
              <a:gd name="T4" fmla="*/ 738 w 857"/>
              <a:gd name="T5" fmla="*/ 110 h 206"/>
              <a:gd name="T6" fmla="*/ 736 w 857"/>
              <a:gd name="T7" fmla="*/ 81 h 206"/>
              <a:gd name="T8" fmla="*/ 822 w 857"/>
              <a:gd name="T9" fmla="*/ 81 h 206"/>
              <a:gd name="T10" fmla="*/ 779 w 857"/>
              <a:gd name="T11" fmla="*/ 139 h 206"/>
              <a:gd name="T12" fmla="*/ 749 w 857"/>
              <a:gd name="T13" fmla="*/ 132 h 206"/>
              <a:gd name="T14" fmla="*/ 741 w 857"/>
              <a:gd name="T15" fmla="*/ 165 h 206"/>
              <a:gd name="T16" fmla="*/ 857 w 857"/>
              <a:gd name="T17" fmla="*/ 96 h 206"/>
              <a:gd name="T18" fmla="*/ 779 w 857"/>
              <a:gd name="T19" fmla="*/ 2 h 206"/>
              <a:gd name="T20" fmla="*/ 700 w 857"/>
              <a:gd name="T21" fmla="*/ 96 h 206"/>
              <a:gd name="T22" fmla="*/ 87 w 857"/>
              <a:gd name="T23" fmla="*/ 139 h 206"/>
              <a:gd name="T24" fmla="*/ 78 w 857"/>
              <a:gd name="T25" fmla="*/ 139 h 206"/>
              <a:gd name="T26" fmla="*/ 35 w 857"/>
              <a:gd name="T27" fmla="*/ 81 h 206"/>
              <a:gd name="T28" fmla="*/ 121 w 857"/>
              <a:gd name="T29" fmla="*/ 81 h 206"/>
              <a:gd name="T30" fmla="*/ 121 w 857"/>
              <a:gd name="T31" fmla="*/ 127 h 206"/>
              <a:gd name="T32" fmla="*/ 157 w 857"/>
              <a:gd name="T33" fmla="*/ 127 h 206"/>
              <a:gd name="T34" fmla="*/ 78 w 857"/>
              <a:gd name="T35" fmla="*/ 2 h 206"/>
              <a:gd name="T36" fmla="*/ 0 w 857"/>
              <a:gd name="T37" fmla="*/ 96 h 206"/>
              <a:gd name="T38" fmla="*/ 78 w 857"/>
              <a:gd name="T39" fmla="*/ 175 h 206"/>
              <a:gd name="T40" fmla="*/ 124 w 857"/>
              <a:gd name="T41" fmla="*/ 195 h 206"/>
              <a:gd name="T42" fmla="*/ 146 w 857"/>
              <a:gd name="T43" fmla="*/ 202 h 206"/>
              <a:gd name="T44" fmla="*/ 154 w 857"/>
              <a:gd name="T45" fmla="*/ 176 h 206"/>
              <a:gd name="T46" fmla="*/ 524 w 857"/>
              <a:gd name="T47" fmla="*/ 67 h 206"/>
              <a:gd name="T48" fmla="*/ 368 w 857"/>
              <a:gd name="T49" fmla="*/ 81 h 206"/>
              <a:gd name="T50" fmla="*/ 385 w 857"/>
              <a:gd name="T51" fmla="*/ 175 h 206"/>
              <a:gd name="T52" fmla="*/ 403 w 857"/>
              <a:gd name="T53" fmla="*/ 81 h 206"/>
              <a:gd name="T54" fmla="*/ 489 w 857"/>
              <a:gd name="T55" fmla="*/ 74 h 206"/>
              <a:gd name="T56" fmla="*/ 506 w 857"/>
              <a:gd name="T57" fmla="*/ 88 h 206"/>
              <a:gd name="T58" fmla="*/ 523 w 857"/>
              <a:gd name="T59" fmla="*/ 67 h 206"/>
              <a:gd name="T60" fmla="*/ 629 w 857"/>
              <a:gd name="T61" fmla="*/ 119 h 206"/>
              <a:gd name="T62" fmla="*/ 689 w 857"/>
              <a:gd name="T63" fmla="*/ 27 h 206"/>
              <a:gd name="T64" fmla="*/ 656 w 857"/>
              <a:gd name="T65" fmla="*/ 13 h 206"/>
              <a:gd name="T66" fmla="*/ 567 w 857"/>
              <a:gd name="T67" fmla="*/ 13 h 206"/>
              <a:gd name="T68" fmla="*/ 535 w 857"/>
              <a:gd name="T69" fmla="*/ 27 h 206"/>
              <a:gd name="T70" fmla="*/ 619 w 857"/>
              <a:gd name="T71" fmla="*/ 173 h 206"/>
              <a:gd name="T72" fmla="*/ 567 w 857"/>
              <a:gd name="T73" fmla="*/ 13 h 206"/>
              <a:gd name="T74" fmla="*/ 260 w 857"/>
              <a:gd name="T75" fmla="*/ 175 h 206"/>
              <a:gd name="T76" fmla="*/ 182 w 857"/>
              <a:gd name="T77" fmla="*/ 81 h 206"/>
              <a:gd name="T78" fmla="*/ 298 w 857"/>
              <a:gd name="T79" fmla="*/ 12 h 206"/>
              <a:gd name="T80" fmla="*/ 290 w 857"/>
              <a:gd name="T81" fmla="*/ 45 h 206"/>
              <a:gd name="T82" fmla="*/ 260 w 857"/>
              <a:gd name="T83" fmla="*/ 37 h 206"/>
              <a:gd name="T84" fmla="*/ 217 w 857"/>
              <a:gd name="T85" fmla="*/ 96 h 206"/>
              <a:gd name="T86" fmla="*/ 303 w 857"/>
              <a:gd name="T87" fmla="*/ 96 h 206"/>
              <a:gd name="T88" fmla="*/ 301 w 857"/>
              <a:gd name="T89" fmla="*/ 67 h 206"/>
              <a:gd name="T90" fmla="*/ 318 w 857"/>
              <a:gd name="T91" fmla="*/ 44 h 206"/>
              <a:gd name="T92" fmla="*/ 335 w 857"/>
              <a:gd name="T93" fmla="*/ 56 h 206"/>
              <a:gd name="T94" fmla="*/ 339 w 857"/>
              <a:gd name="T95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7" h="206">
                <a:moveTo>
                  <a:pt x="700" y="96"/>
                </a:moveTo>
                <a:cubicBezTo>
                  <a:pt x="700" y="104"/>
                  <a:pt x="702" y="113"/>
                  <a:pt x="704" y="120"/>
                </a:cubicBezTo>
                <a:cubicBezTo>
                  <a:pt x="704" y="120"/>
                  <a:pt x="704" y="121"/>
                  <a:pt x="704" y="121"/>
                </a:cubicBezTo>
                <a:cubicBezTo>
                  <a:pt x="706" y="128"/>
                  <a:pt x="713" y="133"/>
                  <a:pt x="721" y="133"/>
                </a:cubicBezTo>
                <a:cubicBezTo>
                  <a:pt x="731" y="133"/>
                  <a:pt x="739" y="125"/>
                  <a:pt x="739" y="115"/>
                </a:cubicBezTo>
                <a:cubicBezTo>
                  <a:pt x="739" y="113"/>
                  <a:pt x="738" y="110"/>
                  <a:pt x="738" y="110"/>
                </a:cubicBezTo>
                <a:cubicBezTo>
                  <a:pt x="736" y="106"/>
                  <a:pt x="736" y="101"/>
                  <a:pt x="736" y="96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36" y="57"/>
                  <a:pt x="755" y="37"/>
                  <a:pt x="779" y="37"/>
                </a:cubicBezTo>
                <a:cubicBezTo>
                  <a:pt x="803" y="37"/>
                  <a:pt x="822" y="57"/>
                  <a:pt x="822" y="81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2" y="120"/>
                  <a:pt x="803" y="139"/>
                  <a:pt x="779" y="139"/>
                </a:cubicBezTo>
                <a:cubicBezTo>
                  <a:pt x="771" y="139"/>
                  <a:pt x="764" y="138"/>
                  <a:pt x="758" y="134"/>
                </a:cubicBezTo>
                <a:cubicBezTo>
                  <a:pt x="755" y="133"/>
                  <a:pt x="752" y="132"/>
                  <a:pt x="749" y="132"/>
                </a:cubicBezTo>
                <a:cubicBezTo>
                  <a:pt x="740" y="132"/>
                  <a:pt x="732" y="140"/>
                  <a:pt x="732" y="149"/>
                </a:cubicBezTo>
                <a:cubicBezTo>
                  <a:pt x="732" y="156"/>
                  <a:pt x="735" y="162"/>
                  <a:pt x="741" y="165"/>
                </a:cubicBezTo>
                <a:cubicBezTo>
                  <a:pt x="752" y="171"/>
                  <a:pt x="765" y="175"/>
                  <a:pt x="779" y="175"/>
                </a:cubicBezTo>
                <a:cubicBezTo>
                  <a:pt x="822" y="175"/>
                  <a:pt x="857" y="140"/>
                  <a:pt x="857" y="96"/>
                </a:cubicBezTo>
                <a:cubicBezTo>
                  <a:pt x="857" y="81"/>
                  <a:pt x="857" y="81"/>
                  <a:pt x="857" y="81"/>
                </a:cubicBezTo>
                <a:cubicBezTo>
                  <a:pt x="857" y="37"/>
                  <a:pt x="822" y="2"/>
                  <a:pt x="779" y="2"/>
                </a:cubicBezTo>
                <a:cubicBezTo>
                  <a:pt x="735" y="2"/>
                  <a:pt x="700" y="37"/>
                  <a:pt x="700" y="81"/>
                </a:cubicBezTo>
                <a:lnTo>
                  <a:pt x="700" y="96"/>
                </a:lnTo>
                <a:close/>
                <a:moveTo>
                  <a:pt x="154" y="176"/>
                </a:moveTo>
                <a:cubicBezTo>
                  <a:pt x="139" y="153"/>
                  <a:pt x="113" y="139"/>
                  <a:pt x="8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4" y="139"/>
                  <a:pt x="35" y="120"/>
                  <a:pt x="35" y="9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57"/>
                  <a:pt x="54" y="37"/>
                  <a:pt x="78" y="37"/>
                </a:cubicBezTo>
                <a:cubicBezTo>
                  <a:pt x="102" y="37"/>
                  <a:pt x="121" y="57"/>
                  <a:pt x="121" y="81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37"/>
                  <a:pt x="129" y="144"/>
                  <a:pt x="139" y="144"/>
                </a:cubicBezTo>
                <a:cubicBezTo>
                  <a:pt x="149" y="144"/>
                  <a:pt x="157" y="137"/>
                  <a:pt x="157" y="127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37"/>
                  <a:pt x="122" y="2"/>
                  <a:pt x="78" y="2"/>
                </a:cubicBezTo>
                <a:cubicBezTo>
                  <a:pt x="35" y="2"/>
                  <a:pt x="0" y="37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39"/>
                  <a:pt x="35" y="174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102" y="175"/>
                  <a:pt x="116" y="182"/>
                  <a:pt x="124" y="195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8" y="202"/>
                  <a:pt x="138" y="206"/>
                  <a:pt x="146" y="202"/>
                </a:cubicBezTo>
                <a:cubicBezTo>
                  <a:pt x="155" y="198"/>
                  <a:pt x="159" y="188"/>
                  <a:pt x="155" y="179"/>
                </a:cubicBezTo>
                <a:cubicBezTo>
                  <a:pt x="155" y="178"/>
                  <a:pt x="154" y="177"/>
                  <a:pt x="154" y="176"/>
                </a:cubicBezTo>
                <a:moveTo>
                  <a:pt x="523" y="67"/>
                </a:moveTo>
                <a:cubicBezTo>
                  <a:pt x="524" y="67"/>
                  <a:pt x="524" y="67"/>
                  <a:pt x="524" y="67"/>
                </a:cubicBezTo>
                <a:cubicBezTo>
                  <a:pt x="517" y="30"/>
                  <a:pt x="485" y="2"/>
                  <a:pt x="446" y="2"/>
                </a:cubicBezTo>
                <a:cubicBezTo>
                  <a:pt x="403" y="2"/>
                  <a:pt x="368" y="37"/>
                  <a:pt x="368" y="81"/>
                </a:cubicBezTo>
                <a:cubicBezTo>
                  <a:pt x="368" y="157"/>
                  <a:pt x="368" y="157"/>
                  <a:pt x="368" y="157"/>
                </a:cubicBezTo>
                <a:cubicBezTo>
                  <a:pt x="368" y="167"/>
                  <a:pt x="376" y="175"/>
                  <a:pt x="385" y="175"/>
                </a:cubicBezTo>
                <a:cubicBezTo>
                  <a:pt x="395" y="175"/>
                  <a:pt x="403" y="167"/>
                  <a:pt x="403" y="157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57"/>
                  <a:pt x="422" y="37"/>
                  <a:pt x="446" y="37"/>
                </a:cubicBezTo>
                <a:cubicBezTo>
                  <a:pt x="468" y="37"/>
                  <a:pt x="485" y="53"/>
                  <a:pt x="489" y="74"/>
                </a:cubicBezTo>
                <a:cubicBezTo>
                  <a:pt x="489" y="74"/>
                  <a:pt x="489" y="74"/>
                  <a:pt x="489" y="74"/>
                </a:cubicBezTo>
                <a:cubicBezTo>
                  <a:pt x="490" y="82"/>
                  <a:pt x="497" y="88"/>
                  <a:pt x="506" y="88"/>
                </a:cubicBezTo>
                <a:cubicBezTo>
                  <a:pt x="516" y="88"/>
                  <a:pt x="524" y="81"/>
                  <a:pt x="524" y="71"/>
                </a:cubicBezTo>
                <a:cubicBezTo>
                  <a:pt x="524" y="70"/>
                  <a:pt x="524" y="68"/>
                  <a:pt x="523" y="67"/>
                </a:cubicBezTo>
                <a:moveTo>
                  <a:pt x="620" y="95"/>
                </a:moveTo>
                <a:cubicBezTo>
                  <a:pt x="616" y="104"/>
                  <a:pt x="620" y="115"/>
                  <a:pt x="629" y="119"/>
                </a:cubicBezTo>
                <a:cubicBezTo>
                  <a:pt x="638" y="123"/>
                  <a:pt x="648" y="119"/>
                  <a:pt x="652" y="110"/>
                </a:cubicBezTo>
                <a:cubicBezTo>
                  <a:pt x="689" y="27"/>
                  <a:pt x="689" y="27"/>
                  <a:pt x="689" y="27"/>
                </a:cubicBezTo>
                <a:cubicBezTo>
                  <a:pt x="693" y="18"/>
                  <a:pt x="689" y="8"/>
                  <a:pt x="680" y="4"/>
                </a:cubicBezTo>
                <a:cubicBezTo>
                  <a:pt x="671" y="0"/>
                  <a:pt x="660" y="4"/>
                  <a:pt x="656" y="13"/>
                </a:cubicBezTo>
                <a:cubicBezTo>
                  <a:pt x="656" y="13"/>
                  <a:pt x="620" y="95"/>
                  <a:pt x="620" y="95"/>
                </a:cubicBezTo>
                <a:moveTo>
                  <a:pt x="567" y="13"/>
                </a:moveTo>
                <a:cubicBezTo>
                  <a:pt x="563" y="4"/>
                  <a:pt x="553" y="0"/>
                  <a:pt x="544" y="4"/>
                </a:cubicBezTo>
                <a:cubicBezTo>
                  <a:pt x="535" y="8"/>
                  <a:pt x="531" y="18"/>
                  <a:pt x="535" y="27"/>
                </a:cubicBezTo>
                <a:cubicBezTo>
                  <a:pt x="595" y="164"/>
                  <a:pt x="595" y="164"/>
                  <a:pt x="595" y="164"/>
                </a:cubicBezTo>
                <a:cubicBezTo>
                  <a:pt x="599" y="173"/>
                  <a:pt x="610" y="177"/>
                  <a:pt x="619" y="173"/>
                </a:cubicBezTo>
                <a:cubicBezTo>
                  <a:pt x="628" y="169"/>
                  <a:pt x="632" y="159"/>
                  <a:pt x="628" y="149"/>
                </a:cubicBezTo>
                <a:cubicBezTo>
                  <a:pt x="627" y="149"/>
                  <a:pt x="567" y="13"/>
                  <a:pt x="567" y="13"/>
                </a:cubicBezTo>
                <a:moveTo>
                  <a:pt x="339" y="96"/>
                </a:moveTo>
                <a:cubicBezTo>
                  <a:pt x="339" y="140"/>
                  <a:pt x="304" y="175"/>
                  <a:pt x="260" y="175"/>
                </a:cubicBezTo>
                <a:cubicBezTo>
                  <a:pt x="217" y="175"/>
                  <a:pt x="182" y="140"/>
                  <a:pt x="182" y="9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37"/>
                  <a:pt x="217" y="2"/>
                  <a:pt x="260" y="2"/>
                </a:cubicBezTo>
                <a:cubicBezTo>
                  <a:pt x="274" y="2"/>
                  <a:pt x="287" y="6"/>
                  <a:pt x="298" y="12"/>
                </a:cubicBezTo>
                <a:cubicBezTo>
                  <a:pt x="304" y="15"/>
                  <a:pt x="307" y="21"/>
                  <a:pt x="307" y="27"/>
                </a:cubicBezTo>
                <a:cubicBezTo>
                  <a:pt x="307" y="37"/>
                  <a:pt x="299" y="45"/>
                  <a:pt x="290" y="45"/>
                </a:cubicBezTo>
                <a:cubicBezTo>
                  <a:pt x="287" y="45"/>
                  <a:pt x="284" y="44"/>
                  <a:pt x="281" y="43"/>
                </a:cubicBezTo>
                <a:cubicBezTo>
                  <a:pt x="275" y="39"/>
                  <a:pt x="268" y="37"/>
                  <a:pt x="260" y="37"/>
                </a:cubicBezTo>
                <a:cubicBezTo>
                  <a:pt x="236" y="37"/>
                  <a:pt x="217" y="57"/>
                  <a:pt x="217" y="8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120"/>
                  <a:pt x="236" y="139"/>
                  <a:pt x="260" y="139"/>
                </a:cubicBezTo>
                <a:cubicBezTo>
                  <a:pt x="284" y="139"/>
                  <a:pt x="303" y="120"/>
                  <a:pt x="303" y="96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76"/>
                  <a:pt x="303" y="71"/>
                  <a:pt x="301" y="67"/>
                </a:cubicBezTo>
                <a:cubicBezTo>
                  <a:pt x="301" y="67"/>
                  <a:pt x="300" y="63"/>
                  <a:pt x="300" y="62"/>
                </a:cubicBezTo>
                <a:cubicBezTo>
                  <a:pt x="300" y="52"/>
                  <a:pt x="308" y="44"/>
                  <a:pt x="318" y="44"/>
                </a:cubicBezTo>
                <a:cubicBezTo>
                  <a:pt x="326" y="44"/>
                  <a:pt x="333" y="49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7" y="64"/>
                  <a:pt x="339" y="72"/>
                  <a:pt x="339" y="81"/>
                </a:cubicBezTo>
                <a:lnTo>
                  <a:pt x="339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82" name="TextBox 118">
            <a:extLst>
              <a:ext uri="{FF2B5EF4-FFF2-40B4-BE49-F238E27FC236}">
                <a16:creationId xmlns:a16="http://schemas.microsoft.com/office/drawing/2014/main" xmlns="" id="{3E7BAE0B-250E-4715-947F-CA66D8010C95}"/>
              </a:ext>
            </a:extLst>
          </p:cNvPr>
          <p:cNvSpPr txBox="1"/>
          <p:nvPr/>
        </p:nvSpPr>
        <p:spPr>
          <a:xfrm>
            <a:off x="9825654" y="5087944"/>
            <a:ext cx="699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Rounded MT Bold" pitchFamily="2" charset="0"/>
              </a:rPr>
              <a:t>PAC5250</a:t>
            </a:r>
          </a:p>
        </p:txBody>
      </p:sp>
      <p:sp>
        <p:nvSpPr>
          <p:cNvPr id="76" name="Rectangle 115">
            <a:extLst>
              <a:ext uri="{FF2B5EF4-FFF2-40B4-BE49-F238E27FC236}">
                <a16:creationId xmlns:a16="http://schemas.microsoft.com/office/drawing/2014/main" xmlns="" id="{97B28A7A-8747-48EA-8C5F-1A2B148CA08D}"/>
              </a:ext>
            </a:extLst>
          </p:cNvPr>
          <p:cNvSpPr/>
          <p:nvPr/>
        </p:nvSpPr>
        <p:spPr>
          <a:xfrm>
            <a:off x="9855202" y="4770046"/>
            <a:ext cx="640790" cy="604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83" name="Oval 116">
            <a:extLst>
              <a:ext uri="{FF2B5EF4-FFF2-40B4-BE49-F238E27FC236}">
                <a16:creationId xmlns:a16="http://schemas.microsoft.com/office/drawing/2014/main" xmlns="" id="{F0504BEA-3B3A-4534-8550-ADCEF7900458}"/>
              </a:ext>
            </a:extLst>
          </p:cNvPr>
          <p:cNvSpPr/>
          <p:nvPr/>
        </p:nvSpPr>
        <p:spPr>
          <a:xfrm>
            <a:off x="9887559" y="4815294"/>
            <a:ext cx="67131" cy="633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Arial Rounded MT Bold" pitchFamily="2" charset="0"/>
            </a:endParaRPr>
          </a:p>
        </p:txBody>
      </p:sp>
      <p:sp>
        <p:nvSpPr>
          <p:cNvPr id="84" name="Freeform 52">
            <a:extLst>
              <a:ext uri="{FF2B5EF4-FFF2-40B4-BE49-F238E27FC236}">
                <a16:creationId xmlns:a16="http://schemas.microsoft.com/office/drawing/2014/main" xmlns="" id="{9F4330A1-4D6F-467F-94BF-3F24DE3E0D32}"/>
              </a:ext>
            </a:extLst>
          </p:cNvPr>
          <p:cNvSpPr>
            <a:spLocks noEditPoints="1"/>
          </p:cNvSpPr>
          <p:nvPr/>
        </p:nvSpPr>
        <p:spPr bwMode="auto">
          <a:xfrm>
            <a:off x="9894876" y="4960921"/>
            <a:ext cx="576145" cy="130594"/>
          </a:xfrm>
          <a:custGeom>
            <a:avLst/>
            <a:gdLst>
              <a:gd name="T0" fmla="*/ 704 w 857"/>
              <a:gd name="T1" fmla="*/ 120 h 206"/>
              <a:gd name="T2" fmla="*/ 721 w 857"/>
              <a:gd name="T3" fmla="*/ 133 h 206"/>
              <a:gd name="T4" fmla="*/ 738 w 857"/>
              <a:gd name="T5" fmla="*/ 110 h 206"/>
              <a:gd name="T6" fmla="*/ 736 w 857"/>
              <a:gd name="T7" fmla="*/ 81 h 206"/>
              <a:gd name="T8" fmla="*/ 822 w 857"/>
              <a:gd name="T9" fmla="*/ 81 h 206"/>
              <a:gd name="T10" fmla="*/ 779 w 857"/>
              <a:gd name="T11" fmla="*/ 139 h 206"/>
              <a:gd name="T12" fmla="*/ 749 w 857"/>
              <a:gd name="T13" fmla="*/ 132 h 206"/>
              <a:gd name="T14" fmla="*/ 741 w 857"/>
              <a:gd name="T15" fmla="*/ 165 h 206"/>
              <a:gd name="T16" fmla="*/ 857 w 857"/>
              <a:gd name="T17" fmla="*/ 96 h 206"/>
              <a:gd name="T18" fmla="*/ 779 w 857"/>
              <a:gd name="T19" fmla="*/ 2 h 206"/>
              <a:gd name="T20" fmla="*/ 700 w 857"/>
              <a:gd name="T21" fmla="*/ 96 h 206"/>
              <a:gd name="T22" fmla="*/ 87 w 857"/>
              <a:gd name="T23" fmla="*/ 139 h 206"/>
              <a:gd name="T24" fmla="*/ 78 w 857"/>
              <a:gd name="T25" fmla="*/ 139 h 206"/>
              <a:gd name="T26" fmla="*/ 35 w 857"/>
              <a:gd name="T27" fmla="*/ 81 h 206"/>
              <a:gd name="T28" fmla="*/ 121 w 857"/>
              <a:gd name="T29" fmla="*/ 81 h 206"/>
              <a:gd name="T30" fmla="*/ 121 w 857"/>
              <a:gd name="T31" fmla="*/ 127 h 206"/>
              <a:gd name="T32" fmla="*/ 157 w 857"/>
              <a:gd name="T33" fmla="*/ 127 h 206"/>
              <a:gd name="T34" fmla="*/ 78 w 857"/>
              <a:gd name="T35" fmla="*/ 2 h 206"/>
              <a:gd name="T36" fmla="*/ 0 w 857"/>
              <a:gd name="T37" fmla="*/ 96 h 206"/>
              <a:gd name="T38" fmla="*/ 78 w 857"/>
              <a:gd name="T39" fmla="*/ 175 h 206"/>
              <a:gd name="T40" fmla="*/ 124 w 857"/>
              <a:gd name="T41" fmla="*/ 195 h 206"/>
              <a:gd name="T42" fmla="*/ 146 w 857"/>
              <a:gd name="T43" fmla="*/ 202 h 206"/>
              <a:gd name="T44" fmla="*/ 154 w 857"/>
              <a:gd name="T45" fmla="*/ 176 h 206"/>
              <a:gd name="T46" fmla="*/ 524 w 857"/>
              <a:gd name="T47" fmla="*/ 67 h 206"/>
              <a:gd name="T48" fmla="*/ 368 w 857"/>
              <a:gd name="T49" fmla="*/ 81 h 206"/>
              <a:gd name="T50" fmla="*/ 385 w 857"/>
              <a:gd name="T51" fmla="*/ 175 h 206"/>
              <a:gd name="T52" fmla="*/ 403 w 857"/>
              <a:gd name="T53" fmla="*/ 81 h 206"/>
              <a:gd name="T54" fmla="*/ 489 w 857"/>
              <a:gd name="T55" fmla="*/ 74 h 206"/>
              <a:gd name="T56" fmla="*/ 506 w 857"/>
              <a:gd name="T57" fmla="*/ 88 h 206"/>
              <a:gd name="T58" fmla="*/ 523 w 857"/>
              <a:gd name="T59" fmla="*/ 67 h 206"/>
              <a:gd name="T60" fmla="*/ 629 w 857"/>
              <a:gd name="T61" fmla="*/ 119 h 206"/>
              <a:gd name="T62" fmla="*/ 689 w 857"/>
              <a:gd name="T63" fmla="*/ 27 h 206"/>
              <a:gd name="T64" fmla="*/ 656 w 857"/>
              <a:gd name="T65" fmla="*/ 13 h 206"/>
              <a:gd name="T66" fmla="*/ 567 w 857"/>
              <a:gd name="T67" fmla="*/ 13 h 206"/>
              <a:gd name="T68" fmla="*/ 535 w 857"/>
              <a:gd name="T69" fmla="*/ 27 h 206"/>
              <a:gd name="T70" fmla="*/ 619 w 857"/>
              <a:gd name="T71" fmla="*/ 173 h 206"/>
              <a:gd name="T72" fmla="*/ 567 w 857"/>
              <a:gd name="T73" fmla="*/ 13 h 206"/>
              <a:gd name="T74" fmla="*/ 260 w 857"/>
              <a:gd name="T75" fmla="*/ 175 h 206"/>
              <a:gd name="T76" fmla="*/ 182 w 857"/>
              <a:gd name="T77" fmla="*/ 81 h 206"/>
              <a:gd name="T78" fmla="*/ 298 w 857"/>
              <a:gd name="T79" fmla="*/ 12 h 206"/>
              <a:gd name="T80" fmla="*/ 290 w 857"/>
              <a:gd name="T81" fmla="*/ 45 h 206"/>
              <a:gd name="T82" fmla="*/ 260 w 857"/>
              <a:gd name="T83" fmla="*/ 37 h 206"/>
              <a:gd name="T84" fmla="*/ 217 w 857"/>
              <a:gd name="T85" fmla="*/ 96 h 206"/>
              <a:gd name="T86" fmla="*/ 303 w 857"/>
              <a:gd name="T87" fmla="*/ 96 h 206"/>
              <a:gd name="T88" fmla="*/ 301 w 857"/>
              <a:gd name="T89" fmla="*/ 67 h 206"/>
              <a:gd name="T90" fmla="*/ 318 w 857"/>
              <a:gd name="T91" fmla="*/ 44 h 206"/>
              <a:gd name="T92" fmla="*/ 335 w 857"/>
              <a:gd name="T93" fmla="*/ 56 h 206"/>
              <a:gd name="T94" fmla="*/ 339 w 857"/>
              <a:gd name="T95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7" h="206">
                <a:moveTo>
                  <a:pt x="700" y="96"/>
                </a:moveTo>
                <a:cubicBezTo>
                  <a:pt x="700" y="104"/>
                  <a:pt x="702" y="113"/>
                  <a:pt x="704" y="120"/>
                </a:cubicBezTo>
                <a:cubicBezTo>
                  <a:pt x="704" y="120"/>
                  <a:pt x="704" y="121"/>
                  <a:pt x="704" y="121"/>
                </a:cubicBezTo>
                <a:cubicBezTo>
                  <a:pt x="706" y="128"/>
                  <a:pt x="713" y="133"/>
                  <a:pt x="721" y="133"/>
                </a:cubicBezTo>
                <a:cubicBezTo>
                  <a:pt x="731" y="133"/>
                  <a:pt x="739" y="125"/>
                  <a:pt x="739" y="115"/>
                </a:cubicBezTo>
                <a:cubicBezTo>
                  <a:pt x="739" y="113"/>
                  <a:pt x="738" y="110"/>
                  <a:pt x="738" y="110"/>
                </a:cubicBezTo>
                <a:cubicBezTo>
                  <a:pt x="736" y="106"/>
                  <a:pt x="736" y="101"/>
                  <a:pt x="736" y="96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36" y="57"/>
                  <a:pt x="755" y="37"/>
                  <a:pt x="779" y="37"/>
                </a:cubicBezTo>
                <a:cubicBezTo>
                  <a:pt x="803" y="37"/>
                  <a:pt x="822" y="57"/>
                  <a:pt x="822" y="81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2" y="120"/>
                  <a:pt x="803" y="139"/>
                  <a:pt x="779" y="139"/>
                </a:cubicBezTo>
                <a:cubicBezTo>
                  <a:pt x="771" y="139"/>
                  <a:pt x="764" y="138"/>
                  <a:pt x="758" y="134"/>
                </a:cubicBezTo>
                <a:cubicBezTo>
                  <a:pt x="755" y="133"/>
                  <a:pt x="752" y="132"/>
                  <a:pt x="749" y="132"/>
                </a:cubicBezTo>
                <a:cubicBezTo>
                  <a:pt x="740" y="132"/>
                  <a:pt x="732" y="140"/>
                  <a:pt x="732" y="149"/>
                </a:cubicBezTo>
                <a:cubicBezTo>
                  <a:pt x="732" y="156"/>
                  <a:pt x="735" y="162"/>
                  <a:pt x="741" y="165"/>
                </a:cubicBezTo>
                <a:cubicBezTo>
                  <a:pt x="752" y="171"/>
                  <a:pt x="765" y="175"/>
                  <a:pt x="779" y="175"/>
                </a:cubicBezTo>
                <a:cubicBezTo>
                  <a:pt x="822" y="175"/>
                  <a:pt x="857" y="140"/>
                  <a:pt x="857" y="96"/>
                </a:cubicBezTo>
                <a:cubicBezTo>
                  <a:pt x="857" y="81"/>
                  <a:pt x="857" y="81"/>
                  <a:pt x="857" y="81"/>
                </a:cubicBezTo>
                <a:cubicBezTo>
                  <a:pt x="857" y="37"/>
                  <a:pt x="822" y="2"/>
                  <a:pt x="779" y="2"/>
                </a:cubicBezTo>
                <a:cubicBezTo>
                  <a:pt x="735" y="2"/>
                  <a:pt x="700" y="37"/>
                  <a:pt x="700" y="81"/>
                </a:cubicBezTo>
                <a:lnTo>
                  <a:pt x="700" y="96"/>
                </a:lnTo>
                <a:close/>
                <a:moveTo>
                  <a:pt x="154" y="176"/>
                </a:moveTo>
                <a:cubicBezTo>
                  <a:pt x="139" y="153"/>
                  <a:pt x="113" y="139"/>
                  <a:pt x="8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4" y="139"/>
                  <a:pt x="35" y="120"/>
                  <a:pt x="35" y="9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57"/>
                  <a:pt x="54" y="37"/>
                  <a:pt x="78" y="37"/>
                </a:cubicBezTo>
                <a:cubicBezTo>
                  <a:pt x="102" y="37"/>
                  <a:pt x="121" y="57"/>
                  <a:pt x="121" y="81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37"/>
                  <a:pt x="129" y="144"/>
                  <a:pt x="139" y="144"/>
                </a:cubicBezTo>
                <a:cubicBezTo>
                  <a:pt x="149" y="144"/>
                  <a:pt x="157" y="137"/>
                  <a:pt x="157" y="127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37"/>
                  <a:pt x="122" y="2"/>
                  <a:pt x="78" y="2"/>
                </a:cubicBezTo>
                <a:cubicBezTo>
                  <a:pt x="35" y="2"/>
                  <a:pt x="0" y="37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39"/>
                  <a:pt x="35" y="174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102" y="175"/>
                  <a:pt x="116" y="182"/>
                  <a:pt x="124" y="195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8" y="202"/>
                  <a:pt x="138" y="206"/>
                  <a:pt x="146" y="202"/>
                </a:cubicBezTo>
                <a:cubicBezTo>
                  <a:pt x="155" y="198"/>
                  <a:pt x="159" y="188"/>
                  <a:pt x="155" y="179"/>
                </a:cubicBezTo>
                <a:cubicBezTo>
                  <a:pt x="155" y="178"/>
                  <a:pt x="154" y="177"/>
                  <a:pt x="154" y="176"/>
                </a:cubicBezTo>
                <a:moveTo>
                  <a:pt x="523" y="67"/>
                </a:moveTo>
                <a:cubicBezTo>
                  <a:pt x="524" y="67"/>
                  <a:pt x="524" y="67"/>
                  <a:pt x="524" y="67"/>
                </a:cubicBezTo>
                <a:cubicBezTo>
                  <a:pt x="517" y="30"/>
                  <a:pt x="485" y="2"/>
                  <a:pt x="446" y="2"/>
                </a:cubicBezTo>
                <a:cubicBezTo>
                  <a:pt x="403" y="2"/>
                  <a:pt x="368" y="37"/>
                  <a:pt x="368" y="81"/>
                </a:cubicBezTo>
                <a:cubicBezTo>
                  <a:pt x="368" y="157"/>
                  <a:pt x="368" y="157"/>
                  <a:pt x="368" y="157"/>
                </a:cubicBezTo>
                <a:cubicBezTo>
                  <a:pt x="368" y="167"/>
                  <a:pt x="376" y="175"/>
                  <a:pt x="385" y="175"/>
                </a:cubicBezTo>
                <a:cubicBezTo>
                  <a:pt x="395" y="175"/>
                  <a:pt x="403" y="167"/>
                  <a:pt x="403" y="157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57"/>
                  <a:pt x="422" y="37"/>
                  <a:pt x="446" y="37"/>
                </a:cubicBezTo>
                <a:cubicBezTo>
                  <a:pt x="468" y="37"/>
                  <a:pt x="485" y="53"/>
                  <a:pt x="489" y="74"/>
                </a:cubicBezTo>
                <a:cubicBezTo>
                  <a:pt x="489" y="74"/>
                  <a:pt x="489" y="74"/>
                  <a:pt x="489" y="74"/>
                </a:cubicBezTo>
                <a:cubicBezTo>
                  <a:pt x="490" y="82"/>
                  <a:pt x="497" y="88"/>
                  <a:pt x="506" y="88"/>
                </a:cubicBezTo>
                <a:cubicBezTo>
                  <a:pt x="516" y="88"/>
                  <a:pt x="524" y="81"/>
                  <a:pt x="524" y="71"/>
                </a:cubicBezTo>
                <a:cubicBezTo>
                  <a:pt x="524" y="70"/>
                  <a:pt x="524" y="68"/>
                  <a:pt x="523" y="67"/>
                </a:cubicBezTo>
                <a:moveTo>
                  <a:pt x="620" y="95"/>
                </a:moveTo>
                <a:cubicBezTo>
                  <a:pt x="616" y="104"/>
                  <a:pt x="620" y="115"/>
                  <a:pt x="629" y="119"/>
                </a:cubicBezTo>
                <a:cubicBezTo>
                  <a:pt x="638" y="123"/>
                  <a:pt x="648" y="119"/>
                  <a:pt x="652" y="110"/>
                </a:cubicBezTo>
                <a:cubicBezTo>
                  <a:pt x="689" y="27"/>
                  <a:pt x="689" y="27"/>
                  <a:pt x="689" y="27"/>
                </a:cubicBezTo>
                <a:cubicBezTo>
                  <a:pt x="693" y="18"/>
                  <a:pt x="689" y="8"/>
                  <a:pt x="680" y="4"/>
                </a:cubicBezTo>
                <a:cubicBezTo>
                  <a:pt x="671" y="0"/>
                  <a:pt x="660" y="4"/>
                  <a:pt x="656" y="13"/>
                </a:cubicBezTo>
                <a:cubicBezTo>
                  <a:pt x="656" y="13"/>
                  <a:pt x="620" y="95"/>
                  <a:pt x="620" y="95"/>
                </a:cubicBezTo>
                <a:moveTo>
                  <a:pt x="567" y="13"/>
                </a:moveTo>
                <a:cubicBezTo>
                  <a:pt x="563" y="4"/>
                  <a:pt x="553" y="0"/>
                  <a:pt x="544" y="4"/>
                </a:cubicBezTo>
                <a:cubicBezTo>
                  <a:pt x="535" y="8"/>
                  <a:pt x="531" y="18"/>
                  <a:pt x="535" y="27"/>
                </a:cubicBezTo>
                <a:cubicBezTo>
                  <a:pt x="595" y="164"/>
                  <a:pt x="595" y="164"/>
                  <a:pt x="595" y="164"/>
                </a:cubicBezTo>
                <a:cubicBezTo>
                  <a:pt x="599" y="173"/>
                  <a:pt x="610" y="177"/>
                  <a:pt x="619" y="173"/>
                </a:cubicBezTo>
                <a:cubicBezTo>
                  <a:pt x="628" y="169"/>
                  <a:pt x="632" y="159"/>
                  <a:pt x="628" y="149"/>
                </a:cubicBezTo>
                <a:cubicBezTo>
                  <a:pt x="627" y="149"/>
                  <a:pt x="567" y="13"/>
                  <a:pt x="567" y="13"/>
                </a:cubicBezTo>
                <a:moveTo>
                  <a:pt x="339" y="96"/>
                </a:moveTo>
                <a:cubicBezTo>
                  <a:pt x="339" y="140"/>
                  <a:pt x="304" y="175"/>
                  <a:pt x="260" y="175"/>
                </a:cubicBezTo>
                <a:cubicBezTo>
                  <a:pt x="217" y="175"/>
                  <a:pt x="182" y="140"/>
                  <a:pt x="182" y="9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37"/>
                  <a:pt x="217" y="2"/>
                  <a:pt x="260" y="2"/>
                </a:cubicBezTo>
                <a:cubicBezTo>
                  <a:pt x="274" y="2"/>
                  <a:pt x="287" y="6"/>
                  <a:pt x="298" y="12"/>
                </a:cubicBezTo>
                <a:cubicBezTo>
                  <a:pt x="304" y="15"/>
                  <a:pt x="307" y="21"/>
                  <a:pt x="307" y="27"/>
                </a:cubicBezTo>
                <a:cubicBezTo>
                  <a:pt x="307" y="37"/>
                  <a:pt x="299" y="45"/>
                  <a:pt x="290" y="45"/>
                </a:cubicBezTo>
                <a:cubicBezTo>
                  <a:pt x="287" y="45"/>
                  <a:pt x="284" y="44"/>
                  <a:pt x="281" y="43"/>
                </a:cubicBezTo>
                <a:cubicBezTo>
                  <a:pt x="275" y="39"/>
                  <a:pt x="268" y="37"/>
                  <a:pt x="260" y="37"/>
                </a:cubicBezTo>
                <a:cubicBezTo>
                  <a:pt x="236" y="37"/>
                  <a:pt x="217" y="57"/>
                  <a:pt x="217" y="8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120"/>
                  <a:pt x="236" y="139"/>
                  <a:pt x="260" y="139"/>
                </a:cubicBezTo>
                <a:cubicBezTo>
                  <a:pt x="284" y="139"/>
                  <a:pt x="303" y="120"/>
                  <a:pt x="303" y="96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76"/>
                  <a:pt x="303" y="71"/>
                  <a:pt x="301" y="67"/>
                </a:cubicBezTo>
                <a:cubicBezTo>
                  <a:pt x="301" y="67"/>
                  <a:pt x="300" y="63"/>
                  <a:pt x="300" y="62"/>
                </a:cubicBezTo>
                <a:cubicBezTo>
                  <a:pt x="300" y="52"/>
                  <a:pt x="308" y="44"/>
                  <a:pt x="318" y="44"/>
                </a:cubicBezTo>
                <a:cubicBezTo>
                  <a:pt x="326" y="44"/>
                  <a:pt x="333" y="49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7" y="64"/>
                  <a:pt x="339" y="72"/>
                  <a:pt x="339" y="81"/>
                </a:cubicBezTo>
                <a:lnTo>
                  <a:pt x="339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85" name="TextBox 118">
            <a:extLst>
              <a:ext uri="{FF2B5EF4-FFF2-40B4-BE49-F238E27FC236}">
                <a16:creationId xmlns:a16="http://schemas.microsoft.com/office/drawing/2014/main" xmlns="" id="{31A8D9A6-4D40-4D8B-9AE6-1295A39139DD}"/>
              </a:ext>
            </a:extLst>
          </p:cNvPr>
          <p:cNvSpPr txBox="1"/>
          <p:nvPr/>
        </p:nvSpPr>
        <p:spPr>
          <a:xfrm>
            <a:off x="9830991" y="5093679"/>
            <a:ext cx="699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Rounded MT Bold" pitchFamily="2" charset="0"/>
              </a:rPr>
              <a:t>PAC5250</a:t>
            </a:r>
          </a:p>
        </p:txBody>
      </p:sp>
      <p:sp>
        <p:nvSpPr>
          <p:cNvPr id="87" name="Rectangle 33">
            <a:extLst>
              <a:ext uri="{FF2B5EF4-FFF2-40B4-BE49-F238E27FC236}">
                <a16:creationId xmlns:a16="http://schemas.microsoft.com/office/drawing/2014/main" xmlns="" id="{8C50304F-03C5-4999-A0BD-88ADD64998E0}"/>
              </a:ext>
            </a:extLst>
          </p:cNvPr>
          <p:cNvSpPr/>
          <p:nvPr/>
        </p:nvSpPr>
        <p:spPr>
          <a:xfrm>
            <a:off x="4443172" y="2092081"/>
            <a:ext cx="640790" cy="6048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88" name="Oval 34">
            <a:extLst>
              <a:ext uri="{FF2B5EF4-FFF2-40B4-BE49-F238E27FC236}">
                <a16:creationId xmlns:a16="http://schemas.microsoft.com/office/drawing/2014/main" xmlns="" id="{ED5055C2-A06F-4FC2-92AD-367A80A9FA1B}"/>
              </a:ext>
            </a:extLst>
          </p:cNvPr>
          <p:cNvSpPr/>
          <p:nvPr/>
        </p:nvSpPr>
        <p:spPr>
          <a:xfrm>
            <a:off x="4475530" y="2130377"/>
            <a:ext cx="67131" cy="633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Arial Rounded MT Bold" pitchFamily="2" charset="0"/>
            </a:endParaRPr>
          </a:p>
        </p:txBody>
      </p:sp>
      <p:sp>
        <p:nvSpPr>
          <p:cNvPr id="89" name="Freeform 52">
            <a:extLst>
              <a:ext uri="{FF2B5EF4-FFF2-40B4-BE49-F238E27FC236}">
                <a16:creationId xmlns:a16="http://schemas.microsoft.com/office/drawing/2014/main" xmlns="" id="{2E038C58-3E4B-4016-AA45-6C91C7701C62}"/>
              </a:ext>
            </a:extLst>
          </p:cNvPr>
          <p:cNvSpPr>
            <a:spLocks noEditPoints="1"/>
          </p:cNvSpPr>
          <p:nvPr/>
        </p:nvSpPr>
        <p:spPr bwMode="auto">
          <a:xfrm>
            <a:off x="4482847" y="2276005"/>
            <a:ext cx="576145" cy="130594"/>
          </a:xfrm>
          <a:custGeom>
            <a:avLst/>
            <a:gdLst>
              <a:gd name="T0" fmla="*/ 704 w 857"/>
              <a:gd name="T1" fmla="*/ 120 h 206"/>
              <a:gd name="T2" fmla="*/ 721 w 857"/>
              <a:gd name="T3" fmla="*/ 133 h 206"/>
              <a:gd name="T4" fmla="*/ 738 w 857"/>
              <a:gd name="T5" fmla="*/ 110 h 206"/>
              <a:gd name="T6" fmla="*/ 736 w 857"/>
              <a:gd name="T7" fmla="*/ 81 h 206"/>
              <a:gd name="T8" fmla="*/ 822 w 857"/>
              <a:gd name="T9" fmla="*/ 81 h 206"/>
              <a:gd name="T10" fmla="*/ 779 w 857"/>
              <a:gd name="T11" fmla="*/ 139 h 206"/>
              <a:gd name="T12" fmla="*/ 749 w 857"/>
              <a:gd name="T13" fmla="*/ 132 h 206"/>
              <a:gd name="T14" fmla="*/ 741 w 857"/>
              <a:gd name="T15" fmla="*/ 165 h 206"/>
              <a:gd name="T16" fmla="*/ 857 w 857"/>
              <a:gd name="T17" fmla="*/ 96 h 206"/>
              <a:gd name="T18" fmla="*/ 779 w 857"/>
              <a:gd name="T19" fmla="*/ 2 h 206"/>
              <a:gd name="T20" fmla="*/ 700 w 857"/>
              <a:gd name="T21" fmla="*/ 96 h 206"/>
              <a:gd name="T22" fmla="*/ 87 w 857"/>
              <a:gd name="T23" fmla="*/ 139 h 206"/>
              <a:gd name="T24" fmla="*/ 78 w 857"/>
              <a:gd name="T25" fmla="*/ 139 h 206"/>
              <a:gd name="T26" fmla="*/ 35 w 857"/>
              <a:gd name="T27" fmla="*/ 81 h 206"/>
              <a:gd name="T28" fmla="*/ 121 w 857"/>
              <a:gd name="T29" fmla="*/ 81 h 206"/>
              <a:gd name="T30" fmla="*/ 121 w 857"/>
              <a:gd name="T31" fmla="*/ 127 h 206"/>
              <a:gd name="T32" fmla="*/ 157 w 857"/>
              <a:gd name="T33" fmla="*/ 127 h 206"/>
              <a:gd name="T34" fmla="*/ 78 w 857"/>
              <a:gd name="T35" fmla="*/ 2 h 206"/>
              <a:gd name="T36" fmla="*/ 0 w 857"/>
              <a:gd name="T37" fmla="*/ 96 h 206"/>
              <a:gd name="T38" fmla="*/ 78 w 857"/>
              <a:gd name="T39" fmla="*/ 175 h 206"/>
              <a:gd name="T40" fmla="*/ 124 w 857"/>
              <a:gd name="T41" fmla="*/ 195 h 206"/>
              <a:gd name="T42" fmla="*/ 146 w 857"/>
              <a:gd name="T43" fmla="*/ 202 h 206"/>
              <a:gd name="T44" fmla="*/ 154 w 857"/>
              <a:gd name="T45" fmla="*/ 176 h 206"/>
              <a:gd name="T46" fmla="*/ 524 w 857"/>
              <a:gd name="T47" fmla="*/ 67 h 206"/>
              <a:gd name="T48" fmla="*/ 368 w 857"/>
              <a:gd name="T49" fmla="*/ 81 h 206"/>
              <a:gd name="T50" fmla="*/ 385 w 857"/>
              <a:gd name="T51" fmla="*/ 175 h 206"/>
              <a:gd name="T52" fmla="*/ 403 w 857"/>
              <a:gd name="T53" fmla="*/ 81 h 206"/>
              <a:gd name="T54" fmla="*/ 489 w 857"/>
              <a:gd name="T55" fmla="*/ 74 h 206"/>
              <a:gd name="T56" fmla="*/ 506 w 857"/>
              <a:gd name="T57" fmla="*/ 88 h 206"/>
              <a:gd name="T58" fmla="*/ 523 w 857"/>
              <a:gd name="T59" fmla="*/ 67 h 206"/>
              <a:gd name="T60" fmla="*/ 629 w 857"/>
              <a:gd name="T61" fmla="*/ 119 h 206"/>
              <a:gd name="T62" fmla="*/ 689 w 857"/>
              <a:gd name="T63" fmla="*/ 27 h 206"/>
              <a:gd name="T64" fmla="*/ 656 w 857"/>
              <a:gd name="T65" fmla="*/ 13 h 206"/>
              <a:gd name="T66" fmla="*/ 567 w 857"/>
              <a:gd name="T67" fmla="*/ 13 h 206"/>
              <a:gd name="T68" fmla="*/ 535 w 857"/>
              <a:gd name="T69" fmla="*/ 27 h 206"/>
              <a:gd name="T70" fmla="*/ 619 w 857"/>
              <a:gd name="T71" fmla="*/ 173 h 206"/>
              <a:gd name="T72" fmla="*/ 567 w 857"/>
              <a:gd name="T73" fmla="*/ 13 h 206"/>
              <a:gd name="T74" fmla="*/ 260 w 857"/>
              <a:gd name="T75" fmla="*/ 175 h 206"/>
              <a:gd name="T76" fmla="*/ 182 w 857"/>
              <a:gd name="T77" fmla="*/ 81 h 206"/>
              <a:gd name="T78" fmla="*/ 298 w 857"/>
              <a:gd name="T79" fmla="*/ 12 h 206"/>
              <a:gd name="T80" fmla="*/ 290 w 857"/>
              <a:gd name="T81" fmla="*/ 45 h 206"/>
              <a:gd name="T82" fmla="*/ 260 w 857"/>
              <a:gd name="T83" fmla="*/ 37 h 206"/>
              <a:gd name="T84" fmla="*/ 217 w 857"/>
              <a:gd name="T85" fmla="*/ 96 h 206"/>
              <a:gd name="T86" fmla="*/ 303 w 857"/>
              <a:gd name="T87" fmla="*/ 96 h 206"/>
              <a:gd name="T88" fmla="*/ 301 w 857"/>
              <a:gd name="T89" fmla="*/ 67 h 206"/>
              <a:gd name="T90" fmla="*/ 318 w 857"/>
              <a:gd name="T91" fmla="*/ 44 h 206"/>
              <a:gd name="T92" fmla="*/ 335 w 857"/>
              <a:gd name="T93" fmla="*/ 56 h 206"/>
              <a:gd name="T94" fmla="*/ 339 w 857"/>
              <a:gd name="T95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7" h="206">
                <a:moveTo>
                  <a:pt x="700" y="96"/>
                </a:moveTo>
                <a:cubicBezTo>
                  <a:pt x="700" y="104"/>
                  <a:pt x="702" y="113"/>
                  <a:pt x="704" y="120"/>
                </a:cubicBezTo>
                <a:cubicBezTo>
                  <a:pt x="704" y="120"/>
                  <a:pt x="704" y="121"/>
                  <a:pt x="704" y="121"/>
                </a:cubicBezTo>
                <a:cubicBezTo>
                  <a:pt x="706" y="128"/>
                  <a:pt x="713" y="133"/>
                  <a:pt x="721" y="133"/>
                </a:cubicBezTo>
                <a:cubicBezTo>
                  <a:pt x="731" y="133"/>
                  <a:pt x="739" y="125"/>
                  <a:pt x="739" y="115"/>
                </a:cubicBezTo>
                <a:cubicBezTo>
                  <a:pt x="739" y="113"/>
                  <a:pt x="738" y="110"/>
                  <a:pt x="738" y="110"/>
                </a:cubicBezTo>
                <a:cubicBezTo>
                  <a:pt x="736" y="106"/>
                  <a:pt x="736" y="101"/>
                  <a:pt x="736" y="96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36" y="57"/>
                  <a:pt x="755" y="37"/>
                  <a:pt x="779" y="37"/>
                </a:cubicBezTo>
                <a:cubicBezTo>
                  <a:pt x="803" y="37"/>
                  <a:pt x="822" y="57"/>
                  <a:pt x="822" y="81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2" y="120"/>
                  <a:pt x="803" y="139"/>
                  <a:pt x="779" y="139"/>
                </a:cubicBezTo>
                <a:cubicBezTo>
                  <a:pt x="771" y="139"/>
                  <a:pt x="764" y="138"/>
                  <a:pt x="758" y="134"/>
                </a:cubicBezTo>
                <a:cubicBezTo>
                  <a:pt x="755" y="133"/>
                  <a:pt x="752" y="132"/>
                  <a:pt x="749" y="132"/>
                </a:cubicBezTo>
                <a:cubicBezTo>
                  <a:pt x="740" y="132"/>
                  <a:pt x="732" y="140"/>
                  <a:pt x="732" y="149"/>
                </a:cubicBezTo>
                <a:cubicBezTo>
                  <a:pt x="732" y="156"/>
                  <a:pt x="735" y="162"/>
                  <a:pt x="741" y="165"/>
                </a:cubicBezTo>
                <a:cubicBezTo>
                  <a:pt x="752" y="171"/>
                  <a:pt x="765" y="175"/>
                  <a:pt x="779" y="175"/>
                </a:cubicBezTo>
                <a:cubicBezTo>
                  <a:pt x="822" y="175"/>
                  <a:pt x="857" y="140"/>
                  <a:pt x="857" y="96"/>
                </a:cubicBezTo>
                <a:cubicBezTo>
                  <a:pt x="857" y="81"/>
                  <a:pt x="857" y="81"/>
                  <a:pt x="857" y="81"/>
                </a:cubicBezTo>
                <a:cubicBezTo>
                  <a:pt x="857" y="37"/>
                  <a:pt x="822" y="2"/>
                  <a:pt x="779" y="2"/>
                </a:cubicBezTo>
                <a:cubicBezTo>
                  <a:pt x="735" y="2"/>
                  <a:pt x="700" y="37"/>
                  <a:pt x="700" y="81"/>
                </a:cubicBezTo>
                <a:lnTo>
                  <a:pt x="700" y="96"/>
                </a:lnTo>
                <a:close/>
                <a:moveTo>
                  <a:pt x="154" y="176"/>
                </a:moveTo>
                <a:cubicBezTo>
                  <a:pt x="139" y="153"/>
                  <a:pt x="113" y="139"/>
                  <a:pt x="8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4" y="139"/>
                  <a:pt x="35" y="120"/>
                  <a:pt x="35" y="9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57"/>
                  <a:pt x="54" y="37"/>
                  <a:pt x="78" y="37"/>
                </a:cubicBezTo>
                <a:cubicBezTo>
                  <a:pt x="102" y="37"/>
                  <a:pt x="121" y="57"/>
                  <a:pt x="121" y="81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37"/>
                  <a:pt x="129" y="144"/>
                  <a:pt x="139" y="144"/>
                </a:cubicBezTo>
                <a:cubicBezTo>
                  <a:pt x="149" y="144"/>
                  <a:pt x="157" y="137"/>
                  <a:pt x="157" y="127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37"/>
                  <a:pt x="122" y="2"/>
                  <a:pt x="78" y="2"/>
                </a:cubicBezTo>
                <a:cubicBezTo>
                  <a:pt x="35" y="2"/>
                  <a:pt x="0" y="37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39"/>
                  <a:pt x="35" y="174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102" y="175"/>
                  <a:pt x="116" y="182"/>
                  <a:pt x="124" y="195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8" y="202"/>
                  <a:pt x="138" y="206"/>
                  <a:pt x="146" y="202"/>
                </a:cubicBezTo>
                <a:cubicBezTo>
                  <a:pt x="155" y="198"/>
                  <a:pt x="159" y="188"/>
                  <a:pt x="155" y="179"/>
                </a:cubicBezTo>
                <a:cubicBezTo>
                  <a:pt x="155" y="178"/>
                  <a:pt x="154" y="177"/>
                  <a:pt x="154" y="176"/>
                </a:cubicBezTo>
                <a:moveTo>
                  <a:pt x="523" y="67"/>
                </a:moveTo>
                <a:cubicBezTo>
                  <a:pt x="524" y="67"/>
                  <a:pt x="524" y="67"/>
                  <a:pt x="524" y="67"/>
                </a:cubicBezTo>
                <a:cubicBezTo>
                  <a:pt x="517" y="30"/>
                  <a:pt x="485" y="2"/>
                  <a:pt x="446" y="2"/>
                </a:cubicBezTo>
                <a:cubicBezTo>
                  <a:pt x="403" y="2"/>
                  <a:pt x="368" y="37"/>
                  <a:pt x="368" y="81"/>
                </a:cubicBezTo>
                <a:cubicBezTo>
                  <a:pt x="368" y="157"/>
                  <a:pt x="368" y="157"/>
                  <a:pt x="368" y="157"/>
                </a:cubicBezTo>
                <a:cubicBezTo>
                  <a:pt x="368" y="167"/>
                  <a:pt x="376" y="175"/>
                  <a:pt x="385" y="175"/>
                </a:cubicBezTo>
                <a:cubicBezTo>
                  <a:pt x="395" y="175"/>
                  <a:pt x="403" y="167"/>
                  <a:pt x="403" y="157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57"/>
                  <a:pt x="422" y="37"/>
                  <a:pt x="446" y="37"/>
                </a:cubicBezTo>
                <a:cubicBezTo>
                  <a:pt x="468" y="37"/>
                  <a:pt x="485" y="53"/>
                  <a:pt x="489" y="74"/>
                </a:cubicBezTo>
                <a:cubicBezTo>
                  <a:pt x="489" y="74"/>
                  <a:pt x="489" y="74"/>
                  <a:pt x="489" y="74"/>
                </a:cubicBezTo>
                <a:cubicBezTo>
                  <a:pt x="490" y="82"/>
                  <a:pt x="497" y="88"/>
                  <a:pt x="506" y="88"/>
                </a:cubicBezTo>
                <a:cubicBezTo>
                  <a:pt x="516" y="88"/>
                  <a:pt x="524" y="81"/>
                  <a:pt x="524" y="71"/>
                </a:cubicBezTo>
                <a:cubicBezTo>
                  <a:pt x="524" y="70"/>
                  <a:pt x="524" y="68"/>
                  <a:pt x="523" y="67"/>
                </a:cubicBezTo>
                <a:moveTo>
                  <a:pt x="620" y="95"/>
                </a:moveTo>
                <a:cubicBezTo>
                  <a:pt x="616" y="104"/>
                  <a:pt x="620" y="115"/>
                  <a:pt x="629" y="119"/>
                </a:cubicBezTo>
                <a:cubicBezTo>
                  <a:pt x="638" y="123"/>
                  <a:pt x="648" y="119"/>
                  <a:pt x="652" y="110"/>
                </a:cubicBezTo>
                <a:cubicBezTo>
                  <a:pt x="689" y="27"/>
                  <a:pt x="689" y="27"/>
                  <a:pt x="689" y="27"/>
                </a:cubicBezTo>
                <a:cubicBezTo>
                  <a:pt x="693" y="18"/>
                  <a:pt x="689" y="8"/>
                  <a:pt x="680" y="4"/>
                </a:cubicBezTo>
                <a:cubicBezTo>
                  <a:pt x="671" y="0"/>
                  <a:pt x="660" y="4"/>
                  <a:pt x="656" y="13"/>
                </a:cubicBezTo>
                <a:cubicBezTo>
                  <a:pt x="656" y="13"/>
                  <a:pt x="620" y="95"/>
                  <a:pt x="620" y="95"/>
                </a:cubicBezTo>
                <a:moveTo>
                  <a:pt x="567" y="13"/>
                </a:moveTo>
                <a:cubicBezTo>
                  <a:pt x="563" y="4"/>
                  <a:pt x="553" y="0"/>
                  <a:pt x="544" y="4"/>
                </a:cubicBezTo>
                <a:cubicBezTo>
                  <a:pt x="535" y="8"/>
                  <a:pt x="531" y="18"/>
                  <a:pt x="535" y="27"/>
                </a:cubicBezTo>
                <a:cubicBezTo>
                  <a:pt x="595" y="164"/>
                  <a:pt x="595" y="164"/>
                  <a:pt x="595" y="164"/>
                </a:cubicBezTo>
                <a:cubicBezTo>
                  <a:pt x="599" y="173"/>
                  <a:pt x="610" y="177"/>
                  <a:pt x="619" y="173"/>
                </a:cubicBezTo>
                <a:cubicBezTo>
                  <a:pt x="628" y="169"/>
                  <a:pt x="632" y="159"/>
                  <a:pt x="628" y="149"/>
                </a:cubicBezTo>
                <a:cubicBezTo>
                  <a:pt x="627" y="149"/>
                  <a:pt x="567" y="13"/>
                  <a:pt x="567" y="13"/>
                </a:cubicBezTo>
                <a:moveTo>
                  <a:pt x="339" y="96"/>
                </a:moveTo>
                <a:cubicBezTo>
                  <a:pt x="339" y="140"/>
                  <a:pt x="304" y="175"/>
                  <a:pt x="260" y="175"/>
                </a:cubicBezTo>
                <a:cubicBezTo>
                  <a:pt x="217" y="175"/>
                  <a:pt x="182" y="140"/>
                  <a:pt x="182" y="9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37"/>
                  <a:pt x="217" y="2"/>
                  <a:pt x="260" y="2"/>
                </a:cubicBezTo>
                <a:cubicBezTo>
                  <a:pt x="274" y="2"/>
                  <a:pt x="287" y="6"/>
                  <a:pt x="298" y="12"/>
                </a:cubicBezTo>
                <a:cubicBezTo>
                  <a:pt x="304" y="15"/>
                  <a:pt x="307" y="21"/>
                  <a:pt x="307" y="27"/>
                </a:cubicBezTo>
                <a:cubicBezTo>
                  <a:pt x="307" y="37"/>
                  <a:pt x="299" y="45"/>
                  <a:pt x="290" y="45"/>
                </a:cubicBezTo>
                <a:cubicBezTo>
                  <a:pt x="287" y="45"/>
                  <a:pt x="284" y="44"/>
                  <a:pt x="281" y="43"/>
                </a:cubicBezTo>
                <a:cubicBezTo>
                  <a:pt x="275" y="39"/>
                  <a:pt x="268" y="37"/>
                  <a:pt x="260" y="37"/>
                </a:cubicBezTo>
                <a:cubicBezTo>
                  <a:pt x="236" y="37"/>
                  <a:pt x="217" y="57"/>
                  <a:pt x="217" y="8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120"/>
                  <a:pt x="236" y="139"/>
                  <a:pt x="260" y="139"/>
                </a:cubicBezTo>
                <a:cubicBezTo>
                  <a:pt x="284" y="139"/>
                  <a:pt x="303" y="120"/>
                  <a:pt x="303" y="96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76"/>
                  <a:pt x="303" y="71"/>
                  <a:pt x="301" y="67"/>
                </a:cubicBezTo>
                <a:cubicBezTo>
                  <a:pt x="301" y="67"/>
                  <a:pt x="300" y="63"/>
                  <a:pt x="300" y="62"/>
                </a:cubicBezTo>
                <a:cubicBezTo>
                  <a:pt x="300" y="52"/>
                  <a:pt x="308" y="44"/>
                  <a:pt x="318" y="44"/>
                </a:cubicBezTo>
                <a:cubicBezTo>
                  <a:pt x="326" y="44"/>
                  <a:pt x="333" y="49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7" y="64"/>
                  <a:pt x="339" y="72"/>
                  <a:pt x="339" y="81"/>
                </a:cubicBezTo>
                <a:lnTo>
                  <a:pt x="339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xmlns="" id="{5FCB11F5-36D3-48B2-B554-11F9E17ED6A5}"/>
              </a:ext>
            </a:extLst>
          </p:cNvPr>
          <p:cNvSpPr txBox="1"/>
          <p:nvPr/>
        </p:nvSpPr>
        <p:spPr>
          <a:xfrm>
            <a:off x="4418961" y="2408761"/>
            <a:ext cx="699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Rounded MT Bold" pitchFamily="2" charset="0"/>
              </a:rPr>
              <a:t>PAC5524</a:t>
            </a:r>
          </a:p>
        </p:txBody>
      </p:sp>
      <p:sp>
        <p:nvSpPr>
          <p:cNvPr id="91" name="TextBox 47">
            <a:extLst>
              <a:ext uri="{FF2B5EF4-FFF2-40B4-BE49-F238E27FC236}">
                <a16:creationId xmlns:a16="http://schemas.microsoft.com/office/drawing/2014/main" xmlns="" id="{43A88F7F-944E-4327-8038-88CF13B20463}"/>
              </a:ext>
            </a:extLst>
          </p:cNvPr>
          <p:cNvSpPr txBox="1"/>
          <p:nvPr/>
        </p:nvSpPr>
        <p:spPr>
          <a:xfrm>
            <a:off x="5027209" y="2064218"/>
            <a:ext cx="1914350" cy="62602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r>
              <a:rPr lang="en-US" sz="1200" dirty="0">
                <a:latin typeface="Arial Rounded MT Bold" pitchFamily="2" charset="0"/>
              </a:rPr>
              <a:t>1.5A Gate Drive</a:t>
            </a:r>
          </a:p>
          <a:p>
            <a:r>
              <a:rPr lang="en-US" sz="1200" dirty="0">
                <a:latin typeface="Arial Rounded MT Bold" pitchFamily="2" charset="0"/>
              </a:rPr>
              <a:t>70V Buck/SEPIC DC/DC</a:t>
            </a:r>
          </a:p>
          <a:p>
            <a:r>
              <a:rPr lang="en-US" sz="1200" dirty="0">
                <a:latin typeface="Arial Rounded MT Bold" pitchFamily="2" charset="0"/>
              </a:rPr>
              <a:t>8x8 64L QFN</a:t>
            </a:r>
          </a:p>
        </p:txBody>
      </p:sp>
      <p:sp>
        <p:nvSpPr>
          <p:cNvPr id="92" name="Rectangle 33">
            <a:extLst>
              <a:ext uri="{FF2B5EF4-FFF2-40B4-BE49-F238E27FC236}">
                <a16:creationId xmlns:a16="http://schemas.microsoft.com/office/drawing/2014/main" xmlns="" id="{55316C4C-83D9-4893-B7EA-E07BAFB64D2B}"/>
              </a:ext>
            </a:extLst>
          </p:cNvPr>
          <p:cNvSpPr/>
          <p:nvPr/>
        </p:nvSpPr>
        <p:spPr>
          <a:xfrm>
            <a:off x="9851917" y="1424154"/>
            <a:ext cx="640790" cy="6048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109" name="Oval 34">
            <a:extLst>
              <a:ext uri="{FF2B5EF4-FFF2-40B4-BE49-F238E27FC236}">
                <a16:creationId xmlns:a16="http://schemas.microsoft.com/office/drawing/2014/main" xmlns="" id="{008E6653-6E7D-446B-A284-C91BBF6B9CE5}"/>
              </a:ext>
            </a:extLst>
          </p:cNvPr>
          <p:cNvSpPr/>
          <p:nvPr/>
        </p:nvSpPr>
        <p:spPr>
          <a:xfrm>
            <a:off x="9884275" y="1462449"/>
            <a:ext cx="67131" cy="633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Arial Rounded MT Bold" pitchFamily="2" charset="0"/>
            </a:endParaRPr>
          </a:p>
        </p:txBody>
      </p:sp>
      <p:sp>
        <p:nvSpPr>
          <p:cNvPr id="110" name="Freeform 52">
            <a:extLst>
              <a:ext uri="{FF2B5EF4-FFF2-40B4-BE49-F238E27FC236}">
                <a16:creationId xmlns:a16="http://schemas.microsoft.com/office/drawing/2014/main" xmlns="" id="{3A19B702-BC9F-4D11-BA53-52BD49AFB06B}"/>
              </a:ext>
            </a:extLst>
          </p:cNvPr>
          <p:cNvSpPr>
            <a:spLocks noEditPoints="1"/>
          </p:cNvSpPr>
          <p:nvPr/>
        </p:nvSpPr>
        <p:spPr bwMode="auto">
          <a:xfrm>
            <a:off x="9891592" y="1608077"/>
            <a:ext cx="576145" cy="130594"/>
          </a:xfrm>
          <a:custGeom>
            <a:avLst/>
            <a:gdLst>
              <a:gd name="T0" fmla="*/ 704 w 857"/>
              <a:gd name="T1" fmla="*/ 120 h 206"/>
              <a:gd name="T2" fmla="*/ 721 w 857"/>
              <a:gd name="T3" fmla="*/ 133 h 206"/>
              <a:gd name="T4" fmla="*/ 738 w 857"/>
              <a:gd name="T5" fmla="*/ 110 h 206"/>
              <a:gd name="T6" fmla="*/ 736 w 857"/>
              <a:gd name="T7" fmla="*/ 81 h 206"/>
              <a:gd name="T8" fmla="*/ 822 w 857"/>
              <a:gd name="T9" fmla="*/ 81 h 206"/>
              <a:gd name="T10" fmla="*/ 779 w 857"/>
              <a:gd name="T11" fmla="*/ 139 h 206"/>
              <a:gd name="T12" fmla="*/ 749 w 857"/>
              <a:gd name="T13" fmla="*/ 132 h 206"/>
              <a:gd name="T14" fmla="*/ 741 w 857"/>
              <a:gd name="T15" fmla="*/ 165 h 206"/>
              <a:gd name="T16" fmla="*/ 857 w 857"/>
              <a:gd name="T17" fmla="*/ 96 h 206"/>
              <a:gd name="T18" fmla="*/ 779 w 857"/>
              <a:gd name="T19" fmla="*/ 2 h 206"/>
              <a:gd name="T20" fmla="*/ 700 w 857"/>
              <a:gd name="T21" fmla="*/ 96 h 206"/>
              <a:gd name="T22" fmla="*/ 87 w 857"/>
              <a:gd name="T23" fmla="*/ 139 h 206"/>
              <a:gd name="T24" fmla="*/ 78 w 857"/>
              <a:gd name="T25" fmla="*/ 139 h 206"/>
              <a:gd name="T26" fmla="*/ 35 w 857"/>
              <a:gd name="T27" fmla="*/ 81 h 206"/>
              <a:gd name="T28" fmla="*/ 121 w 857"/>
              <a:gd name="T29" fmla="*/ 81 h 206"/>
              <a:gd name="T30" fmla="*/ 121 w 857"/>
              <a:gd name="T31" fmla="*/ 127 h 206"/>
              <a:gd name="T32" fmla="*/ 157 w 857"/>
              <a:gd name="T33" fmla="*/ 127 h 206"/>
              <a:gd name="T34" fmla="*/ 78 w 857"/>
              <a:gd name="T35" fmla="*/ 2 h 206"/>
              <a:gd name="T36" fmla="*/ 0 w 857"/>
              <a:gd name="T37" fmla="*/ 96 h 206"/>
              <a:gd name="T38" fmla="*/ 78 w 857"/>
              <a:gd name="T39" fmla="*/ 175 h 206"/>
              <a:gd name="T40" fmla="*/ 124 w 857"/>
              <a:gd name="T41" fmla="*/ 195 h 206"/>
              <a:gd name="T42" fmla="*/ 146 w 857"/>
              <a:gd name="T43" fmla="*/ 202 h 206"/>
              <a:gd name="T44" fmla="*/ 154 w 857"/>
              <a:gd name="T45" fmla="*/ 176 h 206"/>
              <a:gd name="T46" fmla="*/ 524 w 857"/>
              <a:gd name="T47" fmla="*/ 67 h 206"/>
              <a:gd name="T48" fmla="*/ 368 w 857"/>
              <a:gd name="T49" fmla="*/ 81 h 206"/>
              <a:gd name="T50" fmla="*/ 385 w 857"/>
              <a:gd name="T51" fmla="*/ 175 h 206"/>
              <a:gd name="T52" fmla="*/ 403 w 857"/>
              <a:gd name="T53" fmla="*/ 81 h 206"/>
              <a:gd name="T54" fmla="*/ 489 w 857"/>
              <a:gd name="T55" fmla="*/ 74 h 206"/>
              <a:gd name="T56" fmla="*/ 506 w 857"/>
              <a:gd name="T57" fmla="*/ 88 h 206"/>
              <a:gd name="T58" fmla="*/ 523 w 857"/>
              <a:gd name="T59" fmla="*/ 67 h 206"/>
              <a:gd name="T60" fmla="*/ 629 w 857"/>
              <a:gd name="T61" fmla="*/ 119 h 206"/>
              <a:gd name="T62" fmla="*/ 689 w 857"/>
              <a:gd name="T63" fmla="*/ 27 h 206"/>
              <a:gd name="T64" fmla="*/ 656 w 857"/>
              <a:gd name="T65" fmla="*/ 13 h 206"/>
              <a:gd name="T66" fmla="*/ 567 w 857"/>
              <a:gd name="T67" fmla="*/ 13 h 206"/>
              <a:gd name="T68" fmla="*/ 535 w 857"/>
              <a:gd name="T69" fmla="*/ 27 h 206"/>
              <a:gd name="T70" fmla="*/ 619 w 857"/>
              <a:gd name="T71" fmla="*/ 173 h 206"/>
              <a:gd name="T72" fmla="*/ 567 w 857"/>
              <a:gd name="T73" fmla="*/ 13 h 206"/>
              <a:gd name="T74" fmla="*/ 260 w 857"/>
              <a:gd name="T75" fmla="*/ 175 h 206"/>
              <a:gd name="T76" fmla="*/ 182 w 857"/>
              <a:gd name="T77" fmla="*/ 81 h 206"/>
              <a:gd name="T78" fmla="*/ 298 w 857"/>
              <a:gd name="T79" fmla="*/ 12 h 206"/>
              <a:gd name="T80" fmla="*/ 290 w 857"/>
              <a:gd name="T81" fmla="*/ 45 h 206"/>
              <a:gd name="T82" fmla="*/ 260 w 857"/>
              <a:gd name="T83" fmla="*/ 37 h 206"/>
              <a:gd name="T84" fmla="*/ 217 w 857"/>
              <a:gd name="T85" fmla="*/ 96 h 206"/>
              <a:gd name="T86" fmla="*/ 303 w 857"/>
              <a:gd name="T87" fmla="*/ 96 h 206"/>
              <a:gd name="T88" fmla="*/ 301 w 857"/>
              <a:gd name="T89" fmla="*/ 67 h 206"/>
              <a:gd name="T90" fmla="*/ 318 w 857"/>
              <a:gd name="T91" fmla="*/ 44 h 206"/>
              <a:gd name="T92" fmla="*/ 335 w 857"/>
              <a:gd name="T93" fmla="*/ 56 h 206"/>
              <a:gd name="T94" fmla="*/ 339 w 857"/>
              <a:gd name="T95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7" h="206">
                <a:moveTo>
                  <a:pt x="700" y="96"/>
                </a:moveTo>
                <a:cubicBezTo>
                  <a:pt x="700" y="104"/>
                  <a:pt x="702" y="113"/>
                  <a:pt x="704" y="120"/>
                </a:cubicBezTo>
                <a:cubicBezTo>
                  <a:pt x="704" y="120"/>
                  <a:pt x="704" y="121"/>
                  <a:pt x="704" y="121"/>
                </a:cubicBezTo>
                <a:cubicBezTo>
                  <a:pt x="706" y="128"/>
                  <a:pt x="713" y="133"/>
                  <a:pt x="721" y="133"/>
                </a:cubicBezTo>
                <a:cubicBezTo>
                  <a:pt x="731" y="133"/>
                  <a:pt x="739" y="125"/>
                  <a:pt x="739" y="115"/>
                </a:cubicBezTo>
                <a:cubicBezTo>
                  <a:pt x="739" y="113"/>
                  <a:pt x="738" y="110"/>
                  <a:pt x="738" y="110"/>
                </a:cubicBezTo>
                <a:cubicBezTo>
                  <a:pt x="736" y="106"/>
                  <a:pt x="736" y="101"/>
                  <a:pt x="736" y="96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36" y="57"/>
                  <a:pt x="755" y="37"/>
                  <a:pt x="779" y="37"/>
                </a:cubicBezTo>
                <a:cubicBezTo>
                  <a:pt x="803" y="37"/>
                  <a:pt x="822" y="57"/>
                  <a:pt x="822" y="81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2" y="120"/>
                  <a:pt x="803" y="139"/>
                  <a:pt x="779" y="139"/>
                </a:cubicBezTo>
                <a:cubicBezTo>
                  <a:pt x="771" y="139"/>
                  <a:pt x="764" y="138"/>
                  <a:pt x="758" y="134"/>
                </a:cubicBezTo>
                <a:cubicBezTo>
                  <a:pt x="755" y="133"/>
                  <a:pt x="752" y="132"/>
                  <a:pt x="749" y="132"/>
                </a:cubicBezTo>
                <a:cubicBezTo>
                  <a:pt x="740" y="132"/>
                  <a:pt x="732" y="140"/>
                  <a:pt x="732" y="149"/>
                </a:cubicBezTo>
                <a:cubicBezTo>
                  <a:pt x="732" y="156"/>
                  <a:pt x="735" y="162"/>
                  <a:pt x="741" y="165"/>
                </a:cubicBezTo>
                <a:cubicBezTo>
                  <a:pt x="752" y="171"/>
                  <a:pt x="765" y="175"/>
                  <a:pt x="779" y="175"/>
                </a:cubicBezTo>
                <a:cubicBezTo>
                  <a:pt x="822" y="175"/>
                  <a:pt x="857" y="140"/>
                  <a:pt x="857" y="96"/>
                </a:cubicBezTo>
                <a:cubicBezTo>
                  <a:pt x="857" y="81"/>
                  <a:pt x="857" y="81"/>
                  <a:pt x="857" y="81"/>
                </a:cubicBezTo>
                <a:cubicBezTo>
                  <a:pt x="857" y="37"/>
                  <a:pt x="822" y="2"/>
                  <a:pt x="779" y="2"/>
                </a:cubicBezTo>
                <a:cubicBezTo>
                  <a:pt x="735" y="2"/>
                  <a:pt x="700" y="37"/>
                  <a:pt x="700" y="81"/>
                </a:cubicBezTo>
                <a:lnTo>
                  <a:pt x="700" y="96"/>
                </a:lnTo>
                <a:close/>
                <a:moveTo>
                  <a:pt x="154" y="176"/>
                </a:moveTo>
                <a:cubicBezTo>
                  <a:pt x="139" y="153"/>
                  <a:pt x="113" y="139"/>
                  <a:pt x="8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4" y="139"/>
                  <a:pt x="35" y="120"/>
                  <a:pt x="35" y="9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57"/>
                  <a:pt x="54" y="37"/>
                  <a:pt x="78" y="37"/>
                </a:cubicBezTo>
                <a:cubicBezTo>
                  <a:pt x="102" y="37"/>
                  <a:pt x="121" y="57"/>
                  <a:pt x="121" y="81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37"/>
                  <a:pt x="129" y="144"/>
                  <a:pt x="139" y="144"/>
                </a:cubicBezTo>
                <a:cubicBezTo>
                  <a:pt x="149" y="144"/>
                  <a:pt x="157" y="137"/>
                  <a:pt x="157" y="127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37"/>
                  <a:pt x="122" y="2"/>
                  <a:pt x="78" y="2"/>
                </a:cubicBezTo>
                <a:cubicBezTo>
                  <a:pt x="35" y="2"/>
                  <a:pt x="0" y="37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39"/>
                  <a:pt x="35" y="174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102" y="175"/>
                  <a:pt x="116" y="182"/>
                  <a:pt x="124" y="195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8" y="202"/>
                  <a:pt x="138" y="206"/>
                  <a:pt x="146" y="202"/>
                </a:cubicBezTo>
                <a:cubicBezTo>
                  <a:pt x="155" y="198"/>
                  <a:pt x="159" y="188"/>
                  <a:pt x="155" y="179"/>
                </a:cubicBezTo>
                <a:cubicBezTo>
                  <a:pt x="155" y="178"/>
                  <a:pt x="154" y="177"/>
                  <a:pt x="154" y="176"/>
                </a:cubicBezTo>
                <a:moveTo>
                  <a:pt x="523" y="67"/>
                </a:moveTo>
                <a:cubicBezTo>
                  <a:pt x="524" y="67"/>
                  <a:pt x="524" y="67"/>
                  <a:pt x="524" y="67"/>
                </a:cubicBezTo>
                <a:cubicBezTo>
                  <a:pt x="517" y="30"/>
                  <a:pt x="485" y="2"/>
                  <a:pt x="446" y="2"/>
                </a:cubicBezTo>
                <a:cubicBezTo>
                  <a:pt x="403" y="2"/>
                  <a:pt x="368" y="37"/>
                  <a:pt x="368" y="81"/>
                </a:cubicBezTo>
                <a:cubicBezTo>
                  <a:pt x="368" y="157"/>
                  <a:pt x="368" y="157"/>
                  <a:pt x="368" y="157"/>
                </a:cubicBezTo>
                <a:cubicBezTo>
                  <a:pt x="368" y="167"/>
                  <a:pt x="376" y="175"/>
                  <a:pt x="385" y="175"/>
                </a:cubicBezTo>
                <a:cubicBezTo>
                  <a:pt x="395" y="175"/>
                  <a:pt x="403" y="167"/>
                  <a:pt x="403" y="157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57"/>
                  <a:pt x="422" y="37"/>
                  <a:pt x="446" y="37"/>
                </a:cubicBezTo>
                <a:cubicBezTo>
                  <a:pt x="468" y="37"/>
                  <a:pt x="485" y="53"/>
                  <a:pt x="489" y="74"/>
                </a:cubicBezTo>
                <a:cubicBezTo>
                  <a:pt x="489" y="74"/>
                  <a:pt x="489" y="74"/>
                  <a:pt x="489" y="74"/>
                </a:cubicBezTo>
                <a:cubicBezTo>
                  <a:pt x="490" y="82"/>
                  <a:pt x="497" y="88"/>
                  <a:pt x="506" y="88"/>
                </a:cubicBezTo>
                <a:cubicBezTo>
                  <a:pt x="516" y="88"/>
                  <a:pt x="524" y="81"/>
                  <a:pt x="524" y="71"/>
                </a:cubicBezTo>
                <a:cubicBezTo>
                  <a:pt x="524" y="70"/>
                  <a:pt x="524" y="68"/>
                  <a:pt x="523" y="67"/>
                </a:cubicBezTo>
                <a:moveTo>
                  <a:pt x="620" y="95"/>
                </a:moveTo>
                <a:cubicBezTo>
                  <a:pt x="616" y="104"/>
                  <a:pt x="620" y="115"/>
                  <a:pt x="629" y="119"/>
                </a:cubicBezTo>
                <a:cubicBezTo>
                  <a:pt x="638" y="123"/>
                  <a:pt x="648" y="119"/>
                  <a:pt x="652" y="110"/>
                </a:cubicBezTo>
                <a:cubicBezTo>
                  <a:pt x="689" y="27"/>
                  <a:pt x="689" y="27"/>
                  <a:pt x="689" y="27"/>
                </a:cubicBezTo>
                <a:cubicBezTo>
                  <a:pt x="693" y="18"/>
                  <a:pt x="689" y="8"/>
                  <a:pt x="680" y="4"/>
                </a:cubicBezTo>
                <a:cubicBezTo>
                  <a:pt x="671" y="0"/>
                  <a:pt x="660" y="4"/>
                  <a:pt x="656" y="13"/>
                </a:cubicBezTo>
                <a:cubicBezTo>
                  <a:pt x="656" y="13"/>
                  <a:pt x="620" y="95"/>
                  <a:pt x="620" y="95"/>
                </a:cubicBezTo>
                <a:moveTo>
                  <a:pt x="567" y="13"/>
                </a:moveTo>
                <a:cubicBezTo>
                  <a:pt x="563" y="4"/>
                  <a:pt x="553" y="0"/>
                  <a:pt x="544" y="4"/>
                </a:cubicBezTo>
                <a:cubicBezTo>
                  <a:pt x="535" y="8"/>
                  <a:pt x="531" y="18"/>
                  <a:pt x="535" y="27"/>
                </a:cubicBezTo>
                <a:cubicBezTo>
                  <a:pt x="595" y="164"/>
                  <a:pt x="595" y="164"/>
                  <a:pt x="595" y="164"/>
                </a:cubicBezTo>
                <a:cubicBezTo>
                  <a:pt x="599" y="173"/>
                  <a:pt x="610" y="177"/>
                  <a:pt x="619" y="173"/>
                </a:cubicBezTo>
                <a:cubicBezTo>
                  <a:pt x="628" y="169"/>
                  <a:pt x="632" y="159"/>
                  <a:pt x="628" y="149"/>
                </a:cubicBezTo>
                <a:cubicBezTo>
                  <a:pt x="627" y="149"/>
                  <a:pt x="567" y="13"/>
                  <a:pt x="567" y="13"/>
                </a:cubicBezTo>
                <a:moveTo>
                  <a:pt x="339" y="96"/>
                </a:moveTo>
                <a:cubicBezTo>
                  <a:pt x="339" y="140"/>
                  <a:pt x="304" y="175"/>
                  <a:pt x="260" y="175"/>
                </a:cubicBezTo>
                <a:cubicBezTo>
                  <a:pt x="217" y="175"/>
                  <a:pt x="182" y="140"/>
                  <a:pt x="182" y="9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37"/>
                  <a:pt x="217" y="2"/>
                  <a:pt x="260" y="2"/>
                </a:cubicBezTo>
                <a:cubicBezTo>
                  <a:pt x="274" y="2"/>
                  <a:pt x="287" y="6"/>
                  <a:pt x="298" y="12"/>
                </a:cubicBezTo>
                <a:cubicBezTo>
                  <a:pt x="304" y="15"/>
                  <a:pt x="307" y="21"/>
                  <a:pt x="307" y="27"/>
                </a:cubicBezTo>
                <a:cubicBezTo>
                  <a:pt x="307" y="37"/>
                  <a:pt x="299" y="45"/>
                  <a:pt x="290" y="45"/>
                </a:cubicBezTo>
                <a:cubicBezTo>
                  <a:pt x="287" y="45"/>
                  <a:pt x="284" y="44"/>
                  <a:pt x="281" y="43"/>
                </a:cubicBezTo>
                <a:cubicBezTo>
                  <a:pt x="275" y="39"/>
                  <a:pt x="268" y="37"/>
                  <a:pt x="260" y="37"/>
                </a:cubicBezTo>
                <a:cubicBezTo>
                  <a:pt x="236" y="37"/>
                  <a:pt x="217" y="57"/>
                  <a:pt x="217" y="8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120"/>
                  <a:pt x="236" y="139"/>
                  <a:pt x="260" y="139"/>
                </a:cubicBezTo>
                <a:cubicBezTo>
                  <a:pt x="284" y="139"/>
                  <a:pt x="303" y="120"/>
                  <a:pt x="303" y="96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76"/>
                  <a:pt x="303" y="71"/>
                  <a:pt x="301" y="67"/>
                </a:cubicBezTo>
                <a:cubicBezTo>
                  <a:pt x="301" y="67"/>
                  <a:pt x="300" y="63"/>
                  <a:pt x="300" y="62"/>
                </a:cubicBezTo>
                <a:cubicBezTo>
                  <a:pt x="300" y="52"/>
                  <a:pt x="308" y="44"/>
                  <a:pt x="318" y="44"/>
                </a:cubicBezTo>
                <a:cubicBezTo>
                  <a:pt x="326" y="44"/>
                  <a:pt x="333" y="49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7" y="64"/>
                  <a:pt x="339" y="72"/>
                  <a:pt x="339" y="81"/>
                </a:cubicBezTo>
                <a:lnTo>
                  <a:pt x="339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600" dirty="0">
              <a:latin typeface="Arial Rounded MT Bold" pitchFamily="2" charset="0"/>
            </a:endParaRP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xmlns="" id="{B4CE8F6B-997D-418A-B301-770D8FEA3DEA}"/>
              </a:ext>
            </a:extLst>
          </p:cNvPr>
          <p:cNvSpPr txBox="1"/>
          <p:nvPr/>
        </p:nvSpPr>
        <p:spPr>
          <a:xfrm>
            <a:off x="9827706" y="1740833"/>
            <a:ext cx="699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Rounded MT Bold" pitchFamily="2" charset="0"/>
              </a:rPr>
              <a:t>PAC5556</a:t>
            </a:r>
          </a:p>
        </p:txBody>
      </p:sp>
      <p:sp>
        <p:nvSpPr>
          <p:cNvPr id="113" name="TextBox 47">
            <a:extLst>
              <a:ext uri="{FF2B5EF4-FFF2-40B4-BE49-F238E27FC236}">
                <a16:creationId xmlns:a16="http://schemas.microsoft.com/office/drawing/2014/main" xmlns="" id="{4035B2F3-03EE-4429-A413-7694F76DAF70}"/>
              </a:ext>
            </a:extLst>
          </p:cNvPr>
          <p:cNvSpPr txBox="1"/>
          <p:nvPr/>
        </p:nvSpPr>
        <p:spPr>
          <a:xfrm>
            <a:off x="10435954" y="1396291"/>
            <a:ext cx="1694738" cy="62602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r>
              <a:rPr lang="en-US" sz="1200" dirty="0">
                <a:latin typeface="Arial Rounded MT Bold" pitchFamily="2" charset="0"/>
              </a:rPr>
              <a:t>600V Buck DC/DC</a:t>
            </a:r>
          </a:p>
          <a:p>
            <a:r>
              <a:rPr lang="en-US" sz="1200" dirty="0">
                <a:latin typeface="Arial Rounded MT Bold" pitchFamily="2" charset="0"/>
              </a:rPr>
              <a:t>0.5/0.25A Gate Drive</a:t>
            </a:r>
          </a:p>
          <a:p>
            <a:r>
              <a:rPr lang="en-US" sz="1200" dirty="0">
                <a:latin typeface="Arial Rounded MT Bold" pitchFamily="2" charset="0"/>
              </a:rPr>
              <a:t>10x10 52L QFN</a:t>
            </a: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xmlns="" id="{E0C80A7E-ED82-4BA2-BED5-932A7F61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3" y="289733"/>
            <a:ext cx="11552473" cy="503633"/>
          </a:xfrm>
        </p:spPr>
        <p:txBody>
          <a:bodyPr/>
          <a:lstStyle/>
          <a:p>
            <a:r>
              <a:rPr lang="en-US" dirty="0"/>
              <a:t>PAC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zh-CN" altLang="en-US" dirty="0"/>
              <a:t>家族路线图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6004560" y="3378124"/>
            <a:ext cx="5781040" cy="2085031"/>
            <a:chOff x="7830390" y="1953406"/>
            <a:chExt cx="3215348" cy="1075988"/>
          </a:xfrm>
        </p:grpSpPr>
        <p:cxnSp>
          <p:nvCxnSpPr>
            <p:cNvPr id="37" name="Straight Connector 19"/>
            <p:cNvCxnSpPr/>
            <p:nvPr/>
          </p:nvCxnSpPr>
          <p:spPr>
            <a:xfrm flipH="1" flipV="1">
              <a:off x="7843520" y="3021572"/>
              <a:ext cx="3202218" cy="782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9"/>
            <p:cNvCxnSpPr/>
            <p:nvPr/>
          </p:nvCxnSpPr>
          <p:spPr>
            <a:xfrm>
              <a:off x="7830390" y="1953406"/>
              <a:ext cx="0" cy="1075246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17545" y="3378121"/>
            <a:ext cx="5476640" cy="342246"/>
            <a:chOff x="6549626" y="3378121"/>
            <a:chExt cx="4795728" cy="303018"/>
          </a:xfrm>
        </p:grpSpPr>
        <p:cxnSp>
          <p:nvCxnSpPr>
            <p:cNvPr id="29" name="Straight Connector 9"/>
            <p:cNvCxnSpPr/>
            <p:nvPr/>
          </p:nvCxnSpPr>
          <p:spPr>
            <a:xfrm>
              <a:off x="6549626" y="3382267"/>
              <a:ext cx="989878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528560" y="3378121"/>
              <a:ext cx="3816794" cy="303018"/>
              <a:chOff x="7838926" y="1953406"/>
              <a:chExt cx="3206812" cy="1075988"/>
            </a:xfrm>
          </p:grpSpPr>
          <p:cxnSp>
            <p:nvCxnSpPr>
              <p:cNvPr id="27" name="Straight Connector 19"/>
              <p:cNvCxnSpPr/>
              <p:nvPr/>
            </p:nvCxnSpPr>
            <p:spPr>
              <a:xfrm flipH="1" flipV="1">
                <a:off x="7843520" y="3021572"/>
                <a:ext cx="3202218" cy="7822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9"/>
              <p:cNvCxnSpPr/>
              <p:nvPr/>
            </p:nvCxnSpPr>
            <p:spPr>
              <a:xfrm>
                <a:off x="7838926" y="1953406"/>
                <a:ext cx="0" cy="1075246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设计资源</a:t>
            </a:r>
            <a:endParaRPr lang="en-US" dirty="0"/>
          </a:p>
        </p:txBody>
      </p:sp>
      <p:sp>
        <p:nvSpPr>
          <p:cNvPr id="5" name="TextBox 71"/>
          <p:cNvSpPr txBox="1"/>
          <p:nvPr/>
        </p:nvSpPr>
        <p:spPr>
          <a:xfrm flipH="1">
            <a:off x="7213605" y="1345410"/>
            <a:ext cx="4843145" cy="1538857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ARM CMSIS </a:t>
            </a:r>
            <a:r>
              <a:rPr lang="en-US" altLang="zh-CN" sz="1600" dirty="0" err="1"/>
              <a:t>Libary</a:t>
            </a:r>
            <a:endParaRPr lang="en-US" altLang="zh-CN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Peripheral Firmware Example Projects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ActiveSafe</a:t>
            </a:r>
            <a:r>
              <a:rPr lang="en-US" altLang="zh-CN" sz="1600" dirty="0"/>
              <a:t> IEC60730 Class B Safety Libraries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ActiveFlash</a:t>
            </a:r>
            <a:r>
              <a:rPr lang="en-US" altLang="zh-CN" sz="1600" dirty="0"/>
              <a:t> Field Update </a:t>
            </a:r>
            <a:r>
              <a:rPr lang="en-US" altLang="zh-CN" sz="1600" dirty="0" err="1"/>
              <a:t>Bootloader</a:t>
            </a:r>
            <a:endParaRPr lang="en-US" altLang="zh-CN" sz="1600" dirty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1400" dirty="0"/>
          </a:p>
        </p:txBody>
      </p:sp>
      <p:sp>
        <p:nvSpPr>
          <p:cNvPr id="7" name="TextBox 71"/>
          <p:cNvSpPr txBox="1"/>
          <p:nvPr/>
        </p:nvSpPr>
        <p:spPr>
          <a:xfrm>
            <a:off x="761211" y="2833548"/>
            <a:ext cx="3404395" cy="584749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Motor Control EVK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Application Expertise Design</a:t>
            </a:r>
          </a:p>
        </p:txBody>
      </p:sp>
      <p:sp>
        <p:nvSpPr>
          <p:cNvPr id="9" name="TextBox 70"/>
          <p:cNvSpPr txBox="1"/>
          <p:nvPr/>
        </p:nvSpPr>
        <p:spPr>
          <a:xfrm>
            <a:off x="2063358" y="2224707"/>
            <a:ext cx="1415716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kern="0" dirty="0">
                <a:solidFill>
                  <a:schemeClr val="tx2"/>
                </a:solidFill>
                <a:cs typeface="Arial" pitchFamily="34" charset="0"/>
              </a:rPr>
              <a:t>硬件资料</a:t>
            </a:r>
            <a:endParaRPr lang="en-US" sz="2400" kern="0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2775" y="2815437"/>
            <a:ext cx="4463386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0"/>
          <p:cNvSpPr txBox="1"/>
          <p:nvPr/>
        </p:nvSpPr>
        <p:spPr>
          <a:xfrm flipH="1">
            <a:off x="9777164" y="815007"/>
            <a:ext cx="1654564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MCU SDK</a:t>
            </a:r>
          </a:p>
        </p:txBody>
      </p:sp>
      <p:sp>
        <p:nvSpPr>
          <p:cNvPr id="22" name="Freeform 21"/>
          <p:cNvSpPr/>
          <p:nvPr/>
        </p:nvSpPr>
        <p:spPr>
          <a:xfrm>
            <a:off x="655963" y="3495040"/>
            <a:ext cx="4698363" cy="1373442"/>
          </a:xfrm>
          <a:custGeom>
            <a:avLst/>
            <a:gdLst>
              <a:gd name="connsiteX0" fmla="*/ 3990975 w 3990975"/>
              <a:gd name="connsiteY0" fmla="*/ 0 h 1019175"/>
              <a:gd name="connsiteX1" fmla="*/ 3990975 w 3990975"/>
              <a:gd name="connsiteY1" fmla="*/ 1019175 h 1019175"/>
              <a:gd name="connsiteX2" fmla="*/ 0 w 3990975"/>
              <a:gd name="connsiteY2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975" h="1019175">
                <a:moveTo>
                  <a:pt x="3990975" y="0"/>
                </a:moveTo>
                <a:lnTo>
                  <a:pt x="3990975" y="1019175"/>
                </a:lnTo>
                <a:lnTo>
                  <a:pt x="0" y="1019175"/>
                </a:lnTo>
              </a:path>
            </a:pathLst>
          </a:cu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7" rIns="91412" bIns="45707" rtlCol="0" anchor="ctr"/>
          <a:lstStyle/>
          <a:p>
            <a:pPr algn="ctr"/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8598" y="4361309"/>
            <a:ext cx="3891544" cy="1338151"/>
            <a:chOff x="1229312" y="4468740"/>
            <a:chExt cx="3891544" cy="1338151"/>
          </a:xfrm>
        </p:grpSpPr>
        <p:sp>
          <p:nvSpPr>
            <p:cNvPr id="12" name="TextBox 70"/>
            <p:cNvSpPr txBox="1"/>
            <p:nvPr/>
          </p:nvSpPr>
          <p:spPr>
            <a:xfrm>
              <a:off x="2670223" y="4468740"/>
              <a:ext cx="2031270" cy="461639"/>
            </a:xfrm>
            <a:prstGeom prst="rect">
              <a:avLst/>
            </a:prstGeom>
            <a:noFill/>
          </p:spPr>
          <p:txBody>
            <a:bodyPr wrap="none" lIns="91412" tIns="45707" rIns="91412" bIns="45707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kern="0" dirty="0">
                  <a:solidFill>
                    <a:schemeClr val="tx2"/>
                  </a:solidFill>
                  <a:cs typeface="Arial" pitchFamily="34" charset="0"/>
                </a:rPr>
                <a:t>马达控制固件</a:t>
              </a:r>
              <a:endParaRPr lang="en-US" sz="24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" name="TextBox 71"/>
            <p:cNvSpPr txBox="1"/>
            <p:nvPr/>
          </p:nvSpPr>
          <p:spPr>
            <a:xfrm>
              <a:off x="1229312" y="4975921"/>
              <a:ext cx="3891544" cy="830970"/>
            </a:xfrm>
            <a:prstGeom prst="rect">
              <a:avLst/>
            </a:prstGeom>
            <a:noFill/>
          </p:spPr>
          <p:txBody>
            <a:bodyPr wrap="square" lIns="91412" tIns="45707" rIns="91412" bIns="45707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err="1">
                  <a:cs typeface="Arial" pitchFamily="34" charset="0"/>
                </a:rPr>
                <a:t>Sensored</a:t>
              </a:r>
              <a:r>
                <a:rPr lang="en-US" sz="1600" dirty="0">
                  <a:cs typeface="Arial" pitchFamily="34" charset="0"/>
                </a:rPr>
                <a:t>/</a:t>
              </a:r>
              <a:r>
                <a:rPr lang="en-US" sz="1600" dirty="0" err="1">
                  <a:cs typeface="Arial" pitchFamily="34" charset="0"/>
                </a:rPr>
                <a:t>Sensorless</a:t>
              </a:r>
              <a:r>
                <a:rPr lang="en-US" sz="1600" dirty="0">
                  <a:cs typeface="Arial" pitchFamily="34" charset="0"/>
                </a:rPr>
                <a:t> BLDC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err="1">
                  <a:cs typeface="Arial" pitchFamily="34" charset="0"/>
                </a:rPr>
                <a:t>Sensored</a:t>
              </a:r>
              <a:r>
                <a:rPr lang="en-US" sz="1600" dirty="0">
                  <a:cs typeface="Arial" pitchFamily="34" charset="0"/>
                </a:rPr>
                <a:t>/</a:t>
              </a:r>
              <a:r>
                <a:rPr lang="en-US" sz="1600" dirty="0" err="1">
                  <a:cs typeface="Arial" pitchFamily="34" charset="0"/>
                </a:rPr>
                <a:t>Sensorless</a:t>
              </a:r>
              <a:r>
                <a:rPr lang="en-US" sz="1600" dirty="0">
                  <a:cs typeface="Arial" pitchFamily="34" charset="0"/>
                </a:rPr>
                <a:t> FOC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cs typeface="Arial" pitchFamily="34" charset="0"/>
                </a:rPr>
                <a:t>PC GUI for Debugging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20" y="1914527"/>
            <a:ext cx="2304556" cy="206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6" descr="Related image"/>
          <p:cNvSpPr>
            <a:spLocks noChangeAspect="1" noChangeArrowheads="1"/>
          </p:cNvSpPr>
          <p:nvPr/>
        </p:nvSpPr>
        <p:spPr bwMode="auto">
          <a:xfrm>
            <a:off x="307981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8" descr="Related image"/>
          <p:cNvSpPr>
            <a:spLocks noChangeAspect="1" noChangeArrowheads="1"/>
          </p:cNvSpPr>
          <p:nvPr/>
        </p:nvSpPr>
        <p:spPr bwMode="auto">
          <a:xfrm>
            <a:off x="460381" y="1682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AutoShape 10" descr="Pcb free icon"/>
          <p:cNvSpPr>
            <a:spLocks noChangeAspect="1" noChangeArrowheads="1"/>
          </p:cNvSpPr>
          <p:nvPr/>
        </p:nvSpPr>
        <p:spPr bwMode="auto">
          <a:xfrm>
            <a:off x="612775" y="3206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5" y="1622276"/>
            <a:ext cx="1423426" cy="10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 flipV="1">
            <a:off x="6492240" y="1209822"/>
            <a:ext cx="5293360" cy="942991"/>
            <a:chOff x="7830390" y="1953406"/>
            <a:chExt cx="3215348" cy="1075988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7843520" y="3021572"/>
              <a:ext cx="3202218" cy="782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9"/>
            <p:cNvCxnSpPr/>
            <p:nvPr/>
          </p:nvCxnSpPr>
          <p:spPr>
            <a:xfrm>
              <a:off x="7830390" y="1953406"/>
              <a:ext cx="0" cy="1075246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38" y="353998"/>
            <a:ext cx="983726" cy="9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67" y="2837135"/>
            <a:ext cx="1275783" cy="7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70"/>
          <p:cNvSpPr txBox="1"/>
          <p:nvPr/>
        </p:nvSpPr>
        <p:spPr>
          <a:xfrm flipH="1">
            <a:off x="9601910" y="3256240"/>
            <a:ext cx="2494536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IDE/Programmer</a:t>
            </a:r>
          </a:p>
        </p:txBody>
      </p:sp>
      <p:sp>
        <p:nvSpPr>
          <p:cNvPr id="33" name="TextBox 71"/>
          <p:cNvSpPr txBox="1"/>
          <p:nvPr/>
        </p:nvSpPr>
        <p:spPr>
          <a:xfrm flipH="1">
            <a:off x="7186800" y="3662339"/>
            <a:ext cx="4843145" cy="800193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IAR/</a:t>
            </a:r>
            <a:r>
              <a:rPr lang="en-US" altLang="zh-CN" sz="1600" dirty="0" err="1"/>
              <a:t>Keil</a:t>
            </a:r>
            <a:r>
              <a:rPr lang="en-US" altLang="zh-CN" sz="1600" dirty="0"/>
              <a:t>/</a:t>
            </a:r>
            <a:r>
              <a:rPr lang="en-US" altLang="zh-CN" sz="1600" dirty="0" err="1"/>
              <a:t>CooCox</a:t>
            </a:r>
            <a:r>
              <a:rPr lang="en-US" altLang="zh-CN" sz="1600" dirty="0"/>
              <a:t>/Eclipse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Jlink</a:t>
            </a:r>
            <a:r>
              <a:rPr lang="en-US" altLang="zh-CN" sz="1600" dirty="0"/>
              <a:t>/Co-link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1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051046" y="4392087"/>
            <a:ext cx="4843145" cy="1902036"/>
            <a:chOff x="7345680" y="4199047"/>
            <a:chExt cx="4843145" cy="1902036"/>
          </a:xfrm>
        </p:grpSpPr>
        <p:sp>
          <p:nvSpPr>
            <p:cNvPr id="39" name="TextBox 70"/>
            <p:cNvSpPr txBox="1"/>
            <p:nvPr/>
          </p:nvSpPr>
          <p:spPr>
            <a:xfrm flipH="1">
              <a:off x="9929811" y="4718297"/>
              <a:ext cx="1723492" cy="461639"/>
            </a:xfrm>
            <a:prstGeom prst="rect">
              <a:avLst/>
            </a:prstGeom>
            <a:noFill/>
          </p:spPr>
          <p:txBody>
            <a:bodyPr wrap="none" lIns="91412" tIns="45707" rIns="91412" bIns="45707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kern="0" dirty="0">
                  <a:solidFill>
                    <a:schemeClr val="tx2"/>
                  </a:solidFill>
                  <a:cs typeface="Arial" pitchFamily="34" charset="0"/>
                </a:rPr>
                <a:t>第三</a:t>
              </a:r>
              <a:r>
                <a:rPr lang="zh-CN" altLang="en-US" sz="2400" kern="0" dirty="0" smtClean="0">
                  <a:solidFill>
                    <a:schemeClr val="tx2"/>
                  </a:solidFill>
                  <a:cs typeface="Arial" pitchFamily="34" charset="0"/>
                </a:rPr>
                <a:t>方支持</a:t>
              </a:r>
              <a:endParaRPr lang="en-US" sz="24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142" y="4199047"/>
              <a:ext cx="1219109" cy="10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71"/>
            <p:cNvSpPr txBox="1"/>
            <p:nvPr/>
          </p:nvSpPr>
          <p:spPr>
            <a:xfrm flipH="1">
              <a:off x="7345680" y="5270113"/>
              <a:ext cx="4843145" cy="830970"/>
            </a:xfrm>
            <a:prstGeom prst="rect">
              <a:avLst/>
            </a:prstGeom>
            <a:noFill/>
          </p:spPr>
          <p:txBody>
            <a:bodyPr wrap="square" lIns="91412" tIns="45707" rIns="91412" bIns="45707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/>
                <a:t>Gang Programmer 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/>
                <a:t>Advanced Algorithm and Support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 smtClean="0"/>
                <a:t>Turnkey </a:t>
              </a:r>
              <a:r>
                <a:rPr lang="en-US" altLang="zh-CN" sz="1600" dirty="0"/>
                <a:t>Solution</a:t>
              </a:r>
              <a:endParaRPr lang="en-US" altLang="zh-CN" sz="1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901732"/>
            <a:ext cx="1005883" cy="9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883">
        <p:fade/>
      </p:transition>
    </mc:Choice>
    <mc:Fallback xmlns="">
      <p:transition spd="med" advTm="103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PAC</a:t>
            </a:r>
            <a:r>
              <a:rPr lang="en-US" altLang="zh-CN" baseline="50000" dirty="0">
                <a:solidFill>
                  <a:schemeClr val="tx1"/>
                </a:solidFill>
              </a:rPr>
              <a:t>®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目标应用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4" name="Group 19"/>
          <p:cNvGrpSpPr/>
          <p:nvPr/>
        </p:nvGrpSpPr>
        <p:grpSpPr>
          <a:xfrm>
            <a:off x="3562096" y="1211389"/>
            <a:ext cx="1380400" cy="1424931"/>
            <a:chOff x="3563025" y="1829939"/>
            <a:chExt cx="1380760" cy="1424930"/>
          </a:xfrm>
        </p:grpSpPr>
        <p:pic>
          <p:nvPicPr>
            <p:cNvPr id="58" name="Picture 13" descr="http://www.aucma.cn/images/images/img/20130521/6-130521164445095615-lit-lit-l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6" b="98889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94" y="1829939"/>
              <a:ext cx="1162822" cy="116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563025" y="2931704"/>
              <a:ext cx="13807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Range Hood</a:t>
              </a:r>
            </a:p>
          </p:txBody>
        </p:sp>
      </p:grpSp>
      <p:grpSp>
        <p:nvGrpSpPr>
          <p:cNvPr id="62" name="Group 24"/>
          <p:cNvGrpSpPr/>
          <p:nvPr/>
        </p:nvGrpSpPr>
        <p:grpSpPr>
          <a:xfrm>
            <a:off x="652470" y="3071327"/>
            <a:ext cx="1675963" cy="1224069"/>
            <a:chOff x="1039411" y="3768198"/>
            <a:chExt cx="1676400" cy="1224069"/>
          </a:xfrm>
        </p:grpSpPr>
        <p:pic>
          <p:nvPicPr>
            <p:cNvPr id="63" name="Picture 6" descr="http://ecx.images-amazon.com/images/I/71UAp9v4ruL._SL1500_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85" b="95157" l="0" r="100000">
                          <a14:foregroundMark x1="44068" y1="74092" x2="44068" y2="74092"/>
                          <a14:foregroundMark x1="31719" y1="68039" x2="31719" y2="68039"/>
                          <a14:foregroundMark x1="23002" y1="38257" x2="23002" y2="38257"/>
                          <a14:foregroundMark x1="42373" y1="33172" x2="42373" y2="331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15" t="26037" r="486" b="16291"/>
            <a:stretch/>
          </p:blipFill>
          <p:spPr bwMode="auto">
            <a:xfrm>
              <a:off x="1039411" y="3768198"/>
              <a:ext cx="16764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220700" y="4669102"/>
              <a:ext cx="12892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Garden tool</a:t>
              </a:r>
            </a:p>
          </p:txBody>
        </p:sp>
      </p:grpSp>
      <p:grpSp>
        <p:nvGrpSpPr>
          <p:cNvPr id="67" name="Group 44"/>
          <p:cNvGrpSpPr/>
          <p:nvPr/>
        </p:nvGrpSpPr>
        <p:grpSpPr>
          <a:xfrm>
            <a:off x="7665238" y="4420658"/>
            <a:ext cx="2308151" cy="1884795"/>
            <a:chOff x="8148090" y="4709522"/>
            <a:chExt cx="2308751" cy="1884794"/>
          </a:xfrm>
        </p:grpSpPr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13" y="4709522"/>
              <a:ext cx="1173182" cy="140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8148090" y="6019800"/>
              <a:ext cx="2308751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Refrigerator </a:t>
              </a:r>
            </a:p>
            <a:p>
              <a:pPr algn="ctr"/>
              <a:r>
                <a:rPr lang="en-US" sz="1500" dirty="0"/>
                <a:t>&amp; compressor sub-sys</a:t>
              </a:r>
            </a:p>
          </p:txBody>
        </p:sp>
        <p:pic>
          <p:nvPicPr>
            <p:cNvPr id="70" name="Picture 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2648" y="5544498"/>
              <a:ext cx="417817" cy="417817"/>
            </a:xfrm>
            <a:prstGeom prst="rect">
              <a:avLst/>
            </a:prstGeom>
          </p:spPr>
        </p:pic>
      </p:grpSp>
      <p:grpSp>
        <p:nvGrpSpPr>
          <p:cNvPr id="71" name="Group 42"/>
          <p:cNvGrpSpPr/>
          <p:nvPr/>
        </p:nvGrpSpPr>
        <p:grpSpPr>
          <a:xfrm>
            <a:off x="4535589" y="4621727"/>
            <a:ext cx="1879280" cy="1548436"/>
            <a:chOff x="4368630" y="5025361"/>
            <a:chExt cx="1879770" cy="1548437"/>
          </a:xfrm>
        </p:grpSpPr>
        <p:sp>
          <p:nvSpPr>
            <p:cNvPr id="74" name="TextBox 73"/>
            <p:cNvSpPr txBox="1"/>
            <p:nvPr/>
          </p:nvSpPr>
          <p:spPr>
            <a:xfrm>
              <a:off x="4368630" y="6019800"/>
              <a:ext cx="1879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/>
                <a:t>Motor with integrated control</a:t>
              </a:r>
              <a:endParaRPr lang="en-US" sz="1500" dirty="0"/>
            </a:p>
          </p:txBody>
        </p:sp>
        <p:pic>
          <p:nvPicPr>
            <p:cNvPr id="75" name="Picture 3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109" y="5025361"/>
              <a:ext cx="1256815" cy="989975"/>
            </a:xfrm>
            <a:prstGeom prst="rect">
              <a:avLst/>
            </a:prstGeom>
          </p:spPr>
        </p:pic>
      </p:grpSp>
      <p:grpSp>
        <p:nvGrpSpPr>
          <p:cNvPr id="76" name="Group 20"/>
          <p:cNvGrpSpPr/>
          <p:nvPr/>
        </p:nvGrpSpPr>
        <p:grpSpPr>
          <a:xfrm>
            <a:off x="5082691" y="1167626"/>
            <a:ext cx="1435957" cy="1384879"/>
            <a:chOff x="5622628" y="1847586"/>
            <a:chExt cx="1436331" cy="1384879"/>
          </a:xfrm>
        </p:grpSpPr>
        <p:sp>
          <p:nvSpPr>
            <p:cNvPr id="77" name="TextBox 76"/>
            <p:cNvSpPr txBox="1"/>
            <p:nvPr/>
          </p:nvSpPr>
          <p:spPr>
            <a:xfrm>
              <a:off x="5707729" y="2909300"/>
              <a:ext cx="1266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Hand Dryer</a:t>
              </a:r>
            </a:p>
          </p:txBody>
        </p:sp>
        <p:pic>
          <p:nvPicPr>
            <p:cNvPr id="79" name="Picture 4" descr="http://www.sanitizingwipes.com/prodImages/2013/handDryer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47" b="94408" l="2111" r="97098">
                          <a14:foregroundMark x1="26385" y1="83553" x2="26385" y2="83553"/>
                          <a14:foregroundMark x1="33245" y1="70724" x2="33245" y2="70724"/>
                          <a14:foregroundMark x1="21108" y1="87171" x2="21108" y2="87171"/>
                          <a14:foregroundMark x1="24802" y1="90461" x2="24802" y2="90461"/>
                          <a14:foregroundMark x1="31135" y1="91118" x2="31135" y2="91118"/>
                          <a14:foregroundMark x1="67546" y1="43092" x2="67546" y2="43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628" y="1847586"/>
              <a:ext cx="1436331" cy="115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43"/>
          <p:cNvGrpSpPr/>
          <p:nvPr/>
        </p:nvGrpSpPr>
        <p:grpSpPr>
          <a:xfrm>
            <a:off x="6220612" y="4538575"/>
            <a:ext cx="1444626" cy="1664511"/>
            <a:chOff x="6400174" y="4893899"/>
            <a:chExt cx="1445002" cy="1664510"/>
          </a:xfrm>
        </p:grpSpPr>
        <p:sp>
          <p:nvSpPr>
            <p:cNvPr id="82" name="Rectangle 10"/>
            <p:cNvSpPr/>
            <p:nvPr/>
          </p:nvSpPr>
          <p:spPr>
            <a:xfrm>
              <a:off x="6400174" y="6235244"/>
              <a:ext cx="14450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/>
                <a:t>Cloth Washer</a:t>
              </a:r>
            </a:p>
          </p:txBody>
        </p:sp>
        <p:pic>
          <p:nvPicPr>
            <p:cNvPr id="83" name="Picture 8" descr="http://www.scuolacascia.it/attivita/clil2/webquest/resources/consumerenergycenter/www.consumerenergycenter.org/home/appliances/images/washer-0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654" y="4893899"/>
              <a:ext cx="970037" cy="13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22"/>
          <p:cNvGrpSpPr/>
          <p:nvPr/>
        </p:nvGrpSpPr>
        <p:grpSpPr>
          <a:xfrm>
            <a:off x="6710104" y="1260168"/>
            <a:ext cx="1168012" cy="1292336"/>
            <a:chOff x="7652358" y="1860470"/>
            <a:chExt cx="1168317" cy="1292336"/>
          </a:xfrm>
        </p:grpSpPr>
        <p:sp>
          <p:nvSpPr>
            <p:cNvPr id="85" name="TextBox 84"/>
            <p:cNvSpPr txBox="1"/>
            <p:nvPr/>
          </p:nvSpPr>
          <p:spPr>
            <a:xfrm>
              <a:off x="7652358" y="2829641"/>
              <a:ext cx="11683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Hair Dryer</a:t>
              </a:r>
            </a:p>
          </p:txBody>
        </p:sp>
        <p:pic>
          <p:nvPicPr>
            <p:cNvPr id="86" name="Picture 10" descr="http://www.hdryers.com/dryers/Conair_Ceramic_Ionic_Styler_Model_165R_1_ea_SALE__300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174" b="978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590" y="1860470"/>
              <a:ext cx="1029850" cy="102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39"/>
          <p:cNvGrpSpPr/>
          <p:nvPr/>
        </p:nvGrpSpPr>
        <p:grpSpPr>
          <a:xfrm>
            <a:off x="8960558" y="2885269"/>
            <a:ext cx="2694124" cy="1478314"/>
            <a:chOff x="8428591" y="3423460"/>
            <a:chExt cx="2694826" cy="1478314"/>
          </a:xfrm>
        </p:grpSpPr>
        <p:sp>
          <p:nvSpPr>
            <p:cNvPr id="88" name="TextBox 87"/>
            <p:cNvSpPr txBox="1"/>
            <p:nvPr/>
          </p:nvSpPr>
          <p:spPr>
            <a:xfrm>
              <a:off x="9257025" y="4578609"/>
              <a:ext cx="13284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Power Tools</a:t>
              </a:r>
            </a:p>
          </p:txBody>
        </p:sp>
        <p:grpSp>
          <p:nvGrpSpPr>
            <p:cNvPr id="89" name="Group 15"/>
            <p:cNvGrpSpPr/>
            <p:nvPr/>
          </p:nvGrpSpPr>
          <p:grpSpPr>
            <a:xfrm>
              <a:off x="8428591" y="3423460"/>
              <a:ext cx="2694826" cy="1155149"/>
              <a:chOff x="8428591" y="3423460"/>
              <a:chExt cx="2694826" cy="1155149"/>
            </a:xfrm>
          </p:grpSpPr>
          <p:pic>
            <p:nvPicPr>
              <p:cNvPr id="90" name="Picture 32"/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87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014"/>
              <a:stretch/>
            </p:blipFill>
            <p:spPr>
              <a:xfrm>
                <a:off x="9530484" y="3423460"/>
                <a:ext cx="1592933" cy="843317"/>
              </a:xfrm>
              <a:prstGeom prst="rect">
                <a:avLst/>
              </a:prstGeom>
            </p:spPr>
          </p:pic>
          <p:pic>
            <p:nvPicPr>
              <p:cNvPr id="91" name="Picture 40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7403" l="0" r="100000">
                            <a14:foregroundMark x1="10989" y1="12388" x2="10989" y2="12388"/>
                            <a14:foregroundMark x1="55944" y1="3596" x2="55944" y2="35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8591" y="3588319"/>
                <a:ext cx="990290" cy="990290"/>
              </a:xfrm>
              <a:prstGeom prst="rect">
                <a:avLst/>
              </a:prstGeom>
            </p:spPr>
          </p:pic>
        </p:grpSp>
      </p:grpSp>
      <p:grpSp>
        <p:nvGrpSpPr>
          <p:cNvPr id="92" name="Group 16"/>
          <p:cNvGrpSpPr/>
          <p:nvPr/>
        </p:nvGrpSpPr>
        <p:grpSpPr>
          <a:xfrm>
            <a:off x="693190" y="884424"/>
            <a:ext cx="2215320" cy="1751897"/>
            <a:chOff x="269291" y="1445686"/>
            <a:chExt cx="2215897" cy="1751897"/>
          </a:xfrm>
        </p:grpSpPr>
        <p:sp>
          <p:nvSpPr>
            <p:cNvPr id="93" name="TextBox 92"/>
            <p:cNvSpPr txBox="1"/>
            <p:nvPr/>
          </p:nvSpPr>
          <p:spPr>
            <a:xfrm>
              <a:off x="611367" y="2874418"/>
              <a:ext cx="18738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Ceiling/Floor Fans</a:t>
              </a:r>
            </a:p>
          </p:txBody>
        </p:sp>
        <p:pic>
          <p:nvPicPr>
            <p:cNvPr id="94" name="Picture 6" descr="http://www.ap123.com.tw/itemphoto/F-561BK.gif"/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000" b="85200" l="0" r="98800">
                          <a14:foregroundMark x1="60800" y1="66200" x2="60800" y2="66200"/>
                          <a14:foregroundMark x1="53400" y1="66800" x2="53400" y2="66800"/>
                          <a14:foregroundMark x1="58200" y1="65200" x2="58200" y2="6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9962"/>
            <a:stretch/>
          </p:blipFill>
          <p:spPr bwMode="auto">
            <a:xfrm>
              <a:off x="269291" y="1445686"/>
              <a:ext cx="1698309" cy="152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7"/>
            <p:cNvPicPr>
              <a:picLocks noChangeAspect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67" b="99467" l="1852" r="986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1748" y="1591405"/>
              <a:ext cx="449112" cy="1293071"/>
            </a:xfrm>
            <a:prstGeom prst="rect">
              <a:avLst/>
            </a:prstGeom>
          </p:spPr>
        </p:pic>
      </p:grpSp>
      <p:grpSp>
        <p:nvGrpSpPr>
          <p:cNvPr id="96" name="Group 41"/>
          <p:cNvGrpSpPr/>
          <p:nvPr/>
        </p:nvGrpSpPr>
        <p:grpSpPr>
          <a:xfrm>
            <a:off x="1640395" y="4616614"/>
            <a:ext cx="2624436" cy="1529209"/>
            <a:chOff x="1598635" y="5029200"/>
            <a:chExt cx="2625119" cy="1529209"/>
          </a:xfrm>
        </p:grpSpPr>
        <p:sp>
          <p:nvSpPr>
            <p:cNvPr id="97" name="TextBox 96"/>
            <p:cNvSpPr txBox="1"/>
            <p:nvPr/>
          </p:nvSpPr>
          <p:spPr>
            <a:xfrm>
              <a:off x="1598635" y="6235244"/>
              <a:ext cx="26251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Water and Medical Pumps</a:t>
              </a:r>
            </a:p>
          </p:txBody>
        </p:sp>
        <p:grpSp>
          <p:nvGrpSpPr>
            <p:cNvPr id="98" name="Group 14"/>
            <p:cNvGrpSpPr/>
            <p:nvPr/>
          </p:nvGrpSpPr>
          <p:grpSpPr>
            <a:xfrm>
              <a:off x="1942720" y="5029200"/>
              <a:ext cx="1791081" cy="1193280"/>
              <a:chOff x="1942720" y="5029200"/>
              <a:chExt cx="1791081" cy="1193280"/>
            </a:xfrm>
          </p:grpSpPr>
          <p:pic>
            <p:nvPicPr>
              <p:cNvPr id="99" name="Picture 4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100000" l="0" r="100000">
                            <a14:foregroundMark x1="79216" y1="71290" x2="79216" y2="71290"/>
                            <a14:foregroundMark x1="62353" y1="26129" x2="62353" y2="26129"/>
                            <a14:foregroundMark x1="62353" y1="29677" x2="62353" y2="29677"/>
                            <a14:foregroundMark x1="84706" y1="77742" x2="84706" y2="77742"/>
                            <a14:foregroundMark x1="69020" y1="52903" x2="69020" y2="52903"/>
                            <a14:foregroundMark x1="78039" y1="77419" x2="78039" y2="77419"/>
                            <a14:foregroundMark x1="85882" y1="86129" x2="85882" y2="86129"/>
                            <a14:foregroundMark x1="69804" y1="10645" x2="69804" y2="10645"/>
                            <a14:foregroundMark x1="80392" y1="61935" x2="80392" y2="61935"/>
                            <a14:foregroundMark x1="89020" y1="80000" x2="89020" y2="8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1110" y="5039993"/>
                <a:ext cx="972691" cy="11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8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42720" y="5029200"/>
                <a:ext cx="1019674" cy="1019674"/>
              </a:xfrm>
              <a:prstGeom prst="rect">
                <a:avLst/>
              </a:prstGeom>
            </p:spPr>
          </p:pic>
        </p:grpSp>
      </p:grpSp>
      <p:grpSp>
        <p:nvGrpSpPr>
          <p:cNvPr id="101" name="Group 23"/>
          <p:cNvGrpSpPr/>
          <p:nvPr/>
        </p:nvGrpSpPr>
        <p:grpSpPr>
          <a:xfrm>
            <a:off x="7878123" y="1314860"/>
            <a:ext cx="2049471" cy="1179125"/>
            <a:chOff x="9763457" y="1968708"/>
            <a:chExt cx="2050004" cy="1179125"/>
          </a:xfrm>
        </p:grpSpPr>
        <p:pic>
          <p:nvPicPr>
            <p:cNvPr id="102" name="Picture 13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54" b="22993"/>
            <a:stretch/>
          </p:blipFill>
          <p:spPr>
            <a:xfrm>
              <a:off x="9984306" y="1968708"/>
              <a:ext cx="1430104" cy="697221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9763457" y="2824668"/>
              <a:ext cx="20500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Server/Telecom Fan</a:t>
              </a:r>
            </a:p>
          </p:txBody>
        </p:sp>
      </p:grpSp>
      <p:grpSp>
        <p:nvGrpSpPr>
          <p:cNvPr id="104" name="Group 49">
            <a:extLst>
              <a:ext uri="{FF2B5EF4-FFF2-40B4-BE49-F238E27FC236}">
                <a16:creationId xmlns:a16="http://schemas.microsoft.com/office/drawing/2014/main" xmlns="" id="{68847499-B370-6949-B87F-CF74826B2021}"/>
              </a:ext>
            </a:extLst>
          </p:cNvPr>
          <p:cNvGrpSpPr/>
          <p:nvPr/>
        </p:nvGrpSpPr>
        <p:grpSpPr>
          <a:xfrm>
            <a:off x="2627223" y="2711556"/>
            <a:ext cx="2848013" cy="1530711"/>
            <a:chOff x="2650374" y="3155866"/>
            <a:chExt cx="2848755" cy="1530711"/>
          </a:xfrm>
        </p:grpSpPr>
        <p:sp>
          <p:nvSpPr>
            <p:cNvPr id="105" name="TextBox 104"/>
            <p:cNvSpPr txBox="1"/>
            <p:nvPr/>
          </p:nvSpPr>
          <p:spPr>
            <a:xfrm>
              <a:off x="3053949" y="4363412"/>
              <a:ext cx="203005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Drones/RC Vehicles</a:t>
              </a:r>
            </a:p>
          </p:txBody>
        </p:sp>
        <p:pic>
          <p:nvPicPr>
            <p:cNvPr id="106" name="Picture 28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3111" l="4667" r="100000">
                          <a14:foregroundMark x1="66750" y1="88111" x2="66750" y2="88111"/>
                          <a14:foregroundMark x1="64083" y1="67333" x2="64083" y2="67333"/>
                          <a14:foregroundMark x1="75000" y1="82333" x2="75000" y2="82333"/>
                          <a14:foregroundMark x1="79500" y1="78778" x2="79500" y2="78778"/>
                          <a14:foregroundMark x1="80167" y1="67111" x2="80167" y2="67111"/>
                          <a14:foregroundMark x1="89500" y1="19222" x2="89500" y2="19222"/>
                          <a14:foregroundMark x1="49417" y1="16667" x2="49417" y2="16667"/>
                          <a14:foregroundMark x1="51750" y1="16444" x2="51750" y2="16444"/>
                          <a14:foregroundMark x1="12167" y1="28111" x2="12167" y2="28111"/>
                          <a14:foregroundMark x1="33167" y1="63333" x2="33167" y2="63333"/>
                          <a14:foregroundMark x1="32500" y1="82333" x2="32500" y2="82333"/>
                          <a14:foregroundMark x1="38750" y1="80222" x2="38750" y2="80222"/>
                          <a14:foregroundMark x1="41917" y1="77333" x2="41917" y2="77333"/>
                          <a14:foregroundMark x1="43917" y1="75667" x2="43917" y2="75667"/>
                          <a14:foregroundMark x1="48583" y1="61444" x2="48583" y2="61444"/>
                          <a14:foregroundMark x1="48583" y1="59222" x2="48583" y2="59222"/>
                          <a14:foregroundMark x1="65167" y1="77556" x2="65167" y2="77556"/>
                          <a14:foregroundMark x1="70167" y1="85444" x2="70167" y2="85444"/>
                          <a14:foregroundMark x1="31750" y1="73333" x2="31750" y2="73333"/>
                          <a14:foregroundMark x1="36083" y1="80889" x2="36083" y2="80889"/>
                          <a14:foregroundMark x1="31750" y1="77556" x2="31750" y2="77556"/>
                          <a14:foregroundMark x1="32000" y1="69222" x2="32000" y2="69222"/>
                          <a14:foregroundMark x1="48250" y1="63333" x2="48250" y2="63333"/>
                          <a14:foregroundMark x1="48833" y1="57444" x2="48833" y2="57444"/>
                          <a14:foregroundMark x1="10750" y1="27333" x2="10750" y2="27333"/>
                          <a14:foregroundMark x1="9667" y1="26667" x2="9667" y2="26667"/>
                          <a14:foregroundMark x1="11583" y1="27778" x2="11583" y2="27778"/>
                          <a14:foregroundMark x1="8917" y1="26222" x2="8917" y2="26222"/>
                          <a14:foregroundMark x1="10167" y1="27000" x2="10167" y2="27000"/>
                          <a14:foregroundMark x1="8333" y1="26000" x2="8333" y2="26000"/>
                          <a14:foregroundMark x1="9083" y1="26556" x2="9083" y2="26556"/>
                          <a14:foregroundMark x1="12667" y1="27889" x2="12667" y2="27889"/>
                          <a14:foregroundMark x1="11417" y1="27111" x2="11417" y2="27111"/>
                          <a14:foregroundMark x1="49917" y1="17333" x2="49917" y2="17333"/>
                          <a14:foregroundMark x1="50750" y1="17333" x2="50750" y2="17333"/>
                          <a14:foregroundMark x1="52333" y1="16667" x2="52333" y2="16667"/>
                          <a14:foregroundMark x1="48833" y1="17444" x2="48833" y2="17444"/>
                          <a14:foregroundMark x1="48167" y1="17556" x2="48167" y2="17556"/>
                          <a14:foregroundMark x1="47583" y1="17556" x2="47583" y2="17556"/>
                          <a14:foregroundMark x1="53750" y1="16556" x2="53750" y2="16556"/>
                          <a14:foregroundMark x1="53750" y1="15667" x2="53750" y2="15667"/>
                          <a14:foregroundMark x1="55500" y1="15444" x2="55500" y2="15444"/>
                          <a14:foregroundMark x1="58917" y1="14556" x2="58917" y2="14556"/>
                          <a14:foregroundMark x1="58000" y1="15000" x2="58000" y2="15000"/>
                          <a14:foregroundMark x1="60167" y1="14556" x2="60167" y2="14556"/>
                          <a14:foregroundMark x1="61417" y1="14222" x2="61417" y2="14222"/>
                          <a14:foregroundMark x1="62583" y1="14222" x2="62583" y2="14222"/>
                          <a14:foregroundMark x1="64000" y1="13778" x2="64000" y2="13778"/>
                          <a14:foregroundMark x1="65500" y1="13556" x2="65500" y2="13556"/>
                          <a14:foregroundMark x1="66250" y1="13444" x2="66250" y2="13444"/>
                          <a14:foregroundMark x1="67667" y1="13111" x2="67667" y2="13111"/>
                          <a14:foregroundMark x1="60833" y1="14444" x2="60833" y2="14444"/>
                          <a14:foregroundMark x1="63500" y1="14000" x2="63500" y2="14000"/>
                          <a14:foregroundMark x1="54250" y1="16000" x2="54250" y2="16000"/>
                          <a14:foregroundMark x1="54667" y1="16000" x2="54667" y2="16000"/>
                          <a14:foregroundMark x1="91417" y1="20889" x2="91417" y2="20889"/>
                          <a14:foregroundMark x1="90417" y1="20333" x2="90417" y2="20333"/>
                          <a14:foregroundMark x1="88333" y1="18667" x2="88333" y2="18667"/>
                          <a14:foregroundMark x1="87583" y1="18111" x2="87583" y2="18111"/>
                          <a14:foregroundMark x1="86500" y1="17556" x2="86500" y2="17556"/>
                          <a14:foregroundMark x1="85833" y1="16889" x2="85833" y2="16889"/>
                          <a14:foregroundMark x1="85000" y1="15889" x2="85000" y2="15889"/>
                          <a14:foregroundMark x1="84167" y1="15556" x2="84167" y2="15556"/>
                          <a14:foregroundMark x1="90417" y1="19444" x2="90417" y2="19444"/>
                          <a14:foregroundMark x1="88583" y1="18222" x2="88583" y2="18222"/>
                          <a14:foregroundMark x1="91167" y1="19778" x2="91167" y2="19778"/>
                          <a14:foregroundMark x1="91750" y1="20222" x2="91750" y2="20222"/>
                          <a14:foregroundMark x1="87833" y1="17667" x2="87833" y2="17667"/>
                          <a14:foregroundMark x1="32750" y1="55222" x2="32750" y2="55222"/>
                          <a14:foregroundMark x1="11250" y1="42556" x2="11250" y2="42556"/>
                          <a14:foregroundMark x1="24000" y1="35000" x2="24000" y2="35000"/>
                          <a14:foregroundMark x1="41667" y1="28444" x2="41667" y2="28444"/>
                          <a14:foregroundMark x1="41333" y1="28889" x2="41333" y2="28889"/>
                          <a14:backgroundMark x1="52250" y1="63667" x2="52250" y2="63667"/>
                          <a14:backgroundMark x1="50000" y1="60000" x2="50000" y2="6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123" t="10204" b="8163"/>
            <a:stretch/>
          </p:blipFill>
          <p:spPr>
            <a:xfrm>
              <a:off x="2650374" y="3155866"/>
              <a:ext cx="1615567" cy="1053631"/>
            </a:xfrm>
            <a:prstGeom prst="rect">
              <a:avLst/>
            </a:prstGeom>
          </p:spPr>
        </p:pic>
        <p:pic>
          <p:nvPicPr>
            <p:cNvPr id="107" name="Picture 30">
              <a:extLst>
                <a:ext uri="{FF2B5EF4-FFF2-40B4-BE49-F238E27FC236}">
                  <a16:creationId xmlns:a16="http://schemas.microsoft.com/office/drawing/2014/main" xmlns="" id="{923A25C6-6A2D-AA43-91E0-38F6F4A43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236" y="3601853"/>
              <a:ext cx="1491893" cy="818410"/>
            </a:xfrm>
            <a:prstGeom prst="rect">
              <a:avLst/>
            </a:prstGeom>
          </p:spPr>
        </p:pic>
      </p:grpSp>
      <p:grpSp>
        <p:nvGrpSpPr>
          <p:cNvPr id="108" name="Group 50">
            <a:extLst>
              <a:ext uri="{FF2B5EF4-FFF2-40B4-BE49-F238E27FC236}">
                <a16:creationId xmlns:a16="http://schemas.microsoft.com/office/drawing/2014/main" xmlns="" id="{04DDD44B-B2DA-8141-8ABB-2873702C7E17}"/>
              </a:ext>
            </a:extLst>
          </p:cNvPr>
          <p:cNvGrpSpPr/>
          <p:nvPr/>
        </p:nvGrpSpPr>
        <p:grpSpPr>
          <a:xfrm>
            <a:off x="5770640" y="2824855"/>
            <a:ext cx="3043141" cy="1417405"/>
            <a:chOff x="5559064" y="3269172"/>
            <a:chExt cx="3043933" cy="1417405"/>
          </a:xfrm>
        </p:grpSpPr>
        <p:pic>
          <p:nvPicPr>
            <p:cNvPr id="109" name="Picture 12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1722" y="3352034"/>
              <a:ext cx="1301017" cy="1114523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5559064" y="4363412"/>
              <a:ext cx="304393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e-Bike/e-Scooter/e-Skateboard</a:t>
              </a:r>
            </a:p>
          </p:txBody>
        </p:sp>
        <p:pic>
          <p:nvPicPr>
            <p:cNvPr id="111" name="Picture 48">
              <a:extLst>
                <a:ext uri="{FF2B5EF4-FFF2-40B4-BE49-F238E27FC236}">
                  <a16:creationId xmlns:a16="http://schemas.microsoft.com/office/drawing/2014/main" xmlns="" id="{5E481981-C969-7F49-9748-BEC8EEAA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90000" l="5125" r="96000">
                          <a14:foregroundMark x1="5125" y1="52167" x2="9000" y2="51500"/>
                          <a14:foregroundMark x1="62250" y1="76333" x2="61125" y2="83167"/>
                          <a14:foregroundMark x1="59875" y1="74000" x2="65125" y2="74167"/>
                          <a14:foregroundMark x1="90375" y1="64167" x2="92500" y2="76500"/>
                          <a14:foregroundMark x1="96000" y1="72333" x2="96000" y2="66000"/>
                          <a14:foregroundMark x1="88250" y1="61000" x2="88250" y2="61000"/>
                          <a14:foregroundMark x1="30500" y1="53500" x2="30500" y2="53500"/>
                          <a14:foregroundMark x1="28500" y1="53333" x2="32375" y2="53500"/>
                          <a14:foregroundMark x1="84375" y1="59167" x2="86625" y2="59000"/>
                          <a14:foregroundMark x1="86875" y1="58167" x2="86875" y2="58167"/>
                          <a14:backgroundMark x1="19000" y1="57667" x2="21375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495" y="3269172"/>
              <a:ext cx="1595616" cy="1196712"/>
            </a:xfrm>
            <a:prstGeom prst="rect">
              <a:avLst/>
            </a:prstGeom>
          </p:spPr>
        </p:pic>
      </p:grpSp>
      <p:pic>
        <p:nvPicPr>
          <p:cNvPr id="112" name="Picture 2" descr="Image result for automotive battery cooling fan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1" y="1053817"/>
            <a:ext cx="830495" cy="6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s3.amazonaws.com/digitaltrends-uploads-prod/2014/08/Screen-Shot-2014-08-27-at-2.52.50-PM.png"/>
          <p:cNvPicPr>
            <a:picLocks noChangeAspect="1" noChangeArrowheads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165" y="1315130"/>
            <a:ext cx="901791" cy="7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10065637" y="2170816"/>
            <a:ext cx="218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Vacuum and Robots</a:t>
            </a: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445" y="974170"/>
            <a:ext cx="898932" cy="106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" descr="http://pic2.xtuan.com/upload/product/1338358290.jpg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72" y="4558944"/>
            <a:ext cx="1393379" cy="13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://us.123rf.com/400wm/400/400/senegal/senegal1012/senegal101200027/8471088-air-conditioner-outdoor-unit-3-4-view.jpg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01" y="4686930"/>
            <a:ext cx="1068286" cy="1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0283906" y="5821925"/>
            <a:ext cx="16850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/>
              <a:t>Air conditioners</a:t>
            </a:r>
          </a:p>
        </p:txBody>
      </p: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3" y="4750831"/>
            <a:ext cx="1868568" cy="8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2314" y="5593646"/>
            <a:ext cx="1241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Automotive</a:t>
            </a:r>
          </a:p>
        </p:txBody>
      </p:sp>
      <p:pic>
        <p:nvPicPr>
          <p:cNvPr id="124" name="Picture 2" descr="Industrial robot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29" y="4643111"/>
            <a:ext cx="1195132" cy="11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827">
        <p:fade/>
      </p:transition>
    </mc:Choice>
    <mc:Fallback xmlns="">
      <p:transition spd="med" advTm="608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2|0.2|0.2|0.2|0.2"/>
</p:tagLst>
</file>

<file path=ppt/theme/theme1.xml><?xml version="1.0" encoding="utf-8"?>
<a:theme xmlns:a="http://schemas.openxmlformats.org/drawingml/2006/main" name="Qorvo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Qorvo Theme" id="{EB42F9C6-D75A-45AF-877B-FA34E44548B9}" vid="{3C6812C4-45EB-40B1-9699-A6970DA69DBE}"/>
    </a:ext>
  </a:extLst>
</a:theme>
</file>

<file path=ppt/theme/theme2.xml><?xml version="1.0" encoding="utf-8"?>
<a:theme xmlns:a="http://schemas.openxmlformats.org/drawingml/2006/main" name="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AC Overview- NDA" id="{1A82A4E2-4BEE-BA4C-AB11-E4231B798A7C}" vid="{17A2AFDD-A3A3-B24B-957D-2168A5F1BFCD}"/>
    </a:ext>
  </a:extLst>
</a:theme>
</file>

<file path=ppt/theme/theme3.xml><?xml version="1.0" encoding="utf-8"?>
<a:theme xmlns:a="http://schemas.openxmlformats.org/drawingml/2006/main" name="1_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AC Overview- NDA" id="{1A82A4E2-4BEE-BA4C-AB11-E4231B798A7C}" vid="{17A2AFDD-A3A3-B24B-957D-2168A5F1BFCD}"/>
    </a:ext>
  </a:extLst>
</a:theme>
</file>

<file path=ppt/theme/theme4.xml><?xml version="1.0" encoding="utf-8"?>
<a:theme xmlns:a="http://schemas.openxmlformats.org/drawingml/2006/main" name="2_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AC Overview- NDA" id="{1A82A4E2-4BEE-BA4C-AB11-E4231B798A7C}" vid="{17A2AFDD-A3A3-B24B-957D-2168A5F1BFCD}"/>
    </a:ext>
  </a:extLst>
</a:theme>
</file>

<file path=ppt/theme/theme5.xml><?xml version="1.0" encoding="utf-8"?>
<a:theme xmlns:a="http://schemas.openxmlformats.org/drawingml/2006/main" name="Office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311AD10214743907FEF5E985B59B3" ma:contentTypeVersion="4" ma:contentTypeDescription="Create a new document." ma:contentTypeScope="" ma:versionID="ba85794030d1eb791d5e92ecc932be45">
  <xsd:schema xmlns:xsd="http://www.w3.org/2001/XMLSchema" xmlns:xs="http://www.w3.org/2001/XMLSchema" xmlns:p="http://schemas.microsoft.com/office/2006/metadata/properties" xmlns:ns2="24757140-3fca-4302-912e-c04c5b989561" targetNamespace="http://schemas.microsoft.com/office/2006/metadata/properties" ma:root="true" ma:fieldsID="a98b009e1a4f3f3a1c1777a2d4c7b270" ns2:_="">
    <xsd:import namespace="24757140-3fca-4302-912e-c04c5b9895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57140-3fca-4302-912e-c04c5b9895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7BCBDC-0DB4-4CB9-94CB-5B6F660F3F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95EC54-423B-4E83-A550-B71FE4596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57140-3fca-4302-912e-c04c5b989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FDD317-1B8B-4C5B-8B81-2E8BC7DB6D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757140-3fca-4302-912e-c04c5b98956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25705</TotalTime>
  <Words>1272</Words>
  <Application>Microsoft Office PowerPoint</Application>
  <PresentationFormat>自定义</PresentationFormat>
  <Paragraphs>291</Paragraphs>
  <Slides>18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Qorvo Theme</vt:lpstr>
      <vt:lpstr>Active_semi (non-NDA) Template Oct 2017</vt:lpstr>
      <vt:lpstr>1_Active_semi (non-NDA) Template Oct 2017</vt:lpstr>
      <vt:lpstr>2_Active_semi (non-NDA) Template Oct 2017</vt:lpstr>
      <vt:lpstr>Visio.Drawing.11</vt:lpstr>
      <vt:lpstr>PAC®系列芯片在高速直流电机控制中的应用</vt:lpstr>
      <vt:lpstr>We Are Qorvo®</vt:lpstr>
      <vt:lpstr>Qorvo长期发展方向 </vt:lpstr>
      <vt:lpstr>基于PAC®芯片的电机控制框图</vt:lpstr>
      <vt:lpstr>PAC®架构及差异化的特点</vt:lpstr>
      <vt:lpstr>PAC5532A: 160V High-Performance BLDC</vt:lpstr>
      <vt:lpstr>PAC® 家族路线图</vt:lpstr>
      <vt:lpstr>PAC®设计资源</vt:lpstr>
      <vt:lpstr>PAC® 目标应用</vt:lpstr>
      <vt:lpstr>高速直流无刷电机控制设计要求</vt:lpstr>
      <vt:lpstr>高速直流无刷电机控制技术点</vt:lpstr>
      <vt:lpstr>基于PAC®的马达控制系统框图</vt:lpstr>
      <vt:lpstr>参考方案规格介绍</vt:lpstr>
      <vt:lpstr>单电阻相电流重构</vt:lpstr>
      <vt:lpstr>方案测试波形</vt:lpstr>
      <vt:lpstr>方案测试数据</vt:lpstr>
      <vt:lpstr>基于PAC®的驱动方案优势总结</vt:lpstr>
      <vt:lpstr>PowerPoint 演示文稿</vt:lpstr>
    </vt:vector>
  </TitlesOfParts>
  <Company>Carol Hausmann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Qorvo</dc:title>
  <dc:creator>Qorvo</dc:creator>
  <cp:lastModifiedBy>Young</cp:lastModifiedBy>
  <cp:revision>662</cp:revision>
  <dcterms:created xsi:type="dcterms:W3CDTF">2014-10-22T22:27:54Z</dcterms:created>
  <dcterms:modified xsi:type="dcterms:W3CDTF">2019-07-18T11:05:43Z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0x010100FEF311AD10214743907FEF5E985B59B3</vt:lpwstr>
  </property>
</Properties>
</file>